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57" r:id="rId5"/>
    <p:sldId id="466" r:id="rId6"/>
    <p:sldId id="458" r:id="rId7"/>
    <p:sldId id="460" r:id="rId8"/>
    <p:sldId id="461" r:id="rId9"/>
    <p:sldId id="464" r:id="rId10"/>
    <p:sldId id="468" r:id="rId11"/>
    <p:sldId id="470" r:id="rId12"/>
    <p:sldId id="469" r:id="rId13"/>
  </p:sldIdLst>
  <p:sldSz cx="12192000" cy="6858000"/>
  <p:notesSz cx="6797675" cy="987425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jam van der Horst" initials="MvdH" lastIdx="11" clrIdx="0"/>
  <p:cmAuthor id="2" name="Jacco Hogeweg" initials="JH"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A8A"/>
    <a:srgbClr val="F6FBE3"/>
    <a:srgbClr val="F6BC25"/>
    <a:srgbClr val="000000"/>
    <a:srgbClr val="131E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35" autoAdjust="0"/>
    <p:restoredTop sz="94682"/>
  </p:normalViewPr>
  <p:slideViewPr>
    <p:cSldViewPr snapToGrid="0" snapToObjects="1">
      <p:cViewPr varScale="1">
        <p:scale>
          <a:sx n="108" d="100"/>
          <a:sy n="108" d="100"/>
        </p:scale>
        <p:origin x="372"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jam van der Horst" userId="6214fbc5-bf75-406a-bc65-52a06046f489" providerId="ADAL" clId="{C18B6A20-6D95-4A8A-BEBE-711C8E6F7E34}"/>
    <pc:docChg chg="custSel delSld modSld">
      <pc:chgData name="Mirjam van der Horst" userId="6214fbc5-bf75-406a-bc65-52a06046f489" providerId="ADAL" clId="{C18B6A20-6D95-4A8A-BEBE-711C8E6F7E34}" dt="2022-03-01T13:43:37.021" v="22" actId="20577"/>
      <pc:docMkLst>
        <pc:docMk/>
      </pc:docMkLst>
      <pc:sldChg chg="modSp mod">
        <pc:chgData name="Mirjam van der Horst" userId="6214fbc5-bf75-406a-bc65-52a06046f489" providerId="ADAL" clId="{C18B6A20-6D95-4A8A-BEBE-711C8E6F7E34}" dt="2022-03-01T13:43:37.021" v="22" actId="20577"/>
        <pc:sldMkLst>
          <pc:docMk/>
          <pc:sldMk cId="231353808" sldId="257"/>
        </pc:sldMkLst>
        <pc:spChg chg="mod">
          <ac:chgData name="Mirjam van der Horst" userId="6214fbc5-bf75-406a-bc65-52a06046f489" providerId="ADAL" clId="{C18B6A20-6D95-4A8A-BEBE-711C8E6F7E34}" dt="2022-03-01T13:43:37.021" v="22" actId="20577"/>
          <ac:spMkLst>
            <pc:docMk/>
            <pc:sldMk cId="231353808" sldId="257"/>
            <ac:spMk id="4" creationId="{00000000-0000-0000-0000-000000000000}"/>
          </ac:spMkLst>
        </pc:spChg>
      </pc:sldChg>
      <pc:sldChg chg="del">
        <pc:chgData name="Mirjam van der Horst" userId="6214fbc5-bf75-406a-bc65-52a06046f489" providerId="ADAL" clId="{C18B6A20-6D95-4A8A-BEBE-711C8E6F7E34}" dt="2022-03-01T13:43:17.242" v="4" actId="47"/>
        <pc:sldMkLst>
          <pc:docMk/>
          <pc:sldMk cId="3797289412" sldId="43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F3B28F06-5C16-4220-8BC8-CE8960CD4DCC}" type="datetimeFigureOut">
              <a:rPr lang="nl-NL" smtClean="0"/>
              <a:t>1-3-2022</a:t>
            </a:fld>
            <a:endParaRPr lang="nl-NL"/>
          </a:p>
        </p:txBody>
      </p:sp>
      <p:sp>
        <p:nvSpPr>
          <p:cNvPr id="4" name="Tijdelijke aanduiding voor voettekst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254BB6BC-AD9E-4B36-96EF-00361725A954}" type="slidenum">
              <a:rPr lang="nl-NL" smtClean="0"/>
              <a:t>‹nr.›</a:t>
            </a:fld>
            <a:endParaRPr lang="nl-NL"/>
          </a:p>
        </p:txBody>
      </p:sp>
    </p:spTree>
    <p:extLst>
      <p:ext uri="{BB962C8B-B14F-4D97-AF65-F5344CB8AC3E}">
        <p14:creationId xmlns:p14="http://schemas.microsoft.com/office/powerpoint/2010/main" val="226153475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D1C46774-C0C6-4431-9882-41BFFE5EBD5F}" type="datetimeFigureOut">
              <a:rPr lang="nl-NL" smtClean="0"/>
              <a:t>1-3-2022</a:t>
            </a:fld>
            <a:endParaRPr lang="nl-NL"/>
          </a:p>
        </p:txBody>
      </p:sp>
      <p:sp>
        <p:nvSpPr>
          <p:cNvPr id="4" name="Tijdelijke aanduiding voor dia-afbeelding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A8740B1A-B399-4BCF-84C5-ED949A64448C}" type="slidenum">
              <a:rPr lang="nl-NL" smtClean="0"/>
              <a:t>‹nr.›</a:t>
            </a:fld>
            <a:endParaRPr lang="nl-NL"/>
          </a:p>
        </p:txBody>
      </p:sp>
    </p:spTree>
    <p:extLst>
      <p:ext uri="{BB962C8B-B14F-4D97-AF65-F5344CB8AC3E}">
        <p14:creationId xmlns:p14="http://schemas.microsoft.com/office/powerpoint/2010/main" val="1953018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7600" y="795600"/>
            <a:ext cx="10800000" cy="1470025"/>
          </a:xfrm>
        </p:spPr>
        <p:txBody>
          <a:bodyPr>
            <a:normAutofit/>
          </a:bodyPr>
          <a:lstStyle>
            <a:lvl1pPr algn="l">
              <a:defRPr sz="5000">
                <a:solidFill>
                  <a:srgbClr val="000000"/>
                </a:solidFill>
              </a:defRPr>
            </a:lvl1pPr>
          </a:lstStyle>
          <a:p>
            <a:r>
              <a:rPr lang="nl-NL"/>
              <a:t>Klik om stijl te bewerken</a:t>
            </a:r>
            <a:endParaRPr lang="nl-NL" dirty="0"/>
          </a:p>
        </p:txBody>
      </p:sp>
      <p:sp>
        <p:nvSpPr>
          <p:cNvPr id="3" name="Subtitel 2" descr="PresentatieSubtitel"/>
          <p:cNvSpPr>
            <a:spLocks noGrp="1"/>
          </p:cNvSpPr>
          <p:nvPr>
            <p:ph type="subTitle" idx="1"/>
          </p:nvPr>
        </p:nvSpPr>
        <p:spPr>
          <a:xfrm>
            <a:off x="687600" y="2264400"/>
            <a:ext cx="10800000" cy="1025665"/>
          </a:xfrm>
        </p:spPr>
        <p:txBody>
          <a:bodyPr>
            <a:normAutofit/>
          </a:bodyPr>
          <a:lstStyle>
            <a:lvl1pPr marL="0" indent="0" algn="l">
              <a:buNone/>
              <a:defRPr sz="30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4" name="Tijdelijke aanduiding voor datum 3" descr="PresentatieDatum"/>
          <p:cNvSpPr>
            <a:spLocks noGrp="1"/>
          </p:cNvSpPr>
          <p:nvPr>
            <p:ph type="dt" sz="half" idx="10"/>
          </p:nvPr>
        </p:nvSpPr>
        <p:spPr>
          <a:xfrm>
            <a:off x="687600" y="3936834"/>
            <a:ext cx="3286800" cy="365125"/>
          </a:xfrm>
          <a:prstGeom prst="rect">
            <a:avLst/>
          </a:prstGeom>
        </p:spPr>
        <p:txBody>
          <a:bodyPr/>
          <a:lstStyle>
            <a:lvl1pPr algn="l">
              <a:defRPr sz="2000">
                <a:solidFill>
                  <a:srgbClr val="000000"/>
                </a:solidFill>
              </a:defRPr>
            </a:lvl1pPr>
          </a:lstStyle>
          <a:p>
            <a:endParaRPr lang="nl-NL" dirty="0"/>
          </a:p>
        </p:txBody>
      </p:sp>
      <p:sp>
        <p:nvSpPr>
          <p:cNvPr id="5" name="Tijdelijke aanduiding voor voettekst 4" descr="PresentatieSpreker"/>
          <p:cNvSpPr>
            <a:spLocks noGrp="1"/>
          </p:cNvSpPr>
          <p:nvPr>
            <p:ph type="ftr" sz="quarter" idx="11"/>
          </p:nvPr>
        </p:nvSpPr>
        <p:spPr>
          <a:xfrm>
            <a:off x="687600" y="3429001"/>
            <a:ext cx="10800000" cy="365125"/>
          </a:xfrm>
          <a:prstGeom prst="rect">
            <a:avLst/>
          </a:prstGeom>
        </p:spPr>
        <p:txBody>
          <a:bodyPr/>
          <a:lstStyle>
            <a:lvl1pPr algn="l">
              <a:defRPr sz="2000">
                <a:solidFill>
                  <a:srgbClr val="000000"/>
                </a:solidFill>
              </a:defRPr>
            </a:lvl1pPr>
          </a:lstStyle>
          <a:p>
            <a:endParaRPr lang="nl-NL" dirty="0"/>
          </a:p>
        </p:txBody>
      </p:sp>
      <p:sp>
        <p:nvSpPr>
          <p:cNvPr id="6" name="Tijdelijke aanduiding voor dianummer 5"/>
          <p:cNvSpPr>
            <a:spLocks noGrp="1"/>
          </p:cNvSpPr>
          <p:nvPr>
            <p:ph type="sldNum" sz="quarter" idx="12"/>
          </p:nvPr>
        </p:nvSpPr>
        <p:spPr>
          <a:xfrm>
            <a:off x="8736000" y="6483534"/>
            <a:ext cx="2548800"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6285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000"/>
            </a:lvl1pPr>
          </a:lstStyle>
          <a:p>
            <a:r>
              <a:rPr lang="nl-NL"/>
              <a:t>Klik om stijl te bewerken</a:t>
            </a:r>
            <a:endParaRPr lang="nl-NL" dirty="0"/>
          </a:p>
        </p:txBody>
      </p:sp>
      <p:sp>
        <p:nvSpPr>
          <p:cNvPr id="3" name="Tijdelijke aanduiding voor inhoud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dianummer 5"/>
          <p:cNvSpPr>
            <a:spLocks noGrp="1"/>
          </p:cNvSpPr>
          <p:nvPr>
            <p:ph type="sldNum" sz="quarter" idx="12"/>
          </p:nvPr>
        </p:nvSpPr>
        <p:spPr>
          <a:xfrm>
            <a:off x="8737602" y="6482185"/>
            <a:ext cx="2548092" cy="331200"/>
          </a:xfrm>
        </p:spPr>
        <p:txBody>
          <a:bodyPr/>
          <a:lstStyle/>
          <a:p>
            <a:fld id="{A1C3A1F5-F269-2A47-BBB9-BDB2D4CF88E3}" type="slidenum">
              <a:rPr lang="nl-NL" smtClean="0"/>
              <a:t>‹nr.›</a:t>
            </a:fld>
            <a:endParaRPr lang="nl-NL" dirty="0"/>
          </a:p>
        </p:txBody>
      </p:sp>
    </p:spTree>
    <p:extLst>
      <p:ext uri="{BB962C8B-B14F-4D97-AF65-F5344CB8AC3E}">
        <p14:creationId xmlns:p14="http://schemas.microsoft.com/office/powerpoint/2010/main" val="2640577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3"/>
            <a:ext cx="10363200" cy="1362075"/>
          </a:xfrm>
        </p:spPr>
        <p:txBody>
          <a:bodyPr anchor="t"/>
          <a:lstStyle>
            <a:lvl1pPr algn="l">
              <a:defRPr sz="5000" b="0" cap="all"/>
            </a:lvl1pPr>
          </a:lstStyle>
          <a:p>
            <a:r>
              <a:rPr lang="nl-NL"/>
              <a:t>Klik om stijl te bewerken</a:t>
            </a:r>
            <a:endParaRPr lang="nl-NL" dirty="0"/>
          </a:p>
        </p:txBody>
      </p:sp>
      <p:sp>
        <p:nvSpPr>
          <p:cNvPr id="3" name="Tijdelijke aanduiding voor tekst 2"/>
          <p:cNvSpPr>
            <a:spLocks noGrp="1"/>
          </p:cNvSpPr>
          <p:nvPr>
            <p:ph type="body" idx="1"/>
          </p:nvPr>
        </p:nvSpPr>
        <p:spPr>
          <a:xfrm>
            <a:off x="963084" y="2906713"/>
            <a:ext cx="10363200" cy="1500187"/>
          </a:xfrm>
        </p:spPr>
        <p:txBody>
          <a:bodyPr anchor="b">
            <a:normAutofit/>
          </a:bodyPr>
          <a:lstStyle>
            <a:lvl1pPr marL="0" indent="0">
              <a:buNone/>
              <a:defRPr sz="3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6" name="Tijdelijke aanduiding voor dianummer 5"/>
          <p:cNvSpPr>
            <a:spLocks noGrp="1"/>
          </p:cNvSpPr>
          <p:nvPr>
            <p:ph type="sldNum" sz="quarter" idx="12"/>
          </p:nvPr>
        </p:nvSpPr>
        <p:spPr>
          <a:xfrm>
            <a:off x="8737602" y="6483534"/>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3585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3" name="Tijdelijke aanduiding voor inhoud 2"/>
          <p:cNvSpPr>
            <a:spLocks noGrp="1"/>
          </p:cNvSpPr>
          <p:nvPr>
            <p:ph sz="half" idx="1"/>
          </p:nvPr>
        </p:nvSpPr>
        <p:spPr>
          <a:xfrm>
            <a:off x="609600" y="1911251"/>
            <a:ext cx="5384800"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p:cNvSpPr>
            <a:spLocks noGrp="1"/>
          </p:cNvSpPr>
          <p:nvPr>
            <p:ph sz="half" idx="2"/>
          </p:nvPr>
        </p:nvSpPr>
        <p:spPr>
          <a:xfrm>
            <a:off x="6197602" y="1911251"/>
            <a:ext cx="5088092"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dianummer 6"/>
          <p:cNvSpPr>
            <a:spLocks noGrp="1"/>
          </p:cNvSpPr>
          <p:nvPr>
            <p:ph type="sldNum" sz="quarter" idx="12"/>
          </p:nvPr>
        </p:nvSpPr>
        <p:spPr>
          <a:xfrm>
            <a:off x="8737602" y="6483600"/>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8658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2" y="1131078"/>
            <a:ext cx="10676092" cy="713631"/>
          </a:xfrm>
        </p:spPr>
        <p:txBody>
          <a:bodyPr/>
          <a:lstStyle>
            <a:lvl1pPr>
              <a:defRPr/>
            </a:lvl1pPr>
          </a:lstStyle>
          <a:p>
            <a:r>
              <a:rPr lang="nl-NL"/>
              <a:t>Klik om stijl te bewerken</a:t>
            </a:r>
            <a:endParaRPr lang="nl-NL" dirty="0"/>
          </a:p>
        </p:txBody>
      </p:sp>
      <p:sp>
        <p:nvSpPr>
          <p:cNvPr id="3" name="Tijdelijke aanduiding voor tekst 2"/>
          <p:cNvSpPr>
            <a:spLocks noGrp="1"/>
          </p:cNvSpPr>
          <p:nvPr>
            <p:ph type="body" idx="1"/>
          </p:nvPr>
        </p:nvSpPr>
        <p:spPr>
          <a:xfrm>
            <a:off x="609600" y="1988119"/>
            <a:ext cx="5386917"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p:cNvSpPr>
            <a:spLocks noGrp="1"/>
          </p:cNvSpPr>
          <p:nvPr>
            <p:ph sz="half" idx="2"/>
          </p:nvPr>
        </p:nvSpPr>
        <p:spPr>
          <a:xfrm>
            <a:off x="609600" y="2709646"/>
            <a:ext cx="5386917" cy="3416519"/>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p:cNvSpPr>
            <a:spLocks noGrp="1"/>
          </p:cNvSpPr>
          <p:nvPr>
            <p:ph type="body" sz="quarter" idx="3"/>
          </p:nvPr>
        </p:nvSpPr>
        <p:spPr>
          <a:xfrm>
            <a:off x="6193368" y="1988119"/>
            <a:ext cx="5092325"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p:cNvSpPr>
            <a:spLocks noGrp="1"/>
          </p:cNvSpPr>
          <p:nvPr>
            <p:ph sz="quarter" idx="4"/>
          </p:nvPr>
        </p:nvSpPr>
        <p:spPr>
          <a:xfrm>
            <a:off x="6193369" y="2709643"/>
            <a:ext cx="5092327" cy="3416520"/>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dianummer 8"/>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0045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5" name="Tijdelijke aanduiding voor dianummer 4"/>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73025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61686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2" y="1098958"/>
            <a:ext cx="4011084" cy="1162050"/>
          </a:xfrm>
        </p:spPr>
        <p:txBody>
          <a:bodyPr anchor="b"/>
          <a:lstStyle>
            <a:lvl1pPr algn="l">
              <a:defRPr sz="3000" b="0"/>
            </a:lvl1pPr>
          </a:lstStyle>
          <a:p>
            <a:r>
              <a:rPr lang="nl-NL"/>
              <a:t>Klik om stijl te bewerken</a:t>
            </a:r>
            <a:endParaRPr lang="nl-NL" dirty="0"/>
          </a:p>
        </p:txBody>
      </p:sp>
      <p:sp>
        <p:nvSpPr>
          <p:cNvPr id="3" name="Tijdelijke aanduiding voor inhoud 2"/>
          <p:cNvSpPr>
            <a:spLocks noGrp="1"/>
          </p:cNvSpPr>
          <p:nvPr>
            <p:ph idx="1"/>
          </p:nvPr>
        </p:nvSpPr>
        <p:spPr>
          <a:xfrm>
            <a:off x="4766733" y="1098961"/>
            <a:ext cx="6815667" cy="5027205"/>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p:cNvSpPr>
            <a:spLocks noGrp="1"/>
          </p:cNvSpPr>
          <p:nvPr>
            <p:ph type="body" sz="half" idx="2"/>
          </p:nvPr>
        </p:nvSpPr>
        <p:spPr>
          <a:xfrm>
            <a:off x="609602" y="2390865"/>
            <a:ext cx="4011084" cy="3735301"/>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9247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9565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1" y="483992"/>
            <a:ext cx="8579555" cy="713631"/>
          </a:xfrm>
          <a:prstGeom prst="rect">
            <a:avLst/>
          </a:prstGeom>
        </p:spPr>
        <p:txBody>
          <a:bodyPr vert="horz" lIns="91440" tIns="45720" rIns="91440" bIns="45720" rtlCol="0" anchor="ctr">
            <a:noAutofit/>
          </a:bodyPr>
          <a:lstStyle/>
          <a:p>
            <a:r>
              <a:rPr lang="nl-NL" dirty="0"/>
              <a:t>Titelstijl van model bewerken</a:t>
            </a:r>
          </a:p>
        </p:txBody>
      </p:sp>
      <p:sp>
        <p:nvSpPr>
          <p:cNvPr id="3" name="Tijdelijke aanduiding voor tekst 2"/>
          <p:cNvSpPr>
            <a:spLocks noGrp="1"/>
          </p:cNvSpPr>
          <p:nvPr>
            <p:ph type="body" idx="1"/>
          </p:nvPr>
        </p:nvSpPr>
        <p:spPr>
          <a:xfrm>
            <a:off x="609602" y="1380067"/>
            <a:ext cx="10676092" cy="4746096"/>
          </a:xfrm>
          <a:prstGeom prst="rect">
            <a:avLst/>
          </a:prstGeom>
        </p:spPr>
        <p:txBody>
          <a:bodyPr vert="horz" lIns="91440" tIns="45720" rIns="91440" bIns="45720" rtlCol="0">
            <a:norm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dianummer 5"/>
          <p:cNvSpPr>
            <a:spLocks noGrp="1"/>
          </p:cNvSpPr>
          <p:nvPr>
            <p:ph type="sldNum" sz="quarter" idx="4"/>
          </p:nvPr>
        </p:nvSpPr>
        <p:spPr>
          <a:xfrm>
            <a:off x="8920800" y="6483600"/>
            <a:ext cx="2548092" cy="331200"/>
          </a:xfrm>
          <a:prstGeom prst="rect">
            <a:avLst/>
          </a:prstGeom>
        </p:spPr>
        <p:txBody>
          <a:bodyPr vert="horz" lIns="91440" tIns="45720" rIns="0" bIns="45720" rtlCol="0" anchor="ctr"/>
          <a:lstStyle>
            <a:lvl1pPr algn="r">
              <a:defRPr sz="1200">
                <a:solidFill>
                  <a:srgbClr val="F6BC25"/>
                </a:solidFill>
              </a:defRPr>
            </a:lvl1pPr>
          </a:lstStyle>
          <a:p>
            <a:fld id="{A1C3A1F5-F269-2A47-BBB9-BDB2D4CF88E3}" type="slidenum">
              <a:rPr lang="nl-NL" smtClean="0"/>
              <a:pPr/>
              <a:t>‹nr.›</a:t>
            </a:fld>
            <a:endParaRPr lang="nl-NL" dirty="0"/>
          </a:p>
        </p:txBody>
      </p:sp>
    </p:spTree>
    <p:extLst>
      <p:ext uri="{BB962C8B-B14F-4D97-AF65-F5344CB8AC3E}">
        <p14:creationId xmlns:p14="http://schemas.microsoft.com/office/powerpoint/2010/main" val="308971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342900" indent="-342900" algn="l" defTabSz="457200" rtl="0" eaLnBrk="1" latinLnBrk="0" hangingPunct="1">
        <a:spcBef>
          <a:spcPct val="20000"/>
        </a:spcBef>
        <a:buClr>
          <a:srgbClr val="F6BC25"/>
        </a:buClr>
        <a:buSzPct val="110000"/>
        <a:buFont typeface="Arial"/>
        <a:buChar char="•"/>
        <a:defRPr sz="2000" kern="1200">
          <a:solidFill>
            <a:srgbClr val="000000"/>
          </a:solidFill>
          <a:latin typeface="+mn-lt"/>
          <a:ea typeface="+mn-ea"/>
          <a:cs typeface="+mn-cs"/>
        </a:defRPr>
      </a:lvl1pPr>
      <a:lvl2pPr marL="720725" indent="-360363" algn="l" defTabSz="457200" rtl="0" eaLnBrk="1" latinLnBrk="0" hangingPunct="1">
        <a:spcBef>
          <a:spcPct val="20000"/>
        </a:spcBef>
        <a:buFont typeface="Arial"/>
        <a:buChar char="–"/>
        <a:defRPr sz="2000" kern="1200">
          <a:solidFill>
            <a:srgbClr val="000000"/>
          </a:solidFill>
          <a:latin typeface="+mn-lt"/>
          <a:ea typeface="+mn-ea"/>
          <a:cs typeface="+mn-cs"/>
        </a:defRPr>
      </a:lvl2pPr>
      <a:lvl3pPr marL="1073150" indent="-352425" algn="l" defTabSz="457200" rtl="0" eaLnBrk="1" latinLnBrk="0" hangingPunct="1">
        <a:spcBef>
          <a:spcPct val="20000"/>
        </a:spcBef>
        <a:buFont typeface="Arial"/>
        <a:buChar char="•"/>
        <a:defRPr sz="2000" kern="1200">
          <a:solidFill>
            <a:srgbClr val="000000"/>
          </a:solidFill>
          <a:latin typeface="+mn-lt"/>
          <a:ea typeface="+mn-ea"/>
          <a:cs typeface="+mn-cs"/>
        </a:defRPr>
      </a:lvl3pPr>
      <a:lvl4pPr marL="1435100" indent="-36195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1795463" indent="-360363"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4000" y="795603"/>
            <a:ext cx="10800000" cy="1470025"/>
          </a:xfrm>
        </p:spPr>
        <p:txBody>
          <a:bodyPr>
            <a:normAutofit fontScale="90000"/>
          </a:bodyPr>
          <a:lstStyle/>
          <a:p>
            <a:r>
              <a:rPr lang="nl-NL" b="1" dirty="0" err="1"/>
              <a:t>MMC-hub</a:t>
            </a:r>
            <a:r>
              <a:rPr lang="nl-NL" b="1" dirty="0"/>
              <a:t> loadhandling en RFC TR2021.8 </a:t>
            </a:r>
          </a:p>
        </p:txBody>
      </p:sp>
      <p:sp>
        <p:nvSpPr>
          <p:cNvPr id="3" name="Ondertitel 2" descr="PresentatieSubtitel"/>
          <p:cNvSpPr>
            <a:spLocks noGrp="1"/>
          </p:cNvSpPr>
          <p:nvPr>
            <p:ph type="subTitle" idx="1"/>
          </p:nvPr>
        </p:nvSpPr>
        <p:spPr>
          <a:xfrm>
            <a:off x="687600" y="2265625"/>
            <a:ext cx="10800000" cy="1033052"/>
          </a:xfrm>
        </p:spPr>
        <p:txBody>
          <a:bodyPr/>
          <a:lstStyle/>
          <a:p>
            <a:r>
              <a:rPr lang="nl-NL" dirty="0"/>
              <a:t>Programma Allocatie 2.0 Tranche 1</a:t>
            </a:r>
          </a:p>
        </p:txBody>
      </p:sp>
      <p:sp>
        <p:nvSpPr>
          <p:cNvPr id="4" name="Tijdelijke aanduiding voor datum 3" descr="PresentatieDatum"/>
          <p:cNvSpPr>
            <a:spLocks noGrp="1"/>
          </p:cNvSpPr>
          <p:nvPr>
            <p:ph type="dt" sz="half" idx="10"/>
          </p:nvPr>
        </p:nvSpPr>
        <p:spPr>
          <a:xfrm>
            <a:off x="687600" y="3936834"/>
            <a:ext cx="3285565" cy="365125"/>
          </a:xfrm>
        </p:spPr>
        <p:txBody>
          <a:bodyPr/>
          <a:lstStyle/>
          <a:p>
            <a:r>
              <a:rPr lang="nl-NL" dirty="0"/>
              <a:t>1 maart 2022</a:t>
            </a:r>
          </a:p>
        </p:txBody>
      </p:sp>
      <p:sp>
        <p:nvSpPr>
          <p:cNvPr id="5" name="Tijdelijke aanduiding voor dianummer 4"/>
          <p:cNvSpPr>
            <a:spLocks noGrp="1"/>
          </p:cNvSpPr>
          <p:nvPr>
            <p:ph type="sldNum" sz="quarter" idx="12"/>
          </p:nvPr>
        </p:nvSpPr>
        <p:spPr>
          <a:xfrm>
            <a:off x="8920800" y="6483534"/>
            <a:ext cx="2548800" cy="331200"/>
          </a:xfrm>
        </p:spPr>
        <p:txBody>
          <a:bodyPr/>
          <a:lstStyle/>
          <a:p>
            <a:fld id="{A1C3A1F5-F269-2A47-BBB9-BDB2D4CF88E3}" type="slidenum">
              <a:rPr lang="nl-NL" smtClean="0"/>
              <a:t>1</a:t>
            </a:fld>
            <a:endParaRPr lang="nl-NL" dirty="0"/>
          </a:p>
        </p:txBody>
      </p:sp>
    </p:spTree>
    <p:extLst>
      <p:ext uri="{BB962C8B-B14F-4D97-AF65-F5344CB8AC3E}">
        <p14:creationId xmlns:p14="http://schemas.microsoft.com/office/powerpoint/2010/main" val="23135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3D18EA-3B7A-46D2-8309-D742D6EC347C}"/>
              </a:ext>
            </a:extLst>
          </p:cNvPr>
          <p:cNvSpPr>
            <a:spLocks noGrp="1"/>
          </p:cNvSpPr>
          <p:nvPr>
            <p:ph type="title"/>
          </p:nvPr>
        </p:nvSpPr>
        <p:spPr>
          <a:xfrm>
            <a:off x="609601" y="375021"/>
            <a:ext cx="8579555" cy="713631"/>
          </a:xfrm>
        </p:spPr>
        <p:txBody>
          <a:bodyPr/>
          <a:lstStyle/>
          <a:p>
            <a:r>
              <a:rPr lang="nl-NL" dirty="0"/>
              <a:t>Inhoudsopgave</a:t>
            </a:r>
          </a:p>
        </p:txBody>
      </p:sp>
      <p:sp>
        <p:nvSpPr>
          <p:cNvPr id="3" name="Tijdelijke aanduiding voor inhoud 2">
            <a:extLst>
              <a:ext uri="{FF2B5EF4-FFF2-40B4-BE49-F238E27FC236}">
                <a16:creationId xmlns:a16="http://schemas.microsoft.com/office/drawing/2014/main" id="{042E1023-9A50-427D-A84B-758594F40F17}"/>
              </a:ext>
            </a:extLst>
          </p:cNvPr>
          <p:cNvSpPr>
            <a:spLocks noGrp="1"/>
          </p:cNvSpPr>
          <p:nvPr>
            <p:ph idx="1"/>
          </p:nvPr>
        </p:nvSpPr>
        <p:spPr>
          <a:xfrm>
            <a:off x="609601" y="1214967"/>
            <a:ext cx="11772898" cy="4746096"/>
          </a:xfrm>
        </p:spPr>
        <p:txBody>
          <a:bodyPr/>
          <a:lstStyle/>
          <a:p>
            <a:r>
              <a:rPr lang="nl-NL" dirty="0"/>
              <a:t>Situatiebeschrijving</a:t>
            </a:r>
          </a:p>
          <a:p>
            <a:pPr lvl="1"/>
            <a:r>
              <a:rPr lang="nl-NL" dirty="0"/>
              <a:t>Aantallen aansluitingen en berichten Tranche 1</a:t>
            </a:r>
          </a:p>
          <a:p>
            <a:pPr lvl="1"/>
            <a:r>
              <a:rPr lang="nl-NL" dirty="0"/>
              <a:t>Piekbelasting meetberichten dagelijks </a:t>
            </a:r>
          </a:p>
          <a:p>
            <a:pPr lvl="1"/>
            <a:r>
              <a:rPr lang="nl-NL" dirty="0" err="1"/>
              <a:t>Piekbelasing</a:t>
            </a:r>
            <a:r>
              <a:rPr lang="nl-NL" dirty="0"/>
              <a:t> meetberichten maandelijks </a:t>
            </a:r>
          </a:p>
          <a:p>
            <a:pPr lvl="1"/>
            <a:r>
              <a:rPr lang="nl-NL" dirty="0"/>
              <a:t>Throughput target MMC-hub (300.000 berichten per uur) gehaald</a:t>
            </a:r>
          </a:p>
          <a:p>
            <a:pPr lvl="1"/>
            <a:r>
              <a:rPr lang="nl-NL" dirty="0"/>
              <a:t>Pull mechanisme en inzichten</a:t>
            </a:r>
          </a:p>
          <a:p>
            <a:pPr lvl="2"/>
            <a:r>
              <a:rPr lang="nl-NL" dirty="0"/>
              <a:t>List en Get mechanisme</a:t>
            </a:r>
          </a:p>
          <a:p>
            <a:r>
              <a:rPr lang="nl-NL" dirty="0"/>
              <a:t>Pull mechanisme i.r.t. RFC TR2021.8</a:t>
            </a:r>
          </a:p>
          <a:p>
            <a:r>
              <a:rPr lang="nl-NL" dirty="0"/>
              <a:t>Noodscenario</a:t>
            </a:r>
          </a:p>
          <a:p>
            <a:pPr marL="360362" lvl="1" indent="0">
              <a:buNone/>
            </a:pPr>
            <a:endParaRPr lang="nl-NL" dirty="0"/>
          </a:p>
          <a:p>
            <a:endParaRPr lang="nl-NL" dirty="0"/>
          </a:p>
          <a:p>
            <a:pPr lvl="1"/>
            <a:endParaRPr lang="nl-NL" dirty="0"/>
          </a:p>
          <a:p>
            <a:pPr marL="360362" lvl="1" indent="0">
              <a:buNone/>
            </a:pPr>
            <a:endParaRPr lang="nl-NL" dirty="0"/>
          </a:p>
        </p:txBody>
      </p:sp>
      <p:sp>
        <p:nvSpPr>
          <p:cNvPr id="4" name="Tijdelijke aanduiding voor dianummer 3">
            <a:extLst>
              <a:ext uri="{FF2B5EF4-FFF2-40B4-BE49-F238E27FC236}">
                <a16:creationId xmlns:a16="http://schemas.microsoft.com/office/drawing/2014/main" id="{1C9C0E26-DE8F-4B47-BC3D-9EF6895FE3A4}"/>
              </a:ext>
            </a:extLst>
          </p:cNvPr>
          <p:cNvSpPr>
            <a:spLocks noGrp="1"/>
          </p:cNvSpPr>
          <p:nvPr>
            <p:ph type="sldNum" sz="quarter" idx="12"/>
          </p:nvPr>
        </p:nvSpPr>
        <p:spPr/>
        <p:txBody>
          <a:bodyPr/>
          <a:lstStyle/>
          <a:p>
            <a:fld id="{A1C3A1F5-F269-2A47-BBB9-BDB2D4CF88E3}" type="slidenum">
              <a:rPr lang="nl-NL" smtClean="0"/>
              <a:t>2</a:t>
            </a:fld>
            <a:endParaRPr lang="nl-NL" dirty="0"/>
          </a:p>
        </p:txBody>
      </p:sp>
    </p:spTree>
    <p:extLst>
      <p:ext uri="{BB962C8B-B14F-4D97-AF65-F5344CB8AC3E}">
        <p14:creationId xmlns:p14="http://schemas.microsoft.com/office/powerpoint/2010/main" val="1795159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342901" y="443499"/>
            <a:ext cx="9842499" cy="713631"/>
          </a:xfrm>
        </p:spPr>
        <p:txBody>
          <a:bodyPr/>
          <a:lstStyle/>
          <a:p>
            <a:r>
              <a:rPr lang="nl-NL" dirty="0"/>
              <a:t>Situatiebeschrijving: aantallen aansluitingen en berichten T1</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596902" y="1199414"/>
            <a:ext cx="11095037" cy="4746096"/>
          </a:xfrm>
        </p:spPr>
        <p:txBody>
          <a:bodyPr/>
          <a:lstStyle/>
          <a:p>
            <a:pPr marL="0" indent="0">
              <a:buNone/>
            </a:pPr>
            <a:r>
              <a:rPr lang="nl-NL" sz="2000" dirty="0"/>
              <a:t>De </a:t>
            </a:r>
            <a:r>
              <a:rPr lang="nl-NL" dirty="0"/>
              <a:t>markt </a:t>
            </a:r>
            <a:r>
              <a:rPr lang="nl-NL" sz="2000" dirty="0"/>
              <a:t>maakt gebruik van </a:t>
            </a:r>
            <a:r>
              <a:rPr lang="nl-NL" sz="2000" dirty="0" err="1"/>
              <a:t>MMC-hub</a:t>
            </a:r>
            <a:r>
              <a:rPr lang="nl-NL" sz="2000" dirty="0"/>
              <a:t> voor berichtenuitwisseling Allocatie Tranche 1.</a:t>
            </a:r>
          </a:p>
          <a:p>
            <a:pPr marL="0" indent="0">
              <a:buNone/>
            </a:pPr>
            <a:r>
              <a:rPr lang="nl-NL" dirty="0"/>
              <a:t>Tranche1 kent de volgende berichten die via de </a:t>
            </a:r>
            <a:r>
              <a:rPr lang="nl-NL" dirty="0" err="1"/>
              <a:t>MMC-hub</a:t>
            </a:r>
            <a:r>
              <a:rPr lang="nl-NL" dirty="0"/>
              <a:t> worden uitgewisseld, zie tabel hieronder. </a:t>
            </a:r>
          </a:p>
          <a:p>
            <a:pPr marL="0" indent="0">
              <a:buNone/>
            </a:pPr>
            <a:r>
              <a:rPr lang="nl-NL" dirty="0"/>
              <a:t>De aantallen aansluitingen en berichten zijn gemodelleerd in overleg met RNB.</a:t>
            </a:r>
          </a:p>
          <a:p>
            <a:pPr marL="0" indent="0">
              <a:buNone/>
            </a:pPr>
            <a:endParaRPr lang="nl-NL" sz="2000" b="1" dirty="0"/>
          </a:p>
          <a:p>
            <a:pPr marL="0" indent="0">
              <a:buNone/>
            </a:pPr>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3</a:t>
            </a:fld>
            <a:endParaRPr lang="nl-NL"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622" y="2356222"/>
            <a:ext cx="11095038" cy="387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1100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83992"/>
            <a:ext cx="9855199" cy="713631"/>
          </a:xfrm>
        </p:spPr>
        <p:txBody>
          <a:bodyPr/>
          <a:lstStyle/>
          <a:p>
            <a:r>
              <a:rPr lang="nl-NL" dirty="0"/>
              <a:t>Situatiebeschrijving: Piekbelasting meetberichten dagelijks </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09602" y="1380067"/>
            <a:ext cx="10904736" cy="4746096"/>
          </a:xfrm>
        </p:spPr>
        <p:txBody>
          <a:bodyPr/>
          <a:lstStyle/>
          <a:p>
            <a:pPr marL="0" indent="0">
              <a:buNone/>
            </a:pPr>
            <a:r>
              <a:rPr lang="nl-NL" dirty="0"/>
              <a:t>Dagelijks worden 162.415 meetberichten verstuurd door </a:t>
            </a:r>
            <a:r>
              <a:rPr lang="nl-NL" dirty="0" err="1"/>
              <a:t>MV’s</a:t>
            </a:r>
            <a:r>
              <a:rPr lang="nl-NL" dirty="0"/>
              <a:t> naar </a:t>
            </a:r>
            <a:r>
              <a:rPr lang="nl-NL" dirty="0" err="1"/>
              <a:t>NB’s</a:t>
            </a:r>
            <a:r>
              <a:rPr lang="nl-NL" dirty="0"/>
              <a:t> en </a:t>
            </a:r>
            <a:r>
              <a:rPr lang="nl-NL" dirty="0" err="1"/>
              <a:t>PV’s</a:t>
            </a:r>
            <a:r>
              <a:rPr lang="nl-NL" dirty="0"/>
              <a:t> tussen 00:00 en 10:00. </a:t>
            </a:r>
          </a:p>
          <a:p>
            <a:pPr marL="0" indent="0">
              <a:buNone/>
            </a:pPr>
            <a:r>
              <a:rPr lang="nl-NL" dirty="0"/>
              <a:t>De </a:t>
            </a:r>
            <a:r>
              <a:rPr lang="nl-NL" dirty="0" err="1"/>
              <a:t>MMC-hub</a:t>
            </a:r>
            <a:r>
              <a:rPr lang="nl-NL" dirty="0"/>
              <a:t> verwerkt dan ook 162.415 </a:t>
            </a:r>
            <a:r>
              <a:rPr lang="nl-NL" dirty="0" err="1"/>
              <a:t>acks</a:t>
            </a:r>
            <a:r>
              <a:rPr lang="nl-NL" dirty="0"/>
              <a:t>. De load wordt door het telemetrie proces van de </a:t>
            </a:r>
            <a:r>
              <a:rPr lang="nl-NL" dirty="0" err="1"/>
              <a:t>MV’s</a:t>
            </a:r>
            <a:r>
              <a:rPr lang="nl-NL" dirty="0"/>
              <a:t> bepaalt. De gemodelleerde spreiding is op basis van huidige bericht spreiding (CPS, centraal postbus systeem TenneT).</a:t>
            </a:r>
            <a:endParaRPr lang="nl-NL" sz="2000" dirty="0"/>
          </a:p>
          <a:p>
            <a:pPr marL="0" indent="0">
              <a:buNone/>
            </a:pPr>
            <a:endParaRPr lang="nl-NL" sz="2000" b="1" dirty="0"/>
          </a:p>
          <a:p>
            <a:pPr marL="0" indent="0">
              <a:buNone/>
            </a:pPr>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4</a:t>
            </a:fld>
            <a:endParaRPr lang="nl-NL"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3" y="2820611"/>
            <a:ext cx="5499098" cy="3305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2970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71292"/>
            <a:ext cx="9817099" cy="713631"/>
          </a:xfrm>
        </p:spPr>
        <p:txBody>
          <a:bodyPr/>
          <a:lstStyle/>
          <a:p>
            <a:r>
              <a:rPr lang="nl-NL" dirty="0"/>
              <a:t>Situatiebeschrijving: Piekbelasting meetberichten</a:t>
            </a:r>
            <a:br>
              <a:rPr lang="nl-NL" dirty="0"/>
            </a:br>
            <a:r>
              <a:rPr lang="nl-NL" dirty="0"/>
              <a:t>maandelijks</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11777" y="1380067"/>
            <a:ext cx="10822661" cy="4746096"/>
          </a:xfrm>
        </p:spPr>
        <p:txBody>
          <a:bodyPr/>
          <a:lstStyle/>
          <a:p>
            <a:pPr marL="0" indent="0">
              <a:buNone/>
            </a:pPr>
            <a:r>
              <a:rPr lang="nl-NL" dirty="0"/>
              <a:t>Versturen van maandelijkse berichten (162.600 klein + 306.600 groot) is een </a:t>
            </a:r>
            <a:r>
              <a:rPr lang="nl-NL" dirty="0" err="1"/>
              <a:t>gescheduled</a:t>
            </a:r>
            <a:r>
              <a:rPr lang="nl-NL" dirty="0"/>
              <a:t> proces.                            </a:t>
            </a:r>
          </a:p>
          <a:p>
            <a:pPr marL="0" indent="0">
              <a:buNone/>
            </a:pPr>
            <a:r>
              <a:rPr lang="nl-NL" dirty="0"/>
              <a:t>Er is afgesproken dat deze berichten tussen 1’e en 10’e werkdag van de maand worden verstuurd tussen 12:00 en 24:00. De verwachting is dat 80% van het totaal aantal maandberichten                      (130.080 + 245.280 = 375.360) op de eerste werkdag worden verstuurd met een piek in de eerste uren na 12:00. De </a:t>
            </a:r>
            <a:r>
              <a:rPr lang="nl-NL" dirty="0" err="1"/>
              <a:t>MMC-hub</a:t>
            </a:r>
            <a:r>
              <a:rPr lang="nl-NL" dirty="0"/>
              <a:t> verwerkt dan ook 375.360 </a:t>
            </a:r>
            <a:r>
              <a:rPr lang="nl-NL" dirty="0" err="1"/>
              <a:t>acks</a:t>
            </a:r>
            <a:r>
              <a:rPr lang="nl-NL" dirty="0"/>
              <a:t>. Dit levert het volgende loadspreidingsmodel.</a:t>
            </a:r>
            <a:endParaRPr lang="nl-NL" sz="2000" dirty="0"/>
          </a:p>
          <a:p>
            <a:pPr marL="0" indent="0">
              <a:buNone/>
            </a:pPr>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5</a:t>
            </a:fld>
            <a:endParaRPr lang="nl-NL" dirty="0"/>
          </a:p>
        </p:txBody>
      </p:sp>
      <p:pic>
        <p:nvPicPr>
          <p:cNvPr id="307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 b="-3466"/>
          <a:stretch/>
        </p:blipFill>
        <p:spPr bwMode="auto">
          <a:xfrm>
            <a:off x="924714" y="3171705"/>
            <a:ext cx="5171286" cy="3216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1080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83992"/>
            <a:ext cx="9071727" cy="713631"/>
          </a:xfrm>
        </p:spPr>
        <p:txBody>
          <a:bodyPr/>
          <a:lstStyle/>
          <a:p>
            <a:r>
              <a:rPr lang="nl-NL" dirty="0"/>
              <a:t>Situatiebeschrijving: throughput target MMC-hub gehaald</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09602" y="1380066"/>
            <a:ext cx="10947660" cy="4993941"/>
          </a:xfrm>
        </p:spPr>
        <p:txBody>
          <a:bodyPr/>
          <a:lstStyle/>
          <a:p>
            <a:pPr marL="0" indent="0">
              <a:buClr>
                <a:srgbClr val="FFC000"/>
              </a:buClr>
              <a:buNone/>
            </a:pPr>
            <a:r>
              <a:rPr lang="nl-NL" b="1" dirty="0">
                <a:solidFill>
                  <a:schemeClr val="tx1"/>
                </a:solidFill>
              </a:rPr>
              <a:t>TenneT wil de werking van de </a:t>
            </a:r>
            <a:r>
              <a:rPr lang="nl-NL" b="1" dirty="0" err="1">
                <a:solidFill>
                  <a:schemeClr val="tx1"/>
                </a:solidFill>
              </a:rPr>
              <a:t>MMC-hub</a:t>
            </a:r>
            <a:r>
              <a:rPr lang="nl-NL" b="1" dirty="0">
                <a:solidFill>
                  <a:schemeClr val="tx1"/>
                </a:solidFill>
              </a:rPr>
              <a:t> na go-live garanderen en afgesproken tijdslijnen van berichtenverkeer waarborgen.</a:t>
            </a:r>
          </a:p>
          <a:p>
            <a:pPr marL="0" indent="0">
              <a:buClr>
                <a:srgbClr val="FFC000"/>
              </a:buClr>
              <a:buNone/>
            </a:pPr>
            <a:endParaRPr lang="nl-NL" sz="1100" b="1" dirty="0">
              <a:solidFill>
                <a:schemeClr val="tx1"/>
              </a:solidFill>
            </a:endParaRPr>
          </a:p>
          <a:p>
            <a:pPr marL="0" indent="0">
              <a:buClr>
                <a:srgbClr val="FFC000"/>
              </a:buClr>
              <a:buNone/>
            </a:pPr>
            <a:r>
              <a:rPr lang="nl-NL" b="1" dirty="0">
                <a:solidFill>
                  <a:schemeClr val="tx1"/>
                </a:solidFill>
              </a:rPr>
              <a:t>Target</a:t>
            </a:r>
          </a:p>
          <a:p>
            <a:pPr marL="0" indent="0">
              <a:buClr>
                <a:srgbClr val="FFC000"/>
              </a:buClr>
              <a:buNone/>
            </a:pPr>
            <a:r>
              <a:rPr lang="nl-NL" dirty="0">
                <a:solidFill>
                  <a:schemeClr val="tx1"/>
                </a:solidFill>
              </a:rPr>
              <a:t>Daarvoor heeft TenneT een throughput target van 2x de peakload vastgesteld. Aangezien de maandpiek (veel) groter is dan de dagelijkse piek is de maandpiek maatgevend. Bovendien is de maandpiek een combinatie van kleine (10kb) en grote (2500kb) berichten. Waarbij we zien dat de verwerking van grote berichten de hub meer belasten dan kleine (</a:t>
            </a:r>
            <a:r>
              <a:rPr lang="nl-NL" dirty="0" err="1">
                <a:solidFill>
                  <a:schemeClr val="tx1"/>
                </a:solidFill>
              </a:rPr>
              <a:t>xsd</a:t>
            </a:r>
            <a:r>
              <a:rPr lang="nl-NL" dirty="0">
                <a:solidFill>
                  <a:schemeClr val="tx1"/>
                </a:solidFill>
              </a:rPr>
              <a:t> validatie, persistentie)</a:t>
            </a:r>
          </a:p>
          <a:p>
            <a:pPr marL="835025" lvl="1" indent="-457200">
              <a:buClr>
                <a:srgbClr val="FFC000"/>
              </a:buClr>
            </a:pPr>
            <a:r>
              <a:rPr lang="nl-NL" dirty="0">
                <a:solidFill>
                  <a:schemeClr val="tx1"/>
                </a:solidFill>
              </a:rPr>
              <a:t>Concrete target: MMC-hub dient 300.000 per uur te kunnen afhandelen  </a:t>
            </a:r>
          </a:p>
          <a:p>
            <a:pPr marL="0" indent="0">
              <a:buClr>
                <a:srgbClr val="FFC000"/>
              </a:buClr>
              <a:buNone/>
            </a:pPr>
            <a:endParaRPr lang="nl-NL" sz="1100" b="1" dirty="0">
              <a:solidFill>
                <a:schemeClr val="tx1"/>
              </a:solidFill>
            </a:endParaRPr>
          </a:p>
          <a:p>
            <a:pPr marL="0" indent="0">
              <a:buClr>
                <a:srgbClr val="FFC000"/>
              </a:buClr>
              <a:buNone/>
            </a:pPr>
            <a:r>
              <a:rPr lang="nl-NL" b="1" dirty="0" err="1">
                <a:solidFill>
                  <a:schemeClr val="tx1"/>
                </a:solidFill>
              </a:rPr>
              <a:t>Productielike</a:t>
            </a:r>
            <a:r>
              <a:rPr lang="nl-NL" b="1" dirty="0">
                <a:solidFill>
                  <a:schemeClr val="tx1"/>
                </a:solidFill>
              </a:rPr>
              <a:t> </a:t>
            </a:r>
            <a:r>
              <a:rPr lang="nl-NL" b="1" dirty="0" err="1">
                <a:solidFill>
                  <a:schemeClr val="tx1"/>
                </a:solidFill>
              </a:rPr>
              <a:t>throughput</a:t>
            </a:r>
            <a:r>
              <a:rPr lang="nl-NL" b="1" dirty="0">
                <a:solidFill>
                  <a:schemeClr val="tx1"/>
                </a:solidFill>
              </a:rPr>
              <a:t> test.</a:t>
            </a:r>
          </a:p>
          <a:p>
            <a:pPr marL="0" indent="0">
              <a:buClr>
                <a:srgbClr val="FFC000"/>
              </a:buClr>
              <a:buNone/>
            </a:pPr>
            <a:r>
              <a:rPr lang="nl-NL" dirty="0">
                <a:solidFill>
                  <a:schemeClr val="tx1"/>
                </a:solidFill>
              </a:rPr>
              <a:t>De performance test is gedaan door gedurende 15 minuten door vanuit 2 </a:t>
            </a:r>
            <a:r>
              <a:rPr lang="nl-NL" dirty="0" err="1">
                <a:solidFill>
                  <a:schemeClr val="tx1"/>
                </a:solidFill>
              </a:rPr>
              <a:t>endpoints</a:t>
            </a:r>
            <a:r>
              <a:rPr lang="nl-NL" dirty="0">
                <a:solidFill>
                  <a:schemeClr val="tx1"/>
                </a:solidFill>
              </a:rPr>
              <a:t> in totaal 5000 berichten per minuut in te sturen en door 20 gesimuleerde partijen die te laten afnemen. De verhouding push/pull is </a:t>
            </a:r>
            <a:r>
              <a:rPr lang="nl-NL" dirty="0" err="1">
                <a:solidFill>
                  <a:schemeClr val="tx1"/>
                </a:solidFill>
              </a:rPr>
              <a:t>is</a:t>
            </a:r>
            <a:r>
              <a:rPr lang="nl-NL" dirty="0">
                <a:solidFill>
                  <a:schemeClr val="tx1"/>
                </a:solidFill>
              </a:rPr>
              <a:t> </a:t>
            </a:r>
            <a:r>
              <a:rPr lang="nl-NL" dirty="0" err="1">
                <a:solidFill>
                  <a:schemeClr val="tx1"/>
                </a:solidFill>
              </a:rPr>
              <a:t>productielike</a:t>
            </a:r>
            <a:r>
              <a:rPr lang="nl-NL" dirty="0">
                <a:solidFill>
                  <a:schemeClr val="tx1"/>
                </a:solidFill>
              </a:rPr>
              <a:t> (TenneT kent de volumes per marktpartij en of ze push of pull hebben). </a:t>
            </a:r>
            <a:r>
              <a:rPr lang="nl-NL" dirty="0"/>
              <a:t>De target is gehaald.</a:t>
            </a:r>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6</a:t>
            </a:fld>
            <a:endParaRPr lang="nl-NL" dirty="0"/>
          </a:p>
        </p:txBody>
      </p:sp>
      <p:pic>
        <p:nvPicPr>
          <p:cNvPr id="5" name="Afbeelding 4">
            <a:extLst>
              <a:ext uri="{FF2B5EF4-FFF2-40B4-BE49-F238E27FC236}">
                <a16:creationId xmlns:a16="http://schemas.microsoft.com/office/drawing/2014/main" id="{49029723-1FA4-4CCD-AE80-D722D4C48D98}"/>
              </a:ext>
            </a:extLst>
          </p:cNvPr>
          <p:cNvPicPr>
            <a:picLocks noChangeAspect="1"/>
          </p:cNvPicPr>
          <p:nvPr/>
        </p:nvPicPr>
        <p:blipFill>
          <a:blip r:embed="rId2"/>
          <a:stretch>
            <a:fillRect/>
          </a:stretch>
        </p:blipFill>
        <p:spPr>
          <a:xfrm>
            <a:off x="4002315" y="5829564"/>
            <a:ext cx="359178" cy="342000"/>
          </a:xfrm>
          <a:prstGeom prst="rect">
            <a:avLst/>
          </a:prstGeom>
        </p:spPr>
      </p:pic>
    </p:spTree>
    <p:extLst>
      <p:ext uri="{BB962C8B-B14F-4D97-AF65-F5344CB8AC3E}">
        <p14:creationId xmlns:p14="http://schemas.microsoft.com/office/powerpoint/2010/main" val="28153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83992"/>
            <a:ext cx="9071727" cy="713631"/>
          </a:xfrm>
        </p:spPr>
        <p:txBody>
          <a:bodyPr/>
          <a:lstStyle/>
          <a:p>
            <a:r>
              <a:rPr lang="nl-NL" dirty="0"/>
              <a:t>Situatiebeschrijving: pull mechanisme en inzichten</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22170" y="1237161"/>
            <a:ext cx="10947660" cy="4993941"/>
          </a:xfrm>
        </p:spPr>
        <p:txBody>
          <a:bodyPr/>
          <a:lstStyle/>
          <a:p>
            <a:pPr marL="0" indent="0">
              <a:buClr>
                <a:srgbClr val="FFC000"/>
              </a:buClr>
              <a:buNone/>
            </a:pPr>
            <a:r>
              <a:rPr lang="nl-NL" b="1" dirty="0">
                <a:solidFill>
                  <a:schemeClr val="tx1"/>
                </a:solidFill>
              </a:rPr>
              <a:t>List (max 2x per minuut) &amp; Get (sequentieel)</a:t>
            </a:r>
          </a:p>
          <a:p>
            <a:pPr marL="0" indent="0">
              <a:buClr>
                <a:srgbClr val="FFC000"/>
              </a:buClr>
              <a:buNone/>
            </a:pPr>
            <a:r>
              <a:rPr lang="nl-NL" dirty="0">
                <a:solidFill>
                  <a:schemeClr val="tx1"/>
                </a:solidFill>
              </a:rPr>
              <a:t>Het pull mechanisme werkt in 2 stappen: haal eerst een lijst op met berichten die klaar staan en ga daarna ze één voor één ophalen bij de hub. Op de lijst staan alle </a:t>
            </a:r>
            <a:r>
              <a:rPr lang="nl-NL" dirty="0" err="1">
                <a:solidFill>
                  <a:schemeClr val="tx1"/>
                </a:solidFill>
              </a:rPr>
              <a:t>IDs</a:t>
            </a:r>
            <a:r>
              <a:rPr lang="nl-NL" dirty="0">
                <a:solidFill>
                  <a:schemeClr val="tx1"/>
                </a:solidFill>
              </a:rPr>
              <a:t> van alle berichten die voor je klaar staan (of het er nu 0, 1, 10 of 1000 zijn). Die kan je vervolgens met get-</a:t>
            </a:r>
            <a:r>
              <a:rPr lang="nl-NL" dirty="0" err="1">
                <a:solidFill>
                  <a:schemeClr val="tx1"/>
                </a:solidFill>
              </a:rPr>
              <a:t>requests</a:t>
            </a:r>
            <a:r>
              <a:rPr lang="nl-NL" dirty="0">
                <a:solidFill>
                  <a:schemeClr val="tx1"/>
                </a:solidFill>
              </a:rPr>
              <a:t> sequentieel ophalen, in hoog tempo! In 50-50 verdeling push-pull kunnen de </a:t>
            </a:r>
            <a:r>
              <a:rPr lang="nl-NL" dirty="0" err="1">
                <a:solidFill>
                  <a:schemeClr val="tx1"/>
                </a:solidFill>
              </a:rPr>
              <a:t>pullende</a:t>
            </a:r>
            <a:r>
              <a:rPr lang="nl-NL" dirty="0">
                <a:solidFill>
                  <a:schemeClr val="tx1"/>
                </a:solidFill>
              </a:rPr>
              <a:t> marktpartijen 2500 berichten per minuut pullen. Dus als er alleen 2500 berichten van pull partij Y klaar staan dan kan die ze in 1 minuut binnen halen.</a:t>
            </a:r>
          </a:p>
          <a:p>
            <a:pPr marL="0" indent="0">
              <a:buClr>
                <a:srgbClr val="FFC000"/>
              </a:buClr>
              <a:buNone/>
            </a:pPr>
            <a:endParaRPr lang="nl-NL" sz="400" dirty="0">
              <a:solidFill>
                <a:schemeClr val="tx1"/>
              </a:solidFill>
            </a:endParaRPr>
          </a:p>
          <a:p>
            <a:pPr marL="0" indent="0">
              <a:buClr>
                <a:srgbClr val="FFC000"/>
              </a:buClr>
              <a:buNone/>
            </a:pPr>
            <a:r>
              <a:rPr lang="nl-NL" dirty="0">
                <a:solidFill>
                  <a:schemeClr val="tx1"/>
                </a:solidFill>
              </a:rPr>
              <a:t>We zagen de performance van het pullen onderuit gaan toen we zelf zo vaak als mogelijk per minuut een lijst gingen opvragen. Dan is de hub overbodig vaak bezig die lijsten samen te stellen en niet bezig met afleveren van berichten, de primaire functie.  </a:t>
            </a:r>
          </a:p>
          <a:p>
            <a:pPr marL="0" indent="0">
              <a:buClr>
                <a:srgbClr val="FFC000"/>
              </a:buClr>
              <a:buNone/>
            </a:pPr>
            <a:endParaRPr lang="nl-NL" sz="400" dirty="0">
              <a:solidFill>
                <a:schemeClr val="tx1"/>
              </a:solidFill>
            </a:endParaRPr>
          </a:p>
          <a:p>
            <a:pPr marL="0" indent="0">
              <a:buClr>
                <a:srgbClr val="FFC000"/>
              </a:buClr>
              <a:buNone/>
            </a:pPr>
            <a:r>
              <a:rPr lang="nl-NL" dirty="0">
                <a:solidFill>
                  <a:schemeClr val="tx1"/>
                </a:solidFill>
              </a:rPr>
              <a:t>De algehele performance loopt ook terug als er 1000 parallelle (in plaats van sequentiële) GET verzoeken op exact hetzelfde moment worden gedaan.</a:t>
            </a:r>
            <a:r>
              <a:rPr lang="nl-NL" dirty="0"/>
              <a:t> Berichten sequentieel na elkaar ophalen geeft een mooie en betere spreiding. En die spreiding zorgt voor een voorspelbaardere performance. </a:t>
            </a:r>
            <a:endParaRPr lang="nl-NL" i="1" u="sng" dirty="0">
              <a:solidFill>
                <a:schemeClr val="tx1"/>
              </a:solidFill>
            </a:endParaRPr>
          </a:p>
          <a:p>
            <a:pPr marL="0" indent="0">
              <a:buClr>
                <a:srgbClr val="FFC000"/>
              </a:buClr>
              <a:buNone/>
            </a:pPr>
            <a:endParaRPr lang="nl-NL" sz="400" i="1" u="sng" dirty="0">
              <a:solidFill>
                <a:schemeClr val="tx1"/>
              </a:solidFill>
            </a:endParaRPr>
          </a:p>
          <a:p>
            <a:pPr marL="0" indent="0">
              <a:buClr>
                <a:srgbClr val="FFC000"/>
              </a:buClr>
              <a:buNone/>
            </a:pPr>
            <a:r>
              <a:rPr lang="nl-NL" i="1" dirty="0">
                <a:solidFill>
                  <a:schemeClr val="tx1"/>
                </a:solidFill>
              </a:rPr>
              <a:t>Op basis van bovenstaande inzichten is een RFC voorgesteld: </a:t>
            </a:r>
            <a:r>
              <a:rPr lang="nl-NL" i="1" dirty="0"/>
              <a:t>TR2021.8 Aanvullende richtlijnen Webservice Guide MMC-HUB , </a:t>
            </a:r>
            <a:r>
              <a:rPr lang="nl-NL" dirty="0"/>
              <a:t>zie ook de volgende sheet</a:t>
            </a:r>
          </a:p>
          <a:p>
            <a:pPr marL="0" indent="0">
              <a:buClr>
                <a:srgbClr val="FFC000"/>
              </a:buClr>
              <a:buNone/>
            </a:pPr>
            <a:endParaRPr lang="nl-NL" i="1" u="sng" dirty="0">
              <a:solidFill>
                <a:schemeClr val="tx1"/>
              </a:solidFill>
            </a:endParaRPr>
          </a:p>
          <a:p>
            <a:pPr marL="0" indent="0">
              <a:buClr>
                <a:srgbClr val="FFC000"/>
              </a:buClr>
              <a:buNone/>
            </a:pPr>
            <a:endParaRPr lang="nl-NL" dirty="0"/>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7</a:t>
            </a:fld>
            <a:endParaRPr lang="nl-NL" dirty="0"/>
          </a:p>
        </p:txBody>
      </p:sp>
    </p:spTree>
    <p:extLst>
      <p:ext uri="{BB962C8B-B14F-4D97-AF65-F5344CB8AC3E}">
        <p14:creationId xmlns:p14="http://schemas.microsoft.com/office/powerpoint/2010/main" val="507684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83992"/>
            <a:ext cx="9071727" cy="713631"/>
          </a:xfrm>
        </p:spPr>
        <p:txBody>
          <a:bodyPr/>
          <a:lstStyle/>
          <a:p>
            <a:r>
              <a:rPr lang="nl-NL" dirty="0"/>
              <a:t>Pull mechanisme i.r.t. RFC TR2021.8</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22170" y="1139503"/>
            <a:ext cx="10947660" cy="4993941"/>
          </a:xfrm>
        </p:spPr>
        <p:txBody>
          <a:bodyPr/>
          <a:lstStyle/>
          <a:p>
            <a:pPr marL="0" indent="0">
              <a:buClr>
                <a:srgbClr val="FFC000"/>
              </a:buClr>
              <a:buNone/>
            </a:pPr>
            <a:r>
              <a:rPr lang="nl-NL" sz="1800" dirty="0"/>
              <a:t>Het basisbeginsel </a:t>
            </a:r>
            <a:r>
              <a:rPr lang="nl-NL" sz="1800" i="1" dirty="0"/>
              <a:t>Fair </a:t>
            </a:r>
            <a:r>
              <a:rPr lang="nl-NL" sz="1800" i="1" dirty="0" err="1"/>
              <a:t>use</a:t>
            </a:r>
            <a:r>
              <a:rPr lang="nl-NL" sz="1800" dirty="0"/>
              <a:t> van de </a:t>
            </a:r>
            <a:r>
              <a:rPr lang="nl-NL" sz="1800" dirty="0" err="1"/>
              <a:t>MMC-hub</a:t>
            </a:r>
            <a:r>
              <a:rPr lang="nl-NL" sz="1800" dirty="0"/>
              <a:t> stond centraal bij de voorgestelde twee aanvullende richtlijnen zoals benoemd in RFC TR2021.8. Immers, alle marktpartijen dienen gelijktijdig en op een snelle wijze gebruik te kunnen maken van de </a:t>
            </a:r>
            <a:r>
              <a:rPr lang="nl-NL" sz="1800" dirty="0" err="1"/>
              <a:t>MMC-hub</a:t>
            </a:r>
            <a:r>
              <a:rPr lang="nl-NL" sz="1800" dirty="0"/>
              <a:t>. De </a:t>
            </a:r>
            <a:r>
              <a:rPr lang="nl-NL" sz="1800" dirty="0" err="1"/>
              <a:t>MMC-hub</a:t>
            </a:r>
            <a:r>
              <a:rPr lang="nl-NL" sz="1800" dirty="0"/>
              <a:t> is een Hub voor alle marktpartijen en de algehele performance wordt bepaald door alle gelijktijdige verzoeken en berichten die uitgewisseld worden met elkaar. </a:t>
            </a:r>
          </a:p>
          <a:p>
            <a:pPr marL="0" indent="0">
              <a:buClr>
                <a:srgbClr val="FFC000"/>
              </a:buClr>
              <a:buNone/>
            </a:pPr>
            <a:r>
              <a:rPr lang="nl-NL" sz="1800" dirty="0"/>
              <a:t>Daarom wordt in de RFC voorgesteld om in de </a:t>
            </a:r>
            <a:r>
              <a:rPr lang="nl-NL" sz="1800" dirty="0" err="1"/>
              <a:t>de</a:t>
            </a:r>
            <a:r>
              <a:rPr lang="nl-NL" sz="1800" dirty="0"/>
              <a:t> TenneT </a:t>
            </a:r>
            <a:r>
              <a:rPr lang="nl-NL" sz="1800" i="1" dirty="0"/>
              <a:t>Web Services guide</a:t>
            </a:r>
            <a:r>
              <a:rPr lang="nl-NL" sz="1800" dirty="0"/>
              <a:t> een tweetal aanvullende richtlijnen op te nemen om te voorkomen dat de performance van de MMC-HUB negatief beïnvloed wordt. De voorgestelde oplossing betreft:</a:t>
            </a:r>
          </a:p>
          <a:p>
            <a:pPr lvl="0"/>
            <a:r>
              <a:rPr lang="nl-NL" sz="1800" dirty="0"/>
              <a:t>Pull-frequentie: </a:t>
            </a:r>
          </a:p>
          <a:p>
            <a:pPr lvl="1"/>
            <a:r>
              <a:rPr lang="nl-NL" sz="1800" dirty="0"/>
              <a:t>Niet vaker dan 2x per minuut pollen voor het opvragen van de lijst (LIST) van berichten die klaar staan bij de </a:t>
            </a:r>
            <a:r>
              <a:rPr lang="nl-NL" sz="1800" dirty="0" err="1"/>
              <a:t>MMC-hub</a:t>
            </a:r>
            <a:r>
              <a:rPr lang="nl-NL" sz="1800" dirty="0"/>
              <a:t>. </a:t>
            </a:r>
          </a:p>
          <a:p>
            <a:pPr lvl="0"/>
            <a:r>
              <a:rPr lang="nl-NL" sz="1800" dirty="0"/>
              <a:t>Wijze van ophalen van de berichten (GET), twee mogelijkheden: </a:t>
            </a:r>
          </a:p>
          <a:p>
            <a:pPr lvl="1"/>
            <a:r>
              <a:rPr lang="nl-NL" sz="1800" dirty="0"/>
              <a:t>De lijst van berichten sequentieel ophalen</a:t>
            </a:r>
            <a:r>
              <a:rPr lang="nl-NL" sz="1600" dirty="0"/>
              <a:t>. </a:t>
            </a:r>
          </a:p>
          <a:p>
            <a:pPr lvl="2"/>
            <a:r>
              <a:rPr lang="nl-NL" sz="1800" dirty="0"/>
              <a:t>Let wel: iedereen mag met haar eigen IT-systeem zo snel mogelijk en direct achter elkaar ‘</a:t>
            </a:r>
            <a:r>
              <a:rPr lang="nl-NL" sz="1800" dirty="0" err="1"/>
              <a:t>GETten</a:t>
            </a:r>
            <a:r>
              <a:rPr lang="nl-NL" sz="1800" dirty="0"/>
              <a:t>’ richting de MMChub, zonder pauzes. </a:t>
            </a:r>
            <a:endParaRPr lang="nl-NL" sz="1800" i="1" u="sng" dirty="0">
              <a:solidFill>
                <a:schemeClr val="tx1"/>
              </a:solidFill>
            </a:endParaRPr>
          </a:p>
          <a:p>
            <a:pPr lvl="1"/>
            <a:r>
              <a:rPr lang="nl-NL" dirty="0"/>
              <a:t>De lijst van berichten parallel ophalen</a:t>
            </a:r>
          </a:p>
          <a:p>
            <a:pPr lvl="2"/>
            <a:r>
              <a:rPr lang="nl-NL" sz="1800" dirty="0"/>
              <a:t>Let wel</a:t>
            </a:r>
            <a:r>
              <a:rPr lang="nl-NL" sz="1800"/>
              <a:t>: </a:t>
            </a:r>
            <a:r>
              <a:rPr lang="nl-NL"/>
              <a:t>Er mogen maximaal 2 parallelle GET-verzoeken tegelijkertijd worden gedaan.</a:t>
            </a: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8</a:t>
            </a:fld>
            <a:endParaRPr lang="nl-NL" dirty="0"/>
          </a:p>
        </p:txBody>
      </p:sp>
    </p:spTree>
    <p:extLst>
      <p:ext uri="{BB962C8B-B14F-4D97-AF65-F5344CB8AC3E}">
        <p14:creationId xmlns:p14="http://schemas.microsoft.com/office/powerpoint/2010/main" val="26486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4A7F6-78C1-4860-A938-2842ACF23E36}"/>
              </a:ext>
            </a:extLst>
          </p:cNvPr>
          <p:cNvSpPr>
            <a:spLocks noGrp="1"/>
          </p:cNvSpPr>
          <p:nvPr>
            <p:ph type="title"/>
          </p:nvPr>
        </p:nvSpPr>
        <p:spPr>
          <a:xfrm>
            <a:off x="609601" y="483992"/>
            <a:ext cx="9071727" cy="713631"/>
          </a:xfrm>
        </p:spPr>
        <p:txBody>
          <a:bodyPr/>
          <a:lstStyle/>
          <a:p>
            <a:r>
              <a:rPr lang="nl-NL" dirty="0"/>
              <a:t>Noodscenario</a:t>
            </a:r>
          </a:p>
        </p:txBody>
      </p:sp>
      <p:sp>
        <p:nvSpPr>
          <p:cNvPr id="3" name="Tijdelijke aanduiding voor inhoud 2">
            <a:extLst>
              <a:ext uri="{FF2B5EF4-FFF2-40B4-BE49-F238E27FC236}">
                <a16:creationId xmlns:a16="http://schemas.microsoft.com/office/drawing/2014/main" id="{22E71A08-10E1-49CB-8731-0CBFAA9A4758}"/>
              </a:ext>
            </a:extLst>
          </p:cNvPr>
          <p:cNvSpPr>
            <a:spLocks noGrp="1"/>
          </p:cNvSpPr>
          <p:nvPr>
            <p:ph idx="1"/>
          </p:nvPr>
        </p:nvSpPr>
        <p:spPr>
          <a:xfrm>
            <a:off x="609602" y="1380066"/>
            <a:ext cx="10947660" cy="4993941"/>
          </a:xfrm>
        </p:spPr>
        <p:txBody>
          <a:bodyPr/>
          <a:lstStyle/>
          <a:p>
            <a:pPr marL="0" indent="0">
              <a:buClr>
                <a:srgbClr val="FFC000"/>
              </a:buClr>
              <a:buNone/>
            </a:pPr>
            <a:r>
              <a:rPr lang="nl-NL" b="1" dirty="0">
                <a:solidFill>
                  <a:schemeClr val="tx1"/>
                </a:solidFill>
              </a:rPr>
              <a:t>Noodmaatregel ter bescherming van de markt (reeds bestaand proces)</a:t>
            </a:r>
          </a:p>
          <a:p>
            <a:pPr marL="0" indent="0">
              <a:buClr>
                <a:srgbClr val="FFC000"/>
              </a:buClr>
              <a:buNone/>
            </a:pPr>
            <a:r>
              <a:rPr lang="nl-NL" dirty="0">
                <a:solidFill>
                  <a:schemeClr val="tx1"/>
                </a:solidFill>
              </a:rPr>
              <a:t>Alleen als de hub onderuit dreigt getrokken te worden of net onderuit getrokken is door 1 partij die (onbedoeld) iets doet waardoor het totale berichten verkeer over de hub gevaar loopt, houdt TenneT zich het recht voor die partij tijdelijk van de hub te weren door autorisatie tijdelijk in te trekken. </a:t>
            </a:r>
          </a:p>
          <a:p>
            <a:pPr marL="0" indent="0">
              <a:buClr>
                <a:srgbClr val="FFC000"/>
              </a:buClr>
              <a:buNone/>
            </a:pPr>
            <a:r>
              <a:rPr lang="nl-NL" dirty="0">
                <a:solidFill>
                  <a:schemeClr val="tx1"/>
                </a:solidFill>
              </a:rPr>
              <a:t>We treden dan direct in contact om samen de oorzaak op te sporen en deze te herstellen zodat die partij ook zo snel mogelijk weer kan deel nemen aan het marktverkeer. </a:t>
            </a:r>
          </a:p>
          <a:p>
            <a:pPr marL="0" indent="0">
              <a:buClr>
                <a:srgbClr val="FFC000"/>
              </a:buClr>
              <a:buNone/>
            </a:pPr>
            <a:endParaRPr lang="nl-NL" dirty="0">
              <a:solidFill>
                <a:schemeClr val="tx1"/>
              </a:solidFill>
            </a:endParaRPr>
          </a:p>
          <a:p>
            <a:pPr marL="0" indent="0">
              <a:buClr>
                <a:srgbClr val="FFC000"/>
              </a:buClr>
              <a:buNone/>
            </a:pPr>
            <a:r>
              <a:rPr lang="nl-NL" dirty="0"/>
              <a:t>Deze maatregel zullen we niet snel nemen maar is dan in het belang van de markt als geheel.</a:t>
            </a:r>
          </a:p>
          <a:p>
            <a:pPr marL="0" indent="0">
              <a:buNone/>
            </a:pPr>
            <a:endParaRPr lang="nl-NL" dirty="0"/>
          </a:p>
        </p:txBody>
      </p:sp>
      <p:sp>
        <p:nvSpPr>
          <p:cNvPr id="4" name="Tijdelijke aanduiding voor dianummer 3">
            <a:extLst>
              <a:ext uri="{FF2B5EF4-FFF2-40B4-BE49-F238E27FC236}">
                <a16:creationId xmlns:a16="http://schemas.microsoft.com/office/drawing/2014/main" id="{25D7407C-67C2-45AD-A401-3932871F8AA6}"/>
              </a:ext>
            </a:extLst>
          </p:cNvPr>
          <p:cNvSpPr>
            <a:spLocks noGrp="1"/>
          </p:cNvSpPr>
          <p:nvPr>
            <p:ph type="sldNum" sz="quarter" idx="12"/>
          </p:nvPr>
        </p:nvSpPr>
        <p:spPr/>
        <p:txBody>
          <a:bodyPr/>
          <a:lstStyle/>
          <a:p>
            <a:fld id="{A1C3A1F5-F269-2A47-BBB9-BDB2D4CF88E3}" type="slidenum">
              <a:rPr lang="nl-NL" smtClean="0"/>
              <a:t>9</a:t>
            </a:fld>
            <a:endParaRPr lang="nl-NL" dirty="0"/>
          </a:p>
        </p:txBody>
      </p:sp>
    </p:spTree>
    <p:extLst>
      <p:ext uri="{BB962C8B-B14F-4D97-AF65-F5344CB8AC3E}">
        <p14:creationId xmlns:p14="http://schemas.microsoft.com/office/powerpoint/2010/main" val="3778061559"/>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DU_Presentatie_16x9_1.0.potx" id="{AFE377A4-CA74-45B2-A94A-29E6FBFB8234}" vid="{43FCDCEC-2270-42A2-99DA-2A02D57B9BE1}"/>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0C91830ED340E4FB1005DCFC6E51CF5" ma:contentTypeVersion="8" ma:contentTypeDescription="Een nieuw document maken." ma:contentTypeScope="" ma:versionID="71eacb6464d9d567aeafb3d8af5ea873">
  <xsd:schema xmlns:xsd="http://www.w3.org/2001/XMLSchema" xmlns:xs="http://www.w3.org/2001/XMLSchema" xmlns:p="http://schemas.microsoft.com/office/2006/metadata/properties" xmlns:ns2="28a68a4d-228e-49b4-bd64-f059bd770b71" targetNamespace="http://schemas.microsoft.com/office/2006/metadata/properties" ma:root="true" ma:fieldsID="6b65879fc593b33e4c8f86cefd148f14" ns2:_="">
    <xsd:import namespace="28a68a4d-228e-49b4-bd64-f059bd770b7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68a4d-228e-49b4-bd64-f059bd770b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7A14FB-9A9C-4AB3-9BF5-84FFF99605D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E0DE53F-3F1C-4133-9E66-FF0E5E24A8C1}"/>
</file>

<file path=customXml/itemProps3.xml><?xml version="1.0" encoding="utf-8"?>
<ds:datastoreItem xmlns:ds="http://schemas.openxmlformats.org/officeDocument/2006/customXml" ds:itemID="{6580A821-9BF3-4F27-9A23-01C667EEE0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NEDU_Presentatie_16x9_1.0</Template>
  <TotalTime>0</TotalTime>
  <Words>993</Words>
  <Application>Microsoft Office PowerPoint</Application>
  <PresentationFormat>Breedbeeld</PresentationFormat>
  <Paragraphs>71</Paragraphs>
  <Slides>9</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9</vt:i4>
      </vt:variant>
    </vt:vector>
  </HeadingPairs>
  <TitlesOfParts>
    <vt:vector size="12" baseType="lpstr">
      <vt:lpstr>Arial</vt:lpstr>
      <vt:lpstr>Calibri</vt:lpstr>
      <vt:lpstr>Office-thema</vt:lpstr>
      <vt:lpstr>MMC-hub loadhandling en RFC TR2021.8 </vt:lpstr>
      <vt:lpstr>Inhoudsopgave</vt:lpstr>
      <vt:lpstr>Situatiebeschrijving: aantallen aansluitingen en berichten T1</vt:lpstr>
      <vt:lpstr>Situatiebeschrijving: Piekbelasting meetberichten dagelijks </vt:lpstr>
      <vt:lpstr>Situatiebeschrijving: Piekbelasting meetberichten maandelijks</vt:lpstr>
      <vt:lpstr>Situatiebeschrijving: throughput target MMC-hub gehaald</vt:lpstr>
      <vt:lpstr>Situatiebeschrijving: pull mechanisme en inzichten</vt:lpstr>
      <vt:lpstr>Pull mechanisme i.r.t. RFC TR2021.8</vt:lpstr>
      <vt:lpstr>Noodscenario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1e Voorlichting TR2021 – Tranche 1</dc:title>
  <dc:creator>Mirjam van der Horst</dc:creator>
  <cp:lastModifiedBy>Mirjam van der Horst</cp:lastModifiedBy>
  <cp:revision>201</cp:revision>
  <cp:lastPrinted>2017-01-05T13:08:47Z</cp:lastPrinted>
  <dcterms:created xsi:type="dcterms:W3CDTF">2021-02-26T08:47:34Z</dcterms:created>
  <dcterms:modified xsi:type="dcterms:W3CDTF">2022-03-01T13:43:41Z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0x010100E6BB593861114E4FBDCCCA97658EAFA8</vt:lpwstr>
  </property>
  <property fmtid="{D5CDD505-2E9C-101B-9397-08002B2CF9AE}" pid="3" name="Order">
    <vt:r8>3900</vt:r8>
  </property>
</Properties>
</file>