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20"/>
  </p:notesMasterIdLst>
  <p:sldIdLst>
    <p:sldId id="2145704665" r:id="rId6"/>
    <p:sldId id="2145704695" r:id="rId7"/>
    <p:sldId id="2145704687" r:id="rId8"/>
    <p:sldId id="2145704709" r:id="rId9"/>
    <p:sldId id="2145704710" r:id="rId10"/>
    <p:sldId id="2145704715" r:id="rId11"/>
    <p:sldId id="2145704716" r:id="rId12"/>
    <p:sldId id="2145704717" r:id="rId13"/>
    <p:sldId id="2145704718" r:id="rId14"/>
    <p:sldId id="2145704707" r:id="rId15"/>
    <p:sldId id="2145704703" r:id="rId16"/>
    <p:sldId id="2145704708" r:id="rId17"/>
    <p:sldId id="2145704711" r:id="rId18"/>
    <p:sldId id="214570469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97D5F-AAC5-441F-AD64-A1AA0243D24D}" type="datetimeFigureOut">
              <a:rPr lang="nl-NL" smtClean="0"/>
              <a:t>9-3-2023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4B5C1-1463-4010-8A8C-A7E98750DCB4}" type="slidenum">
              <a:rPr lang="nl-NL" smtClean="0"/>
              <a:t>‹nr.›</a:t>
            </a:fld>
            <a:endParaRPr lang="nl-NL"/>
          </a:p>
        </p:txBody>
      </p:sp>
    </p:spTree>
    <p:extLst>
      <p:ext uri="{BB962C8B-B14F-4D97-AF65-F5344CB8AC3E}">
        <p14:creationId xmlns:p14="http://schemas.microsoft.com/office/powerpoint/2010/main" val="238353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42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45B462-4A70-3946-AE4A-5FE450A50B93}"/>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4" name="Tijdelijke aanduiding voor dianummer 3">
            <a:extLst>
              <a:ext uri="{FF2B5EF4-FFF2-40B4-BE49-F238E27FC236}">
                <a16:creationId xmlns:a16="http://schemas.microsoft.com/office/drawing/2014/main" id="{0B6510AC-278C-3B4C-93DE-CA5359936772}"/>
              </a:ext>
            </a:extLst>
          </p:cNvPr>
          <p:cNvSpPr>
            <a:spLocks noGrp="1"/>
          </p:cNvSpPr>
          <p:nvPr>
            <p:ph type="sldNum" sz="quarter" idx="12"/>
          </p:nvPr>
        </p:nvSpPr>
        <p:spPr/>
        <p:txBody>
          <a:bodyPr/>
          <a:lstStyle/>
          <a:p>
            <a:fld id="{6054F54E-B765-BA4C-B13B-E9FB5CE61C5D}" type="slidenum">
              <a:rPr lang="nl-NL" smtClean="0"/>
              <a:t>‹nr.›</a:t>
            </a:fld>
            <a:endParaRPr lang="nl-NL"/>
          </a:p>
        </p:txBody>
      </p:sp>
      <p:sp>
        <p:nvSpPr>
          <p:cNvPr id="5" name="Tijdelijke aanduiding voor voettekst 9">
            <a:extLst>
              <a:ext uri="{FF2B5EF4-FFF2-40B4-BE49-F238E27FC236}">
                <a16:creationId xmlns:a16="http://schemas.microsoft.com/office/drawing/2014/main" id="{246EC38A-486D-9A41-9628-8BBEB172E729}"/>
              </a:ext>
            </a:extLst>
          </p:cNvPr>
          <p:cNvSpPr>
            <a:spLocks noGrp="1"/>
          </p:cNvSpPr>
          <p:nvPr>
            <p:ph type="ftr" sz="quarter" idx="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46644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33DBF-0276-5947-87B7-EAF0E1ECE3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8A9C963-6ED3-2A4C-B5A0-7B39C9EF35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CB93BCC-8661-1A4A-BC84-DBE560384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E333EE7-C7B7-864C-A07D-D0452839597D}"/>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7" name="Tijdelijke aanduiding voor dianummer 6">
            <a:extLst>
              <a:ext uri="{FF2B5EF4-FFF2-40B4-BE49-F238E27FC236}">
                <a16:creationId xmlns:a16="http://schemas.microsoft.com/office/drawing/2014/main" id="{C4CC59D4-C45D-A94A-BD46-65994734A47F}"/>
              </a:ext>
            </a:extLst>
          </p:cNvPr>
          <p:cNvSpPr>
            <a:spLocks noGrp="1"/>
          </p:cNvSpPr>
          <p:nvPr>
            <p:ph type="sldNum" sz="quarter" idx="12"/>
          </p:nvPr>
        </p:nvSpPr>
        <p:spPr/>
        <p:txBody>
          <a:bodyPr/>
          <a:lstStyle/>
          <a:p>
            <a:fld id="{6054F54E-B765-BA4C-B13B-E9FB5CE61C5D}" type="slidenum">
              <a:rPr lang="nl-NL" smtClean="0"/>
              <a:t>‹nr.›</a:t>
            </a:fld>
            <a:endParaRPr lang="nl-NL"/>
          </a:p>
        </p:txBody>
      </p:sp>
      <p:sp>
        <p:nvSpPr>
          <p:cNvPr id="8" name="Tijdelijke aanduiding voor voettekst 9">
            <a:extLst>
              <a:ext uri="{FF2B5EF4-FFF2-40B4-BE49-F238E27FC236}">
                <a16:creationId xmlns:a16="http://schemas.microsoft.com/office/drawing/2014/main" id="{E9BB5F97-A4A7-A948-B024-AD3B6C8E107F}"/>
              </a:ext>
            </a:extLst>
          </p:cNvPr>
          <p:cNvSpPr>
            <a:spLocks noGrp="1"/>
          </p:cNvSpPr>
          <p:nvPr>
            <p:ph type="ftr" sz="quarter" idx="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187670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54C13-7725-4D49-A6DF-923FAD440E0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8657753-5B46-9242-BE0E-4503FCB30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03014156-735F-8F4C-B47A-DE6860F92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800EDE0-9DE3-AD46-A1D0-4E9ABB1E5D2A}"/>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7" name="Tijdelijke aanduiding voor dianummer 6">
            <a:extLst>
              <a:ext uri="{FF2B5EF4-FFF2-40B4-BE49-F238E27FC236}">
                <a16:creationId xmlns:a16="http://schemas.microsoft.com/office/drawing/2014/main" id="{6F40620D-3743-284D-8A60-3839C8EFF5AC}"/>
              </a:ext>
            </a:extLst>
          </p:cNvPr>
          <p:cNvSpPr>
            <a:spLocks noGrp="1"/>
          </p:cNvSpPr>
          <p:nvPr>
            <p:ph type="sldNum" sz="quarter" idx="12"/>
          </p:nvPr>
        </p:nvSpPr>
        <p:spPr/>
        <p:txBody>
          <a:bodyPr/>
          <a:lstStyle/>
          <a:p>
            <a:fld id="{6054F54E-B765-BA4C-B13B-E9FB5CE61C5D}" type="slidenum">
              <a:rPr lang="nl-NL" smtClean="0"/>
              <a:t>‹nr.›</a:t>
            </a:fld>
            <a:endParaRPr lang="nl-NL"/>
          </a:p>
        </p:txBody>
      </p:sp>
      <p:sp>
        <p:nvSpPr>
          <p:cNvPr id="8" name="Tijdelijke aanduiding voor voettekst 9">
            <a:extLst>
              <a:ext uri="{FF2B5EF4-FFF2-40B4-BE49-F238E27FC236}">
                <a16:creationId xmlns:a16="http://schemas.microsoft.com/office/drawing/2014/main" id="{43FCF35D-7EFF-A14C-95F5-CA8B52679D0F}"/>
              </a:ext>
            </a:extLst>
          </p:cNvPr>
          <p:cNvSpPr>
            <a:spLocks noGrp="1"/>
          </p:cNvSpPr>
          <p:nvPr>
            <p:ph type="ftr" sz="quarter" idx="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141409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57823-93B0-4DB9-BC43-65070640741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42C5D033-54FC-4287-80BC-587D19311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9A20F714-F87D-4B3D-8364-58BF7BE2E486}"/>
              </a:ext>
            </a:extLst>
          </p:cNvPr>
          <p:cNvSpPr>
            <a:spLocks noGrp="1"/>
          </p:cNvSpPr>
          <p:nvPr>
            <p:ph type="dt" sz="half" idx="10"/>
          </p:nvPr>
        </p:nvSpPr>
        <p:spPr/>
        <p:txBody>
          <a:bodyPr/>
          <a:lstStyle/>
          <a:p>
            <a:fld id="{67BDDF3B-1EAB-4AFC-885A-B312E8AC99FE}" type="datetime1">
              <a:rPr lang="en-US" smtClean="0"/>
              <a:t>3/9/2023</a:t>
            </a:fld>
            <a:endParaRPr lang="en-US"/>
          </a:p>
        </p:txBody>
      </p:sp>
      <p:sp>
        <p:nvSpPr>
          <p:cNvPr id="5" name="Tijdelijke aanduiding voor voettekst 4">
            <a:extLst>
              <a:ext uri="{FF2B5EF4-FFF2-40B4-BE49-F238E27FC236}">
                <a16:creationId xmlns:a16="http://schemas.microsoft.com/office/drawing/2014/main" id="{9C08D2A1-44FA-4CDA-950C-79D9659940A2}"/>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31244FB6-DB94-48E2-9BE1-5FB65C2425A9}"/>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273761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95E9A-8597-424E-852F-486A765429A3}"/>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B033C1C3-5915-4BBD-B450-718F9D16A27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A073F678-3077-4EFE-99E1-2AD42D32C978}"/>
              </a:ext>
            </a:extLst>
          </p:cNvPr>
          <p:cNvSpPr>
            <a:spLocks noGrp="1"/>
          </p:cNvSpPr>
          <p:nvPr>
            <p:ph type="dt" sz="half" idx="10"/>
          </p:nvPr>
        </p:nvSpPr>
        <p:spPr/>
        <p:txBody>
          <a:bodyPr/>
          <a:lstStyle/>
          <a:p>
            <a:fld id="{0F49A7B8-8DA5-40A9-B564-D7C1E7EB2894}" type="datetime1">
              <a:rPr lang="en-US" smtClean="0"/>
              <a:t>3/9/2023</a:t>
            </a:fld>
            <a:endParaRPr lang="en-US"/>
          </a:p>
        </p:txBody>
      </p:sp>
      <p:sp>
        <p:nvSpPr>
          <p:cNvPr id="5" name="Tijdelijke aanduiding voor voettekst 4">
            <a:extLst>
              <a:ext uri="{FF2B5EF4-FFF2-40B4-BE49-F238E27FC236}">
                <a16:creationId xmlns:a16="http://schemas.microsoft.com/office/drawing/2014/main" id="{4A44932E-954C-4CDC-8234-B0E162D9D47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9A72657-5E6D-4341-BCF2-9437C10F76E2}"/>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134303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7F2F8-9570-4515-9912-F1C936EEC8F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706D179B-4A9D-4C6E-A383-54E427C950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2353B4-5BC7-430F-820E-5C48FFA1D2CC}"/>
              </a:ext>
            </a:extLst>
          </p:cNvPr>
          <p:cNvSpPr>
            <a:spLocks noGrp="1"/>
          </p:cNvSpPr>
          <p:nvPr>
            <p:ph type="dt" sz="half" idx="10"/>
          </p:nvPr>
        </p:nvSpPr>
        <p:spPr/>
        <p:txBody>
          <a:bodyPr/>
          <a:lstStyle/>
          <a:p>
            <a:fld id="{67779AC6-0F21-4472-AE55-B5054758C585}" type="datetime1">
              <a:rPr lang="en-US" smtClean="0"/>
              <a:t>3/9/2023</a:t>
            </a:fld>
            <a:endParaRPr lang="en-US"/>
          </a:p>
        </p:txBody>
      </p:sp>
      <p:sp>
        <p:nvSpPr>
          <p:cNvPr id="5" name="Tijdelijke aanduiding voor voettekst 4">
            <a:extLst>
              <a:ext uri="{FF2B5EF4-FFF2-40B4-BE49-F238E27FC236}">
                <a16:creationId xmlns:a16="http://schemas.microsoft.com/office/drawing/2014/main" id="{67CEF64B-B9B3-43D5-8757-D0A0F374580A}"/>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8BB39605-745A-43E7-8D93-1C46B8FD65AD}"/>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499216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F16AC-A42D-4409-99EE-B5CDFC4317AE}"/>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E669ABC-3296-46F8-8EE2-1D40CF47536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1A4523B2-9B66-40A6-AD0B-232D757392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CC7E3E5E-1FC7-4F3A-A285-C96188295C68}"/>
              </a:ext>
            </a:extLst>
          </p:cNvPr>
          <p:cNvSpPr>
            <a:spLocks noGrp="1"/>
          </p:cNvSpPr>
          <p:nvPr>
            <p:ph type="dt" sz="half" idx="10"/>
          </p:nvPr>
        </p:nvSpPr>
        <p:spPr/>
        <p:txBody>
          <a:bodyPr/>
          <a:lstStyle/>
          <a:p>
            <a:fld id="{22B34B25-7847-423C-9CAB-787F0328F945}" type="datetime1">
              <a:rPr lang="en-US" smtClean="0"/>
              <a:t>3/9/2023</a:t>
            </a:fld>
            <a:endParaRPr lang="en-US"/>
          </a:p>
        </p:txBody>
      </p:sp>
      <p:sp>
        <p:nvSpPr>
          <p:cNvPr id="6" name="Tijdelijke aanduiding voor voettekst 5">
            <a:extLst>
              <a:ext uri="{FF2B5EF4-FFF2-40B4-BE49-F238E27FC236}">
                <a16:creationId xmlns:a16="http://schemas.microsoft.com/office/drawing/2014/main" id="{2A896205-53DD-42D6-A9CE-FFE98699F68A}"/>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2CA8C3A3-5F50-45ED-9408-A087555D5A4E}"/>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3778536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9CE93-6F83-4D29-AE17-589326911111}"/>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15166FFE-AAC7-4EAA-B8E0-FA984C03D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652FC51-6B31-4756-BCB0-2B150551AB4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B567BE76-6473-40C9-A75B-A4825E71D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4A8BB0B-2059-4680-8435-25D75991C72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123CD142-D8A3-4D0D-A554-96D94921A943}"/>
              </a:ext>
            </a:extLst>
          </p:cNvPr>
          <p:cNvSpPr>
            <a:spLocks noGrp="1"/>
          </p:cNvSpPr>
          <p:nvPr>
            <p:ph type="dt" sz="half" idx="10"/>
          </p:nvPr>
        </p:nvSpPr>
        <p:spPr/>
        <p:txBody>
          <a:bodyPr/>
          <a:lstStyle/>
          <a:p>
            <a:fld id="{0625ABAC-F5AD-41D8-A6CF-9E7282266165}" type="datetime1">
              <a:rPr lang="en-US" smtClean="0"/>
              <a:t>3/9/2023</a:t>
            </a:fld>
            <a:endParaRPr lang="en-US"/>
          </a:p>
        </p:txBody>
      </p:sp>
      <p:sp>
        <p:nvSpPr>
          <p:cNvPr id="8" name="Tijdelijke aanduiding voor voettekst 7">
            <a:extLst>
              <a:ext uri="{FF2B5EF4-FFF2-40B4-BE49-F238E27FC236}">
                <a16:creationId xmlns:a16="http://schemas.microsoft.com/office/drawing/2014/main" id="{E915925A-1D51-48E1-9060-6E847055642F}"/>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0DB6408D-0DD5-49D2-8AA9-274D58013509}"/>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191748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2D461-EAE1-4D56-A5A0-D9D1405A07B6}"/>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F9B9C50C-5FE5-486C-A917-0EA4BE31BF94}"/>
              </a:ext>
            </a:extLst>
          </p:cNvPr>
          <p:cNvSpPr>
            <a:spLocks noGrp="1"/>
          </p:cNvSpPr>
          <p:nvPr>
            <p:ph type="dt" sz="half" idx="10"/>
          </p:nvPr>
        </p:nvSpPr>
        <p:spPr/>
        <p:txBody>
          <a:bodyPr/>
          <a:lstStyle/>
          <a:p>
            <a:fld id="{94698ED4-C479-47E4-A214-E5AF6E10496B}" type="datetime1">
              <a:rPr lang="en-US" smtClean="0"/>
              <a:t>3/9/2023</a:t>
            </a:fld>
            <a:endParaRPr lang="en-US"/>
          </a:p>
        </p:txBody>
      </p:sp>
      <p:sp>
        <p:nvSpPr>
          <p:cNvPr id="4" name="Tijdelijke aanduiding voor voettekst 3">
            <a:extLst>
              <a:ext uri="{FF2B5EF4-FFF2-40B4-BE49-F238E27FC236}">
                <a16:creationId xmlns:a16="http://schemas.microsoft.com/office/drawing/2014/main" id="{D7628CAF-6681-408D-85D5-3BA2AF36EBBC}"/>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A766605C-5B98-4872-9D0E-0042AE8572D9}"/>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3246438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EBDF20-9210-4714-A3A6-395742EBB2F1}"/>
              </a:ext>
            </a:extLst>
          </p:cNvPr>
          <p:cNvSpPr>
            <a:spLocks noGrp="1"/>
          </p:cNvSpPr>
          <p:nvPr>
            <p:ph type="dt" sz="half" idx="10"/>
          </p:nvPr>
        </p:nvSpPr>
        <p:spPr/>
        <p:txBody>
          <a:bodyPr/>
          <a:lstStyle/>
          <a:p>
            <a:fld id="{D61433F8-1F61-4D89-A3F0-510A65118B2E}" type="datetime1">
              <a:rPr lang="en-US" smtClean="0"/>
              <a:t>3/9/2023</a:t>
            </a:fld>
            <a:endParaRPr lang="en-US"/>
          </a:p>
        </p:txBody>
      </p:sp>
      <p:sp>
        <p:nvSpPr>
          <p:cNvPr id="3" name="Tijdelijke aanduiding voor voettekst 2">
            <a:extLst>
              <a:ext uri="{FF2B5EF4-FFF2-40B4-BE49-F238E27FC236}">
                <a16:creationId xmlns:a16="http://schemas.microsoft.com/office/drawing/2014/main" id="{852D115E-69AC-4280-8FD0-1274A428D4A9}"/>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52A1D4A3-AF39-45FB-AECA-7B80B12BFAB4}"/>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335012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90CE8-B46B-F840-A350-D7E3411B126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17D9E0C-3180-F543-B5C1-74DA9D933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E955494-931B-2245-BB1F-6509BBCBCB8A}"/>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5" name="Tijdelijke aanduiding voor voettekst 4">
            <a:extLst>
              <a:ext uri="{FF2B5EF4-FFF2-40B4-BE49-F238E27FC236}">
                <a16:creationId xmlns:a16="http://schemas.microsoft.com/office/drawing/2014/main" id="{0A0E03A6-7B12-C043-8140-A616441CDA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B8E9811C-BF2C-1C44-BDB6-57A1BEDA6001}"/>
              </a:ext>
            </a:extLst>
          </p:cNvPr>
          <p:cNvSpPr>
            <a:spLocks noGrp="1"/>
          </p:cNvSpPr>
          <p:nvPr>
            <p:ph type="sldNum" sz="quarter" idx="12"/>
          </p:nvPr>
        </p:nvSpPr>
        <p:spPr/>
        <p:txBody>
          <a:bodyPr/>
          <a:lstStyle/>
          <a:p>
            <a:fld id="{6054F54E-B765-BA4C-B13B-E9FB5CE61C5D}" type="slidenum">
              <a:rPr lang="nl-NL" smtClean="0"/>
              <a:t>‹nr.›</a:t>
            </a:fld>
            <a:endParaRPr lang="nl-NL"/>
          </a:p>
        </p:txBody>
      </p:sp>
    </p:spTree>
    <p:extLst>
      <p:ext uri="{BB962C8B-B14F-4D97-AF65-F5344CB8AC3E}">
        <p14:creationId xmlns:p14="http://schemas.microsoft.com/office/powerpoint/2010/main" val="341089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7B5E2-F4AC-4C9D-9309-FB60F990A9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7438AA7B-8275-4F73-9F0B-BF10BE0C8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0AB67093-FC10-447D-980E-26079A68E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585249-056D-4ADD-ACC4-3A94C65647C7}"/>
              </a:ext>
            </a:extLst>
          </p:cNvPr>
          <p:cNvSpPr>
            <a:spLocks noGrp="1"/>
          </p:cNvSpPr>
          <p:nvPr>
            <p:ph type="dt" sz="half" idx="10"/>
          </p:nvPr>
        </p:nvSpPr>
        <p:spPr/>
        <p:txBody>
          <a:bodyPr/>
          <a:lstStyle/>
          <a:p>
            <a:fld id="{32B7ED97-0AA9-41B1-A00D-9727C54F5BFD}" type="datetime1">
              <a:rPr lang="en-US" smtClean="0"/>
              <a:t>3/9/2023</a:t>
            </a:fld>
            <a:endParaRPr lang="en-US"/>
          </a:p>
        </p:txBody>
      </p:sp>
      <p:sp>
        <p:nvSpPr>
          <p:cNvPr id="6" name="Tijdelijke aanduiding voor voettekst 5">
            <a:extLst>
              <a:ext uri="{FF2B5EF4-FFF2-40B4-BE49-F238E27FC236}">
                <a16:creationId xmlns:a16="http://schemas.microsoft.com/office/drawing/2014/main" id="{FAFEE69F-489E-4E21-AD05-112A0636D99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60521046-3F59-4BC8-9FD1-937B4EE6931A}"/>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3825966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4549D-D2F5-4075-8397-11B5CB8EA1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3F508746-8B24-4B05-A755-7EA9623BF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a:extLst>
              <a:ext uri="{FF2B5EF4-FFF2-40B4-BE49-F238E27FC236}">
                <a16:creationId xmlns:a16="http://schemas.microsoft.com/office/drawing/2014/main" id="{35A52A37-8AF2-4264-8DCC-D09DF54CF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A04FA9-2E4C-4220-9A22-1CAB9B955CCC}"/>
              </a:ext>
            </a:extLst>
          </p:cNvPr>
          <p:cNvSpPr>
            <a:spLocks noGrp="1"/>
          </p:cNvSpPr>
          <p:nvPr>
            <p:ph type="dt" sz="half" idx="10"/>
          </p:nvPr>
        </p:nvSpPr>
        <p:spPr/>
        <p:txBody>
          <a:bodyPr/>
          <a:lstStyle/>
          <a:p>
            <a:fld id="{B2A100EC-6A1C-43EB-BEED-E94B7EF3BA0C}" type="datetime1">
              <a:rPr lang="en-US" smtClean="0"/>
              <a:t>3/9/2023</a:t>
            </a:fld>
            <a:endParaRPr lang="en-US"/>
          </a:p>
        </p:txBody>
      </p:sp>
      <p:sp>
        <p:nvSpPr>
          <p:cNvPr id="6" name="Tijdelijke aanduiding voor voettekst 5">
            <a:extLst>
              <a:ext uri="{FF2B5EF4-FFF2-40B4-BE49-F238E27FC236}">
                <a16:creationId xmlns:a16="http://schemas.microsoft.com/office/drawing/2014/main" id="{1E0557B5-9147-4AAB-B60E-5264479A1849}"/>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46001FBE-4041-4B85-92C1-3DB4C82280E4}"/>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2706383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5C725-232F-4B1D-BA33-62A2BE75B5B4}"/>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6BDE8942-EE4F-4BC4-8CBC-8777A7B0022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4B0FDE56-852B-4191-8A6A-08EF9013C1B3}"/>
              </a:ext>
            </a:extLst>
          </p:cNvPr>
          <p:cNvSpPr>
            <a:spLocks noGrp="1"/>
          </p:cNvSpPr>
          <p:nvPr>
            <p:ph type="dt" sz="half" idx="10"/>
          </p:nvPr>
        </p:nvSpPr>
        <p:spPr/>
        <p:txBody>
          <a:bodyPr/>
          <a:lstStyle/>
          <a:p>
            <a:fld id="{73FB83D8-2349-4953-A2DE-EE5EB894C2BB}" type="datetime1">
              <a:rPr lang="en-US" smtClean="0"/>
              <a:t>3/9/2023</a:t>
            </a:fld>
            <a:endParaRPr lang="en-US"/>
          </a:p>
        </p:txBody>
      </p:sp>
      <p:sp>
        <p:nvSpPr>
          <p:cNvPr id="5" name="Tijdelijke aanduiding voor voettekst 4">
            <a:extLst>
              <a:ext uri="{FF2B5EF4-FFF2-40B4-BE49-F238E27FC236}">
                <a16:creationId xmlns:a16="http://schemas.microsoft.com/office/drawing/2014/main" id="{36C92645-E054-44B4-9FAB-F9C4842FF28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CAACC392-7ED0-4404-B749-2B50B884C54E}"/>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3998558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C0923BB-DDF0-479D-BA3C-C3E6051A0905}"/>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00273C7E-CF3F-4CB7-B7B3-81EE17EC61B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721DD8FB-B0A6-497F-BE65-39CCF6FE0845}"/>
              </a:ext>
            </a:extLst>
          </p:cNvPr>
          <p:cNvSpPr>
            <a:spLocks noGrp="1"/>
          </p:cNvSpPr>
          <p:nvPr>
            <p:ph type="dt" sz="half" idx="10"/>
          </p:nvPr>
        </p:nvSpPr>
        <p:spPr/>
        <p:txBody>
          <a:bodyPr/>
          <a:lstStyle/>
          <a:p>
            <a:fld id="{95E024B7-3F44-4C9A-B1B3-F88E67BF1612}" type="datetime1">
              <a:rPr lang="en-US" smtClean="0"/>
              <a:t>3/9/2023</a:t>
            </a:fld>
            <a:endParaRPr lang="en-US"/>
          </a:p>
        </p:txBody>
      </p:sp>
      <p:sp>
        <p:nvSpPr>
          <p:cNvPr id="5" name="Tijdelijke aanduiding voor voettekst 4">
            <a:extLst>
              <a:ext uri="{FF2B5EF4-FFF2-40B4-BE49-F238E27FC236}">
                <a16:creationId xmlns:a16="http://schemas.microsoft.com/office/drawing/2014/main" id="{0AE3433B-FC15-4852-A072-61017539309E}"/>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331F7640-82F5-465E-A1EF-66CB18A78E6D}"/>
              </a:ext>
            </a:extLst>
          </p:cNvPr>
          <p:cNvSpPr>
            <a:spLocks noGrp="1"/>
          </p:cNvSpPr>
          <p:nvPr>
            <p:ph type="sldNum" sz="quarter" idx="12"/>
          </p:nvPr>
        </p:nvSpPr>
        <p:spPr/>
        <p:txBody>
          <a:bodyPr/>
          <a:lstStyle/>
          <a:p>
            <a:fld id="{B90859C0-B1A4-44CD-9CE4-01CFDEDE2D57}" type="slidenum">
              <a:rPr lang="en-US" smtClean="0"/>
              <a:t>‹nr.›</a:t>
            </a:fld>
            <a:endParaRPr lang="en-US"/>
          </a:p>
        </p:txBody>
      </p:sp>
    </p:spTree>
    <p:extLst>
      <p:ext uri="{BB962C8B-B14F-4D97-AF65-F5344CB8AC3E}">
        <p14:creationId xmlns:p14="http://schemas.microsoft.com/office/powerpoint/2010/main" val="13474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descr="Afbeelding met laser, stadion, sprinklerinstallatie&#10;&#10;Automatisch gegenereerde beschrijving">
            <a:extLst>
              <a:ext uri="{FF2B5EF4-FFF2-40B4-BE49-F238E27FC236}">
                <a16:creationId xmlns:a16="http://schemas.microsoft.com/office/drawing/2014/main" id="{E9360D59-BC42-AF4C-BD30-87F2D9C447DA}"/>
              </a:ext>
            </a:extLst>
          </p:cNvPr>
          <p:cNvPicPr>
            <a:picLocks noChangeAspect="1"/>
          </p:cNvPicPr>
          <p:nvPr userDrawn="1"/>
        </p:nvPicPr>
        <p:blipFill rotWithShape="1">
          <a:blip r:embed="rId3"/>
          <a:srcRect l="8489" r="16201" b="7761"/>
          <a:stretch/>
        </p:blipFill>
        <p:spPr>
          <a:xfrm>
            <a:off x="2755729" y="1125836"/>
            <a:ext cx="9436272" cy="5743408"/>
          </a:xfrm>
          <a:prstGeom prst="rect">
            <a:avLst/>
          </a:prstGeom>
        </p:spPr>
      </p:pic>
    </p:spTree>
    <p:extLst>
      <p:ext uri="{BB962C8B-B14F-4D97-AF65-F5344CB8AC3E}">
        <p14:creationId xmlns:p14="http://schemas.microsoft.com/office/powerpoint/2010/main" val="245700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B97B37C-CF9D-5F47-BCDA-26F41ED39E1D}"/>
              </a:ext>
            </a:extLst>
          </p:cNvPr>
          <p:cNvSpPr>
            <a:spLocks noGrp="1"/>
          </p:cNvSpPr>
          <p:nvPr>
            <p:ph type="ctrTitle" hasCustomPrompt="1"/>
          </p:nvPr>
        </p:nvSpPr>
        <p:spPr>
          <a:xfrm>
            <a:off x="3352800" y="1794166"/>
            <a:ext cx="8030547" cy="4401361"/>
          </a:xfrm>
          <a:prstGeom prst="rect">
            <a:avLst/>
          </a:prstGeom>
        </p:spPr>
        <p:txBody>
          <a:bodyPr anchor="t">
            <a:normAutofit/>
          </a:bodyPr>
          <a:lstStyle>
            <a:lvl1pPr algn="l">
              <a:defRPr sz="3000">
                <a:solidFill>
                  <a:schemeClr val="accent1"/>
                </a:solidFill>
              </a:defRPr>
            </a:lvl1pPr>
          </a:lstStyle>
          <a:p>
            <a:r>
              <a:rPr lang="nl-NL"/>
              <a:t>“Klik om stijl te bewerken”</a:t>
            </a:r>
          </a:p>
        </p:txBody>
      </p:sp>
    </p:spTree>
    <p:extLst>
      <p:ext uri="{BB962C8B-B14F-4D97-AF65-F5344CB8AC3E}">
        <p14:creationId xmlns:p14="http://schemas.microsoft.com/office/powerpoint/2010/main" val="5428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35B7D-55F3-B04E-A380-1991BD4EA362}"/>
              </a:ext>
            </a:extLst>
          </p:cNvPr>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242C09CE-3A76-5D4C-9BCA-F635EC34976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0D4FCD-570B-D649-B1F1-341F73DC4B13}"/>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6" name="Tijdelijke aanduiding voor dianummer 5">
            <a:extLst>
              <a:ext uri="{FF2B5EF4-FFF2-40B4-BE49-F238E27FC236}">
                <a16:creationId xmlns:a16="http://schemas.microsoft.com/office/drawing/2014/main" id="{B20AAC30-EAB1-8F4C-8D42-6960F5A1CC03}"/>
              </a:ext>
            </a:extLst>
          </p:cNvPr>
          <p:cNvSpPr>
            <a:spLocks noGrp="1"/>
          </p:cNvSpPr>
          <p:nvPr>
            <p:ph type="sldNum" sz="quarter" idx="12"/>
          </p:nvPr>
        </p:nvSpPr>
        <p:spPr/>
        <p:txBody>
          <a:bodyPr/>
          <a:lstStyle/>
          <a:p>
            <a:fld id="{6054F54E-B765-BA4C-B13B-E9FB5CE61C5D}" type="slidenum">
              <a:rPr lang="nl-NL" smtClean="0"/>
              <a:t>‹nr.›</a:t>
            </a:fld>
            <a:endParaRPr lang="nl-NL"/>
          </a:p>
        </p:txBody>
      </p:sp>
      <p:sp>
        <p:nvSpPr>
          <p:cNvPr id="7" name="Tijdelijke aanduiding voor voettekst 9">
            <a:extLst>
              <a:ext uri="{FF2B5EF4-FFF2-40B4-BE49-F238E27FC236}">
                <a16:creationId xmlns:a16="http://schemas.microsoft.com/office/drawing/2014/main" id="{393E287C-91B2-1541-BB76-56576976680C}"/>
              </a:ext>
            </a:extLst>
          </p:cNvPr>
          <p:cNvSpPr>
            <a:spLocks noGrp="1"/>
          </p:cNvSpPr>
          <p:nvPr>
            <p:ph type="ftr" sz="quarter" idx="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37365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BBE30-8BA4-E845-BB26-D28C00BAAE5E}"/>
              </a:ext>
            </a:extLst>
          </p:cNvPr>
          <p:cNvSpPr>
            <a:spLocks noGrp="1"/>
          </p:cNvSpPr>
          <p:nvPr>
            <p:ph type="title"/>
          </p:nvPr>
        </p:nvSpPr>
        <p:spPr>
          <a:xfrm>
            <a:off x="831850" y="1072429"/>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EC6342D-5A8C-744A-88A8-8EA7CA5C413E}"/>
              </a:ext>
            </a:extLst>
          </p:cNvPr>
          <p:cNvSpPr>
            <a:spLocks noGrp="1"/>
          </p:cNvSpPr>
          <p:nvPr>
            <p:ph type="body" idx="1"/>
          </p:nvPr>
        </p:nvSpPr>
        <p:spPr>
          <a:xfrm>
            <a:off x="831850" y="395215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D6B16AF-EC61-7845-953B-2039F1408F19}"/>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6" name="Tijdelijke aanduiding voor dianummer 5">
            <a:extLst>
              <a:ext uri="{FF2B5EF4-FFF2-40B4-BE49-F238E27FC236}">
                <a16:creationId xmlns:a16="http://schemas.microsoft.com/office/drawing/2014/main" id="{E78C6ADE-F14F-804A-9291-D47591318737}"/>
              </a:ext>
            </a:extLst>
          </p:cNvPr>
          <p:cNvSpPr>
            <a:spLocks noGrp="1"/>
          </p:cNvSpPr>
          <p:nvPr>
            <p:ph type="sldNum" sz="quarter" idx="12"/>
          </p:nvPr>
        </p:nvSpPr>
        <p:spPr/>
        <p:txBody>
          <a:bodyPr/>
          <a:lstStyle/>
          <a:p>
            <a:fld id="{6054F54E-B765-BA4C-B13B-E9FB5CE61C5D}" type="slidenum">
              <a:rPr lang="nl-NL" smtClean="0"/>
              <a:t>‹nr.›</a:t>
            </a:fld>
            <a:endParaRPr lang="nl-NL"/>
          </a:p>
        </p:txBody>
      </p:sp>
      <p:sp>
        <p:nvSpPr>
          <p:cNvPr id="7" name="Tijdelijke aanduiding voor voettekst 9">
            <a:extLst>
              <a:ext uri="{FF2B5EF4-FFF2-40B4-BE49-F238E27FC236}">
                <a16:creationId xmlns:a16="http://schemas.microsoft.com/office/drawing/2014/main" id="{8A0ED926-5C3B-5344-AEBA-BF077D9CD3B2}"/>
              </a:ext>
            </a:extLst>
          </p:cNvPr>
          <p:cNvSpPr>
            <a:spLocks noGrp="1"/>
          </p:cNvSpPr>
          <p:nvPr>
            <p:ph type="ftr" sz="quarter" idx="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420025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2620A-833B-D24D-9264-C4EC59682C26}"/>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D0B9F5-2B47-8344-8D7B-4EEC79C0E4A2}"/>
              </a:ext>
            </a:extLst>
          </p:cNvPr>
          <p:cNvSpPr>
            <a:spLocks noGrp="1"/>
          </p:cNvSpPr>
          <p:nvPr>
            <p:ph sz="half" idx="1"/>
          </p:nvPr>
        </p:nvSpPr>
        <p:spPr>
          <a:xfrm>
            <a:off x="838200" y="1825625"/>
            <a:ext cx="5181600" cy="388244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63F48B3-B622-294B-BC77-E945D25A333F}"/>
              </a:ext>
            </a:extLst>
          </p:cNvPr>
          <p:cNvSpPr>
            <a:spLocks noGrp="1"/>
          </p:cNvSpPr>
          <p:nvPr>
            <p:ph sz="half" idx="2"/>
          </p:nvPr>
        </p:nvSpPr>
        <p:spPr>
          <a:xfrm>
            <a:off x="6172200" y="1825625"/>
            <a:ext cx="5181600" cy="388244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945CE8D-AD52-EF4E-815D-DABE9F5A471B}"/>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7" name="Tijdelijke aanduiding voor dianummer 6">
            <a:extLst>
              <a:ext uri="{FF2B5EF4-FFF2-40B4-BE49-F238E27FC236}">
                <a16:creationId xmlns:a16="http://schemas.microsoft.com/office/drawing/2014/main" id="{1A90257B-4DEE-D041-9F4D-8F3403BE23FF}"/>
              </a:ext>
            </a:extLst>
          </p:cNvPr>
          <p:cNvSpPr>
            <a:spLocks noGrp="1"/>
          </p:cNvSpPr>
          <p:nvPr>
            <p:ph type="sldNum" sz="quarter" idx="12"/>
          </p:nvPr>
        </p:nvSpPr>
        <p:spPr/>
        <p:txBody>
          <a:bodyPr/>
          <a:lstStyle/>
          <a:p>
            <a:fld id="{6054F54E-B765-BA4C-B13B-E9FB5CE61C5D}" type="slidenum">
              <a:rPr lang="nl-NL" smtClean="0"/>
              <a:t>‹nr.›</a:t>
            </a:fld>
            <a:endParaRPr lang="nl-NL"/>
          </a:p>
        </p:txBody>
      </p:sp>
      <p:sp>
        <p:nvSpPr>
          <p:cNvPr id="8" name="Tijdelijke aanduiding voor voettekst 9">
            <a:extLst>
              <a:ext uri="{FF2B5EF4-FFF2-40B4-BE49-F238E27FC236}">
                <a16:creationId xmlns:a16="http://schemas.microsoft.com/office/drawing/2014/main" id="{12489BCF-182B-D441-8688-C861D7F7CE15}"/>
              </a:ext>
            </a:extLst>
          </p:cNvPr>
          <p:cNvSpPr>
            <a:spLocks noGrp="1"/>
          </p:cNvSpPr>
          <p:nvPr>
            <p:ph type="ftr" sz="quarter" idx="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93735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144F6-01AD-FC40-8C02-A7E950055DED}"/>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4370EE6-E22C-9944-B3E0-7969B25802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C12EAD8-B952-5B48-870D-3512621140A7}"/>
              </a:ext>
            </a:extLst>
          </p:cNvPr>
          <p:cNvSpPr>
            <a:spLocks noGrp="1"/>
          </p:cNvSpPr>
          <p:nvPr>
            <p:ph sz="half" idx="2"/>
          </p:nvPr>
        </p:nvSpPr>
        <p:spPr>
          <a:xfrm>
            <a:off x="839788" y="2505075"/>
            <a:ext cx="5157787" cy="327227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288E891-E544-F64C-9DC9-372FCA72D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88CB2F1-29AE-6B4E-B935-CF6CC9489E5E}"/>
              </a:ext>
            </a:extLst>
          </p:cNvPr>
          <p:cNvSpPr>
            <a:spLocks noGrp="1"/>
          </p:cNvSpPr>
          <p:nvPr>
            <p:ph sz="quarter" idx="4"/>
          </p:nvPr>
        </p:nvSpPr>
        <p:spPr>
          <a:xfrm>
            <a:off x="6172200" y="2505075"/>
            <a:ext cx="5183188" cy="327227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52C391C-F597-BA4A-AFE5-A13A9B628110}"/>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9" name="Tijdelijke aanduiding voor dianummer 8">
            <a:extLst>
              <a:ext uri="{FF2B5EF4-FFF2-40B4-BE49-F238E27FC236}">
                <a16:creationId xmlns:a16="http://schemas.microsoft.com/office/drawing/2014/main" id="{79AF5159-AE7A-A546-9AEC-4A3DFC73FE47}"/>
              </a:ext>
            </a:extLst>
          </p:cNvPr>
          <p:cNvSpPr>
            <a:spLocks noGrp="1"/>
          </p:cNvSpPr>
          <p:nvPr>
            <p:ph type="sldNum" sz="quarter" idx="12"/>
          </p:nvPr>
        </p:nvSpPr>
        <p:spPr/>
        <p:txBody>
          <a:bodyPr/>
          <a:lstStyle/>
          <a:p>
            <a:fld id="{6054F54E-B765-BA4C-B13B-E9FB5CE61C5D}" type="slidenum">
              <a:rPr lang="nl-NL" smtClean="0"/>
              <a:t>‹nr.›</a:t>
            </a:fld>
            <a:endParaRPr lang="nl-NL"/>
          </a:p>
        </p:txBody>
      </p:sp>
      <p:sp>
        <p:nvSpPr>
          <p:cNvPr id="10" name="Tijdelijke aanduiding voor voettekst 9">
            <a:extLst>
              <a:ext uri="{FF2B5EF4-FFF2-40B4-BE49-F238E27FC236}">
                <a16:creationId xmlns:a16="http://schemas.microsoft.com/office/drawing/2014/main" id="{C4AEDF57-B53C-6A47-8759-6EDBF1EA8F7A}"/>
              </a:ext>
            </a:extLst>
          </p:cNvPr>
          <p:cNvSpPr>
            <a:spLocks noGrp="1"/>
          </p:cNvSpPr>
          <p:nvPr>
            <p:ph type="ftr" sz="quarter" idx="1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272319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34339-228D-B048-A551-008C837A239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DFFF752-B0F9-664B-9D37-55D84D935782}"/>
              </a:ext>
            </a:extLst>
          </p:cNvPr>
          <p:cNvSpPr>
            <a:spLocks noGrp="1"/>
          </p:cNvSpPr>
          <p:nvPr>
            <p:ph type="dt" sz="half" idx="10"/>
          </p:nvPr>
        </p:nvSpPr>
        <p:spPr/>
        <p:txBody>
          <a:bodyPr/>
          <a:lstStyle/>
          <a:p>
            <a:fld id="{22A259C7-346C-D048-B596-EB6CDBC0B5C1}" type="datetimeFigureOut">
              <a:rPr lang="nl-NL" smtClean="0"/>
              <a:t>9-3-2023</a:t>
            </a:fld>
            <a:endParaRPr lang="nl-NL"/>
          </a:p>
        </p:txBody>
      </p:sp>
      <p:sp>
        <p:nvSpPr>
          <p:cNvPr id="5" name="Tijdelijke aanduiding voor dianummer 4">
            <a:extLst>
              <a:ext uri="{FF2B5EF4-FFF2-40B4-BE49-F238E27FC236}">
                <a16:creationId xmlns:a16="http://schemas.microsoft.com/office/drawing/2014/main" id="{78291AB3-A16C-A143-93CA-67308663298F}"/>
              </a:ext>
            </a:extLst>
          </p:cNvPr>
          <p:cNvSpPr>
            <a:spLocks noGrp="1"/>
          </p:cNvSpPr>
          <p:nvPr>
            <p:ph type="sldNum" sz="quarter" idx="12"/>
          </p:nvPr>
        </p:nvSpPr>
        <p:spPr/>
        <p:txBody>
          <a:bodyPr/>
          <a:lstStyle/>
          <a:p>
            <a:fld id="{6054F54E-B765-BA4C-B13B-E9FB5CE61C5D}" type="slidenum">
              <a:rPr lang="nl-NL" smtClean="0"/>
              <a:t>‹nr.›</a:t>
            </a:fld>
            <a:endParaRPr lang="nl-NL"/>
          </a:p>
        </p:txBody>
      </p:sp>
      <p:sp>
        <p:nvSpPr>
          <p:cNvPr id="6" name="Tijdelijke aanduiding voor voettekst 9">
            <a:extLst>
              <a:ext uri="{FF2B5EF4-FFF2-40B4-BE49-F238E27FC236}">
                <a16:creationId xmlns:a16="http://schemas.microsoft.com/office/drawing/2014/main" id="{638C62A8-EC24-9C4A-8E94-50A708C6E786}"/>
              </a:ext>
            </a:extLst>
          </p:cNvPr>
          <p:cNvSpPr>
            <a:spLocks noGrp="1"/>
          </p:cNvSpPr>
          <p:nvPr>
            <p:ph type="ftr" sz="quarter" idx="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615574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EF8A8D2-5967-204E-A042-3D53DB569F64}"/>
              </a:ext>
            </a:extLst>
          </p:cNvPr>
          <p:cNvSpPr>
            <a:spLocks noGrp="1"/>
          </p:cNvSpPr>
          <p:nvPr>
            <p:ph type="body" idx="1"/>
          </p:nvPr>
        </p:nvSpPr>
        <p:spPr>
          <a:xfrm>
            <a:off x="838200" y="1825626"/>
            <a:ext cx="10515600" cy="38408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F9A81B-398A-8F4B-93A4-8FE8040A05FE}"/>
              </a:ext>
            </a:extLst>
          </p:cNvPr>
          <p:cNvSpPr>
            <a:spLocks noGrp="1"/>
          </p:cNvSpPr>
          <p:nvPr>
            <p:ph type="dt" sz="half" idx="2"/>
          </p:nvPr>
        </p:nvSpPr>
        <p:spPr>
          <a:xfrm>
            <a:off x="3088240" y="6127750"/>
            <a:ext cx="144266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259C7-346C-D048-B596-EB6CDBC0B5C1}" type="datetimeFigureOut">
              <a:rPr lang="nl-NL" smtClean="0"/>
              <a:t>9-3-2023</a:t>
            </a:fld>
            <a:endParaRPr lang="nl-NL"/>
          </a:p>
        </p:txBody>
      </p:sp>
      <p:sp>
        <p:nvSpPr>
          <p:cNvPr id="6" name="Tijdelijke aanduiding voor dianummer 5">
            <a:extLst>
              <a:ext uri="{FF2B5EF4-FFF2-40B4-BE49-F238E27FC236}">
                <a16:creationId xmlns:a16="http://schemas.microsoft.com/office/drawing/2014/main" id="{59B52E36-E8E3-304C-A3C3-BAB65959E19A}"/>
              </a:ext>
            </a:extLst>
          </p:cNvPr>
          <p:cNvSpPr>
            <a:spLocks noGrp="1"/>
          </p:cNvSpPr>
          <p:nvPr>
            <p:ph type="sldNum" sz="quarter" idx="4"/>
          </p:nvPr>
        </p:nvSpPr>
        <p:spPr>
          <a:xfrm>
            <a:off x="10202238" y="6127750"/>
            <a:ext cx="11515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F54E-B765-BA4C-B13B-E9FB5CE61C5D}" type="slidenum">
              <a:rPr lang="nl-NL" smtClean="0"/>
              <a:t>‹nr.›</a:t>
            </a:fld>
            <a:endParaRPr lang="nl-NL"/>
          </a:p>
        </p:txBody>
      </p:sp>
      <p:sp>
        <p:nvSpPr>
          <p:cNvPr id="9" name="Tijdelijke aanduiding voor titel 8">
            <a:extLst>
              <a:ext uri="{FF2B5EF4-FFF2-40B4-BE49-F238E27FC236}">
                <a16:creationId xmlns:a16="http://schemas.microsoft.com/office/drawing/2014/main" id="{F7DB913C-91B6-7E41-96BD-027367412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10" name="Tijdelijke aanduiding voor voettekst 9">
            <a:extLst>
              <a:ext uri="{FF2B5EF4-FFF2-40B4-BE49-F238E27FC236}">
                <a16:creationId xmlns:a16="http://schemas.microsoft.com/office/drawing/2014/main" id="{4A0CC23E-4978-D948-A80C-4F69D297299A}"/>
              </a:ext>
            </a:extLst>
          </p:cNvPr>
          <p:cNvSpPr>
            <a:spLocks noGrp="1"/>
          </p:cNvSpPr>
          <p:nvPr>
            <p:ph type="ftr" sz="quarter" idx="3"/>
          </p:nvPr>
        </p:nvSpPr>
        <p:spPr>
          <a:xfrm>
            <a:off x="4839128" y="6127750"/>
            <a:ext cx="50244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160120150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AC500BA-764C-4939-BC43-AA153DEA5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AFC4A0A7-2C8F-4B8C-9228-47B00C57D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81A6EB47-7073-456F-A8AC-6750C6562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59C19-1D32-4553-98CA-F9F0654DF043}" type="datetime1">
              <a:rPr lang="en-US" smtClean="0"/>
              <a:t>3/9/2023</a:t>
            </a:fld>
            <a:endParaRPr lang="en-US"/>
          </a:p>
        </p:txBody>
      </p:sp>
      <p:sp>
        <p:nvSpPr>
          <p:cNvPr id="5" name="Tijdelijke aanduiding voor voettekst 4">
            <a:extLst>
              <a:ext uri="{FF2B5EF4-FFF2-40B4-BE49-F238E27FC236}">
                <a16:creationId xmlns:a16="http://schemas.microsoft.com/office/drawing/2014/main" id="{3BFEDA12-47CD-4ECF-96E3-4842CEEB1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7DA2C758-154C-4B1E-BF31-96E555E1C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859C0-B1A4-44CD-9CE4-01CFDEDE2D57}" type="slidenum">
              <a:rPr lang="en-US" smtClean="0"/>
              <a:t>‹nr.›</a:t>
            </a:fld>
            <a:endParaRPr lang="en-US"/>
          </a:p>
        </p:txBody>
      </p:sp>
      <p:sp>
        <p:nvSpPr>
          <p:cNvPr id="7" name="TextBox 6">
            <a:extLst>
              <a:ext uri="{FF2B5EF4-FFF2-40B4-BE49-F238E27FC236}">
                <a16:creationId xmlns:a16="http://schemas.microsoft.com/office/drawing/2014/main" id="{E0559B0E-5B5B-40FD-AE8E-B8F959A4909D}"/>
              </a:ext>
            </a:extLst>
          </p:cNvPr>
          <p:cNvSpPr txBox="1"/>
          <p:nvPr userDrawn="1"/>
        </p:nvSpPr>
        <p:spPr>
          <a:xfrm>
            <a:off x="10930988" y="43200"/>
            <a:ext cx="1075807" cy="307777"/>
          </a:xfrm>
          <a:prstGeom prst="rect">
            <a:avLst/>
          </a:prstGeom>
          <a:solidFill>
            <a:schemeClr val="tx1"/>
          </a:solidFill>
        </p:spPr>
        <p:txBody>
          <a:bodyPr wrap="none" rtlCol="0">
            <a:spAutoFit/>
          </a:bodyPr>
          <a:lstStyle/>
          <a:p>
            <a:pPr algn="ctr"/>
            <a:r>
              <a:rPr lang="nl-NL" sz="1400" b="1">
                <a:solidFill>
                  <a:srgbClr val="00B050"/>
                </a:solidFill>
              </a:rPr>
              <a:t>TLP: GROEN</a:t>
            </a:r>
            <a:endParaRPr lang="en-GB" sz="1400" b="1">
              <a:solidFill>
                <a:srgbClr val="00B050"/>
              </a:solidFill>
            </a:endParaRPr>
          </a:p>
        </p:txBody>
      </p:sp>
    </p:spTree>
    <p:extLst>
      <p:ext uri="{BB962C8B-B14F-4D97-AF65-F5344CB8AC3E}">
        <p14:creationId xmlns:p14="http://schemas.microsoft.com/office/powerpoint/2010/main" val="19357897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69748-15F1-4102-A78A-2D8C1DEFCE34}"/>
              </a:ext>
            </a:extLst>
          </p:cNvPr>
          <p:cNvSpPr>
            <a:spLocks noGrp="1"/>
          </p:cNvSpPr>
          <p:nvPr>
            <p:ph type="ctrTitle"/>
          </p:nvPr>
        </p:nvSpPr>
        <p:spPr>
          <a:xfrm>
            <a:off x="1524000" y="3135916"/>
            <a:ext cx="9144000" cy="2387600"/>
          </a:xfrm>
        </p:spPr>
        <p:txBody>
          <a:bodyPr>
            <a:normAutofit fontScale="90000"/>
          </a:bodyPr>
          <a:lstStyle/>
          <a:p>
            <a:r>
              <a:rPr lang="nl-NL" b="1" dirty="0"/>
              <a:t>MFF BAS </a:t>
            </a:r>
            <a:br>
              <a:rPr lang="nl-NL" dirty="0"/>
            </a:br>
            <a:br>
              <a:rPr lang="nl-NL" dirty="0"/>
            </a:br>
            <a:r>
              <a:rPr lang="nl-NL" dirty="0"/>
              <a:t>Allocatie 2.0 Tranche 2</a:t>
            </a:r>
            <a:br>
              <a:rPr lang="nl-NL" dirty="0"/>
            </a:br>
            <a:r>
              <a:rPr lang="nl-NL" dirty="0"/>
              <a:t>GAT</a:t>
            </a:r>
            <a:br>
              <a:rPr lang="nl-NL" dirty="0"/>
            </a:br>
            <a:br>
              <a:rPr lang="nl-NL" dirty="0"/>
            </a:br>
            <a:r>
              <a:rPr lang="nl-NL" sz="4900" i="1" dirty="0"/>
              <a:t>Testrapport</a:t>
            </a:r>
            <a:endParaRPr lang="nl-NL" i="1" dirty="0"/>
          </a:p>
        </p:txBody>
      </p:sp>
      <p:pic>
        <p:nvPicPr>
          <p:cNvPr id="4" name="Afbeelding 3">
            <a:extLst>
              <a:ext uri="{FF2B5EF4-FFF2-40B4-BE49-F238E27FC236}">
                <a16:creationId xmlns:a16="http://schemas.microsoft.com/office/drawing/2014/main" id="{2DA036A7-DC5B-4721-AD74-F08DF0743283}"/>
              </a:ext>
            </a:extLst>
          </p:cNvPr>
          <p:cNvPicPr>
            <a:picLocks noGrp="1" noRot="1" noChangeAspect="1" noMove="1" noResize="1" noEditPoints="1" noAdjustHandles="1" noChangeArrowheads="1" noChangeShapeType="1" noCrop="1"/>
          </p:cNvPicPr>
          <p:nvPr/>
        </p:nvPicPr>
        <p:blipFill>
          <a:blip r:embed="rId2"/>
          <a:stretch>
            <a:fillRect/>
          </a:stretch>
        </p:blipFill>
        <p:spPr>
          <a:xfrm>
            <a:off x="9698469" y="0"/>
            <a:ext cx="2493531" cy="1486968"/>
          </a:xfrm>
          <a:prstGeom prst="rect">
            <a:avLst/>
          </a:prstGeom>
        </p:spPr>
      </p:pic>
      <p:sp>
        <p:nvSpPr>
          <p:cNvPr id="5" name="Rechthoek 4">
            <a:extLst>
              <a:ext uri="{FF2B5EF4-FFF2-40B4-BE49-F238E27FC236}">
                <a16:creationId xmlns:a16="http://schemas.microsoft.com/office/drawing/2014/main" id="{70A21C95-B82D-4624-88F6-BE9A645E5A91}"/>
              </a:ext>
            </a:extLst>
          </p:cNvPr>
          <p:cNvSpPr>
            <a:spLocks noGrp="1" noRot="1" noMove="1" noResize="1" noEditPoints="1" noAdjustHandles="1" noChangeArrowheads="1" noChangeShapeType="1"/>
          </p:cNvSpPr>
          <p:nvPr/>
        </p:nvSpPr>
        <p:spPr>
          <a:xfrm>
            <a:off x="0" y="6751178"/>
            <a:ext cx="12192000" cy="106822"/>
          </a:xfrm>
          <a:prstGeom prst="rect">
            <a:avLst/>
          </a:prstGeom>
          <a:solidFill>
            <a:srgbClr val="0A0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0D622523-6C37-4329-B99E-65EBFD483F07}"/>
              </a:ext>
            </a:extLst>
          </p:cNvPr>
          <p:cNvPicPr>
            <a:picLocks noGrp="1" noRot="1" noChangeAspect="1" noMove="1" noResize="1" noEditPoints="1" noAdjustHandles="1" noChangeArrowheads="1" noChangeShapeType="1" noCrop="1"/>
          </p:cNvPicPr>
          <p:nvPr/>
        </p:nvPicPr>
        <p:blipFill rotWithShape="1">
          <a:blip r:embed="rId3"/>
          <a:srcRect t="4876" r="6883" b="4876"/>
          <a:stretch/>
        </p:blipFill>
        <p:spPr>
          <a:xfrm>
            <a:off x="10852727" y="4774072"/>
            <a:ext cx="1339273" cy="1977106"/>
          </a:xfrm>
          <a:prstGeom prst="rect">
            <a:avLst/>
          </a:prstGeom>
        </p:spPr>
      </p:pic>
      <p:sp>
        <p:nvSpPr>
          <p:cNvPr id="3" name="Tekstvak 2">
            <a:extLst>
              <a:ext uri="{FF2B5EF4-FFF2-40B4-BE49-F238E27FC236}">
                <a16:creationId xmlns:a16="http://schemas.microsoft.com/office/drawing/2014/main" id="{68380669-028B-93A9-C374-AE8E7B13E043}"/>
              </a:ext>
            </a:extLst>
          </p:cNvPr>
          <p:cNvSpPr txBox="1"/>
          <p:nvPr/>
        </p:nvSpPr>
        <p:spPr>
          <a:xfrm>
            <a:off x="8750461" y="5809626"/>
            <a:ext cx="2102266" cy="369332"/>
          </a:xfrm>
          <a:prstGeom prst="rect">
            <a:avLst/>
          </a:prstGeom>
          <a:noFill/>
        </p:spPr>
        <p:txBody>
          <a:bodyPr wrap="square" lIns="91440" tIns="45720" rIns="91440" bIns="45720" rtlCol="0" anchor="t">
            <a:spAutoFit/>
          </a:bodyPr>
          <a:lstStyle/>
          <a:p>
            <a:r>
              <a:rPr lang="nl-NL" dirty="0"/>
              <a:t>3 maart 2023</a:t>
            </a:r>
          </a:p>
        </p:txBody>
      </p:sp>
    </p:spTree>
    <p:extLst>
      <p:ext uri="{BB962C8B-B14F-4D97-AF65-F5344CB8AC3E}">
        <p14:creationId xmlns:p14="http://schemas.microsoft.com/office/powerpoint/2010/main" val="344555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17193-138C-15A1-4928-5DB5777C2524}"/>
              </a:ext>
            </a:extLst>
          </p:cNvPr>
          <p:cNvSpPr>
            <a:spLocks noGrp="1"/>
          </p:cNvSpPr>
          <p:nvPr>
            <p:ph type="title"/>
          </p:nvPr>
        </p:nvSpPr>
        <p:spPr/>
        <p:txBody>
          <a:bodyPr/>
          <a:lstStyle/>
          <a:p>
            <a:r>
              <a:rPr lang="nl-NL"/>
              <a:t>Bevindingen</a:t>
            </a:r>
          </a:p>
        </p:txBody>
      </p:sp>
      <p:sp>
        <p:nvSpPr>
          <p:cNvPr id="3" name="Tijdelijke aanduiding voor inhoud 2">
            <a:extLst>
              <a:ext uri="{FF2B5EF4-FFF2-40B4-BE49-F238E27FC236}">
                <a16:creationId xmlns:a16="http://schemas.microsoft.com/office/drawing/2014/main" id="{AAD12528-5117-929D-5FDD-44A3BAECC5D4}"/>
              </a:ext>
            </a:extLst>
          </p:cNvPr>
          <p:cNvSpPr>
            <a:spLocks noGrp="1"/>
          </p:cNvSpPr>
          <p:nvPr>
            <p:ph idx="1"/>
          </p:nvPr>
        </p:nvSpPr>
        <p:spPr>
          <a:xfrm>
            <a:off x="838200" y="1825626"/>
            <a:ext cx="10515600" cy="4530786"/>
          </a:xfrm>
        </p:spPr>
        <p:txBody>
          <a:bodyPr>
            <a:normAutofit/>
          </a:bodyPr>
          <a:lstStyle/>
          <a:p>
            <a:r>
              <a:rPr lang="nl-NL" dirty="0"/>
              <a:t>Centrale Systemen: </a:t>
            </a:r>
          </a:p>
          <a:p>
            <a:endParaRPr lang="nl-NL" dirty="0"/>
          </a:p>
          <a:p>
            <a:endParaRPr lang="nl-NL" dirty="0"/>
          </a:p>
          <a:p>
            <a:endParaRPr lang="nl-NL" dirty="0"/>
          </a:p>
          <a:p>
            <a:endParaRPr lang="nl-NL" dirty="0"/>
          </a:p>
          <a:p>
            <a:r>
              <a:rPr lang="nl-NL" dirty="0"/>
              <a:t>Decentrale Systemen: </a:t>
            </a:r>
          </a:p>
          <a:p>
            <a:pPr marL="0" indent="0">
              <a:buNone/>
            </a:pPr>
            <a:r>
              <a:rPr lang="nl-NL" sz="2000" dirty="0"/>
              <a:t>Met name in de ketentest Allocatiegegevens komen decentrale bevindingen boven tafel, deze zijn snel opgelost om een succesvolle keten na Go Live te bewerkstelligen. Nut &amp; Noodzaak van verplichte ketentest om gegevens met elkaar uit te kunnen wisselen toont zich meer dan aan!</a:t>
            </a:r>
          </a:p>
          <a:p>
            <a:endParaRPr lang="nl-NL" dirty="0"/>
          </a:p>
        </p:txBody>
      </p:sp>
      <p:graphicFrame>
        <p:nvGraphicFramePr>
          <p:cNvPr id="4" name="Tabel 4">
            <a:extLst>
              <a:ext uri="{FF2B5EF4-FFF2-40B4-BE49-F238E27FC236}">
                <a16:creationId xmlns:a16="http://schemas.microsoft.com/office/drawing/2014/main" id="{0D086415-E6A0-2D35-3B8D-A482B1F23658}"/>
              </a:ext>
            </a:extLst>
          </p:cNvPr>
          <p:cNvGraphicFramePr>
            <a:graphicFrameLocks noGrp="1"/>
          </p:cNvGraphicFramePr>
          <p:nvPr>
            <p:extLst>
              <p:ext uri="{D42A27DB-BD31-4B8C-83A1-F6EECF244321}">
                <p14:modId xmlns:p14="http://schemas.microsoft.com/office/powerpoint/2010/main" val="1932638404"/>
              </p:ext>
            </p:extLst>
          </p:nvPr>
        </p:nvGraphicFramePr>
        <p:xfrm>
          <a:off x="838200" y="2450811"/>
          <a:ext cx="8127999" cy="1656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352470186"/>
                    </a:ext>
                  </a:extLst>
                </a:gridCol>
                <a:gridCol w="2709333">
                  <a:extLst>
                    <a:ext uri="{9D8B030D-6E8A-4147-A177-3AD203B41FA5}">
                      <a16:colId xmlns:a16="http://schemas.microsoft.com/office/drawing/2014/main" val="66324606"/>
                    </a:ext>
                  </a:extLst>
                </a:gridCol>
                <a:gridCol w="2709333">
                  <a:extLst>
                    <a:ext uri="{9D8B030D-6E8A-4147-A177-3AD203B41FA5}">
                      <a16:colId xmlns:a16="http://schemas.microsoft.com/office/drawing/2014/main" val="2911093058"/>
                    </a:ext>
                  </a:extLst>
                </a:gridCol>
              </a:tblGrid>
              <a:tr h="370840">
                <a:tc>
                  <a:txBody>
                    <a:bodyPr/>
                    <a:lstStyle/>
                    <a:p>
                      <a:r>
                        <a:rPr lang="nl-NL"/>
                        <a:t>Bevinding</a:t>
                      </a:r>
                    </a:p>
                  </a:txBody>
                  <a:tcPr/>
                </a:tc>
                <a:tc>
                  <a:txBody>
                    <a:bodyPr/>
                    <a:lstStyle/>
                    <a:p>
                      <a:r>
                        <a:rPr lang="nl-NL"/>
                        <a:t>Status</a:t>
                      </a:r>
                    </a:p>
                  </a:txBody>
                  <a:tcPr/>
                </a:tc>
                <a:tc>
                  <a:txBody>
                    <a:bodyPr/>
                    <a:lstStyle/>
                    <a:p>
                      <a:r>
                        <a:rPr lang="nl-NL"/>
                        <a:t>EDSN / </a:t>
                      </a:r>
                      <a:r>
                        <a:rPr lang="nl-NL" err="1"/>
                        <a:t>Tennet</a:t>
                      </a:r>
                      <a:endParaRPr lang="nl-NL"/>
                    </a:p>
                  </a:txBody>
                  <a:tcPr/>
                </a:tc>
                <a:extLst>
                  <a:ext uri="{0D108BD9-81ED-4DB2-BD59-A6C34878D82A}">
                    <a16:rowId xmlns:a16="http://schemas.microsoft.com/office/drawing/2014/main" val="3995723112"/>
                  </a:ext>
                </a:extLst>
              </a:tr>
              <a:tr h="370840">
                <a:tc>
                  <a:txBody>
                    <a:bodyPr/>
                    <a:lstStyle/>
                    <a:p>
                      <a:r>
                        <a:rPr lang="nl-NL"/>
                        <a:t>1 DPF beschikbaar voor 29-02-2024 (95 </a:t>
                      </a:r>
                      <a:r>
                        <a:rPr lang="nl-NL" err="1"/>
                        <a:t>DPF’s</a:t>
                      </a:r>
                      <a:r>
                        <a:rPr lang="nl-NL"/>
                        <a:t> voor 28-02-2024)</a:t>
                      </a:r>
                    </a:p>
                  </a:txBody>
                  <a:tcPr/>
                </a:tc>
                <a:tc>
                  <a:txBody>
                    <a:bodyPr/>
                    <a:lstStyle/>
                    <a:p>
                      <a:r>
                        <a:rPr lang="nl-NL"/>
                        <a:t>Opgelost</a:t>
                      </a:r>
                    </a:p>
                  </a:txBody>
                  <a:tcPr/>
                </a:tc>
                <a:tc>
                  <a:txBody>
                    <a:bodyPr/>
                    <a:lstStyle/>
                    <a:p>
                      <a:r>
                        <a:rPr lang="nl-NL"/>
                        <a:t>EDSN: fracties van 29 feb (schrikkeldag) ontbraken in het testbestand</a:t>
                      </a:r>
                    </a:p>
                  </a:txBody>
                  <a:tcPr/>
                </a:tc>
                <a:extLst>
                  <a:ext uri="{0D108BD9-81ED-4DB2-BD59-A6C34878D82A}">
                    <a16:rowId xmlns:a16="http://schemas.microsoft.com/office/drawing/2014/main" val="223465624"/>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052437690"/>
                  </a:ext>
                </a:extLst>
              </a:tr>
            </a:tbl>
          </a:graphicData>
        </a:graphic>
      </p:graphicFrame>
    </p:spTree>
    <p:extLst>
      <p:ext uri="{BB962C8B-B14F-4D97-AF65-F5344CB8AC3E}">
        <p14:creationId xmlns:p14="http://schemas.microsoft.com/office/powerpoint/2010/main" val="79647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07F30-BAC6-300E-3A88-994CD8C22643}"/>
              </a:ext>
            </a:extLst>
          </p:cNvPr>
          <p:cNvSpPr>
            <a:spLocks noGrp="1"/>
          </p:cNvSpPr>
          <p:nvPr>
            <p:ph type="title"/>
          </p:nvPr>
        </p:nvSpPr>
        <p:spPr>
          <a:xfrm>
            <a:off x="677944" y="412259"/>
            <a:ext cx="10515600" cy="1325563"/>
          </a:xfrm>
        </p:spPr>
        <p:txBody>
          <a:bodyPr/>
          <a:lstStyle/>
          <a:p>
            <a:r>
              <a:rPr lang="nl-NL" dirty="0"/>
              <a:t>Deelnemende Marktpartijen</a:t>
            </a:r>
          </a:p>
        </p:txBody>
      </p:sp>
      <p:graphicFrame>
        <p:nvGraphicFramePr>
          <p:cNvPr id="6" name="Tabel 7">
            <a:extLst>
              <a:ext uri="{FF2B5EF4-FFF2-40B4-BE49-F238E27FC236}">
                <a16:creationId xmlns:a16="http://schemas.microsoft.com/office/drawing/2014/main" id="{0B27497A-763C-AC40-8D0C-E802369D96B2}"/>
              </a:ext>
            </a:extLst>
          </p:cNvPr>
          <p:cNvGraphicFramePr>
            <a:graphicFrameLocks noGrp="1"/>
          </p:cNvGraphicFramePr>
          <p:nvPr>
            <p:ph idx="1"/>
            <p:extLst>
              <p:ext uri="{D42A27DB-BD31-4B8C-83A1-F6EECF244321}">
                <p14:modId xmlns:p14="http://schemas.microsoft.com/office/powerpoint/2010/main" val="1832303937"/>
              </p:ext>
            </p:extLst>
          </p:nvPr>
        </p:nvGraphicFramePr>
        <p:xfrm>
          <a:off x="677944" y="1457980"/>
          <a:ext cx="10515600" cy="4886960"/>
        </p:xfrm>
        <a:graphic>
          <a:graphicData uri="http://schemas.openxmlformats.org/drawingml/2006/table">
            <a:tbl>
              <a:tblPr firstRow="1" bandRow="1">
                <a:tableStyleId>{5C22544A-7EE6-4342-B048-85BDC9FD1C3A}</a:tableStyleId>
              </a:tblPr>
              <a:tblGrid>
                <a:gridCol w="1490221">
                  <a:extLst>
                    <a:ext uri="{9D8B030D-6E8A-4147-A177-3AD203B41FA5}">
                      <a16:colId xmlns:a16="http://schemas.microsoft.com/office/drawing/2014/main" val="1183371475"/>
                    </a:ext>
                  </a:extLst>
                </a:gridCol>
                <a:gridCol w="1819373">
                  <a:extLst>
                    <a:ext uri="{9D8B030D-6E8A-4147-A177-3AD203B41FA5}">
                      <a16:colId xmlns:a16="http://schemas.microsoft.com/office/drawing/2014/main" val="376760255"/>
                    </a:ext>
                  </a:extLst>
                </a:gridCol>
                <a:gridCol w="7206006">
                  <a:extLst>
                    <a:ext uri="{9D8B030D-6E8A-4147-A177-3AD203B41FA5}">
                      <a16:colId xmlns:a16="http://schemas.microsoft.com/office/drawing/2014/main" val="516986208"/>
                    </a:ext>
                  </a:extLst>
                </a:gridCol>
              </a:tblGrid>
              <a:tr h="370840">
                <a:tc>
                  <a:txBody>
                    <a:bodyPr/>
                    <a:lstStyle/>
                    <a:p>
                      <a:r>
                        <a:rPr lang="nl-NL" sz="1400" dirty="0"/>
                        <a:t>MARKTROL</a:t>
                      </a:r>
                    </a:p>
                  </a:txBody>
                  <a:tcPr/>
                </a:tc>
                <a:tc>
                  <a:txBody>
                    <a:bodyPr/>
                    <a:lstStyle/>
                    <a:p>
                      <a:r>
                        <a:rPr lang="nl-NL" sz="1400" dirty="0"/>
                        <a:t>IC</a:t>
                      </a:r>
                    </a:p>
                  </a:txBody>
                  <a:tcPr/>
                </a:tc>
                <a:tc>
                  <a:txBody>
                    <a:bodyPr/>
                    <a:lstStyle/>
                    <a:p>
                      <a:r>
                        <a:rPr lang="nl-NL" sz="1400" dirty="0"/>
                        <a:t>TOELICHTING</a:t>
                      </a:r>
                    </a:p>
                  </a:txBody>
                  <a:tcPr/>
                </a:tc>
                <a:extLst>
                  <a:ext uri="{0D108BD9-81ED-4DB2-BD59-A6C34878D82A}">
                    <a16:rowId xmlns:a16="http://schemas.microsoft.com/office/drawing/2014/main" val="1662477302"/>
                  </a:ext>
                </a:extLst>
              </a:tr>
              <a:tr h="370840">
                <a:tc>
                  <a:txBody>
                    <a:bodyPr/>
                    <a:lstStyle/>
                    <a:p>
                      <a:r>
                        <a:rPr lang="nl-NL" sz="1400" dirty="0"/>
                        <a:t>BRP</a:t>
                      </a:r>
                    </a:p>
                  </a:txBody>
                  <a:tcPr/>
                </a:tc>
                <a:tc>
                  <a:txBody>
                    <a:bodyPr/>
                    <a:lstStyle/>
                    <a:p>
                      <a:r>
                        <a:rPr lang="nl-NL" sz="1400" dirty="0"/>
                        <a:t>IC253</a:t>
                      </a:r>
                    </a:p>
                  </a:txBody>
                  <a:tcPr/>
                </a:tc>
                <a:tc>
                  <a:txBody>
                    <a:bodyPr/>
                    <a:lstStyle/>
                    <a:p>
                      <a:r>
                        <a:rPr lang="nl-NL" sz="1400" dirty="0"/>
                        <a:t>Niet alle </a:t>
                      </a:r>
                      <a:r>
                        <a:rPr lang="nl-NL" sz="1400" dirty="0" err="1"/>
                        <a:t>BRPs</a:t>
                      </a:r>
                      <a:r>
                        <a:rPr lang="nl-NL" sz="1400" dirty="0"/>
                        <a:t> hebben tijdens GAT Periode een test uitgevoerd (die tevens gebruikt kon worden ten behoeve van kwalificatie)</a:t>
                      </a:r>
                      <a:endParaRPr lang="nl-NL" sz="1400" strike="sngStrike" dirty="0">
                        <a:highlight>
                          <a:srgbClr val="FFFF00"/>
                        </a:highlight>
                      </a:endParaRPr>
                    </a:p>
                  </a:txBody>
                  <a:tcPr/>
                </a:tc>
                <a:extLst>
                  <a:ext uri="{0D108BD9-81ED-4DB2-BD59-A6C34878D82A}">
                    <a16:rowId xmlns:a16="http://schemas.microsoft.com/office/drawing/2014/main" val="3490578390"/>
                  </a:ext>
                </a:extLst>
              </a:tr>
              <a:tr h="370840">
                <a:tc>
                  <a:txBody>
                    <a:bodyPr/>
                    <a:lstStyle/>
                    <a:p>
                      <a:r>
                        <a:rPr lang="nl-NL" sz="1400" dirty="0"/>
                        <a:t>RNB</a:t>
                      </a:r>
                    </a:p>
                  </a:txBody>
                  <a:tcPr/>
                </a:tc>
                <a:tc>
                  <a:txBody>
                    <a:bodyPr/>
                    <a:lstStyle/>
                    <a:p>
                      <a:r>
                        <a:rPr lang="nl-NL" sz="1400" dirty="0"/>
                        <a:t>IC253</a:t>
                      </a:r>
                    </a:p>
                  </a:txBody>
                  <a:tcPr/>
                </a:tc>
                <a:tc>
                  <a:txBody>
                    <a:bodyPr/>
                    <a:lstStyle/>
                    <a:p>
                      <a:r>
                        <a:rPr lang="nl-NL" sz="1400" dirty="0"/>
                        <a:t>Alle </a:t>
                      </a:r>
                      <a:r>
                        <a:rPr lang="nl-NL" sz="1400" dirty="0" err="1"/>
                        <a:t>RNBs</a:t>
                      </a:r>
                      <a:r>
                        <a:rPr lang="nl-NL" sz="1400" dirty="0"/>
                        <a:t> hebben reeds tijdens de Kopgroep testen </a:t>
                      </a:r>
                      <a:r>
                        <a:rPr lang="nl-NL" sz="1400" dirty="0" err="1"/>
                        <a:t>mbt</a:t>
                      </a:r>
                      <a:r>
                        <a:rPr lang="nl-NL" sz="1400" dirty="0"/>
                        <a:t> MCR uitgevoerd en gebruikt voor kwalificatiedoeleinden </a:t>
                      </a:r>
                    </a:p>
                  </a:txBody>
                  <a:tcPr/>
                </a:tc>
                <a:extLst>
                  <a:ext uri="{0D108BD9-81ED-4DB2-BD59-A6C34878D82A}">
                    <a16:rowId xmlns:a16="http://schemas.microsoft.com/office/drawing/2014/main" val="1522383075"/>
                  </a:ext>
                </a:extLst>
              </a:tr>
              <a:tr h="370840">
                <a:tc>
                  <a:txBody>
                    <a:bodyPr/>
                    <a:lstStyle/>
                    <a:p>
                      <a:r>
                        <a:rPr lang="nl-NL" sz="1400" dirty="0"/>
                        <a:t>LNB-E</a:t>
                      </a:r>
                    </a:p>
                  </a:txBody>
                  <a:tcPr/>
                </a:tc>
                <a:tc>
                  <a:txBody>
                    <a:bodyPr/>
                    <a:lstStyle/>
                    <a:p>
                      <a:r>
                        <a:rPr lang="nl-NL" sz="1400" dirty="0"/>
                        <a:t>IC253</a:t>
                      </a:r>
                    </a:p>
                  </a:txBody>
                  <a:tcPr/>
                </a:tc>
                <a:tc>
                  <a:txBody>
                    <a:bodyPr/>
                    <a:lstStyle/>
                    <a:p>
                      <a:r>
                        <a:rPr lang="nl-NL" sz="1400" dirty="0"/>
                        <a:t>LNB-E heeft reeds tijdens Kopgroep testen </a:t>
                      </a:r>
                      <a:r>
                        <a:rPr lang="nl-NL" sz="1400" dirty="0" err="1"/>
                        <a:t>mbt</a:t>
                      </a:r>
                      <a:r>
                        <a:rPr lang="nl-NL" sz="1400" dirty="0"/>
                        <a:t> MCR uitgevoerd en gebruikt voor kwalificatiedoeleinden</a:t>
                      </a:r>
                    </a:p>
                  </a:txBody>
                  <a:tcPr/>
                </a:tc>
                <a:extLst>
                  <a:ext uri="{0D108BD9-81ED-4DB2-BD59-A6C34878D82A}">
                    <a16:rowId xmlns:a16="http://schemas.microsoft.com/office/drawing/2014/main" val="1408867401"/>
                  </a:ext>
                </a:extLst>
              </a:tr>
              <a:tr h="370840">
                <a:tc>
                  <a:txBody>
                    <a:bodyPr/>
                    <a:lstStyle/>
                    <a:p>
                      <a:r>
                        <a:rPr lang="nl-NL" sz="1400" dirty="0"/>
                        <a:t>LV</a:t>
                      </a:r>
                    </a:p>
                  </a:txBody>
                  <a:tcPr/>
                </a:tc>
                <a:tc>
                  <a:txBody>
                    <a:bodyPr/>
                    <a:lstStyle/>
                    <a:p>
                      <a:r>
                        <a:rPr lang="nl-NL" sz="1400" dirty="0"/>
                        <a:t>IC253</a:t>
                      </a:r>
                    </a:p>
                  </a:txBody>
                  <a:tcPr/>
                </a:tc>
                <a:tc>
                  <a:txBody>
                    <a:bodyPr/>
                    <a:lstStyle/>
                    <a:p>
                      <a:r>
                        <a:rPr lang="nl-NL" sz="1400" dirty="0"/>
                        <a:t>Niet alle </a:t>
                      </a:r>
                      <a:r>
                        <a:rPr lang="nl-NL" sz="1400" dirty="0" err="1"/>
                        <a:t>LVs</a:t>
                      </a:r>
                      <a:r>
                        <a:rPr lang="nl-NL" sz="1400" dirty="0"/>
                        <a:t> hebben tijdens GAT Periode een test uitgevoerd (die tevens gebruikt kon worden ten behoeve van kwalificatie)</a:t>
                      </a:r>
                      <a:endParaRPr lang="nl-NL" sz="1400" strike="sngStrike" dirty="0"/>
                    </a:p>
                  </a:txBody>
                  <a:tcPr/>
                </a:tc>
                <a:extLst>
                  <a:ext uri="{0D108BD9-81ED-4DB2-BD59-A6C34878D82A}">
                    <a16:rowId xmlns:a16="http://schemas.microsoft.com/office/drawing/2014/main" val="3546621100"/>
                  </a:ext>
                </a:extLst>
              </a:tr>
              <a:tr h="370840">
                <a:tc>
                  <a:txBody>
                    <a:bodyPr/>
                    <a:lstStyle/>
                    <a:p>
                      <a:r>
                        <a:rPr lang="nl-NL" sz="1400" dirty="0"/>
                        <a:t>MV</a:t>
                      </a:r>
                    </a:p>
                  </a:txBody>
                  <a:tcPr/>
                </a:tc>
                <a:tc>
                  <a:txBody>
                    <a:bodyPr/>
                    <a:lstStyle/>
                    <a:p>
                      <a:r>
                        <a:rPr lang="nl-NL" sz="1400" dirty="0"/>
                        <a:t>IC253</a:t>
                      </a:r>
                    </a:p>
                  </a:txBody>
                  <a:tcPr/>
                </a:tc>
                <a:tc>
                  <a:txBody>
                    <a:bodyPr/>
                    <a:lstStyle/>
                    <a:p>
                      <a:r>
                        <a:rPr lang="nl-NL" sz="1400" dirty="0"/>
                        <a:t>Alle </a:t>
                      </a:r>
                      <a:r>
                        <a:rPr lang="nl-NL" sz="1400" dirty="0" err="1"/>
                        <a:t>MVs</a:t>
                      </a:r>
                      <a:r>
                        <a:rPr lang="nl-NL" sz="1400" dirty="0"/>
                        <a:t> hebben tijdens de GAT Periode succesvol testen uitgevoerd en gebruikt voor kwalificatiedoeleinden</a:t>
                      </a:r>
                    </a:p>
                  </a:txBody>
                  <a:tcPr/>
                </a:tc>
                <a:extLst>
                  <a:ext uri="{0D108BD9-81ED-4DB2-BD59-A6C34878D82A}">
                    <a16:rowId xmlns:a16="http://schemas.microsoft.com/office/drawing/2014/main" val="243993112"/>
                  </a:ext>
                </a:extLst>
              </a:tr>
              <a:tr h="370840">
                <a:tc>
                  <a:txBody>
                    <a:bodyPr/>
                    <a:lstStyle/>
                    <a:p>
                      <a:r>
                        <a:rPr lang="nl-NL" sz="1400" dirty="0"/>
                        <a:t>BRP</a:t>
                      </a:r>
                    </a:p>
                  </a:txBody>
                  <a:tcPr/>
                </a:tc>
                <a:tc>
                  <a:txBody>
                    <a:bodyPr/>
                    <a:lstStyle/>
                    <a:p>
                      <a:r>
                        <a:rPr lang="nl-NL" sz="1400" dirty="0"/>
                        <a:t>IC273, IC256 en IC276</a:t>
                      </a:r>
                    </a:p>
                  </a:txBody>
                  <a:tcPr/>
                </a:tc>
                <a:tc>
                  <a:txBody>
                    <a:bodyPr/>
                    <a:lstStyle/>
                    <a:p>
                      <a:r>
                        <a:rPr lang="nl-NL" sz="1400" dirty="0"/>
                        <a:t>Niet alle </a:t>
                      </a:r>
                      <a:r>
                        <a:rPr lang="nl-NL" sz="1400" dirty="0" err="1"/>
                        <a:t>BRPs</a:t>
                      </a:r>
                      <a:r>
                        <a:rPr lang="nl-NL" sz="1400" dirty="0"/>
                        <a:t> hebben zich succesvol gekwalificeerd voor gebruik MMC Hub </a:t>
                      </a:r>
                      <a:r>
                        <a:rPr lang="nl-NL" sz="1400" dirty="0" err="1"/>
                        <a:t>tbv</a:t>
                      </a:r>
                      <a:r>
                        <a:rPr lang="nl-NL" sz="1400" dirty="0"/>
                        <a:t> allocatieketen </a:t>
                      </a:r>
                      <a:r>
                        <a:rPr lang="nl-NL" sz="1400" strike="noStrike" dirty="0"/>
                        <a:t>en mochten om die reden niet participeren aan de GAT</a:t>
                      </a:r>
                      <a:endParaRPr lang="nl-NL" sz="1400" strike="sngStrike" dirty="0"/>
                    </a:p>
                  </a:txBody>
                  <a:tcPr/>
                </a:tc>
                <a:extLst>
                  <a:ext uri="{0D108BD9-81ED-4DB2-BD59-A6C34878D82A}">
                    <a16:rowId xmlns:a16="http://schemas.microsoft.com/office/drawing/2014/main" val="2123937776"/>
                  </a:ext>
                </a:extLst>
              </a:tr>
              <a:tr h="370840">
                <a:tc>
                  <a:txBody>
                    <a:bodyPr/>
                    <a:lstStyle/>
                    <a:p>
                      <a:r>
                        <a:rPr lang="nl-NL" sz="1400" dirty="0"/>
                        <a:t>RNB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IC273, IC256 en IC276</a:t>
                      </a:r>
                    </a:p>
                  </a:txBody>
                  <a:tcPr/>
                </a:tc>
                <a:tc>
                  <a:txBody>
                    <a:bodyPr/>
                    <a:lstStyle/>
                    <a:p>
                      <a:r>
                        <a:rPr lang="nl-NL" sz="1400" dirty="0" err="1"/>
                        <a:t>RNBs</a:t>
                      </a:r>
                      <a:r>
                        <a:rPr lang="nl-NL" sz="1400" dirty="0"/>
                        <a:t> hebben tijdens Kopgroep allemaal testscenario’s gebruikt voor kwalificatiedoeleinden, tijdens GAT Periode hebben </a:t>
                      </a:r>
                      <a:r>
                        <a:rPr lang="nl-NL" sz="1400" dirty="0" err="1"/>
                        <a:t>Liander</a:t>
                      </a:r>
                      <a:r>
                        <a:rPr lang="nl-NL" sz="1400" dirty="0"/>
                        <a:t>, </a:t>
                      </a:r>
                      <a:r>
                        <a:rPr lang="nl-NL" sz="1400" dirty="0" err="1"/>
                        <a:t>Enexis</a:t>
                      </a:r>
                      <a:r>
                        <a:rPr lang="nl-NL" sz="1400" dirty="0"/>
                        <a:t> en </a:t>
                      </a:r>
                      <a:r>
                        <a:rPr lang="nl-NL" sz="1400" dirty="0" err="1"/>
                        <a:t>Stedin</a:t>
                      </a:r>
                      <a:r>
                        <a:rPr lang="nl-NL" sz="1400" dirty="0"/>
                        <a:t> geparticipeerd in ketentesten met </a:t>
                      </a:r>
                      <a:r>
                        <a:rPr lang="nl-NL" sz="1400" dirty="0" err="1"/>
                        <a:t>BRPs</a:t>
                      </a:r>
                      <a:r>
                        <a:rPr lang="nl-NL" sz="1400" dirty="0"/>
                        <a:t> </a:t>
                      </a:r>
                    </a:p>
                  </a:txBody>
                  <a:tcPr/>
                </a:tc>
                <a:extLst>
                  <a:ext uri="{0D108BD9-81ED-4DB2-BD59-A6C34878D82A}">
                    <a16:rowId xmlns:a16="http://schemas.microsoft.com/office/drawing/2014/main" val="330221245"/>
                  </a:ext>
                </a:extLst>
              </a:tr>
              <a:tr h="370840">
                <a:tc>
                  <a:txBody>
                    <a:bodyPr/>
                    <a:lstStyle/>
                    <a:p>
                      <a:r>
                        <a:rPr lang="nl-NL" sz="1400" dirty="0"/>
                        <a:t>LNB-E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IC273, IC256 en IC276</a:t>
                      </a:r>
                    </a:p>
                  </a:txBody>
                  <a:tcPr/>
                </a:tc>
                <a:tc>
                  <a:txBody>
                    <a:bodyPr/>
                    <a:lstStyle/>
                    <a:p>
                      <a:r>
                        <a:rPr lang="nl-NL" sz="1400" dirty="0"/>
                        <a:t>LNB-E heeft tijdens de GAT Periode geparticipeerd in ketentesten met </a:t>
                      </a:r>
                      <a:r>
                        <a:rPr lang="nl-NL" sz="1400" dirty="0" err="1"/>
                        <a:t>RNBs</a:t>
                      </a:r>
                      <a:r>
                        <a:rPr lang="nl-NL" sz="1400" dirty="0"/>
                        <a:t>, </a:t>
                      </a:r>
                      <a:r>
                        <a:rPr lang="nl-NL" sz="1400" dirty="0" err="1"/>
                        <a:t>BRPs</a:t>
                      </a:r>
                      <a:r>
                        <a:rPr lang="nl-NL" sz="1400" dirty="0"/>
                        <a:t> en </a:t>
                      </a:r>
                      <a:r>
                        <a:rPr lang="nl-NL" sz="1400" dirty="0" err="1"/>
                        <a:t>FNBs</a:t>
                      </a:r>
                      <a:endParaRPr lang="nl-NL" sz="1400" dirty="0"/>
                    </a:p>
                  </a:txBody>
                  <a:tcPr/>
                </a:tc>
                <a:extLst>
                  <a:ext uri="{0D108BD9-81ED-4DB2-BD59-A6C34878D82A}">
                    <a16:rowId xmlns:a16="http://schemas.microsoft.com/office/drawing/2014/main" val="2496870099"/>
                  </a:ext>
                </a:extLst>
              </a:tr>
              <a:tr h="370840">
                <a:tc>
                  <a:txBody>
                    <a:bodyPr/>
                    <a:lstStyle/>
                    <a:p>
                      <a:r>
                        <a:rPr lang="nl-NL" sz="1400" dirty="0"/>
                        <a:t>FNB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IC273, IC256 en IC276</a:t>
                      </a:r>
                    </a:p>
                  </a:txBody>
                  <a:tcPr/>
                </a:tc>
                <a:tc>
                  <a:txBody>
                    <a:bodyPr/>
                    <a:lstStyle/>
                    <a:p>
                      <a:r>
                        <a:rPr lang="nl-NL" sz="1400" dirty="0"/>
                        <a:t>Alle </a:t>
                      </a:r>
                      <a:r>
                        <a:rPr lang="nl-NL" sz="1400" dirty="0" err="1"/>
                        <a:t>FNBs</a:t>
                      </a:r>
                      <a:r>
                        <a:rPr lang="nl-NL" sz="1400" dirty="0"/>
                        <a:t> hebben tijdens de GAT Periode geparticipeerd in ketentesten met LNB-E en </a:t>
                      </a:r>
                      <a:r>
                        <a:rPr lang="nl-NL" sz="1400" dirty="0" err="1"/>
                        <a:t>BRPs</a:t>
                      </a:r>
                      <a:r>
                        <a:rPr lang="nl-NL" sz="1400" dirty="0"/>
                        <a:t> en deze testscenario’s tevens gebruikt voor kwalificatiedoeleinden</a:t>
                      </a:r>
                    </a:p>
                  </a:txBody>
                  <a:tcPr/>
                </a:tc>
                <a:extLst>
                  <a:ext uri="{0D108BD9-81ED-4DB2-BD59-A6C34878D82A}">
                    <a16:rowId xmlns:a16="http://schemas.microsoft.com/office/drawing/2014/main" val="575183919"/>
                  </a:ext>
                </a:extLst>
              </a:tr>
            </a:tbl>
          </a:graphicData>
        </a:graphic>
      </p:graphicFrame>
    </p:spTree>
    <p:extLst>
      <p:ext uri="{BB962C8B-B14F-4D97-AF65-F5344CB8AC3E}">
        <p14:creationId xmlns:p14="http://schemas.microsoft.com/office/powerpoint/2010/main" val="399157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19757-F9CD-E508-3E0B-A82FA325E43E}"/>
              </a:ext>
            </a:extLst>
          </p:cNvPr>
          <p:cNvSpPr>
            <a:spLocks noGrp="1"/>
          </p:cNvSpPr>
          <p:nvPr>
            <p:ph type="title"/>
          </p:nvPr>
        </p:nvSpPr>
        <p:spPr/>
        <p:txBody>
          <a:bodyPr/>
          <a:lstStyle/>
          <a:p>
            <a:r>
              <a:rPr lang="nl-NL"/>
              <a:t>Kwalificatie </a:t>
            </a:r>
          </a:p>
        </p:txBody>
      </p:sp>
      <p:sp>
        <p:nvSpPr>
          <p:cNvPr id="3" name="Tijdelijke aanduiding voor inhoud 2">
            <a:extLst>
              <a:ext uri="{FF2B5EF4-FFF2-40B4-BE49-F238E27FC236}">
                <a16:creationId xmlns:a16="http://schemas.microsoft.com/office/drawing/2014/main" id="{65E9C40C-8485-BF26-BBDE-A85EDCEFAA2E}"/>
              </a:ext>
            </a:extLst>
          </p:cNvPr>
          <p:cNvSpPr>
            <a:spLocks noGrp="1"/>
          </p:cNvSpPr>
          <p:nvPr>
            <p:ph idx="1"/>
          </p:nvPr>
        </p:nvSpPr>
        <p:spPr>
          <a:xfrm>
            <a:off x="782425" y="1825627"/>
            <a:ext cx="10571375" cy="3783322"/>
          </a:xfrm>
        </p:spPr>
        <p:txBody>
          <a:bodyPr vert="horz" lIns="91440" tIns="45720" rIns="91440" bIns="45720" rtlCol="0" anchor="t">
            <a:normAutofit/>
          </a:bodyPr>
          <a:lstStyle/>
          <a:p>
            <a:pPr>
              <a:buFontTx/>
              <a:buChar char="-"/>
            </a:pPr>
            <a:r>
              <a:rPr lang="nl-NL" sz="1600" b="1" dirty="0"/>
              <a:t>MMC Hub</a:t>
            </a:r>
          </a:p>
          <a:p>
            <a:pPr marL="0" indent="0">
              <a:buNone/>
            </a:pPr>
            <a:r>
              <a:rPr lang="nl-NL" sz="1600" dirty="0"/>
              <a:t>Nog niet alle </a:t>
            </a:r>
            <a:r>
              <a:rPr lang="nl-NL" sz="1600" dirty="0" err="1"/>
              <a:t>BRPs</a:t>
            </a:r>
            <a:r>
              <a:rPr lang="nl-NL" sz="1600" dirty="0"/>
              <a:t> (met actieve aansluitingen) zijn gekwalificeerd voor aanvang GAT. Verwachting is dat resterende </a:t>
            </a:r>
            <a:r>
              <a:rPr lang="nl-NL" sz="1600" dirty="0" err="1"/>
              <a:t>BRPs</a:t>
            </a:r>
            <a:r>
              <a:rPr lang="nl-NL" sz="1600" dirty="0"/>
              <a:t> niet voor go live gekwalificeerd zullen zijn. Dit zijn </a:t>
            </a:r>
            <a:r>
              <a:rPr lang="nl-NL" sz="1600" dirty="0" err="1"/>
              <a:t>BRPs</a:t>
            </a:r>
            <a:r>
              <a:rPr lang="nl-NL" sz="1600" dirty="0"/>
              <a:t> met een beperkt marktaandeel, waardoor de impact beperkt zal zijn.</a:t>
            </a:r>
            <a:endParaRPr lang="nl-NL" sz="1600" dirty="0">
              <a:cs typeface="Calibri"/>
            </a:endParaRPr>
          </a:p>
          <a:p>
            <a:pPr marL="0" indent="0">
              <a:buNone/>
            </a:pPr>
            <a:endParaRPr lang="nl-NL" sz="1600" dirty="0"/>
          </a:p>
          <a:p>
            <a:pPr>
              <a:buFontTx/>
              <a:buChar char="-"/>
            </a:pPr>
            <a:r>
              <a:rPr lang="nl-NL" sz="1600" b="1" dirty="0"/>
              <a:t>EDSN (MCR)</a:t>
            </a:r>
          </a:p>
          <a:p>
            <a:pPr marL="0" indent="0">
              <a:buNone/>
            </a:pPr>
            <a:r>
              <a:rPr lang="nl-NL" sz="1600" dirty="0"/>
              <a:t>MCR-kwalificatie marktpartijen is moeizaam verlopen, een herziene versie van het kwalificatieplan EDSN heeft hierbij geholpen. </a:t>
            </a:r>
          </a:p>
          <a:p>
            <a:pPr marL="0" indent="0">
              <a:buNone/>
            </a:pPr>
            <a:r>
              <a:rPr lang="nl-NL" sz="1600" dirty="0">
                <a:cs typeface="Calibri"/>
              </a:rPr>
              <a:t>Nieuwsbrief MFF BAS is ingezet om de markt te informeren over kwalificatie na 10 februari 2023 (wanneer support wordt afgeschaald).</a:t>
            </a:r>
          </a:p>
          <a:p>
            <a:pPr marL="0" indent="0">
              <a:buNone/>
            </a:pPr>
            <a:r>
              <a:rPr lang="nl-NL" sz="1600" dirty="0">
                <a:cs typeface="Calibri"/>
              </a:rPr>
              <a:t>Aantal gekwalificeerde </a:t>
            </a:r>
            <a:r>
              <a:rPr lang="nl-NL" sz="1600" dirty="0" err="1">
                <a:cs typeface="Calibri"/>
              </a:rPr>
              <a:t>BRPs</a:t>
            </a:r>
            <a:r>
              <a:rPr lang="nl-NL" sz="1600" dirty="0">
                <a:cs typeface="Calibri"/>
              </a:rPr>
              <a:t> en </a:t>
            </a:r>
            <a:r>
              <a:rPr lang="nl-NL" sz="1600" dirty="0" err="1">
                <a:cs typeface="Calibri"/>
              </a:rPr>
              <a:t>LVs</a:t>
            </a:r>
            <a:r>
              <a:rPr lang="nl-NL" sz="1600" dirty="0">
                <a:cs typeface="Calibri"/>
              </a:rPr>
              <a:t> blijft een punt van zorg, voortgang blijft aandachtspunt van centrale programma tijdens transitie- en nazorgfase.</a:t>
            </a:r>
          </a:p>
        </p:txBody>
      </p:sp>
    </p:spTree>
    <p:extLst>
      <p:ext uri="{BB962C8B-B14F-4D97-AF65-F5344CB8AC3E}">
        <p14:creationId xmlns:p14="http://schemas.microsoft.com/office/powerpoint/2010/main" val="262015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FF8CB-3F8F-229A-2F11-85BAEF4EB2A0}"/>
              </a:ext>
            </a:extLst>
          </p:cNvPr>
          <p:cNvSpPr>
            <a:spLocks noGrp="1"/>
          </p:cNvSpPr>
          <p:nvPr>
            <p:ph type="title"/>
          </p:nvPr>
        </p:nvSpPr>
        <p:spPr/>
        <p:txBody>
          <a:bodyPr/>
          <a:lstStyle/>
          <a:p>
            <a:r>
              <a:rPr lang="nl-NL"/>
              <a:t>Conclusies</a:t>
            </a:r>
          </a:p>
        </p:txBody>
      </p:sp>
      <p:sp>
        <p:nvSpPr>
          <p:cNvPr id="3" name="Tijdelijke aanduiding voor inhoud 2">
            <a:extLst>
              <a:ext uri="{FF2B5EF4-FFF2-40B4-BE49-F238E27FC236}">
                <a16:creationId xmlns:a16="http://schemas.microsoft.com/office/drawing/2014/main" id="{23C76E46-A393-91A6-BC48-BAC6E53853B1}"/>
              </a:ext>
            </a:extLst>
          </p:cNvPr>
          <p:cNvSpPr>
            <a:spLocks noGrp="1"/>
          </p:cNvSpPr>
          <p:nvPr>
            <p:ph idx="1"/>
          </p:nvPr>
        </p:nvSpPr>
        <p:spPr/>
        <p:txBody>
          <a:bodyPr vert="horz" lIns="91440" tIns="45720" rIns="91440" bIns="45720" rtlCol="0" anchor="t">
            <a:normAutofit fontScale="92500" lnSpcReduction="10000"/>
          </a:bodyPr>
          <a:lstStyle/>
          <a:p>
            <a:r>
              <a:rPr lang="nl-NL" sz="1800" dirty="0">
                <a:cs typeface="Calibri"/>
              </a:rPr>
              <a:t>Op basis van de exit criteria kan de Gebruikers Acceptatie Testfase van het project Allocatie 2.0 Tranche 2 succesvol afgerond worden om vervolgens te starten met de Transitiefase van het project. Een finaal testrapport wordt volgende week opgeleverd door Testteam MFF BAS in samenwerking met </a:t>
            </a:r>
            <a:r>
              <a:rPr lang="nl-NL" sz="1800" dirty="0" err="1">
                <a:cs typeface="Calibri"/>
              </a:rPr>
              <a:t>RNBs</a:t>
            </a:r>
            <a:r>
              <a:rPr lang="nl-NL" sz="1800" dirty="0">
                <a:cs typeface="Calibri"/>
              </a:rPr>
              <a:t> / EDSN en LNB / </a:t>
            </a:r>
            <a:r>
              <a:rPr lang="nl-NL" sz="1800" dirty="0" err="1">
                <a:cs typeface="Calibri"/>
              </a:rPr>
              <a:t>Tennet</a:t>
            </a:r>
            <a:r>
              <a:rPr lang="nl-NL" sz="1800" dirty="0">
                <a:cs typeface="Calibri"/>
              </a:rPr>
              <a:t>.</a:t>
            </a:r>
          </a:p>
          <a:p>
            <a:endParaRPr lang="nl-NL" sz="1800" dirty="0"/>
          </a:p>
          <a:p>
            <a:r>
              <a:rPr lang="nl-NL" sz="1800" dirty="0"/>
              <a:t>GAT is goed verlopen qua voortgang en bevindingen; ketentesten met </a:t>
            </a:r>
            <a:r>
              <a:rPr lang="nl-NL" sz="1800" dirty="0" err="1"/>
              <a:t>BRPs</a:t>
            </a:r>
            <a:r>
              <a:rPr lang="nl-NL" sz="1800" dirty="0"/>
              <a:t> zijn succesvol uitgevoerd. Er was slechts 1 bevinding op de centrale systemen, welke snel opgelost kon worden.</a:t>
            </a:r>
            <a:endParaRPr lang="nl-NL" sz="1800" dirty="0">
              <a:cs typeface="Calibri"/>
            </a:endParaRPr>
          </a:p>
          <a:p>
            <a:endParaRPr lang="nl-NL" sz="1800" dirty="0"/>
          </a:p>
          <a:p>
            <a:r>
              <a:rPr lang="nl-NL" sz="1800" dirty="0"/>
              <a:t>Kwalificatie MCR is redelijk verlopen, initiërende partijen zijn allen gekwalificeerd, bij ontvangende/ophalende partijen is het gewenste gewogen marktaandeel voor de marktrol BRP nog niet behaald, voor de marktrol LV is dit wel reeds het geval. Voortgang kwalificatie blijft aandachtspunt tijdens Transitie- en Nazorgfase van het project. </a:t>
            </a:r>
            <a:endParaRPr lang="nl-NL" sz="1800" dirty="0">
              <a:cs typeface="Calibri"/>
            </a:endParaRPr>
          </a:p>
          <a:p>
            <a:endParaRPr lang="nl-NL" sz="1800" dirty="0">
              <a:cs typeface="Calibri"/>
            </a:endParaRPr>
          </a:p>
          <a:p>
            <a:r>
              <a:rPr lang="nl-NL" sz="1800" dirty="0">
                <a:cs typeface="Calibri"/>
              </a:rPr>
              <a:t>Kwalificatie MMC Hub is redelijk verlopen met het gewenste gewogen marktaandeel gekwalificeerd, toch zijn er nog een aantal </a:t>
            </a:r>
            <a:r>
              <a:rPr lang="nl-NL" sz="1800" dirty="0" err="1">
                <a:cs typeface="Calibri" panose="020F0502020204030204"/>
              </a:rPr>
              <a:t>BRPs</a:t>
            </a:r>
            <a:r>
              <a:rPr lang="nl-NL" sz="1800" dirty="0">
                <a:cs typeface="Calibri" panose="020F0502020204030204"/>
              </a:rPr>
              <a:t> met actieve aansluitingen nog niet gekwalificeerd. Voortgang kwalificatie blijft aandachtspunt tijdens Transitie- en Nazorgfase van het project.</a:t>
            </a:r>
          </a:p>
        </p:txBody>
      </p:sp>
    </p:spTree>
    <p:extLst>
      <p:ext uri="{BB962C8B-B14F-4D97-AF65-F5344CB8AC3E}">
        <p14:creationId xmlns:p14="http://schemas.microsoft.com/office/powerpoint/2010/main" val="76912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72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42332-77A8-2A6B-26FA-B920D163C52F}"/>
              </a:ext>
            </a:extLst>
          </p:cNvPr>
          <p:cNvSpPr>
            <a:spLocks noGrp="1"/>
          </p:cNvSpPr>
          <p:nvPr>
            <p:ph type="title"/>
          </p:nvPr>
        </p:nvSpPr>
        <p:spPr/>
        <p:txBody>
          <a:bodyPr/>
          <a:lstStyle/>
          <a:p>
            <a:r>
              <a:rPr lang="nl-NL"/>
              <a:t>Inhoudsopgave</a:t>
            </a:r>
          </a:p>
        </p:txBody>
      </p:sp>
      <p:sp>
        <p:nvSpPr>
          <p:cNvPr id="3" name="Tijdelijke aanduiding voor inhoud 2">
            <a:extLst>
              <a:ext uri="{FF2B5EF4-FFF2-40B4-BE49-F238E27FC236}">
                <a16:creationId xmlns:a16="http://schemas.microsoft.com/office/drawing/2014/main" id="{41BC76F5-903A-1922-2D19-8E9135BF7DAA}"/>
              </a:ext>
            </a:extLst>
          </p:cNvPr>
          <p:cNvSpPr>
            <a:spLocks noGrp="1"/>
          </p:cNvSpPr>
          <p:nvPr>
            <p:ph idx="1"/>
          </p:nvPr>
        </p:nvSpPr>
        <p:spPr/>
        <p:txBody>
          <a:bodyPr/>
          <a:lstStyle/>
          <a:p>
            <a:r>
              <a:rPr lang="nl-NL" dirty="0"/>
              <a:t>Algemeen</a:t>
            </a:r>
          </a:p>
          <a:p>
            <a:r>
              <a:rPr lang="nl-NL" dirty="0"/>
              <a:t>Voortgang</a:t>
            </a:r>
          </a:p>
          <a:p>
            <a:r>
              <a:rPr lang="nl-NL" dirty="0"/>
              <a:t>Bevindingen</a:t>
            </a:r>
          </a:p>
          <a:p>
            <a:r>
              <a:rPr lang="nl-NL" dirty="0"/>
              <a:t>Deelnemende marktpartijen</a:t>
            </a:r>
          </a:p>
          <a:p>
            <a:r>
              <a:rPr lang="nl-NL" dirty="0"/>
              <a:t>Kwalificatie</a:t>
            </a:r>
          </a:p>
          <a:p>
            <a:pPr marL="0" indent="0">
              <a:buNone/>
            </a:pPr>
            <a:endParaRPr lang="nl-NL" dirty="0"/>
          </a:p>
          <a:p>
            <a:endParaRPr lang="nl-NL" dirty="0"/>
          </a:p>
        </p:txBody>
      </p:sp>
    </p:spTree>
    <p:extLst>
      <p:ext uri="{BB962C8B-B14F-4D97-AF65-F5344CB8AC3E}">
        <p14:creationId xmlns:p14="http://schemas.microsoft.com/office/powerpoint/2010/main" val="352678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96CBA-9226-A645-B604-12A55DC4880E}"/>
              </a:ext>
            </a:extLst>
          </p:cNvPr>
          <p:cNvSpPr>
            <a:spLocks noGrp="1"/>
          </p:cNvSpPr>
          <p:nvPr>
            <p:ph type="title"/>
          </p:nvPr>
        </p:nvSpPr>
        <p:spPr/>
        <p:txBody>
          <a:bodyPr/>
          <a:lstStyle/>
          <a:p>
            <a:r>
              <a:rPr lang="nl-NL" dirty="0"/>
              <a:t>ALGEMEEN</a:t>
            </a:r>
          </a:p>
        </p:txBody>
      </p:sp>
      <p:sp>
        <p:nvSpPr>
          <p:cNvPr id="3" name="Tijdelijke aanduiding voor inhoud 2">
            <a:extLst>
              <a:ext uri="{FF2B5EF4-FFF2-40B4-BE49-F238E27FC236}">
                <a16:creationId xmlns:a16="http://schemas.microsoft.com/office/drawing/2014/main" id="{43AC6053-6F8F-8E44-A148-438B3C23C69F}"/>
              </a:ext>
            </a:extLst>
          </p:cNvPr>
          <p:cNvSpPr>
            <a:spLocks noGrp="1"/>
          </p:cNvSpPr>
          <p:nvPr>
            <p:ph idx="1"/>
          </p:nvPr>
        </p:nvSpPr>
        <p:spPr>
          <a:xfrm>
            <a:off x="838200" y="1825627"/>
            <a:ext cx="10515600" cy="4078024"/>
          </a:xfrm>
        </p:spPr>
        <p:txBody>
          <a:bodyPr>
            <a:normAutofit fontScale="85000" lnSpcReduction="20000"/>
          </a:bodyPr>
          <a:lstStyle/>
          <a:p>
            <a:r>
              <a:rPr lang="nl-NL" sz="3200" dirty="0">
                <a:solidFill>
                  <a:srgbClr val="201F1E"/>
                </a:solidFill>
                <a:latin typeface="Calibri" panose="020F0502020204030204" pitchFamily="34" charset="0"/>
              </a:rPr>
              <a:t>Voortgang</a:t>
            </a:r>
          </a:p>
          <a:p>
            <a:endParaRPr lang="nl-NL" sz="3200" dirty="0">
              <a:solidFill>
                <a:srgbClr val="201F1E"/>
              </a:solidFill>
              <a:latin typeface="Calibri" panose="020F0502020204030204" pitchFamily="34" charset="0"/>
            </a:endParaRPr>
          </a:p>
          <a:p>
            <a:r>
              <a:rPr lang="nl-NL" sz="3200" dirty="0">
                <a:solidFill>
                  <a:srgbClr val="201F1E"/>
                </a:solidFill>
                <a:latin typeface="Calibri" panose="020F0502020204030204" pitchFamily="34" charset="0"/>
              </a:rPr>
              <a:t>Bevindingen</a:t>
            </a:r>
          </a:p>
          <a:p>
            <a:endParaRPr lang="nl-NL" sz="3200" dirty="0">
              <a:solidFill>
                <a:srgbClr val="201F1E"/>
              </a:solidFill>
              <a:latin typeface="Calibri" panose="020F0502020204030204" pitchFamily="34" charset="0"/>
            </a:endParaRPr>
          </a:p>
          <a:p>
            <a:r>
              <a:rPr lang="nl-NL" sz="3200" dirty="0">
                <a:solidFill>
                  <a:srgbClr val="201F1E"/>
                </a:solidFill>
                <a:latin typeface="Calibri" panose="020F0502020204030204" pitchFamily="34" charset="0"/>
              </a:rPr>
              <a:t>Deelnemende marktpartijen</a:t>
            </a:r>
          </a:p>
          <a:p>
            <a:endParaRPr lang="nl-NL" sz="3200" dirty="0">
              <a:solidFill>
                <a:srgbClr val="201F1E"/>
              </a:solidFill>
              <a:latin typeface="Calibri" panose="020F0502020204030204" pitchFamily="34" charset="0"/>
            </a:endParaRPr>
          </a:p>
          <a:p>
            <a:r>
              <a:rPr lang="nl-NL" sz="3200" dirty="0">
                <a:solidFill>
                  <a:srgbClr val="201F1E"/>
                </a:solidFill>
                <a:latin typeface="Calibri" panose="020F0502020204030204" pitchFamily="34" charset="0"/>
              </a:rPr>
              <a:t>Kwalificatie*</a:t>
            </a:r>
          </a:p>
          <a:p>
            <a:pPr marL="0" indent="0">
              <a:buNone/>
            </a:pPr>
            <a:endParaRPr lang="nl-NL" sz="3200" i="1" dirty="0">
              <a:solidFill>
                <a:srgbClr val="201F1E"/>
              </a:solidFill>
              <a:latin typeface="Calibri" panose="020F0502020204030204" pitchFamily="34" charset="0"/>
            </a:endParaRPr>
          </a:p>
          <a:p>
            <a:pPr marL="0" indent="0">
              <a:buNone/>
            </a:pPr>
            <a:r>
              <a:rPr lang="nl-NL" sz="2600" i="1" dirty="0">
                <a:solidFill>
                  <a:srgbClr val="201F1E"/>
                </a:solidFill>
                <a:latin typeface="Calibri" panose="020F0502020204030204" pitchFamily="34" charset="0"/>
              </a:rPr>
              <a:t>* Kwalificatie staat op groen, echter loopt het aantal gekwalificeerde marktpartijen achter op de verwachtingen. Dit is echter geen criteria voor Livegang.</a:t>
            </a:r>
          </a:p>
          <a:p>
            <a:endParaRPr lang="nl-NL" sz="1800" dirty="0">
              <a:solidFill>
                <a:srgbClr val="201F1E"/>
              </a:solidFill>
              <a:latin typeface="Calibri" panose="020F0502020204030204" pitchFamily="34" charset="0"/>
            </a:endParaRPr>
          </a:p>
          <a:p>
            <a:endParaRPr lang="nl-NL" sz="1800" dirty="0">
              <a:solidFill>
                <a:srgbClr val="201F1E"/>
              </a:solidFill>
              <a:latin typeface="Calibri" panose="020F0502020204030204" pitchFamily="34" charset="0"/>
            </a:endParaRPr>
          </a:p>
          <a:p>
            <a:endParaRPr lang="nl-NL" sz="1800" dirty="0">
              <a:solidFill>
                <a:srgbClr val="201F1E"/>
              </a:solidFill>
              <a:latin typeface="Calibri" panose="020F0502020204030204" pitchFamily="34" charset="0"/>
            </a:endParaRPr>
          </a:p>
        </p:txBody>
      </p:sp>
      <p:sp>
        <p:nvSpPr>
          <p:cNvPr id="4" name="Tekstvak 3">
            <a:extLst>
              <a:ext uri="{FF2B5EF4-FFF2-40B4-BE49-F238E27FC236}">
                <a16:creationId xmlns:a16="http://schemas.microsoft.com/office/drawing/2014/main" id="{14C8E6CD-8233-24E0-3AB1-163FCBA6AF76}"/>
              </a:ext>
            </a:extLst>
          </p:cNvPr>
          <p:cNvSpPr txBox="1"/>
          <p:nvPr/>
        </p:nvSpPr>
        <p:spPr>
          <a:xfrm>
            <a:off x="5637320" y="2974019"/>
            <a:ext cx="65" cy="276999"/>
          </a:xfrm>
          <a:prstGeom prst="rect">
            <a:avLst/>
          </a:prstGeom>
          <a:noFill/>
        </p:spPr>
        <p:txBody>
          <a:bodyPr wrap="none" lIns="0" tIns="0" rIns="0" bIns="0" rtlCol="0">
            <a:spAutoFit/>
          </a:bodyPr>
          <a:lstStyle/>
          <a:p>
            <a:endParaRPr lang="nl-NL"/>
          </a:p>
        </p:txBody>
      </p:sp>
      <p:sp>
        <p:nvSpPr>
          <p:cNvPr id="5" name="Ovaal 4">
            <a:extLst>
              <a:ext uri="{FF2B5EF4-FFF2-40B4-BE49-F238E27FC236}">
                <a16:creationId xmlns:a16="http://schemas.microsoft.com/office/drawing/2014/main" id="{3E3B0107-61EF-A3FE-5559-85A2DD36B425}"/>
              </a:ext>
            </a:extLst>
          </p:cNvPr>
          <p:cNvSpPr/>
          <p:nvPr/>
        </p:nvSpPr>
        <p:spPr>
          <a:xfrm>
            <a:off x="6640492" y="1809428"/>
            <a:ext cx="568171" cy="5713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9511307D-E8AD-7437-4869-1ED52F8722A7}"/>
              </a:ext>
            </a:extLst>
          </p:cNvPr>
          <p:cNvSpPr/>
          <p:nvPr/>
        </p:nvSpPr>
        <p:spPr>
          <a:xfrm>
            <a:off x="6640493" y="2589078"/>
            <a:ext cx="568171" cy="5713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60747E9-DB23-3D3C-D103-F77548735755}"/>
              </a:ext>
            </a:extLst>
          </p:cNvPr>
          <p:cNvSpPr/>
          <p:nvPr/>
        </p:nvSpPr>
        <p:spPr>
          <a:xfrm>
            <a:off x="6640493" y="3373421"/>
            <a:ext cx="568171" cy="57134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E416785A-65DA-E846-18B7-ED97AE8FD61B}"/>
              </a:ext>
            </a:extLst>
          </p:cNvPr>
          <p:cNvSpPr/>
          <p:nvPr/>
        </p:nvSpPr>
        <p:spPr>
          <a:xfrm>
            <a:off x="6640493" y="4162433"/>
            <a:ext cx="568171" cy="57134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353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96CBA-9226-A645-B604-12A55DC4880E}"/>
              </a:ext>
            </a:extLst>
          </p:cNvPr>
          <p:cNvSpPr>
            <a:spLocks noGrp="1"/>
          </p:cNvSpPr>
          <p:nvPr>
            <p:ph type="title"/>
          </p:nvPr>
        </p:nvSpPr>
        <p:spPr/>
        <p:txBody>
          <a:bodyPr/>
          <a:lstStyle/>
          <a:p>
            <a:r>
              <a:rPr lang="nl-NL"/>
              <a:t>ALGEMEEN</a:t>
            </a:r>
          </a:p>
        </p:txBody>
      </p:sp>
      <p:sp>
        <p:nvSpPr>
          <p:cNvPr id="3" name="Tijdelijke aanduiding voor inhoud 2">
            <a:extLst>
              <a:ext uri="{FF2B5EF4-FFF2-40B4-BE49-F238E27FC236}">
                <a16:creationId xmlns:a16="http://schemas.microsoft.com/office/drawing/2014/main" id="{43AC6053-6F8F-8E44-A148-438B3C23C69F}"/>
              </a:ext>
            </a:extLst>
          </p:cNvPr>
          <p:cNvSpPr>
            <a:spLocks noGrp="1"/>
          </p:cNvSpPr>
          <p:nvPr>
            <p:ph idx="1"/>
          </p:nvPr>
        </p:nvSpPr>
        <p:spPr>
          <a:xfrm>
            <a:off x="838200" y="1825627"/>
            <a:ext cx="10515600" cy="4078024"/>
          </a:xfrm>
        </p:spPr>
        <p:txBody>
          <a:bodyPr vert="horz" lIns="91440" tIns="45720" rIns="91440" bIns="45720" rtlCol="0" anchor="t">
            <a:normAutofit fontScale="77500" lnSpcReduction="20000"/>
          </a:bodyPr>
          <a:lstStyle/>
          <a:p>
            <a:r>
              <a:rPr lang="nl-NL" sz="1800">
                <a:solidFill>
                  <a:srgbClr val="201F1E"/>
                </a:solidFill>
                <a:latin typeface="Calibri"/>
                <a:cs typeface="Calibri"/>
              </a:rPr>
              <a:t>Groep 1, 2 en 3 zijn afgerond. Groep 4 wordt in de loop van vandaag (17-2-2023) afgerond, in lijn met het besluit van de SI om gebruik te maken van de twee uitloopweken van de GAT. </a:t>
            </a:r>
            <a:endParaRPr lang="nl-NL" sz="1800">
              <a:solidFill>
                <a:srgbClr val="201F1E"/>
              </a:solidFill>
              <a:latin typeface="Calibri" panose="020F0502020204030204" pitchFamily="34" charset="0"/>
            </a:endParaRPr>
          </a:p>
          <a:p>
            <a:pPr marL="0" indent="0">
              <a:buNone/>
            </a:pPr>
            <a:endParaRPr lang="nl-NL" sz="1800">
              <a:solidFill>
                <a:srgbClr val="201F1E"/>
              </a:solidFill>
              <a:latin typeface="Calibri" panose="020F0502020204030204" pitchFamily="34" charset="0"/>
            </a:endParaRPr>
          </a:p>
          <a:p>
            <a:r>
              <a:rPr lang="nl-NL" sz="1800">
                <a:solidFill>
                  <a:srgbClr val="201F1E"/>
                </a:solidFill>
                <a:latin typeface="Calibri"/>
                <a:cs typeface="Calibri"/>
              </a:rPr>
              <a:t>Kick </a:t>
            </a:r>
            <a:r>
              <a:rPr lang="nl-NL" sz="1800" err="1">
                <a:solidFill>
                  <a:srgbClr val="201F1E"/>
                </a:solidFill>
                <a:latin typeface="Calibri"/>
                <a:cs typeface="Calibri"/>
              </a:rPr>
              <a:t>Offs</a:t>
            </a:r>
            <a:r>
              <a:rPr lang="nl-NL" sz="1800">
                <a:solidFill>
                  <a:srgbClr val="201F1E"/>
                </a:solidFill>
                <a:latin typeface="Calibri"/>
                <a:cs typeface="Calibri"/>
              </a:rPr>
              <a:t> zijn goed ontvangen, Update Meetings zijn waardevol voor interactie tussen participerende marktpartijen, evenals de chat in MS Teams.</a:t>
            </a:r>
          </a:p>
          <a:p>
            <a:endParaRPr lang="nl-NL" sz="1800">
              <a:solidFill>
                <a:srgbClr val="201F1E"/>
              </a:solidFill>
              <a:latin typeface="Calibri" panose="020F0502020204030204" pitchFamily="34" charset="0"/>
            </a:endParaRPr>
          </a:p>
          <a:p>
            <a:r>
              <a:rPr lang="nl-NL" sz="1800">
                <a:solidFill>
                  <a:srgbClr val="201F1E"/>
                </a:solidFill>
                <a:latin typeface="Calibri"/>
                <a:cs typeface="Calibri"/>
              </a:rPr>
              <a:t>Ketentest tussen </a:t>
            </a:r>
            <a:r>
              <a:rPr lang="nl-NL" sz="1800" err="1">
                <a:solidFill>
                  <a:srgbClr val="201F1E"/>
                </a:solidFill>
                <a:latin typeface="Calibri"/>
                <a:cs typeface="Calibri"/>
              </a:rPr>
              <a:t>BRPs</a:t>
            </a:r>
            <a:r>
              <a:rPr lang="nl-NL" sz="1800">
                <a:solidFill>
                  <a:srgbClr val="201F1E"/>
                </a:solidFill>
                <a:latin typeface="Calibri"/>
                <a:cs typeface="Calibri"/>
              </a:rPr>
              <a:t> en </a:t>
            </a:r>
            <a:r>
              <a:rPr lang="nl-NL" sz="1800" err="1">
                <a:solidFill>
                  <a:srgbClr val="201F1E"/>
                </a:solidFill>
                <a:latin typeface="Calibri"/>
                <a:cs typeface="Calibri"/>
              </a:rPr>
              <a:t>RNBs</a:t>
            </a:r>
            <a:r>
              <a:rPr lang="nl-NL" sz="1800">
                <a:solidFill>
                  <a:srgbClr val="201F1E"/>
                </a:solidFill>
                <a:latin typeface="Calibri"/>
                <a:cs typeface="Calibri"/>
              </a:rPr>
              <a:t> via MMC Hub draagt enorm bij aan succes van de GAT, dank aan Patrick van der Wijst, Alex Lelieveld, Mark van der Schalie en Frans Willem Strabucchi (en achterban </a:t>
            </a:r>
            <a:r>
              <a:rPr lang="nl-NL" sz="1800" err="1">
                <a:solidFill>
                  <a:srgbClr val="201F1E"/>
                </a:solidFill>
                <a:latin typeface="Calibri"/>
                <a:cs typeface="Calibri"/>
              </a:rPr>
              <a:t>RNBs</a:t>
            </a:r>
            <a:r>
              <a:rPr lang="nl-NL" sz="1800">
                <a:solidFill>
                  <a:srgbClr val="201F1E"/>
                </a:solidFill>
                <a:latin typeface="Calibri"/>
                <a:cs typeface="Calibri"/>
              </a:rPr>
              <a:t>) voor het prepareren van testdata en faciliteren van de testbehoeften van </a:t>
            </a:r>
            <a:r>
              <a:rPr lang="nl-NL" sz="1800" err="1">
                <a:solidFill>
                  <a:srgbClr val="201F1E"/>
                </a:solidFill>
                <a:latin typeface="Calibri"/>
                <a:cs typeface="Calibri"/>
              </a:rPr>
              <a:t>BRPs</a:t>
            </a:r>
            <a:r>
              <a:rPr lang="nl-NL" sz="1800">
                <a:solidFill>
                  <a:srgbClr val="201F1E"/>
                </a:solidFill>
                <a:latin typeface="Calibri"/>
                <a:cs typeface="Calibri"/>
              </a:rPr>
              <a:t>.</a:t>
            </a:r>
            <a:endParaRPr lang="nl-NL" sz="1800">
              <a:solidFill>
                <a:srgbClr val="201F1E"/>
              </a:solidFill>
              <a:latin typeface="Calibri" panose="020F0502020204030204" pitchFamily="34" charset="0"/>
            </a:endParaRPr>
          </a:p>
          <a:p>
            <a:endParaRPr lang="nl-NL" sz="1800">
              <a:solidFill>
                <a:srgbClr val="201F1E"/>
              </a:solidFill>
              <a:latin typeface="Calibri" panose="020F0502020204030204" pitchFamily="34" charset="0"/>
            </a:endParaRPr>
          </a:p>
          <a:p>
            <a:r>
              <a:rPr lang="nl-NL" sz="1800">
                <a:solidFill>
                  <a:srgbClr val="201F1E"/>
                </a:solidFill>
                <a:latin typeface="Calibri"/>
                <a:cs typeface="Calibri"/>
              </a:rPr>
              <a:t>1 bevinding in centrale systemen EDSN, deze is geanalyseerd en betrof een testdata gerelateerd issue. Is gesloten.</a:t>
            </a:r>
            <a:endParaRPr lang="nl-NL" sz="1800">
              <a:solidFill>
                <a:srgbClr val="201F1E"/>
              </a:solidFill>
              <a:latin typeface="Calibri" panose="020F0502020204030204" pitchFamily="34" charset="0"/>
              <a:cs typeface="Calibri"/>
            </a:endParaRPr>
          </a:p>
          <a:p>
            <a:endParaRPr lang="nl-NL" sz="1800">
              <a:solidFill>
                <a:srgbClr val="201F1E"/>
              </a:solidFill>
              <a:latin typeface="Calibri" panose="020F0502020204030204" pitchFamily="34" charset="0"/>
            </a:endParaRPr>
          </a:p>
          <a:p>
            <a:r>
              <a:rPr lang="nl-NL" sz="1800">
                <a:solidFill>
                  <a:srgbClr val="201F1E"/>
                </a:solidFill>
                <a:latin typeface="Calibri"/>
                <a:cs typeface="Calibri"/>
              </a:rPr>
              <a:t>Doorlooptijd beoordeling kwalificatierapporten, alsmede afhandelen aantal vragen van marktpartijen voor kwalificatie MCR en First Time Right van de verslagen viel tegen. Het kwalificatietraject is nader toegelicht en er is veel aandacht voor. Er is geen achterstand meer bij het oppakken van de verslagen. </a:t>
            </a:r>
            <a:endParaRPr lang="nl-NL" sz="1800">
              <a:solidFill>
                <a:srgbClr val="201F1E"/>
              </a:solidFill>
              <a:latin typeface="Calibri" panose="020F0502020204030204" pitchFamily="34" charset="0"/>
              <a:cs typeface="Calibri"/>
            </a:endParaRPr>
          </a:p>
          <a:p>
            <a:endParaRPr lang="nl-NL" sz="1800">
              <a:solidFill>
                <a:srgbClr val="201F1E"/>
              </a:solidFill>
              <a:latin typeface="Calibri"/>
              <a:cs typeface="Calibri"/>
            </a:endParaRPr>
          </a:p>
          <a:p>
            <a:r>
              <a:rPr lang="nl-NL" sz="1800">
                <a:solidFill>
                  <a:srgbClr val="201F1E"/>
                </a:solidFill>
                <a:latin typeface="Calibri"/>
                <a:cs typeface="Calibri"/>
              </a:rPr>
              <a:t>Niet alle </a:t>
            </a:r>
            <a:r>
              <a:rPr lang="nl-NL" sz="1800" err="1">
                <a:solidFill>
                  <a:srgbClr val="201F1E"/>
                </a:solidFill>
                <a:latin typeface="Calibri"/>
                <a:cs typeface="Calibri"/>
              </a:rPr>
              <a:t>BRPs</a:t>
            </a:r>
            <a:r>
              <a:rPr lang="nl-NL" sz="1800">
                <a:solidFill>
                  <a:srgbClr val="201F1E"/>
                </a:solidFill>
                <a:latin typeface="Calibri"/>
                <a:cs typeface="Calibri"/>
              </a:rPr>
              <a:t> en </a:t>
            </a:r>
            <a:r>
              <a:rPr lang="nl-NL" sz="1800" err="1">
                <a:solidFill>
                  <a:srgbClr val="201F1E"/>
                </a:solidFill>
                <a:latin typeface="Calibri"/>
                <a:cs typeface="Calibri"/>
              </a:rPr>
              <a:t>LVs</a:t>
            </a:r>
            <a:r>
              <a:rPr lang="nl-NL" sz="1800">
                <a:solidFill>
                  <a:srgbClr val="201F1E"/>
                </a:solidFill>
                <a:latin typeface="Calibri"/>
                <a:cs typeface="Calibri"/>
              </a:rPr>
              <a:t> hebben deelgenomen aan de MFF BAS GAT en zijn (nog) niet gekwalificeerd voor MMC Hub en/of MCR. Hier blijft tijdens Transitie en Nazorg van het project aandacht voor bestaan cf. Eerdere besluitvorming SI.</a:t>
            </a:r>
            <a:endParaRPr lang="nl-NL" sz="1800">
              <a:solidFill>
                <a:srgbClr val="201F1E"/>
              </a:solidFill>
              <a:latin typeface="Calibri" panose="020F0502020204030204" pitchFamily="34" charset="0"/>
              <a:cs typeface="Calibri"/>
            </a:endParaRPr>
          </a:p>
          <a:p>
            <a:endParaRPr lang="nl-NL" sz="1800">
              <a:solidFill>
                <a:srgbClr val="201F1E"/>
              </a:solidFill>
              <a:latin typeface="Calibri" panose="020F0502020204030204" pitchFamily="34" charset="0"/>
            </a:endParaRPr>
          </a:p>
          <a:p>
            <a:endParaRPr lang="nl-NL" sz="1800">
              <a:solidFill>
                <a:srgbClr val="201F1E"/>
              </a:solidFill>
              <a:latin typeface="Calibri" panose="020F0502020204030204" pitchFamily="34" charset="0"/>
            </a:endParaRPr>
          </a:p>
          <a:p>
            <a:endParaRPr lang="nl-NL" sz="1800">
              <a:solidFill>
                <a:srgbClr val="201F1E"/>
              </a:solidFill>
              <a:latin typeface="Calibri" panose="020F0502020204030204" pitchFamily="34" charset="0"/>
            </a:endParaRPr>
          </a:p>
        </p:txBody>
      </p:sp>
      <p:sp>
        <p:nvSpPr>
          <p:cNvPr id="4" name="Tekstvak 3">
            <a:extLst>
              <a:ext uri="{FF2B5EF4-FFF2-40B4-BE49-F238E27FC236}">
                <a16:creationId xmlns:a16="http://schemas.microsoft.com/office/drawing/2014/main" id="{14C8E6CD-8233-24E0-3AB1-163FCBA6AF76}"/>
              </a:ext>
            </a:extLst>
          </p:cNvPr>
          <p:cNvSpPr txBox="1"/>
          <p:nvPr/>
        </p:nvSpPr>
        <p:spPr>
          <a:xfrm>
            <a:off x="5637320" y="2974019"/>
            <a:ext cx="65" cy="276999"/>
          </a:xfrm>
          <a:prstGeom prst="rect">
            <a:avLst/>
          </a:prstGeom>
          <a:noFill/>
        </p:spPr>
        <p:txBody>
          <a:bodyPr wrap="none" lIns="0" tIns="0" rIns="0" bIns="0" rtlCol="0">
            <a:spAutoFit/>
          </a:bodyPr>
          <a:lstStyle/>
          <a:p>
            <a:endParaRPr lang="nl-NL"/>
          </a:p>
        </p:txBody>
      </p:sp>
    </p:spTree>
    <p:extLst>
      <p:ext uri="{BB962C8B-B14F-4D97-AF65-F5344CB8AC3E}">
        <p14:creationId xmlns:p14="http://schemas.microsoft.com/office/powerpoint/2010/main" val="195975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2ED59-21F7-A44B-741D-DB6F7E85B3B5}"/>
              </a:ext>
            </a:extLst>
          </p:cNvPr>
          <p:cNvSpPr>
            <a:spLocks noGrp="1"/>
          </p:cNvSpPr>
          <p:nvPr>
            <p:ph type="title"/>
          </p:nvPr>
        </p:nvSpPr>
        <p:spPr/>
        <p:txBody>
          <a:bodyPr/>
          <a:lstStyle/>
          <a:p>
            <a:r>
              <a:rPr lang="nl-NL" dirty="0"/>
              <a:t>Voortgang (1)</a:t>
            </a:r>
          </a:p>
        </p:txBody>
      </p:sp>
      <p:sp>
        <p:nvSpPr>
          <p:cNvPr id="3" name="Tijdelijke aanduiding voor inhoud 2">
            <a:extLst>
              <a:ext uri="{FF2B5EF4-FFF2-40B4-BE49-F238E27FC236}">
                <a16:creationId xmlns:a16="http://schemas.microsoft.com/office/drawing/2014/main" id="{84355404-8BD1-AB82-875B-0893E02BC50E}"/>
              </a:ext>
            </a:extLst>
          </p:cNvPr>
          <p:cNvSpPr>
            <a:spLocks noGrp="1"/>
          </p:cNvSpPr>
          <p:nvPr>
            <p:ph idx="1"/>
          </p:nvPr>
        </p:nvSpPr>
        <p:spPr/>
        <p:txBody>
          <a:bodyPr vert="horz" lIns="91440" tIns="45720" rIns="91440" bIns="45720" rtlCol="0" anchor="t">
            <a:normAutofit/>
          </a:bodyPr>
          <a:lstStyle/>
          <a:p>
            <a:r>
              <a:rPr lang="nl-NL"/>
              <a:t>Testscenario’s gegevensuitwisseling tussen </a:t>
            </a:r>
            <a:r>
              <a:rPr lang="nl-NL" err="1"/>
              <a:t>RNBs</a:t>
            </a:r>
            <a:r>
              <a:rPr lang="nl-NL"/>
              <a:t> en participerende </a:t>
            </a:r>
            <a:r>
              <a:rPr lang="nl-NL" err="1"/>
              <a:t>BRPs</a:t>
            </a:r>
            <a:r>
              <a:rPr lang="nl-NL"/>
              <a:t> zijn succesvol verlopen</a:t>
            </a:r>
          </a:p>
          <a:p>
            <a:endParaRPr lang="nl-NL"/>
          </a:p>
          <a:p>
            <a:r>
              <a:rPr lang="nl-NL" err="1"/>
              <a:t>Testscenarios</a:t>
            </a:r>
            <a:r>
              <a:rPr lang="nl-NL"/>
              <a:t> </a:t>
            </a:r>
            <a:r>
              <a:rPr lang="nl-NL" err="1"/>
              <a:t>FNBs</a:t>
            </a:r>
            <a:r>
              <a:rPr lang="nl-NL"/>
              <a:t> zijn succesvol verlopen</a:t>
            </a:r>
            <a:endParaRPr lang="nl-NL">
              <a:cs typeface="Calibri"/>
            </a:endParaRPr>
          </a:p>
          <a:p>
            <a:endParaRPr lang="nl-NL"/>
          </a:p>
          <a:p>
            <a:r>
              <a:rPr lang="nl-NL" err="1"/>
              <a:t>Testscenarios</a:t>
            </a:r>
            <a:r>
              <a:rPr lang="nl-NL"/>
              <a:t> MCR verlopen goed, wel is er veel aandacht nodig om een goede uitgangssituatie voor testen te creëren (</a:t>
            </a:r>
            <a:r>
              <a:rPr lang="nl-NL" err="1"/>
              <a:t>oa</a:t>
            </a:r>
            <a:r>
              <a:rPr lang="nl-NL"/>
              <a:t> fictieve marktpartijen, </a:t>
            </a:r>
            <a:r>
              <a:rPr lang="nl-NL" err="1"/>
              <a:t>etc</a:t>
            </a:r>
            <a:r>
              <a:rPr lang="nl-NL"/>
              <a:t>)</a:t>
            </a:r>
            <a:endParaRPr lang="nl-NL">
              <a:cs typeface="Calibri"/>
            </a:endParaRPr>
          </a:p>
          <a:p>
            <a:endParaRPr lang="nl-NL"/>
          </a:p>
          <a:p>
            <a:endParaRPr lang="nl-NL"/>
          </a:p>
        </p:txBody>
      </p:sp>
    </p:spTree>
    <p:extLst>
      <p:ext uri="{BB962C8B-B14F-4D97-AF65-F5344CB8AC3E}">
        <p14:creationId xmlns:p14="http://schemas.microsoft.com/office/powerpoint/2010/main" val="166019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2ED59-21F7-A44B-741D-DB6F7E85B3B5}"/>
              </a:ext>
            </a:extLst>
          </p:cNvPr>
          <p:cNvSpPr>
            <a:spLocks noGrp="1"/>
          </p:cNvSpPr>
          <p:nvPr>
            <p:ph type="title"/>
          </p:nvPr>
        </p:nvSpPr>
        <p:spPr>
          <a:xfrm>
            <a:off x="839788" y="365125"/>
            <a:ext cx="10515600" cy="1325563"/>
          </a:xfrm>
        </p:spPr>
        <p:txBody>
          <a:bodyPr anchor="ctr">
            <a:normAutofit/>
          </a:bodyPr>
          <a:lstStyle/>
          <a:p>
            <a:r>
              <a:rPr lang="nl-NL" dirty="0"/>
              <a:t>Voortgang (2) – </a:t>
            </a:r>
            <a:r>
              <a:rPr lang="nl-NL" dirty="0" err="1"/>
              <a:t>Testscenarios</a:t>
            </a:r>
            <a:r>
              <a:rPr lang="nl-NL" dirty="0"/>
              <a:t> Gegevensuitwisseling tussen </a:t>
            </a:r>
            <a:r>
              <a:rPr lang="nl-NL" dirty="0" err="1"/>
              <a:t>RNBs</a:t>
            </a:r>
            <a:r>
              <a:rPr lang="nl-NL" dirty="0"/>
              <a:t> en </a:t>
            </a:r>
            <a:r>
              <a:rPr lang="nl-NL" dirty="0" err="1"/>
              <a:t>BRPs</a:t>
            </a:r>
            <a:endParaRPr lang="nl-NL" dirty="0"/>
          </a:p>
        </p:txBody>
      </p:sp>
      <p:sp>
        <p:nvSpPr>
          <p:cNvPr id="9" name="Text Placeholder 2">
            <a:extLst>
              <a:ext uri="{FF2B5EF4-FFF2-40B4-BE49-F238E27FC236}">
                <a16:creationId xmlns:a16="http://schemas.microsoft.com/office/drawing/2014/main" id="{DB50D231-CE29-4A7E-2B1A-29A288E68E8B}"/>
              </a:ext>
            </a:extLst>
          </p:cNvPr>
          <p:cNvSpPr>
            <a:spLocks noGrp="1"/>
          </p:cNvSpPr>
          <p:nvPr>
            <p:ph type="body" idx="1"/>
          </p:nvPr>
        </p:nvSpPr>
        <p:spPr>
          <a:xfrm>
            <a:off x="839788" y="1681163"/>
            <a:ext cx="5157787" cy="823912"/>
          </a:xfrm>
        </p:spPr>
        <p:txBody>
          <a:bodyPr/>
          <a:lstStyle/>
          <a:p>
            <a:r>
              <a:rPr lang="en-US" dirty="0" err="1"/>
              <a:t>Toelichting</a:t>
            </a:r>
            <a:endParaRPr lang="en-US" dirty="0"/>
          </a:p>
        </p:txBody>
      </p:sp>
      <p:sp>
        <p:nvSpPr>
          <p:cNvPr id="3" name="Tijdelijke aanduiding voor inhoud 2">
            <a:extLst>
              <a:ext uri="{FF2B5EF4-FFF2-40B4-BE49-F238E27FC236}">
                <a16:creationId xmlns:a16="http://schemas.microsoft.com/office/drawing/2014/main" id="{84355404-8BD1-AB82-875B-0893E02BC50E}"/>
              </a:ext>
            </a:extLst>
          </p:cNvPr>
          <p:cNvSpPr>
            <a:spLocks noGrp="1"/>
          </p:cNvSpPr>
          <p:nvPr>
            <p:ph sz="half" idx="2"/>
          </p:nvPr>
        </p:nvSpPr>
        <p:spPr>
          <a:xfrm>
            <a:off x="839788" y="2505075"/>
            <a:ext cx="5157787" cy="3272270"/>
          </a:xfrm>
        </p:spPr>
        <p:txBody>
          <a:bodyPr vert="horz" lIns="91440" tIns="45720" rIns="91440" bIns="45720" rtlCol="0">
            <a:normAutofit fontScale="92500" lnSpcReduction="10000"/>
          </a:bodyPr>
          <a:lstStyle/>
          <a:p>
            <a:r>
              <a:rPr lang="nl-NL" dirty="0"/>
              <a:t>Met </a:t>
            </a:r>
            <a:r>
              <a:rPr lang="nl-NL" dirty="0" err="1"/>
              <a:t>BRPs</a:t>
            </a:r>
            <a:r>
              <a:rPr lang="nl-NL" dirty="0"/>
              <a:t> - die succesvol gekwalificeerd zijn - is het draaiboek zoals hiernaast is weergegeven doorlopen.</a:t>
            </a:r>
          </a:p>
          <a:p>
            <a:r>
              <a:rPr lang="nl-NL" dirty="0"/>
              <a:t>Geen bevindingen in centrale systemen van </a:t>
            </a:r>
            <a:r>
              <a:rPr lang="nl-NL" dirty="0" err="1"/>
              <a:t>Tennet</a:t>
            </a:r>
            <a:r>
              <a:rPr lang="nl-NL" dirty="0"/>
              <a:t> en/of EDSN</a:t>
            </a:r>
          </a:p>
          <a:p>
            <a:r>
              <a:rPr lang="nl-NL" dirty="0"/>
              <a:t>Veel verbeteringen decentraal doorgevoerd om de keten succesvol te kunnen doorlopen</a:t>
            </a:r>
          </a:p>
          <a:p>
            <a:endParaRPr lang="nl-NL" dirty="0"/>
          </a:p>
          <a:p>
            <a:pPr marL="0" indent="0">
              <a:buNone/>
            </a:pPr>
            <a:endParaRPr lang="nl-NL" dirty="0"/>
          </a:p>
          <a:p>
            <a:endParaRPr lang="nl-NL" dirty="0"/>
          </a:p>
          <a:p>
            <a:endParaRPr lang="nl-NL" dirty="0"/>
          </a:p>
        </p:txBody>
      </p:sp>
      <p:sp>
        <p:nvSpPr>
          <p:cNvPr id="11" name="Text Placeholder 4">
            <a:extLst>
              <a:ext uri="{FF2B5EF4-FFF2-40B4-BE49-F238E27FC236}">
                <a16:creationId xmlns:a16="http://schemas.microsoft.com/office/drawing/2014/main" id="{5C041FE6-E963-FFF4-2C6B-8010F0DD997C}"/>
              </a:ext>
            </a:extLst>
          </p:cNvPr>
          <p:cNvSpPr>
            <a:spLocks noGrp="1"/>
          </p:cNvSpPr>
          <p:nvPr>
            <p:ph type="body" sz="quarter" idx="3"/>
          </p:nvPr>
        </p:nvSpPr>
        <p:spPr>
          <a:xfrm>
            <a:off x="6172200" y="1681163"/>
            <a:ext cx="5183188" cy="823912"/>
          </a:xfrm>
        </p:spPr>
        <p:txBody>
          <a:bodyPr/>
          <a:lstStyle/>
          <a:p>
            <a:r>
              <a:rPr lang="en-US" dirty="0"/>
              <a:t>Template </a:t>
            </a:r>
            <a:r>
              <a:rPr lang="en-US" dirty="0" err="1"/>
              <a:t>Draaiboek</a:t>
            </a:r>
            <a:r>
              <a:rPr lang="en-US" dirty="0"/>
              <a:t> </a:t>
            </a:r>
            <a:r>
              <a:rPr lang="en-US" dirty="0" err="1"/>
              <a:t>Testscenario</a:t>
            </a:r>
            <a:r>
              <a:rPr lang="en-US" dirty="0"/>
              <a:t> BRPs </a:t>
            </a:r>
          </a:p>
        </p:txBody>
      </p:sp>
      <p:pic>
        <p:nvPicPr>
          <p:cNvPr id="4" name="Afbeelding 3" descr="Afbeelding met tafel&#10;&#10;Automatisch gegenereerde beschrijving">
            <a:extLst>
              <a:ext uri="{FF2B5EF4-FFF2-40B4-BE49-F238E27FC236}">
                <a16:creationId xmlns:a16="http://schemas.microsoft.com/office/drawing/2014/main" id="{C468B548-BE3A-B42C-8400-D9DF98F06CFB}"/>
              </a:ext>
            </a:extLst>
          </p:cNvPr>
          <p:cNvPicPr>
            <a:picLocks noChangeAspect="1"/>
          </p:cNvPicPr>
          <p:nvPr/>
        </p:nvPicPr>
        <p:blipFill>
          <a:blip r:embed="rId2"/>
          <a:stretch>
            <a:fillRect/>
          </a:stretch>
        </p:blipFill>
        <p:spPr>
          <a:xfrm>
            <a:off x="6172200" y="2800060"/>
            <a:ext cx="5183188" cy="2682300"/>
          </a:xfrm>
          <a:prstGeom prst="rect">
            <a:avLst/>
          </a:prstGeom>
          <a:noFill/>
        </p:spPr>
      </p:pic>
    </p:spTree>
    <p:extLst>
      <p:ext uri="{BB962C8B-B14F-4D97-AF65-F5344CB8AC3E}">
        <p14:creationId xmlns:p14="http://schemas.microsoft.com/office/powerpoint/2010/main" val="169087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2ED59-21F7-A44B-741D-DB6F7E85B3B5}"/>
              </a:ext>
            </a:extLst>
          </p:cNvPr>
          <p:cNvSpPr>
            <a:spLocks noGrp="1"/>
          </p:cNvSpPr>
          <p:nvPr>
            <p:ph type="title"/>
          </p:nvPr>
        </p:nvSpPr>
        <p:spPr>
          <a:xfrm>
            <a:off x="839788" y="365125"/>
            <a:ext cx="10515600" cy="1325563"/>
          </a:xfrm>
        </p:spPr>
        <p:txBody>
          <a:bodyPr anchor="ctr">
            <a:normAutofit/>
          </a:bodyPr>
          <a:lstStyle/>
          <a:p>
            <a:r>
              <a:rPr lang="nl-NL" dirty="0"/>
              <a:t>Voortgang (3) – </a:t>
            </a:r>
            <a:r>
              <a:rPr lang="nl-NL" dirty="0" err="1"/>
              <a:t>Testscenarios</a:t>
            </a:r>
            <a:r>
              <a:rPr lang="nl-NL" dirty="0"/>
              <a:t> </a:t>
            </a:r>
            <a:r>
              <a:rPr lang="nl-NL" dirty="0" err="1"/>
              <a:t>FNBs</a:t>
            </a:r>
            <a:endParaRPr lang="nl-NL" dirty="0"/>
          </a:p>
        </p:txBody>
      </p:sp>
      <p:sp>
        <p:nvSpPr>
          <p:cNvPr id="9" name="Text Placeholder 2">
            <a:extLst>
              <a:ext uri="{FF2B5EF4-FFF2-40B4-BE49-F238E27FC236}">
                <a16:creationId xmlns:a16="http://schemas.microsoft.com/office/drawing/2014/main" id="{DB50D231-CE29-4A7E-2B1A-29A288E68E8B}"/>
              </a:ext>
            </a:extLst>
          </p:cNvPr>
          <p:cNvSpPr>
            <a:spLocks noGrp="1"/>
          </p:cNvSpPr>
          <p:nvPr>
            <p:ph type="body" idx="1"/>
          </p:nvPr>
        </p:nvSpPr>
        <p:spPr>
          <a:xfrm>
            <a:off x="839788" y="1681163"/>
            <a:ext cx="5157787" cy="823912"/>
          </a:xfrm>
        </p:spPr>
        <p:txBody>
          <a:bodyPr/>
          <a:lstStyle/>
          <a:p>
            <a:r>
              <a:rPr lang="en-US" dirty="0" err="1"/>
              <a:t>Toelichting</a:t>
            </a:r>
            <a:endParaRPr lang="en-US" dirty="0"/>
          </a:p>
        </p:txBody>
      </p:sp>
      <p:sp>
        <p:nvSpPr>
          <p:cNvPr id="3" name="Tijdelijke aanduiding voor inhoud 2">
            <a:extLst>
              <a:ext uri="{FF2B5EF4-FFF2-40B4-BE49-F238E27FC236}">
                <a16:creationId xmlns:a16="http://schemas.microsoft.com/office/drawing/2014/main" id="{84355404-8BD1-AB82-875B-0893E02BC50E}"/>
              </a:ext>
            </a:extLst>
          </p:cNvPr>
          <p:cNvSpPr>
            <a:spLocks noGrp="1"/>
          </p:cNvSpPr>
          <p:nvPr>
            <p:ph sz="half" idx="2"/>
          </p:nvPr>
        </p:nvSpPr>
        <p:spPr>
          <a:xfrm>
            <a:off x="839788" y="2505075"/>
            <a:ext cx="9383982" cy="3272270"/>
          </a:xfrm>
        </p:spPr>
        <p:txBody>
          <a:bodyPr vert="horz" lIns="91440" tIns="45720" rIns="91440" bIns="45720" rtlCol="0">
            <a:normAutofit/>
          </a:bodyPr>
          <a:lstStyle/>
          <a:p>
            <a:r>
              <a:rPr lang="nl-NL" dirty="0" err="1"/>
              <a:t>FNBs</a:t>
            </a:r>
            <a:r>
              <a:rPr lang="nl-NL" dirty="0"/>
              <a:t> hebben zich succesvol gekwalificeerd voor gegevensuitwisseling via MMC Hub door specifieke testscenario’s met </a:t>
            </a:r>
            <a:r>
              <a:rPr lang="nl-NL" dirty="0" err="1"/>
              <a:t>Tennet</a:t>
            </a:r>
            <a:r>
              <a:rPr lang="nl-NL" dirty="0"/>
              <a:t> te doorlopen</a:t>
            </a:r>
          </a:p>
          <a:p>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356142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2ED59-21F7-A44B-741D-DB6F7E85B3B5}"/>
              </a:ext>
            </a:extLst>
          </p:cNvPr>
          <p:cNvSpPr>
            <a:spLocks noGrp="1"/>
          </p:cNvSpPr>
          <p:nvPr>
            <p:ph type="title"/>
          </p:nvPr>
        </p:nvSpPr>
        <p:spPr>
          <a:xfrm>
            <a:off x="839788" y="365125"/>
            <a:ext cx="10515600" cy="1325563"/>
          </a:xfrm>
        </p:spPr>
        <p:txBody>
          <a:bodyPr anchor="ctr">
            <a:normAutofit/>
          </a:bodyPr>
          <a:lstStyle/>
          <a:p>
            <a:r>
              <a:rPr lang="nl-NL" dirty="0"/>
              <a:t>Voortgang (4) – </a:t>
            </a:r>
            <a:r>
              <a:rPr lang="nl-NL" dirty="0" err="1"/>
              <a:t>Testscenarios</a:t>
            </a:r>
            <a:r>
              <a:rPr lang="nl-NL" dirty="0"/>
              <a:t> MCR</a:t>
            </a:r>
          </a:p>
        </p:txBody>
      </p:sp>
      <p:sp>
        <p:nvSpPr>
          <p:cNvPr id="9" name="Text Placeholder 2">
            <a:extLst>
              <a:ext uri="{FF2B5EF4-FFF2-40B4-BE49-F238E27FC236}">
                <a16:creationId xmlns:a16="http://schemas.microsoft.com/office/drawing/2014/main" id="{DB50D231-CE29-4A7E-2B1A-29A288E68E8B}"/>
              </a:ext>
            </a:extLst>
          </p:cNvPr>
          <p:cNvSpPr>
            <a:spLocks noGrp="1"/>
          </p:cNvSpPr>
          <p:nvPr>
            <p:ph type="body" idx="1"/>
          </p:nvPr>
        </p:nvSpPr>
        <p:spPr>
          <a:xfrm>
            <a:off x="839788" y="1681163"/>
            <a:ext cx="5157787" cy="823912"/>
          </a:xfrm>
        </p:spPr>
        <p:txBody>
          <a:bodyPr/>
          <a:lstStyle/>
          <a:p>
            <a:r>
              <a:rPr lang="en-US" dirty="0" err="1"/>
              <a:t>Toelichting</a:t>
            </a:r>
            <a:endParaRPr lang="en-US" dirty="0"/>
          </a:p>
        </p:txBody>
      </p:sp>
      <p:sp>
        <p:nvSpPr>
          <p:cNvPr id="3" name="Tijdelijke aanduiding voor inhoud 2">
            <a:extLst>
              <a:ext uri="{FF2B5EF4-FFF2-40B4-BE49-F238E27FC236}">
                <a16:creationId xmlns:a16="http://schemas.microsoft.com/office/drawing/2014/main" id="{84355404-8BD1-AB82-875B-0893E02BC50E}"/>
              </a:ext>
            </a:extLst>
          </p:cNvPr>
          <p:cNvSpPr>
            <a:spLocks noGrp="1"/>
          </p:cNvSpPr>
          <p:nvPr>
            <p:ph sz="half" idx="2"/>
          </p:nvPr>
        </p:nvSpPr>
        <p:spPr>
          <a:xfrm>
            <a:off x="839788" y="2505075"/>
            <a:ext cx="9383982" cy="3272270"/>
          </a:xfrm>
        </p:spPr>
        <p:txBody>
          <a:bodyPr vert="horz" lIns="91440" tIns="45720" rIns="91440" bIns="45720" rtlCol="0">
            <a:normAutofit fontScale="92500" lnSpcReduction="20000"/>
          </a:bodyPr>
          <a:lstStyle/>
          <a:p>
            <a:r>
              <a:rPr lang="nl-NL" dirty="0"/>
              <a:t>LNB, </a:t>
            </a:r>
            <a:r>
              <a:rPr lang="nl-NL" dirty="0" err="1"/>
              <a:t>RNBs</a:t>
            </a:r>
            <a:r>
              <a:rPr lang="nl-NL" dirty="0"/>
              <a:t>, </a:t>
            </a:r>
            <a:r>
              <a:rPr lang="nl-NL" dirty="0" err="1"/>
              <a:t>MVs</a:t>
            </a:r>
            <a:r>
              <a:rPr lang="nl-NL" dirty="0"/>
              <a:t> hebben zich succesvol gekwalificeerd door testscenario’s conform Kwalificatieplan EDSN te doorlopen</a:t>
            </a:r>
          </a:p>
          <a:p>
            <a:endParaRPr lang="nl-NL" dirty="0"/>
          </a:p>
          <a:p>
            <a:r>
              <a:rPr lang="nl-NL" dirty="0"/>
              <a:t>Voor Marktrol LV hebben 37 leveranciers zich succesvol gekwalificeerd, overige leveranciers dienen zich nog te kwalificeren</a:t>
            </a:r>
          </a:p>
          <a:p>
            <a:endParaRPr lang="nl-NL" dirty="0"/>
          </a:p>
          <a:p>
            <a:r>
              <a:rPr lang="nl-NL" dirty="0"/>
              <a:t>Voor marktrol BRP hebben 19 </a:t>
            </a:r>
            <a:r>
              <a:rPr lang="nl-NL" dirty="0" err="1"/>
              <a:t>BRPs</a:t>
            </a:r>
            <a:r>
              <a:rPr lang="nl-NL" dirty="0"/>
              <a:t> zich succesvol gekwalificeerd, overige </a:t>
            </a:r>
            <a:r>
              <a:rPr lang="nl-NL" dirty="0" err="1"/>
              <a:t>BRPs</a:t>
            </a:r>
            <a:r>
              <a:rPr lang="nl-NL" dirty="0"/>
              <a:t> dienen zich nog te kwalificeren</a:t>
            </a:r>
          </a:p>
          <a:p>
            <a:endParaRPr lang="nl-NL" dirty="0"/>
          </a:p>
          <a:p>
            <a:pPr marL="0" indent="0">
              <a:buNone/>
            </a:pPr>
            <a:endParaRPr lang="nl-NL" sz="1900" i="1" dirty="0"/>
          </a:p>
          <a:p>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294818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2ED59-21F7-A44B-741D-DB6F7E85B3B5}"/>
              </a:ext>
            </a:extLst>
          </p:cNvPr>
          <p:cNvSpPr>
            <a:spLocks noGrp="1"/>
          </p:cNvSpPr>
          <p:nvPr>
            <p:ph type="title"/>
          </p:nvPr>
        </p:nvSpPr>
        <p:spPr>
          <a:xfrm>
            <a:off x="839788" y="365125"/>
            <a:ext cx="10515600" cy="1325563"/>
          </a:xfrm>
        </p:spPr>
        <p:txBody>
          <a:bodyPr anchor="ctr">
            <a:normAutofit/>
          </a:bodyPr>
          <a:lstStyle/>
          <a:p>
            <a:r>
              <a:rPr lang="nl-NL" dirty="0"/>
              <a:t>Voortgang (5) – Vrij testen</a:t>
            </a:r>
          </a:p>
        </p:txBody>
      </p:sp>
      <p:sp>
        <p:nvSpPr>
          <p:cNvPr id="9" name="Text Placeholder 2">
            <a:extLst>
              <a:ext uri="{FF2B5EF4-FFF2-40B4-BE49-F238E27FC236}">
                <a16:creationId xmlns:a16="http://schemas.microsoft.com/office/drawing/2014/main" id="{DB50D231-CE29-4A7E-2B1A-29A288E68E8B}"/>
              </a:ext>
            </a:extLst>
          </p:cNvPr>
          <p:cNvSpPr>
            <a:spLocks noGrp="1"/>
          </p:cNvSpPr>
          <p:nvPr>
            <p:ph type="body" idx="1"/>
          </p:nvPr>
        </p:nvSpPr>
        <p:spPr>
          <a:xfrm>
            <a:off x="839788" y="1681163"/>
            <a:ext cx="5157787" cy="823912"/>
          </a:xfrm>
        </p:spPr>
        <p:txBody>
          <a:bodyPr/>
          <a:lstStyle/>
          <a:p>
            <a:r>
              <a:rPr lang="en-US" dirty="0" err="1"/>
              <a:t>Toelichting</a:t>
            </a:r>
            <a:endParaRPr lang="en-US" dirty="0"/>
          </a:p>
        </p:txBody>
      </p:sp>
      <p:sp>
        <p:nvSpPr>
          <p:cNvPr id="3" name="Tijdelijke aanduiding voor inhoud 2">
            <a:extLst>
              <a:ext uri="{FF2B5EF4-FFF2-40B4-BE49-F238E27FC236}">
                <a16:creationId xmlns:a16="http://schemas.microsoft.com/office/drawing/2014/main" id="{84355404-8BD1-AB82-875B-0893E02BC50E}"/>
              </a:ext>
            </a:extLst>
          </p:cNvPr>
          <p:cNvSpPr>
            <a:spLocks noGrp="1"/>
          </p:cNvSpPr>
          <p:nvPr>
            <p:ph sz="half" idx="2"/>
          </p:nvPr>
        </p:nvSpPr>
        <p:spPr>
          <a:xfrm>
            <a:off x="839788" y="2505075"/>
            <a:ext cx="9383982" cy="3272270"/>
          </a:xfrm>
        </p:spPr>
        <p:txBody>
          <a:bodyPr vert="horz" lIns="91440" tIns="45720" rIns="91440" bIns="45720" rtlCol="0">
            <a:normAutofit lnSpcReduction="10000"/>
          </a:bodyPr>
          <a:lstStyle/>
          <a:p>
            <a:r>
              <a:rPr lang="nl-NL" sz="2400" dirty="0"/>
              <a:t>Alle marktpartijen hebben de mogelijkheid gehad om gedurende de GAT periode vrij te testen</a:t>
            </a:r>
          </a:p>
          <a:p>
            <a:endParaRPr lang="nl-NL" sz="2400" dirty="0"/>
          </a:p>
          <a:p>
            <a:r>
              <a:rPr lang="nl-NL" sz="2400" dirty="0"/>
              <a:t>Onder andere betrof dit het ophalen van Dynamische Profielfracties via Publieke API</a:t>
            </a:r>
          </a:p>
          <a:p>
            <a:endParaRPr lang="nl-NL" sz="2400" dirty="0"/>
          </a:p>
          <a:p>
            <a:r>
              <a:rPr lang="nl-NL" sz="2400" dirty="0"/>
              <a:t>Hier is 1 bevinding uit naar voren gekomen, echter was deze bevinding gerelateerd aan de gebruikte testdata en kon de bevinding snel gesloten worden</a:t>
            </a:r>
          </a:p>
          <a:p>
            <a:endParaRPr lang="nl-NL" sz="1900" i="1" dirty="0"/>
          </a:p>
          <a:p>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3781617250"/>
      </p:ext>
    </p:extLst>
  </p:cSld>
  <p:clrMapOvr>
    <a:masterClrMapping/>
  </p:clrMapOvr>
</p:sld>
</file>

<file path=ppt/theme/theme1.xml><?xml version="1.0" encoding="utf-8"?>
<a:theme xmlns:a="http://schemas.openxmlformats.org/drawingml/2006/main" name="MFFBAS">
  <a:themeElements>
    <a:clrScheme name="MFFBAS">
      <a:dk1>
        <a:srgbClr val="000000"/>
      </a:dk1>
      <a:lt1>
        <a:srgbClr val="FFFFFF"/>
      </a:lt1>
      <a:dk2>
        <a:srgbClr val="44546A"/>
      </a:dk2>
      <a:lt2>
        <a:srgbClr val="E7E6E6"/>
      </a:lt2>
      <a:accent1>
        <a:srgbClr val="0A00A2"/>
      </a:accent1>
      <a:accent2>
        <a:srgbClr val="8CC63F"/>
      </a:accent2>
      <a:accent3>
        <a:srgbClr val="E8E63C"/>
      </a:accent3>
      <a:accent4>
        <a:srgbClr val="41A2E6"/>
      </a:accent4>
      <a:accent5>
        <a:srgbClr val="874B90"/>
      </a:accent5>
      <a:accent6>
        <a:srgbClr val="E6E6E6"/>
      </a:accent6>
      <a:hlink>
        <a:srgbClr val="0A00A2"/>
      </a:hlink>
      <a:folHlink>
        <a:srgbClr val="874B9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ffbas" id="{3525F96B-BAB7-1643-84C7-6D3662765903}" vid="{64836FCC-97C7-8D42-822E-F2AB50CCCAED}"/>
    </a:ext>
  </a:extLst>
</a:theme>
</file>

<file path=ppt/theme/theme2.xml><?xml version="1.0" encoding="utf-8"?>
<a:theme xmlns:a="http://schemas.openxmlformats.org/drawingml/2006/main" name="4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8a68a4d-228e-49b4-bd64-f059bd770b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C91830ED340E4FB1005DCFC6E51CF5" ma:contentTypeVersion="8" ma:contentTypeDescription="Create a new document." ma:contentTypeScope="" ma:versionID="20e45eb30155907ae8b541c16a487d53">
  <xsd:schema xmlns:xsd="http://www.w3.org/2001/XMLSchema" xmlns:xs="http://www.w3.org/2001/XMLSchema" xmlns:p="http://schemas.microsoft.com/office/2006/metadata/properties" xmlns:ns2="28a68a4d-228e-49b4-bd64-f059bd770b71" targetNamespace="http://schemas.microsoft.com/office/2006/metadata/properties" ma:root="true" ma:fieldsID="da28dd4b467116d3e52260c584ebd2de" ns2:_="">
    <xsd:import namespace="28a68a4d-228e-49b4-bd64-f059bd770b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68a4d-228e-49b4-bd64-f059bd770b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BA434-F37C-470C-BD73-2FAFDC660BAA}">
  <ds:schemaRefs>
    <ds:schemaRef ds:uri="http://schemas.microsoft.com/sharepoint/v3/contenttype/forms"/>
  </ds:schemaRefs>
</ds:datastoreItem>
</file>

<file path=customXml/itemProps2.xml><?xml version="1.0" encoding="utf-8"?>
<ds:datastoreItem xmlns:ds="http://schemas.openxmlformats.org/officeDocument/2006/customXml" ds:itemID="{74016CD9-50C5-4AB5-9D8B-895D5606CCAA}">
  <ds:schemaRefs>
    <ds:schemaRef ds:uri="660477a7-6256-481e-960c-267af7490603"/>
    <ds:schemaRef ds:uri="http://schemas.microsoft.com/office/infopath/2007/PartnerControls"/>
    <ds:schemaRef ds:uri="http://schemas.microsoft.com/office/2006/documentManagement/types"/>
    <ds:schemaRef ds:uri="http://purl.org/dc/terms/"/>
    <ds:schemaRef ds:uri="5f374908-5936-441c-a640-6ee52fa1ffbe"/>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2746CCB1-0CB7-483E-81D0-21105CE176CC}"/>
</file>

<file path=docProps/app.xml><?xml version="1.0" encoding="utf-8"?>
<Properties xmlns="http://schemas.openxmlformats.org/officeDocument/2006/extended-properties" xmlns:vt="http://schemas.openxmlformats.org/officeDocument/2006/docPropsVTypes">
  <Template>Powerpoint template</Template>
  <TotalTime>113</TotalTime>
  <Words>1107</Words>
  <Application>Microsoft Office PowerPoint</Application>
  <PresentationFormat>Breedbeeld</PresentationFormat>
  <Paragraphs>133</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14</vt:i4>
      </vt:variant>
    </vt:vector>
  </HeadingPairs>
  <TitlesOfParts>
    <vt:vector size="19" baseType="lpstr">
      <vt:lpstr>Arial</vt:lpstr>
      <vt:lpstr>Calibri</vt:lpstr>
      <vt:lpstr>Calibri Light</vt:lpstr>
      <vt:lpstr>MFFBAS</vt:lpstr>
      <vt:lpstr>4_Kantoorthema</vt:lpstr>
      <vt:lpstr>MFF BAS   Allocatie 2.0 Tranche 2 GAT  Testrapport</vt:lpstr>
      <vt:lpstr>Inhoudsopgave</vt:lpstr>
      <vt:lpstr>ALGEMEEN</vt:lpstr>
      <vt:lpstr>ALGEMEEN</vt:lpstr>
      <vt:lpstr>Voortgang (1)</vt:lpstr>
      <vt:lpstr>Voortgang (2) – Testscenarios Gegevensuitwisseling tussen RNBs en BRPs</vt:lpstr>
      <vt:lpstr>Voortgang (3) – Testscenarios FNBs</vt:lpstr>
      <vt:lpstr>Voortgang (4) – Testscenarios MCR</vt:lpstr>
      <vt:lpstr>Voortgang (5) – Vrij testen</vt:lpstr>
      <vt:lpstr>Bevindingen</vt:lpstr>
      <vt:lpstr>Deelnemende Marktpartijen</vt:lpstr>
      <vt:lpstr>Kwalificatie </vt:lpstr>
      <vt:lpstr>Conclusies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Allocatie 2.0</dc:title>
  <dc:creator>Lisa Sulkers</dc:creator>
  <cp:lastModifiedBy>J. van V.</cp:lastModifiedBy>
  <cp:revision>5</cp:revision>
  <dcterms:created xsi:type="dcterms:W3CDTF">2022-05-11T10:22:54Z</dcterms:created>
  <dcterms:modified xsi:type="dcterms:W3CDTF">2023-03-09T09:40:49Z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0x010100C0C91830ED340E4FB1005DCFC6E51CF5</vt:lpwstr>
  </property>
  <property fmtid="{D5CDD505-2E9C-101B-9397-08002B2CF9AE}" pid="3" name="MediaServiceImageTags">
    <vt:lpwstr/>
  </property>
  <property fmtid="{D5CDD505-2E9C-101B-9397-08002B2CF9AE}" pid="4" name="Order">
    <vt:r8>616600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