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8"/>
  </p:notesMasterIdLst>
  <p:handoutMasterIdLst>
    <p:handoutMasterId r:id="rId89"/>
  </p:handoutMasterIdLst>
  <p:sldIdLst>
    <p:sldId id="257" r:id="rId5"/>
    <p:sldId id="442" r:id="rId6"/>
    <p:sldId id="262" r:id="rId7"/>
    <p:sldId id="266" r:id="rId8"/>
    <p:sldId id="273" r:id="rId9"/>
    <p:sldId id="276" r:id="rId10"/>
    <p:sldId id="277" r:id="rId11"/>
    <p:sldId id="402" r:id="rId12"/>
    <p:sldId id="404" r:id="rId13"/>
    <p:sldId id="376" r:id="rId14"/>
    <p:sldId id="451" r:id="rId15"/>
    <p:sldId id="406" r:id="rId16"/>
    <p:sldId id="453" r:id="rId17"/>
    <p:sldId id="408" r:id="rId18"/>
    <p:sldId id="409" r:id="rId19"/>
    <p:sldId id="410" r:id="rId20"/>
    <p:sldId id="411" r:id="rId21"/>
    <p:sldId id="325" r:id="rId22"/>
    <p:sldId id="322" r:id="rId23"/>
    <p:sldId id="318" r:id="rId24"/>
    <p:sldId id="326" r:id="rId25"/>
    <p:sldId id="268" r:id="rId26"/>
    <p:sldId id="412" r:id="rId27"/>
    <p:sldId id="413" r:id="rId28"/>
    <p:sldId id="454" r:id="rId29"/>
    <p:sldId id="458" r:id="rId30"/>
    <p:sldId id="459" r:id="rId31"/>
    <p:sldId id="460" r:id="rId32"/>
    <p:sldId id="457" r:id="rId33"/>
    <p:sldId id="275" r:id="rId34"/>
    <p:sldId id="274" r:id="rId35"/>
    <p:sldId id="414" r:id="rId36"/>
    <p:sldId id="415" r:id="rId37"/>
    <p:sldId id="278" r:id="rId38"/>
    <p:sldId id="279" r:id="rId39"/>
    <p:sldId id="281" r:id="rId40"/>
    <p:sldId id="280" r:id="rId41"/>
    <p:sldId id="450" r:id="rId42"/>
    <p:sldId id="452" r:id="rId43"/>
    <p:sldId id="417" r:id="rId44"/>
    <p:sldId id="418" r:id="rId45"/>
    <p:sldId id="419" r:id="rId46"/>
    <p:sldId id="420" r:id="rId47"/>
    <p:sldId id="421" r:id="rId48"/>
    <p:sldId id="422" r:id="rId49"/>
    <p:sldId id="269" r:id="rId50"/>
    <p:sldId id="423" r:id="rId51"/>
    <p:sldId id="424" r:id="rId52"/>
    <p:sldId id="425" r:id="rId53"/>
    <p:sldId id="426" r:id="rId54"/>
    <p:sldId id="427" r:id="rId55"/>
    <p:sldId id="428" r:id="rId56"/>
    <p:sldId id="270" r:id="rId57"/>
    <p:sldId id="440" r:id="rId58"/>
    <p:sldId id="439" r:id="rId59"/>
    <p:sldId id="441" r:id="rId60"/>
    <p:sldId id="272" r:id="rId61"/>
    <p:sldId id="429" r:id="rId62"/>
    <p:sldId id="430" r:id="rId63"/>
    <p:sldId id="265" r:id="rId64"/>
    <p:sldId id="432" r:id="rId65"/>
    <p:sldId id="433" r:id="rId66"/>
    <p:sldId id="449" r:id="rId67"/>
    <p:sldId id="443" r:id="rId68"/>
    <p:sldId id="444" r:id="rId69"/>
    <p:sldId id="445" r:id="rId70"/>
    <p:sldId id="446" r:id="rId71"/>
    <p:sldId id="447" r:id="rId72"/>
    <p:sldId id="448" r:id="rId73"/>
    <p:sldId id="431" r:id="rId74"/>
    <p:sldId id="435" r:id="rId75"/>
    <p:sldId id="316" r:id="rId76"/>
    <p:sldId id="386" r:id="rId77"/>
    <p:sldId id="384" r:id="rId78"/>
    <p:sldId id="385" r:id="rId79"/>
    <p:sldId id="394" r:id="rId80"/>
    <p:sldId id="395" r:id="rId81"/>
    <p:sldId id="436" r:id="rId82"/>
    <p:sldId id="437" r:id="rId83"/>
    <p:sldId id="396" r:id="rId84"/>
    <p:sldId id="399" r:id="rId85"/>
    <p:sldId id="319" r:id="rId86"/>
    <p:sldId id="438" r:id="rId87"/>
  </p:sldIdLst>
  <p:sldSz cx="12192000" cy="6858000"/>
  <p:notesSz cx="6797675" cy="987425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jam van der Horst" initials="MvdH" lastIdx="11" clrIdx="0">
    <p:extLst>
      <p:ext uri="{19B8F6BF-5375-455C-9EA6-DF929625EA0E}">
        <p15:presenceInfo xmlns:p15="http://schemas.microsoft.com/office/powerpoint/2012/main" userId="S::mirjam.vanderhorst@nedu.nl::6214fbc5-bf75-406a-bc65-52a06046f489" providerId="AD"/>
      </p:ext>
    </p:extLst>
  </p:cmAuthor>
  <p:cmAuthor id="2" name="Jacco Hogeweg" initials="JH" lastIdx="3" clrIdx="1">
    <p:extLst>
      <p:ext uri="{19B8F6BF-5375-455C-9EA6-DF929625EA0E}">
        <p15:presenceInfo xmlns:p15="http://schemas.microsoft.com/office/powerpoint/2012/main" userId="dd89ef120f56a0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A8A"/>
    <a:srgbClr val="F6FBE3"/>
    <a:srgbClr val="F6BC25"/>
    <a:srgbClr val="000000"/>
    <a:srgbClr val="131E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35" autoAdjust="0"/>
    <p:restoredTop sz="94682"/>
  </p:normalViewPr>
  <p:slideViewPr>
    <p:cSldViewPr snapToGrid="0" snapToObjects="1">
      <p:cViewPr varScale="1">
        <p:scale>
          <a:sx n="108" d="100"/>
          <a:sy n="108" d="100"/>
        </p:scale>
        <p:origin x="372"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F3B28F06-5C16-4220-8BC8-CE8960CD4DCC}" type="datetimeFigureOut">
              <a:rPr lang="nl-NL" smtClean="0"/>
              <a:t>13-2-2024</a:t>
            </a:fld>
            <a:endParaRPr lang="nl-NL"/>
          </a:p>
        </p:txBody>
      </p:sp>
      <p:sp>
        <p:nvSpPr>
          <p:cNvPr id="4" name="Tijdelijke aanduiding voor voettekst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254BB6BC-AD9E-4B36-96EF-00361725A954}" type="slidenum">
              <a:rPr lang="nl-NL" smtClean="0"/>
              <a:t>‹nr.›</a:t>
            </a:fld>
            <a:endParaRPr lang="nl-NL"/>
          </a:p>
        </p:txBody>
      </p:sp>
    </p:spTree>
    <p:extLst>
      <p:ext uri="{BB962C8B-B14F-4D97-AF65-F5344CB8AC3E}">
        <p14:creationId xmlns:p14="http://schemas.microsoft.com/office/powerpoint/2010/main" val="226153475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D1C46774-C0C6-4431-9882-41BFFE5EBD5F}" type="datetimeFigureOut">
              <a:rPr lang="nl-NL" smtClean="0"/>
              <a:t>13-2-2024</a:t>
            </a:fld>
            <a:endParaRPr lang="nl-NL"/>
          </a:p>
        </p:txBody>
      </p:sp>
      <p:sp>
        <p:nvSpPr>
          <p:cNvPr id="4" name="Tijdelijke aanduiding voor dia-afbeelding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A8740B1A-B399-4BCF-84C5-ED949A64448C}" type="slidenum">
              <a:rPr lang="nl-NL" smtClean="0"/>
              <a:t>‹nr.›</a:t>
            </a:fld>
            <a:endParaRPr lang="nl-NL"/>
          </a:p>
        </p:txBody>
      </p:sp>
    </p:spTree>
    <p:extLst>
      <p:ext uri="{BB962C8B-B14F-4D97-AF65-F5344CB8AC3E}">
        <p14:creationId xmlns:p14="http://schemas.microsoft.com/office/powerpoint/2010/main" val="19530182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atum 3"/>
          <p:cNvSpPr>
            <a:spLocks noGrp="1"/>
          </p:cNvSpPr>
          <p:nvPr>
            <p:ph type="dt" idx="1"/>
          </p:nvPr>
        </p:nvSpPr>
        <p:spPr/>
        <p:txBody>
          <a:bodyPr/>
          <a:lstStyle/>
          <a:p>
            <a:fld id="{4B28171B-CC30-4EC0-B616-185B50E678F3}" type="datetime1">
              <a:rPr lang="nl-NL" smtClean="0"/>
              <a:t>13-2-2024</a:t>
            </a:fld>
            <a:endParaRPr lang="nl-NL"/>
          </a:p>
        </p:txBody>
      </p:sp>
      <p:sp>
        <p:nvSpPr>
          <p:cNvPr id="5" name="Tijdelijke aanduiding voor dianummer 4"/>
          <p:cNvSpPr>
            <a:spLocks noGrp="1"/>
          </p:cNvSpPr>
          <p:nvPr>
            <p:ph type="sldNum" sz="quarter" idx="5"/>
          </p:nvPr>
        </p:nvSpPr>
        <p:spPr/>
        <p:txBody>
          <a:bodyPr/>
          <a:lstStyle/>
          <a:p>
            <a:fld id="{A8740B1A-B399-4BCF-84C5-ED949A64448C}" type="slidenum">
              <a:rPr lang="nl-NL" smtClean="0"/>
              <a:t>10</a:t>
            </a:fld>
            <a:endParaRPr lang="nl-NL"/>
          </a:p>
        </p:txBody>
      </p:sp>
    </p:spTree>
    <p:extLst>
      <p:ext uri="{BB962C8B-B14F-4D97-AF65-F5344CB8AC3E}">
        <p14:creationId xmlns:p14="http://schemas.microsoft.com/office/powerpoint/2010/main" val="115361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18</a:t>
            </a:fld>
            <a:endParaRPr lang="de-DE"/>
          </a:p>
        </p:txBody>
      </p:sp>
    </p:spTree>
    <p:extLst>
      <p:ext uri="{BB962C8B-B14F-4D97-AF65-F5344CB8AC3E}">
        <p14:creationId xmlns:p14="http://schemas.microsoft.com/office/powerpoint/2010/main" val="337430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19</a:t>
            </a:fld>
            <a:endParaRPr lang="de-DE"/>
          </a:p>
        </p:txBody>
      </p:sp>
    </p:spTree>
    <p:extLst>
      <p:ext uri="{BB962C8B-B14F-4D97-AF65-F5344CB8AC3E}">
        <p14:creationId xmlns:p14="http://schemas.microsoft.com/office/powerpoint/2010/main" val="349157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20</a:t>
            </a:fld>
            <a:endParaRPr lang="de-DE"/>
          </a:p>
        </p:txBody>
      </p:sp>
    </p:spTree>
    <p:extLst>
      <p:ext uri="{BB962C8B-B14F-4D97-AF65-F5344CB8AC3E}">
        <p14:creationId xmlns:p14="http://schemas.microsoft.com/office/powerpoint/2010/main" val="213872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BFA7B380-2149-40C2-BA3A-230D5697FC32}" type="slidenum">
              <a:rPr lang="de-DE" smtClean="0"/>
              <a:t>21</a:t>
            </a:fld>
            <a:endParaRPr lang="de-DE"/>
          </a:p>
        </p:txBody>
      </p:sp>
    </p:spTree>
    <p:extLst>
      <p:ext uri="{BB962C8B-B14F-4D97-AF65-F5344CB8AC3E}">
        <p14:creationId xmlns:p14="http://schemas.microsoft.com/office/powerpoint/2010/main" val="279986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defTabSz="915917">
              <a:defRPr sz="2400">
                <a:solidFill>
                  <a:schemeClr val="tx1"/>
                </a:solidFill>
                <a:latin typeface="Arial" charset="0"/>
                <a:ea typeface="Geneva" pitchFamily="-110" charset="-128"/>
              </a:defRPr>
            </a:lvl1pPr>
            <a:lvl2pPr marL="745476" indent="-286722" defTabSz="915917">
              <a:defRPr sz="2400">
                <a:solidFill>
                  <a:schemeClr val="tx1"/>
                </a:solidFill>
                <a:latin typeface="Arial" charset="0"/>
                <a:ea typeface="Geneva" pitchFamily="-110" charset="-128"/>
              </a:defRPr>
            </a:lvl2pPr>
            <a:lvl3pPr marL="1146886" indent="-229377" defTabSz="915917">
              <a:defRPr sz="2400">
                <a:solidFill>
                  <a:schemeClr val="tx1"/>
                </a:solidFill>
                <a:latin typeface="Arial" charset="0"/>
                <a:ea typeface="Geneva" pitchFamily="-110" charset="-128"/>
              </a:defRPr>
            </a:lvl3pPr>
            <a:lvl4pPr marL="1605641" indent="-229377" defTabSz="915917">
              <a:defRPr sz="2400">
                <a:solidFill>
                  <a:schemeClr val="tx1"/>
                </a:solidFill>
                <a:latin typeface="Arial" charset="0"/>
                <a:ea typeface="Geneva" pitchFamily="-110" charset="-128"/>
              </a:defRPr>
            </a:lvl4pPr>
            <a:lvl5pPr marL="2064395" indent="-229377" defTabSz="915917">
              <a:defRPr sz="2400">
                <a:solidFill>
                  <a:schemeClr val="tx1"/>
                </a:solidFill>
                <a:latin typeface="Arial" charset="0"/>
                <a:ea typeface="Geneva" pitchFamily="-110" charset="-128"/>
              </a:defRPr>
            </a:lvl5pPr>
            <a:lvl6pPr marL="2523150" indent="-229377" algn="ctr" defTabSz="915917" eaLnBrk="0" fontAlgn="base" hangingPunct="0">
              <a:spcBef>
                <a:spcPct val="0"/>
              </a:spcBef>
              <a:spcAft>
                <a:spcPct val="0"/>
              </a:spcAft>
              <a:defRPr sz="2400">
                <a:solidFill>
                  <a:schemeClr val="tx1"/>
                </a:solidFill>
                <a:latin typeface="Arial" charset="0"/>
                <a:ea typeface="Geneva" pitchFamily="-110" charset="-128"/>
              </a:defRPr>
            </a:lvl6pPr>
            <a:lvl7pPr marL="2981904" indent="-229377" algn="ctr" defTabSz="915917" eaLnBrk="0" fontAlgn="base" hangingPunct="0">
              <a:spcBef>
                <a:spcPct val="0"/>
              </a:spcBef>
              <a:spcAft>
                <a:spcPct val="0"/>
              </a:spcAft>
              <a:defRPr sz="2400">
                <a:solidFill>
                  <a:schemeClr val="tx1"/>
                </a:solidFill>
                <a:latin typeface="Arial" charset="0"/>
                <a:ea typeface="Geneva" pitchFamily="-110" charset="-128"/>
              </a:defRPr>
            </a:lvl7pPr>
            <a:lvl8pPr marL="3440659" indent="-229377" algn="ctr" defTabSz="915917" eaLnBrk="0" fontAlgn="base" hangingPunct="0">
              <a:spcBef>
                <a:spcPct val="0"/>
              </a:spcBef>
              <a:spcAft>
                <a:spcPct val="0"/>
              </a:spcAft>
              <a:defRPr sz="2400">
                <a:solidFill>
                  <a:schemeClr val="tx1"/>
                </a:solidFill>
                <a:latin typeface="Arial" charset="0"/>
                <a:ea typeface="Geneva" pitchFamily="-110" charset="-128"/>
              </a:defRPr>
            </a:lvl8pPr>
            <a:lvl9pPr marL="3899413" indent="-229377" algn="ctr" defTabSz="915917" eaLnBrk="0" fontAlgn="base" hangingPunct="0">
              <a:spcBef>
                <a:spcPct val="0"/>
              </a:spcBef>
              <a:spcAft>
                <a:spcPct val="0"/>
              </a:spcAft>
              <a:defRPr sz="2400">
                <a:solidFill>
                  <a:schemeClr val="tx1"/>
                </a:solidFill>
                <a:latin typeface="Arial" charset="0"/>
                <a:ea typeface="Geneva" pitchFamily="-110" charset="-128"/>
              </a:defRPr>
            </a:lvl9pPr>
          </a:lstStyle>
          <a:p>
            <a:fld id="{6FA3143D-207B-44B4-BA59-70F877D1F3C3}" type="slidenum">
              <a:rPr lang="en-GB" altLang="nl-NL" sz="1200">
                <a:solidFill>
                  <a:prstClr val="black"/>
                </a:solidFill>
              </a:rPr>
              <a:pPr/>
              <a:t>71</a:t>
            </a:fld>
            <a:endParaRPr lang="en-GB" altLang="nl-NL" sz="1200" dirty="0">
              <a:solidFill>
                <a:prstClr val="black"/>
              </a:solidFill>
            </a:endParaRPr>
          </a:p>
        </p:txBody>
      </p:sp>
      <p:sp>
        <p:nvSpPr>
          <p:cNvPr id="7171" name="Rectangle 2"/>
          <p:cNvSpPr>
            <a:spLocks noGrp="1" noRot="1" noChangeAspect="1" noChangeArrowheads="1" noTextEdit="1"/>
          </p:cNvSpPr>
          <p:nvPr>
            <p:ph type="sldImg"/>
          </p:nvPr>
        </p:nvSpPr>
        <p:spPr>
          <a:xfrm>
            <a:off x="382588" y="687388"/>
            <a:ext cx="6091237" cy="3427412"/>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l-NL" altLang="nl-NL" dirty="0"/>
          </a:p>
        </p:txBody>
      </p:sp>
    </p:spTree>
    <p:extLst>
      <p:ext uri="{BB962C8B-B14F-4D97-AF65-F5344CB8AC3E}">
        <p14:creationId xmlns:p14="http://schemas.microsoft.com/office/powerpoint/2010/main" val="337933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defTabSz="915917">
              <a:defRPr sz="2400">
                <a:solidFill>
                  <a:schemeClr val="tx1"/>
                </a:solidFill>
                <a:latin typeface="Arial" charset="0"/>
                <a:ea typeface="Geneva" pitchFamily="-110" charset="-128"/>
              </a:defRPr>
            </a:lvl1pPr>
            <a:lvl2pPr marL="745476" indent="-286722" defTabSz="915917">
              <a:defRPr sz="2400">
                <a:solidFill>
                  <a:schemeClr val="tx1"/>
                </a:solidFill>
                <a:latin typeface="Arial" charset="0"/>
                <a:ea typeface="Geneva" pitchFamily="-110" charset="-128"/>
              </a:defRPr>
            </a:lvl2pPr>
            <a:lvl3pPr marL="1146886" indent="-229377" defTabSz="915917">
              <a:defRPr sz="2400">
                <a:solidFill>
                  <a:schemeClr val="tx1"/>
                </a:solidFill>
                <a:latin typeface="Arial" charset="0"/>
                <a:ea typeface="Geneva" pitchFamily="-110" charset="-128"/>
              </a:defRPr>
            </a:lvl3pPr>
            <a:lvl4pPr marL="1605641" indent="-229377" defTabSz="915917">
              <a:defRPr sz="2400">
                <a:solidFill>
                  <a:schemeClr val="tx1"/>
                </a:solidFill>
                <a:latin typeface="Arial" charset="0"/>
                <a:ea typeface="Geneva" pitchFamily="-110" charset="-128"/>
              </a:defRPr>
            </a:lvl4pPr>
            <a:lvl5pPr marL="2064395" indent="-229377" defTabSz="915917">
              <a:defRPr sz="2400">
                <a:solidFill>
                  <a:schemeClr val="tx1"/>
                </a:solidFill>
                <a:latin typeface="Arial" charset="0"/>
                <a:ea typeface="Geneva" pitchFamily="-110" charset="-128"/>
              </a:defRPr>
            </a:lvl5pPr>
            <a:lvl6pPr marL="2523150" indent="-229377" algn="ctr" defTabSz="915917" eaLnBrk="0" fontAlgn="base" hangingPunct="0">
              <a:spcBef>
                <a:spcPct val="0"/>
              </a:spcBef>
              <a:spcAft>
                <a:spcPct val="0"/>
              </a:spcAft>
              <a:defRPr sz="2400">
                <a:solidFill>
                  <a:schemeClr val="tx1"/>
                </a:solidFill>
                <a:latin typeface="Arial" charset="0"/>
                <a:ea typeface="Geneva" pitchFamily="-110" charset="-128"/>
              </a:defRPr>
            </a:lvl6pPr>
            <a:lvl7pPr marL="2981904" indent="-229377" algn="ctr" defTabSz="915917" eaLnBrk="0" fontAlgn="base" hangingPunct="0">
              <a:spcBef>
                <a:spcPct val="0"/>
              </a:spcBef>
              <a:spcAft>
                <a:spcPct val="0"/>
              </a:spcAft>
              <a:defRPr sz="2400">
                <a:solidFill>
                  <a:schemeClr val="tx1"/>
                </a:solidFill>
                <a:latin typeface="Arial" charset="0"/>
                <a:ea typeface="Geneva" pitchFamily="-110" charset="-128"/>
              </a:defRPr>
            </a:lvl7pPr>
            <a:lvl8pPr marL="3440659" indent="-229377" algn="ctr" defTabSz="915917" eaLnBrk="0" fontAlgn="base" hangingPunct="0">
              <a:spcBef>
                <a:spcPct val="0"/>
              </a:spcBef>
              <a:spcAft>
                <a:spcPct val="0"/>
              </a:spcAft>
              <a:defRPr sz="2400">
                <a:solidFill>
                  <a:schemeClr val="tx1"/>
                </a:solidFill>
                <a:latin typeface="Arial" charset="0"/>
                <a:ea typeface="Geneva" pitchFamily="-110" charset="-128"/>
              </a:defRPr>
            </a:lvl8pPr>
            <a:lvl9pPr marL="3899413" indent="-229377" algn="ctr" defTabSz="915917" eaLnBrk="0" fontAlgn="base" hangingPunct="0">
              <a:spcBef>
                <a:spcPct val="0"/>
              </a:spcBef>
              <a:spcAft>
                <a:spcPct val="0"/>
              </a:spcAft>
              <a:defRPr sz="2400">
                <a:solidFill>
                  <a:schemeClr val="tx1"/>
                </a:solidFill>
                <a:latin typeface="Arial" charset="0"/>
                <a:ea typeface="Geneva" pitchFamily="-110" charset="-128"/>
              </a:defRPr>
            </a:lvl9pPr>
          </a:lstStyle>
          <a:p>
            <a:fld id="{6FA3143D-207B-44B4-BA59-70F877D1F3C3}" type="slidenum">
              <a:rPr lang="en-GB" altLang="nl-NL" sz="1200">
                <a:solidFill>
                  <a:prstClr val="black"/>
                </a:solidFill>
              </a:rPr>
              <a:pPr/>
              <a:t>74</a:t>
            </a:fld>
            <a:endParaRPr lang="en-GB" altLang="nl-NL" sz="1200" dirty="0">
              <a:solidFill>
                <a:prstClr val="black"/>
              </a:solidFill>
            </a:endParaRPr>
          </a:p>
        </p:txBody>
      </p:sp>
      <p:sp>
        <p:nvSpPr>
          <p:cNvPr id="7171" name="Rectangle 2"/>
          <p:cNvSpPr>
            <a:spLocks noGrp="1" noRot="1" noChangeAspect="1" noChangeArrowheads="1" noTextEdit="1"/>
          </p:cNvSpPr>
          <p:nvPr>
            <p:ph type="sldImg"/>
          </p:nvPr>
        </p:nvSpPr>
        <p:spPr>
          <a:xfrm>
            <a:off x="382588" y="687388"/>
            <a:ext cx="6091237" cy="3427412"/>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l-NL" altLang="nl-NL" dirty="0"/>
          </a:p>
        </p:txBody>
      </p:sp>
    </p:spTree>
    <p:extLst>
      <p:ext uri="{BB962C8B-B14F-4D97-AF65-F5344CB8AC3E}">
        <p14:creationId xmlns:p14="http://schemas.microsoft.com/office/powerpoint/2010/main" val="1397435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descr="PresentatieTitel"/>
          <p:cNvSpPr>
            <a:spLocks noGrp="1"/>
          </p:cNvSpPr>
          <p:nvPr>
            <p:ph type="ctrTitle"/>
          </p:nvPr>
        </p:nvSpPr>
        <p:spPr>
          <a:xfrm>
            <a:off x="687600" y="795600"/>
            <a:ext cx="10800000" cy="1470025"/>
          </a:xfrm>
        </p:spPr>
        <p:txBody>
          <a:bodyPr>
            <a:normAutofit/>
          </a:bodyPr>
          <a:lstStyle>
            <a:lvl1pPr algn="l">
              <a:defRPr sz="5000">
                <a:solidFill>
                  <a:srgbClr val="000000"/>
                </a:solidFill>
              </a:defRPr>
            </a:lvl1pPr>
          </a:lstStyle>
          <a:p>
            <a:r>
              <a:rPr lang="nl-NL"/>
              <a:t>Klik om stijl te bewerken</a:t>
            </a:r>
            <a:endParaRPr lang="nl-NL" dirty="0"/>
          </a:p>
        </p:txBody>
      </p:sp>
      <p:sp>
        <p:nvSpPr>
          <p:cNvPr id="3" name="Subtitel 2" descr="PresentatieSubtitel"/>
          <p:cNvSpPr>
            <a:spLocks noGrp="1"/>
          </p:cNvSpPr>
          <p:nvPr>
            <p:ph type="subTitle" idx="1"/>
          </p:nvPr>
        </p:nvSpPr>
        <p:spPr>
          <a:xfrm>
            <a:off x="687600" y="2264400"/>
            <a:ext cx="10800000" cy="1025665"/>
          </a:xfrm>
        </p:spPr>
        <p:txBody>
          <a:bodyPr>
            <a:normAutofit/>
          </a:bodyPr>
          <a:lstStyle>
            <a:lvl1pPr marL="0" indent="0" algn="l">
              <a:buNone/>
              <a:defRPr sz="3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datum 3" descr="PresentatieDatum"/>
          <p:cNvSpPr>
            <a:spLocks noGrp="1"/>
          </p:cNvSpPr>
          <p:nvPr>
            <p:ph type="dt" sz="half" idx="10"/>
          </p:nvPr>
        </p:nvSpPr>
        <p:spPr>
          <a:xfrm>
            <a:off x="687600" y="3936834"/>
            <a:ext cx="3286800" cy="365125"/>
          </a:xfrm>
          <a:prstGeom prst="rect">
            <a:avLst/>
          </a:prstGeom>
        </p:spPr>
        <p:txBody>
          <a:bodyPr/>
          <a:lstStyle>
            <a:lvl1pPr algn="l">
              <a:defRPr sz="2000">
                <a:solidFill>
                  <a:srgbClr val="000000"/>
                </a:solidFill>
              </a:defRPr>
            </a:lvl1pPr>
          </a:lstStyle>
          <a:p>
            <a:endParaRPr lang="nl-NL" dirty="0"/>
          </a:p>
        </p:txBody>
      </p:sp>
      <p:sp>
        <p:nvSpPr>
          <p:cNvPr id="5" name="Tijdelijke aanduiding voor voettekst 4" descr="PresentatieSpreker"/>
          <p:cNvSpPr>
            <a:spLocks noGrp="1"/>
          </p:cNvSpPr>
          <p:nvPr>
            <p:ph type="ftr" sz="quarter" idx="11"/>
          </p:nvPr>
        </p:nvSpPr>
        <p:spPr>
          <a:xfrm>
            <a:off x="687600" y="3429001"/>
            <a:ext cx="10800000" cy="365125"/>
          </a:xfrm>
          <a:prstGeom prst="rect">
            <a:avLst/>
          </a:prstGeom>
        </p:spPr>
        <p:txBody>
          <a:bodyPr/>
          <a:lstStyle>
            <a:lvl1pPr algn="l">
              <a:defRPr sz="2000">
                <a:solidFill>
                  <a:srgbClr val="000000"/>
                </a:solidFill>
              </a:defRPr>
            </a:lvl1pPr>
          </a:lstStyle>
          <a:p>
            <a:endParaRPr lang="nl-NL" dirty="0"/>
          </a:p>
        </p:txBody>
      </p:sp>
      <p:sp>
        <p:nvSpPr>
          <p:cNvPr id="6" name="Tijdelijke aanduiding voor dianummer 5"/>
          <p:cNvSpPr>
            <a:spLocks noGrp="1"/>
          </p:cNvSpPr>
          <p:nvPr>
            <p:ph type="sldNum" sz="quarter" idx="12"/>
          </p:nvPr>
        </p:nvSpPr>
        <p:spPr>
          <a:xfrm>
            <a:off x="8736000" y="6483534"/>
            <a:ext cx="2548800" cy="331200"/>
          </a:xfrm>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386285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10" name="Tijdelijke aanduiding voor inhoud 9"/>
          <p:cNvSpPr>
            <a:spLocks noGrp="1"/>
          </p:cNvSpPr>
          <p:nvPr>
            <p:ph sz="quarter" idx="12"/>
          </p:nvPr>
        </p:nvSpPr>
        <p:spPr>
          <a:xfrm>
            <a:off x="456000" y="1680000"/>
            <a:ext cx="11280000" cy="46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el 10"/>
          <p:cNvSpPr>
            <a:spLocks noGrp="1"/>
          </p:cNvSpPr>
          <p:nvPr>
            <p:ph type="title"/>
          </p:nvPr>
        </p:nvSpPr>
        <p:spPr/>
        <p:txBody>
          <a:bodyPr/>
          <a:lstStyle/>
          <a:p>
            <a:r>
              <a:rPr lang="nl-NL"/>
              <a:t>Klik om stijl te bewerken</a:t>
            </a:r>
          </a:p>
        </p:txBody>
      </p:sp>
      <p:sp>
        <p:nvSpPr>
          <p:cNvPr id="12" name="Tijdelijke aanduiding voor datum 11"/>
          <p:cNvSpPr>
            <a:spLocks noGrp="1"/>
          </p:cNvSpPr>
          <p:nvPr>
            <p:ph type="dt" sz="half" idx="13"/>
          </p:nvPr>
        </p:nvSpPr>
        <p:spPr/>
        <p:txBody>
          <a:bodyPr/>
          <a:lstStyle/>
          <a:p>
            <a:fld id="{51BF25B8-8F43-4146-8005-AC17CB689B17}" type="datetime1">
              <a:rPr lang="nl-NL" smtClean="0"/>
              <a:t>13-2-2024</a:t>
            </a:fld>
            <a:endParaRPr lang="nl-NL"/>
          </a:p>
        </p:txBody>
      </p:sp>
      <p:sp>
        <p:nvSpPr>
          <p:cNvPr id="13" name="Tijdelijke aanduiding voor dianummer 12"/>
          <p:cNvSpPr>
            <a:spLocks noGrp="1"/>
          </p:cNvSpPr>
          <p:nvPr>
            <p:ph type="sldNum" sz="quarter" idx="14"/>
          </p:nvPr>
        </p:nvSpPr>
        <p:spPr/>
        <p:txBody>
          <a:bodyPr/>
          <a:lstStyle/>
          <a:p>
            <a:fld id="{D411042E-D614-4637-8836-761239EED61F}" type="slidenum">
              <a:rPr lang="nl-NL" smtClean="0"/>
              <a:pPr/>
              <a:t>‹nr.›</a:t>
            </a:fld>
            <a:endParaRPr lang="nl-NL"/>
          </a:p>
        </p:txBody>
      </p:sp>
    </p:spTree>
    <p:extLst>
      <p:ext uri="{BB962C8B-B14F-4D97-AF65-F5344CB8AC3E}">
        <p14:creationId xmlns:p14="http://schemas.microsoft.com/office/powerpoint/2010/main" val="626449640"/>
      </p:ext>
    </p:extLst>
  </p:cSld>
  <p:clrMapOvr>
    <a:masterClrMapping/>
  </p:clrMapOvr>
  <p:extLst>
    <p:ext uri="{DCECCB84-F9BA-43D5-87BE-67443E8EF086}">
      <p15:sldGuideLst xmlns:p15="http://schemas.microsoft.com/office/powerpoint/2012/main">
        <p15:guide id="1" orient="horz" pos="1620">
          <p15:clr>
            <a:srgbClr val="FBAE40"/>
          </p15:clr>
        </p15:guide>
        <p15:guide id="2" pos="4476">
          <p15:clr>
            <a:srgbClr val="FBAE40"/>
          </p15:clr>
        </p15:guide>
        <p15:guide id="3" pos="55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000"/>
            </a:lvl1p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ianummer 5"/>
          <p:cNvSpPr>
            <a:spLocks noGrp="1"/>
          </p:cNvSpPr>
          <p:nvPr>
            <p:ph type="sldNum" sz="quarter" idx="12"/>
          </p:nvPr>
        </p:nvSpPr>
        <p:spPr>
          <a:xfrm>
            <a:off x="8737602" y="6482185"/>
            <a:ext cx="2548092" cy="331200"/>
          </a:xfrm>
        </p:spPr>
        <p:txBody>
          <a:bodyPr/>
          <a:lstStyle/>
          <a:p>
            <a:fld id="{A1C3A1F5-F269-2A47-BBB9-BDB2D4CF88E3}" type="slidenum">
              <a:rPr lang="nl-NL" smtClean="0"/>
              <a:t>‹nr.›</a:t>
            </a:fld>
            <a:endParaRPr lang="nl-NL" dirty="0"/>
          </a:p>
        </p:txBody>
      </p:sp>
    </p:spTree>
    <p:extLst>
      <p:ext uri="{BB962C8B-B14F-4D97-AF65-F5344CB8AC3E}">
        <p14:creationId xmlns:p14="http://schemas.microsoft.com/office/powerpoint/2010/main" val="264057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5000" b="0" cap="all"/>
            </a:lvl1pPr>
          </a:lstStyle>
          <a:p>
            <a:r>
              <a:rPr lang="nl-NL"/>
              <a:t>Klik om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normAutofit/>
          </a:bodyPr>
          <a:lstStyle>
            <a:lvl1pPr marL="0" indent="0">
              <a:buNone/>
              <a:defRPr sz="3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6" name="Tijdelijke aanduiding voor dianummer 5"/>
          <p:cNvSpPr>
            <a:spLocks noGrp="1"/>
          </p:cNvSpPr>
          <p:nvPr>
            <p:ph type="sldNum" sz="quarter" idx="12"/>
          </p:nvPr>
        </p:nvSpPr>
        <p:spPr>
          <a:xfrm>
            <a:off x="8737602" y="6483534"/>
            <a:ext cx="2548092" cy="331200"/>
          </a:xfrm>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33585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half" idx="1"/>
          </p:nvPr>
        </p:nvSpPr>
        <p:spPr>
          <a:xfrm>
            <a:off x="609600" y="1911251"/>
            <a:ext cx="5384800" cy="421491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2" y="1911251"/>
            <a:ext cx="5088092" cy="421491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ianummer 6"/>
          <p:cNvSpPr>
            <a:spLocks noGrp="1"/>
          </p:cNvSpPr>
          <p:nvPr>
            <p:ph type="sldNum" sz="quarter" idx="12"/>
          </p:nvPr>
        </p:nvSpPr>
        <p:spPr>
          <a:xfrm>
            <a:off x="8737602" y="6483600"/>
            <a:ext cx="2548092" cy="331200"/>
          </a:xfrm>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388658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2" y="1131078"/>
            <a:ext cx="10676092" cy="713631"/>
          </a:xfrm>
        </p:spPr>
        <p:txBody>
          <a:bodyPr/>
          <a:lstStyle>
            <a:lvl1pPr>
              <a:defRPr/>
            </a:lvl1pPr>
          </a:lstStyle>
          <a:p>
            <a:r>
              <a:rPr lang="nl-NL"/>
              <a:t>Klik om stijl te bewerken</a:t>
            </a:r>
            <a:endParaRPr lang="nl-NL" dirty="0"/>
          </a:p>
        </p:txBody>
      </p:sp>
      <p:sp>
        <p:nvSpPr>
          <p:cNvPr id="3" name="Tijdelijke aanduiding voor tekst 2"/>
          <p:cNvSpPr>
            <a:spLocks noGrp="1"/>
          </p:cNvSpPr>
          <p:nvPr>
            <p:ph type="body" idx="1"/>
          </p:nvPr>
        </p:nvSpPr>
        <p:spPr>
          <a:xfrm>
            <a:off x="609600" y="1988119"/>
            <a:ext cx="5386917" cy="639762"/>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09600" y="2709646"/>
            <a:ext cx="5386917" cy="3416519"/>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193368" y="1988119"/>
            <a:ext cx="5092325" cy="639762"/>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93369" y="2709643"/>
            <a:ext cx="5092327" cy="3416520"/>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8"/>
          <p:cNvSpPr>
            <a:spLocks noGrp="1"/>
          </p:cNvSpPr>
          <p:nvPr>
            <p:ph type="sldNum" sz="quarter" idx="12"/>
          </p:nvPr>
        </p:nvSpPr>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180045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5" name="Tijdelijke aanduiding voor dianummer 4"/>
          <p:cNvSpPr>
            <a:spLocks noGrp="1"/>
          </p:cNvSpPr>
          <p:nvPr>
            <p:ph type="sldNum" sz="quarter" idx="12"/>
          </p:nvPr>
        </p:nvSpPr>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73025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61686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1098958"/>
            <a:ext cx="4011084" cy="1162050"/>
          </a:xfrm>
        </p:spPr>
        <p:txBody>
          <a:bodyPr anchor="b"/>
          <a:lstStyle>
            <a:lvl1pPr algn="l">
              <a:defRPr sz="3000" b="0"/>
            </a:lvl1pPr>
          </a:lstStyle>
          <a:p>
            <a:r>
              <a:rPr lang="nl-NL"/>
              <a:t>Klik om stijl te bewerken</a:t>
            </a:r>
            <a:endParaRPr lang="nl-NL" dirty="0"/>
          </a:p>
        </p:txBody>
      </p:sp>
      <p:sp>
        <p:nvSpPr>
          <p:cNvPr id="3" name="Tijdelijke aanduiding voor inhoud 2"/>
          <p:cNvSpPr>
            <a:spLocks noGrp="1"/>
          </p:cNvSpPr>
          <p:nvPr>
            <p:ph idx="1"/>
          </p:nvPr>
        </p:nvSpPr>
        <p:spPr>
          <a:xfrm>
            <a:off x="4766733" y="1098961"/>
            <a:ext cx="6815667" cy="5027205"/>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609602" y="2390865"/>
            <a:ext cx="4011084" cy="3735301"/>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Tijdelijke aanduiding voor dianummer 6"/>
          <p:cNvSpPr>
            <a:spLocks noGrp="1"/>
          </p:cNvSpPr>
          <p:nvPr>
            <p:ph type="sldNum" sz="quarter" idx="12"/>
          </p:nvPr>
        </p:nvSpPr>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189247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0" y="0"/>
            <a:ext cx="12192000" cy="68580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7" name="Tijdelijke aanduiding voor dianummer 6"/>
          <p:cNvSpPr>
            <a:spLocks noGrp="1"/>
          </p:cNvSpPr>
          <p:nvPr>
            <p:ph type="sldNum" sz="quarter" idx="12"/>
          </p:nvPr>
        </p:nvSpPr>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389565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1" y="483992"/>
            <a:ext cx="8579555" cy="713631"/>
          </a:xfrm>
          <a:prstGeom prst="rect">
            <a:avLst/>
          </a:prstGeom>
        </p:spPr>
        <p:txBody>
          <a:bodyPr vert="horz" lIns="91440" tIns="45720" rIns="91440" bIns="45720" rtlCol="0" anchor="ctr">
            <a:noAutofit/>
          </a:bodyPr>
          <a:lstStyle/>
          <a:p>
            <a:r>
              <a:rPr lang="nl-NL" dirty="0"/>
              <a:t>Titelstijl van model bewerken</a:t>
            </a:r>
          </a:p>
        </p:txBody>
      </p:sp>
      <p:sp>
        <p:nvSpPr>
          <p:cNvPr id="3" name="Tijdelijke aanduiding voor tekst 2"/>
          <p:cNvSpPr>
            <a:spLocks noGrp="1"/>
          </p:cNvSpPr>
          <p:nvPr>
            <p:ph type="body" idx="1"/>
          </p:nvPr>
        </p:nvSpPr>
        <p:spPr>
          <a:xfrm>
            <a:off x="609602" y="1380067"/>
            <a:ext cx="10676092" cy="4746096"/>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8920800" y="6483600"/>
            <a:ext cx="2548092" cy="331200"/>
          </a:xfrm>
          <a:prstGeom prst="rect">
            <a:avLst/>
          </a:prstGeom>
        </p:spPr>
        <p:txBody>
          <a:bodyPr vert="horz" lIns="91440" tIns="45720" rIns="0" bIns="45720" rtlCol="0" anchor="ctr"/>
          <a:lstStyle>
            <a:lvl1pPr algn="r">
              <a:defRPr sz="1200">
                <a:solidFill>
                  <a:srgbClr val="F6BC25"/>
                </a:solidFill>
              </a:defRPr>
            </a:lvl1pPr>
          </a:lstStyle>
          <a:p>
            <a:fld id="{A1C3A1F5-F269-2A47-BBB9-BDB2D4CF88E3}" type="slidenum">
              <a:rPr lang="nl-NL" smtClean="0"/>
              <a:pPr/>
              <a:t>‹nr.›</a:t>
            </a:fld>
            <a:endParaRPr lang="nl-NL" dirty="0"/>
          </a:p>
        </p:txBody>
      </p:sp>
    </p:spTree>
    <p:extLst>
      <p:ext uri="{BB962C8B-B14F-4D97-AF65-F5344CB8AC3E}">
        <p14:creationId xmlns:p14="http://schemas.microsoft.com/office/powerpoint/2010/main" val="30897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hdr="0"/>
  <p:txStyles>
    <p:titleStyle>
      <a:lvl1pPr algn="l" defTabSz="457200" rtl="0" eaLnBrk="1" latinLnBrk="0" hangingPunct="1">
        <a:spcBef>
          <a:spcPct val="0"/>
        </a:spcBef>
        <a:buNone/>
        <a:defRPr sz="3000" kern="1200">
          <a:solidFill>
            <a:srgbClr val="000000"/>
          </a:solidFill>
          <a:latin typeface="+mj-lt"/>
          <a:ea typeface="+mj-ea"/>
          <a:cs typeface="+mj-cs"/>
        </a:defRPr>
      </a:lvl1pPr>
    </p:titleStyle>
    <p:body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hyperlink" Target="mailto:allocatie2@tennet.eu"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nedunl.sharepoint.com/sites/TR2021-tranche1A20/"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allocatie2@tennet.eu" TargetMode="External"/><Relationship Id="rId2" Type="http://schemas.openxmlformats.org/officeDocument/2006/relationships/hyperlink" Target="mailto:allocatie2.0@edsn.nl" TargetMode="External"/><Relationship Id="rId1" Type="http://schemas.openxmlformats.org/officeDocument/2006/relationships/slideLayout" Target="../slideLayouts/slideLayout2.xml"/><Relationship Id="rId5" Type="http://schemas.openxmlformats.org/officeDocument/2006/relationships/hyperlink" Target="http://www.nedu.nl/nieuws" TargetMode="External"/><Relationship Id="rId4" Type="http://schemas.openxmlformats.org/officeDocument/2006/relationships/hyperlink" Target="mailto:projecten@nedu.n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descr="PresentatieTitel"/>
          <p:cNvSpPr>
            <a:spLocks noGrp="1"/>
          </p:cNvSpPr>
          <p:nvPr>
            <p:ph type="ctrTitle"/>
          </p:nvPr>
        </p:nvSpPr>
        <p:spPr>
          <a:xfrm>
            <a:off x="684000" y="795603"/>
            <a:ext cx="10800000" cy="1470025"/>
          </a:xfrm>
        </p:spPr>
        <p:txBody>
          <a:bodyPr/>
          <a:lstStyle/>
          <a:p>
            <a:r>
              <a:rPr lang="nl-NL" b="1" dirty="0"/>
              <a:t>1</a:t>
            </a:r>
            <a:r>
              <a:rPr lang="nl-NL" b="1" baseline="30000" dirty="0"/>
              <a:t>e</a:t>
            </a:r>
            <a:r>
              <a:rPr lang="nl-NL" b="1" dirty="0"/>
              <a:t> Voorlichting TR2021</a:t>
            </a:r>
          </a:p>
        </p:txBody>
      </p:sp>
      <p:sp>
        <p:nvSpPr>
          <p:cNvPr id="3" name="Ondertitel 2" descr="PresentatieSubtitel"/>
          <p:cNvSpPr>
            <a:spLocks noGrp="1"/>
          </p:cNvSpPr>
          <p:nvPr>
            <p:ph type="subTitle" idx="1"/>
          </p:nvPr>
        </p:nvSpPr>
        <p:spPr>
          <a:xfrm>
            <a:off x="687600" y="2265625"/>
            <a:ext cx="10800000" cy="1033052"/>
          </a:xfrm>
        </p:spPr>
        <p:txBody>
          <a:bodyPr/>
          <a:lstStyle/>
          <a:p>
            <a:r>
              <a:rPr lang="nl-NL" dirty="0"/>
              <a:t>Programma Allocatie 2.0 Tranche 1</a:t>
            </a:r>
          </a:p>
        </p:txBody>
      </p:sp>
      <p:sp>
        <p:nvSpPr>
          <p:cNvPr id="4" name="Tijdelijke aanduiding voor datum 3" descr="PresentatieDatum"/>
          <p:cNvSpPr>
            <a:spLocks noGrp="1"/>
          </p:cNvSpPr>
          <p:nvPr>
            <p:ph type="dt" sz="half" idx="10"/>
          </p:nvPr>
        </p:nvSpPr>
        <p:spPr>
          <a:xfrm>
            <a:off x="687600" y="3936834"/>
            <a:ext cx="3285565" cy="365125"/>
          </a:xfrm>
        </p:spPr>
        <p:txBody>
          <a:bodyPr/>
          <a:lstStyle/>
          <a:p>
            <a:r>
              <a:rPr lang="nl-NL" dirty="0"/>
              <a:t>23 maart 2021</a:t>
            </a:r>
          </a:p>
        </p:txBody>
      </p:sp>
      <p:sp>
        <p:nvSpPr>
          <p:cNvPr id="5" name="Tijdelijke aanduiding voor dianummer 4"/>
          <p:cNvSpPr>
            <a:spLocks noGrp="1"/>
          </p:cNvSpPr>
          <p:nvPr>
            <p:ph type="sldNum" sz="quarter" idx="12"/>
          </p:nvPr>
        </p:nvSpPr>
        <p:spPr>
          <a:xfrm>
            <a:off x="8920800" y="6483534"/>
            <a:ext cx="2548800" cy="331200"/>
          </a:xfrm>
        </p:spPr>
        <p:txBody>
          <a:bodyPr/>
          <a:lstStyle/>
          <a:p>
            <a:fld id="{A1C3A1F5-F269-2A47-BBB9-BDB2D4CF88E3}" type="slidenum">
              <a:rPr lang="nl-NL" smtClean="0"/>
              <a:t>1</a:t>
            </a:fld>
            <a:endParaRPr lang="nl-NL" dirty="0"/>
          </a:p>
        </p:txBody>
      </p:sp>
    </p:spTree>
    <p:extLst>
      <p:ext uri="{BB962C8B-B14F-4D97-AF65-F5344CB8AC3E}">
        <p14:creationId xmlns:p14="http://schemas.microsoft.com/office/powerpoint/2010/main" val="23135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hthoek 50">
            <a:extLst>
              <a:ext uri="{FF2B5EF4-FFF2-40B4-BE49-F238E27FC236}">
                <a16:creationId xmlns:a16="http://schemas.microsoft.com/office/drawing/2014/main" id="{F36AF21C-AFFD-4E14-89D0-572EB5640606}"/>
              </a:ext>
            </a:extLst>
          </p:cNvPr>
          <p:cNvSpPr/>
          <p:nvPr/>
        </p:nvSpPr>
        <p:spPr>
          <a:xfrm>
            <a:off x="7461312" y="1169699"/>
            <a:ext cx="2011180" cy="379129"/>
          </a:xfrm>
          <a:prstGeom prst="rect">
            <a:avLst/>
          </a:prstGeom>
          <a:solidFill>
            <a:schemeClr val="bg1"/>
          </a:solidFill>
          <a:ln w="19050">
            <a:solidFill>
              <a:srgbClr val="FFCD0C"/>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900" b="1" dirty="0">
                <a:solidFill>
                  <a:srgbClr val="1C3054"/>
                </a:solidFill>
              </a:rPr>
              <a:t>ALV</a:t>
            </a:r>
            <a:endParaRPr lang="en-US" sz="900" b="1" dirty="0">
              <a:solidFill>
                <a:srgbClr val="1C3054"/>
              </a:solidFill>
            </a:endParaRPr>
          </a:p>
        </p:txBody>
      </p:sp>
      <p:sp>
        <p:nvSpPr>
          <p:cNvPr id="52" name="Rechthoek 51">
            <a:extLst>
              <a:ext uri="{FF2B5EF4-FFF2-40B4-BE49-F238E27FC236}">
                <a16:creationId xmlns:a16="http://schemas.microsoft.com/office/drawing/2014/main" id="{1BEA9850-A8A0-47FB-B154-241CA6A7B804}"/>
              </a:ext>
            </a:extLst>
          </p:cNvPr>
          <p:cNvSpPr/>
          <p:nvPr/>
        </p:nvSpPr>
        <p:spPr>
          <a:xfrm>
            <a:off x="7161574" y="953375"/>
            <a:ext cx="2663193" cy="700876"/>
          </a:xfrm>
          <a:prstGeom prst="rect">
            <a:avLst/>
          </a:prstGeom>
          <a:noFill/>
          <a:ln w="9525">
            <a:solidFill>
              <a:schemeClr val="tx1"/>
            </a:solidFill>
            <a:prstDash val="sysDash"/>
          </a:ln>
        </p:spPr>
        <p:style>
          <a:lnRef idx="2">
            <a:schemeClr val="dk1"/>
          </a:lnRef>
          <a:fillRef idx="1">
            <a:schemeClr val="lt1"/>
          </a:fillRef>
          <a:effectRef idx="0">
            <a:schemeClr val="dk1"/>
          </a:effectRef>
          <a:fontRef idx="minor">
            <a:schemeClr val="dk1"/>
          </a:fontRef>
        </p:style>
        <p:txBody>
          <a:bodyPr rtlCol="0" anchor="t"/>
          <a:lstStyle/>
          <a:p>
            <a:r>
              <a:rPr lang="nl-NL" sz="900" b="1" dirty="0"/>
              <a:t>Opdrachtgever </a:t>
            </a:r>
            <a:r>
              <a:rPr lang="nl-NL" sz="900" dirty="0"/>
              <a:t>(sponsor)</a:t>
            </a:r>
            <a:endParaRPr lang="en-US" sz="900" dirty="0"/>
          </a:p>
        </p:txBody>
      </p:sp>
      <p:sp>
        <p:nvSpPr>
          <p:cNvPr id="53" name="Rechthoek 52">
            <a:extLst>
              <a:ext uri="{FF2B5EF4-FFF2-40B4-BE49-F238E27FC236}">
                <a16:creationId xmlns:a16="http://schemas.microsoft.com/office/drawing/2014/main" id="{8480A9F2-3260-40FD-87A9-563B7F8E7FA1}"/>
              </a:ext>
            </a:extLst>
          </p:cNvPr>
          <p:cNvSpPr/>
          <p:nvPr/>
        </p:nvSpPr>
        <p:spPr>
          <a:xfrm>
            <a:off x="7469659" y="1993990"/>
            <a:ext cx="1994486" cy="335401"/>
          </a:xfrm>
          <a:prstGeom prst="rect">
            <a:avLst/>
          </a:prstGeom>
          <a:ln w="19050">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900" dirty="0">
                <a:solidFill>
                  <a:schemeClr val="accent3">
                    <a:lumMod val="75000"/>
                  </a:schemeClr>
                </a:solidFill>
              </a:rPr>
              <a:t>Stuurgroep Allocatie 2.0 (SSG)</a:t>
            </a:r>
            <a:endParaRPr lang="en-US" sz="900" dirty="0">
              <a:solidFill>
                <a:schemeClr val="accent3">
                  <a:lumMod val="75000"/>
                </a:schemeClr>
              </a:solidFill>
            </a:endParaRPr>
          </a:p>
        </p:txBody>
      </p:sp>
      <p:sp>
        <p:nvSpPr>
          <p:cNvPr id="55" name="Rechthoek 54">
            <a:extLst>
              <a:ext uri="{FF2B5EF4-FFF2-40B4-BE49-F238E27FC236}">
                <a16:creationId xmlns:a16="http://schemas.microsoft.com/office/drawing/2014/main" id="{4914A185-9B2F-42FD-ACF0-D3CB34D418E3}"/>
              </a:ext>
            </a:extLst>
          </p:cNvPr>
          <p:cNvSpPr/>
          <p:nvPr/>
        </p:nvSpPr>
        <p:spPr>
          <a:xfrm>
            <a:off x="7161574" y="1760314"/>
            <a:ext cx="2663193" cy="696135"/>
          </a:xfrm>
          <a:prstGeom prst="rect">
            <a:avLst/>
          </a:prstGeom>
          <a:noFill/>
          <a:ln w="9525">
            <a:solidFill>
              <a:schemeClr val="tx1"/>
            </a:solidFill>
            <a:prstDash val="sysDash"/>
          </a:ln>
        </p:spPr>
        <p:style>
          <a:lnRef idx="2">
            <a:schemeClr val="dk1"/>
          </a:lnRef>
          <a:fillRef idx="1">
            <a:schemeClr val="lt1"/>
          </a:fillRef>
          <a:effectRef idx="0">
            <a:schemeClr val="dk1"/>
          </a:effectRef>
          <a:fontRef idx="minor">
            <a:schemeClr val="dk1"/>
          </a:fontRef>
        </p:style>
        <p:txBody>
          <a:bodyPr rtlCol="0" anchor="t"/>
          <a:lstStyle/>
          <a:p>
            <a:r>
              <a:rPr lang="nl-NL" sz="900" b="1" dirty="0"/>
              <a:t>Gemandateerd 0pdrachtgever</a:t>
            </a:r>
            <a:endParaRPr lang="en-US" sz="900" dirty="0"/>
          </a:p>
        </p:txBody>
      </p:sp>
      <p:sp>
        <p:nvSpPr>
          <p:cNvPr id="163" name="Rechthoek 162">
            <a:extLst>
              <a:ext uri="{FF2B5EF4-FFF2-40B4-BE49-F238E27FC236}">
                <a16:creationId xmlns:a16="http://schemas.microsoft.com/office/drawing/2014/main" id="{7C110DCB-56A0-4D4A-BB25-C3A0436219D7}"/>
              </a:ext>
            </a:extLst>
          </p:cNvPr>
          <p:cNvSpPr/>
          <p:nvPr/>
        </p:nvSpPr>
        <p:spPr>
          <a:xfrm>
            <a:off x="7161575" y="2585435"/>
            <a:ext cx="2663193" cy="2023684"/>
          </a:xfrm>
          <a:prstGeom prst="rect">
            <a:avLst/>
          </a:prstGeom>
          <a:noFill/>
          <a:ln w="9525">
            <a:solidFill>
              <a:schemeClr val="tx1"/>
            </a:solidFill>
            <a:prstDash val="sysDash"/>
          </a:ln>
        </p:spPr>
        <p:style>
          <a:lnRef idx="2">
            <a:schemeClr val="dk1"/>
          </a:lnRef>
          <a:fillRef idx="1">
            <a:schemeClr val="lt1"/>
          </a:fillRef>
          <a:effectRef idx="0">
            <a:schemeClr val="dk1"/>
          </a:effectRef>
          <a:fontRef idx="minor">
            <a:schemeClr val="dk1"/>
          </a:fontRef>
        </p:style>
        <p:txBody>
          <a:bodyPr rtlCol="0" anchor="t"/>
          <a:lstStyle/>
          <a:p>
            <a:r>
              <a:rPr lang="nl-NL" sz="900" b="1" dirty="0"/>
              <a:t>Opdrachtnemer</a:t>
            </a:r>
          </a:p>
        </p:txBody>
      </p:sp>
      <p:sp>
        <p:nvSpPr>
          <p:cNvPr id="89" name="Rechthoek 88">
            <a:extLst>
              <a:ext uri="{FF2B5EF4-FFF2-40B4-BE49-F238E27FC236}">
                <a16:creationId xmlns:a16="http://schemas.microsoft.com/office/drawing/2014/main" id="{793AD987-4FCF-44F9-837F-FF606C925774}"/>
              </a:ext>
            </a:extLst>
          </p:cNvPr>
          <p:cNvSpPr/>
          <p:nvPr/>
        </p:nvSpPr>
        <p:spPr>
          <a:xfrm>
            <a:off x="2756687" y="4881777"/>
            <a:ext cx="761292" cy="1128535"/>
          </a:xfrm>
          <a:prstGeom prst="rect">
            <a:avLst/>
          </a:prstGeom>
          <a:ln w="15875">
            <a:solidFill>
              <a:srgbClr val="FFCD0C"/>
            </a:solidFill>
          </a:ln>
        </p:spPr>
        <p:style>
          <a:lnRef idx="2">
            <a:schemeClr val="dk1"/>
          </a:lnRef>
          <a:fillRef idx="1">
            <a:schemeClr val="lt1"/>
          </a:fillRef>
          <a:effectRef idx="0">
            <a:schemeClr val="dk1"/>
          </a:effectRef>
          <a:fontRef idx="minor">
            <a:schemeClr val="dk1"/>
          </a:fontRef>
        </p:style>
        <p:txBody>
          <a:bodyPr rtlCol="0" anchor="t"/>
          <a:lstStyle/>
          <a:p>
            <a:pPr algn="ctr"/>
            <a:r>
              <a:rPr lang="nl-NL" sz="900" b="1" dirty="0"/>
              <a:t>Sector-planning-commissie</a:t>
            </a:r>
            <a:br>
              <a:rPr lang="nl-NL" sz="900" b="1" dirty="0"/>
            </a:br>
            <a:r>
              <a:rPr lang="nl-NL" sz="900" b="1" dirty="0"/>
              <a:t>(SPC)</a:t>
            </a:r>
            <a:endParaRPr lang="en-US" sz="900" b="1" dirty="0"/>
          </a:p>
        </p:txBody>
      </p:sp>
      <p:sp>
        <p:nvSpPr>
          <p:cNvPr id="80" name="Rechthoek 79">
            <a:extLst>
              <a:ext uri="{FF2B5EF4-FFF2-40B4-BE49-F238E27FC236}">
                <a16:creationId xmlns:a16="http://schemas.microsoft.com/office/drawing/2014/main" id="{2FA83702-4B30-4B9A-BCD5-9B9D75A25039}"/>
              </a:ext>
            </a:extLst>
          </p:cNvPr>
          <p:cNvSpPr/>
          <p:nvPr/>
        </p:nvSpPr>
        <p:spPr>
          <a:xfrm>
            <a:off x="3643165" y="4891969"/>
            <a:ext cx="6005610" cy="1118343"/>
          </a:xfrm>
          <a:prstGeom prst="rect">
            <a:avLst/>
          </a:prstGeom>
          <a:ln w="15875">
            <a:solidFill>
              <a:srgbClr val="FFCD0C"/>
            </a:solidFill>
          </a:ln>
        </p:spPr>
        <p:style>
          <a:lnRef idx="2">
            <a:schemeClr val="dk1"/>
          </a:lnRef>
          <a:fillRef idx="1">
            <a:schemeClr val="lt1"/>
          </a:fillRef>
          <a:effectRef idx="0">
            <a:schemeClr val="dk1"/>
          </a:effectRef>
          <a:fontRef idx="minor">
            <a:schemeClr val="dk1"/>
          </a:fontRef>
        </p:style>
        <p:txBody>
          <a:bodyPr rtlCol="0" anchor="t"/>
          <a:lstStyle/>
          <a:p>
            <a:pPr algn="ctr"/>
            <a:r>
              <a:rPr lang="nl-NL" sz="900" b="1" dirty="0"/>
              <a:t>Sectorreleases NEDU (SR NEDU)</a:t>
            </a:r>
            <a:endParaRPr lang="en-US" sz="900" b="1" dirty="0"/>
          </a:p>
        </p:txBody>
      </p:sp>
      <p:sp>
        <p:nvSpPr>
          <p:cNvPr id="81" name="Pijl: vijfhoek 80">
            <a:extLst>
              <a:ext uri="{FF2B5EF4-FFF2-40B4-BE49-F238E27FC236}">
                <a16:creationId xmlns:a16="http://schemas.microsoft.com/office/drawing/2014/main" id="{3E682376-390D-4D26-AA33-A5F9D0D4FBC8}"/>
              </a:ext>
            </a:extLst>
          </p:cNvPr>
          <p:cNvSpPr/>
          <p:nvPr/>
        </p:nvSpPr>
        <p:spPr>
          <a:xfrm>
            <a:off x="5476669" y="5599176"/>
            <a:ext cx="3951040" cy="288999"/>
          </a:xfrm>
          <a:prstGeom prst="homePlate">
            <a:avLst/>
          </a:prstGeom>
          <a:solidFill>
            <a:srgbClr val="FEF7E6"/>
          </a:solidFill>
          <a:ln w="127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50" b="1" dirty="0">
                <a:solidFill>
                  <a:schemeClr val="tx1"/>
                </a:solidFill>
              </a:rPr>
              <a:t>Tranche 3/4</a:t>
            </a:r>
            <a:endParaRPr lang="en-US" sz="1050" b="1" dirty="0">
              <a:solidFill>
                <a:schemeClr val="tx1"/>
              </a:solidFill>
            </a:endParaRPr>
          </a:p>
        </p:txBody>
      </p:sp>
      <p:sp>
        <p:nvSpPr>
          <p:cNvPr id="86" name="Pijl: vijfhoek 85">
            <a:extLst>
              <a:ext uri="{FF2B5EF4-FFF2-40B4-BE49-F238E27FC236}">
                <a16:creationId xmlns:a16="http://schemas.microsoft.com/office/drawing/2014/main" id="{19C795CE-4527-44E1-81BB-8BF10D1A1C01}"/>
              </a:ext>
            </a:extLst>
          </p:cNvPr>
          <p:cNvSpPr/>
          <p:nvPr/>
        </p:nvSpPr>
        <p:spPr>
          <a:xfrm>
            <a:off x="4618619" y="5346901"/>
            <a:ext cx="4086693" cy="288999"/>
          </a:xfrm>
          <a:prstGeom prst="homePlate">
            <a:avLst/>
          </a:prstGeom>
          <a:solidFill>
            <a:srgbClr val="FEF7E6"/>
          </a:solidFill>
          <a:ln w="9525">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50" b="1" dirty="0">
                <a:solidFill>
                  <a:schemeClr val="tx1"/>
                </a:solidFill>
              </a:rPr>
              <a:t>Tranche 2   </a:t>
            </a:r>
            <a:endParaRPr lang="en-US" sz="1050" b="1" dirty="0">
              <a:solidFill>
                <a:schemeClr val="tx1"/>
              </a:solidFill>
            </a:endParaRPr>
          </a:p>
        </p:txBody>
      </p:sp>
      <p:sp>
        <p:nvSpPr>
          <p:cNvPr id="92" name="Pijl: vijfhoek 91">
            <a:extLst>
              <a:ext uri="{FF2B5EF4-FFF2-40B4-BE49-F238E27FC236}">
                <a16:creationId xmlns:a16="http://schemas.microsoft.com/office/drawing/2014/main" id="{7830A6B2-C035-48D0-8325-ECE3F6245472}"/>
              </a:ext>
            </a:extLst>
          </p:cNvPr>
          <p:cNvSpPr/>
          <p:nvPr/>
        </p:nvSpPr>
        <p:spPr>
          <a:xfrm>
            <a:off x="3778817" y="5106753"/>
            <a:ext cx="4086693" cy="288999"/>
          </a:xfrm>
          <a:prstGeom prst="homePlate">
            <a:avLst/>
          </a:prstGeom>
          <a:solidFill>
            <a:srgbClr val="FEF7E6"/>
          </a:solidFill>
          <a:ln w="127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50" b="1" dirty="0">
                <a:solidFill>
                  <a:schemeClr val="tx1"/>
                </a:solidFill>
              </a:rPr>
              <a:t>Tranche 1 - TR2021</a:t>
            </a:r>
            <a:endParaRPr lang="en-US" sz="1050" b="1" dirty="0">
              <a:solidFill>
                <a:schemeClr val="tx1"/>
              </a:solidFill>
            </a:endParaRPr>
          </a:p>
        </p:txBody>
      </p:sp>
      <p:sp>
        <p:nvSpPr>
          <p:cNvPr id="91" name="Rechthoek 90">
            <a:extLst>
              <a:ext uri="{FF2B5EF4-FFF2-40B4-BE49-F238E27FC236}">
                <a16:creationId xmlns:a16="http://schemas.microsoft.com/office/drawing/2014/main" id="{FBF697E7-3E53-4C4F-AC77-B49D5AF91F06}"/>
              </a:ext>
            </a:extLst>
          </p:cNvPr>
          <p:cNvSpPr/>
          <p:nvPr/>
        </p:nvSpPr>
        <p:spPr>
          <a:xfrm>
            <a:off x="1844096" y="4878536"/>
            <a:ext cx="803497" cy="507009"/>
          </a:xfrm>
          <a:prstGeom prst="rect">
            <a:avLst/>
          </a:prstGeom>
          <a:ln w="15875">
            <a:solidFill>
              <a:schemeClr val="accent3"/>
            </a:solidFill>
          </a:ln>
        </p:spPr>
        <p:style>
          <a:lnRef idx="2">
            <a:schemeClr val="dk1"/>
          </a:lnRef>
          <a:fillRef idx="1">
            <a:schemeClr val="lt1"/>
          </a:fillRef>
          <a:effectRef idx="0">
            <a:schemeClr val="dk1"/>
          </a:effectRef>
          <a:fontRef idx="minor">
            <a:schemeClr val="dk1"/>
          </a:fontRef>
        </p:style>
        <p:txBody>
          <a:bodyPr rtlCol="0" anchor="t"/>
          <a:lstStyle/>
          <a:p>
            <a:pPr algn="ctr"/>
            <a:r>
              <a:rPr lang="nl-NL" sz="900" b="1" dirty="0"/>
              <a:t>Design </a:t>
            </a:r>
            <a:r>
              <a:rPr lang="nl-NL" sz="900" b="1" dirty="0" err="1"/>
              <a:t>Authority</a:t>
            </a:r>
            <a:br>
              <a:rPr lang="nl-NL" sz="900" b="1" dirty="0"/>
            </a:br>
            <a:r>
              <a:rPr lang="nl-NL" sz="900" b="1" dirty="0"/>
              <a:t>(DA)</a:t>
            </a:r>
          </a:p>
          <a:p>
            <a:pPr algn="ctr"/>
            <a:endParaRPr lang="nl-NL" sz="900" b="1" dirty="0"/>
          </a:p>
          <a:p>
            <a:pPr algn="ctr"/>
            <a:endParaRPr lang="nl-NL" sz="900" b="1" dirty="0"/>
          </a:p>
          <a:p>
            <a:pPr algn="ctr"/>
            <a:endParaRPr lang="nl-NL" sz="900" b="1" dirty="0"/>
          </a:p>
          <a:p>
            <a:pPr algn="ctr"/>
            <a:endParaRPr lang="en-US" sz="900" b="1" dirty="0"/>
          </a:p>
        </p:txBody>
      </p:sp>
      <p:cxnSp>
        <p:nvCxnSpPr>
          <p:cNvPr id="58" name="Rechte verbindingslijn 57">
            <a:extLst>
              <a:ext uri="{FF2B5EF4-FFF2-40B4-BE49-F238E27FC236}">
                <a16:creationId xmlns:a16="http://schemas.microsoft.com/office/drawing/2014/main" id="{EBD91B29-0802-4A30-B051-70D417CDCAF3}"/>
              </a:ext>
            </a:extLst>
          </p:cNvPr>
          <p:cNvCxnSpPr>
            <a:cxnSpLocks/>
            <a:stCxn id="52" idx="2"/>
            <a:endCxn id="55" idx="0"/>
          </p:cNvCxnSpPr>
          <p:nvPr/>
        </p:nvCxnSpPr>
        <p:spPr>
          <a:xfrm>
            <a:off x="8493171" y="1654251"/>
            <a:ext cx="0" cy="10606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43" name="Rechthoek 242">
            <a:extLst>
              <a:ext uri="{FF2B5EF4-FFF2-40B4-BE49-F238E27FC236}">
                <a16:creationId xmlns:a16="http://schemas.microsoft.com/office/drawing/2014/main" id="{D88A3FEE-D9C3-4778-BBDC-DB7CC48D4ECC}"/>
              </a:ext>
            </a:extLst>
          </p:cNvPr>
          <p:cNvSpPr/>
          <p:nvPr/>
        </p:nvSpPr>
        <p:spPr>
          <a:xfrm>
            <a:off x="1838051" y="5516648"/>
            <a:ext cx="809542" cy="488998"/>
          </a:xfrm>
          <a:prstGeom prst="rect">
            <a:avLst/>
          </a:prstGeom>
          <a:ln w="12700">
            <a:solidFill>
              <a:schemeClr val="accent3">
                <a:lumMod val="75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nl-NL" sz="900" b="1" dirty="0"/>
              <a:t>Change </a:t>
            </a:r>
            <a:r>
              <a:rPr lang="nl-NL" sz="900" b="1" dirty="0" err="1"/>
              <a:t>Authority</a:t>
            </a:r>
            <a:br>
              <a:rPr lang="nl-NL" sz="900" b="1" dirty="0"/>
            </a:br>
            <a:r>
              <a:rPr lang="nl-NL" sz="900" b="1" dirty="0"/>
              <a:t>(CA)</a:t>
            </a:r>
            <a:endParaRPr lang="en-US" sz="900" b="1" dirty="0"/>
          </a:p>
        </p:txBody>
      </p:sp>
      <p:sp>
        <p:nvSpPr>
          <p:cNvPr id="312" name="Rechthoek 311">
            <a:extLst>
              <a:ext uri="{FF2B5EF4-FFF2-40B4-BE49-F238E27FC236}">
                <a16:creationId xmlns:a16="http://schemas.microsoft.com/office/drawing/2014/main" id="{EDAF3A08-0149-44F4-81CD-EA04AAFB00F7}"/>
              </a:ext>
            </a:extLst>
          </p:cNvPr>
          <p:cNvSpPr/>
          <p:nvPr/>
        </p:nvSpPr>
        <p:spPr>
          <a:xfrm>
            <a:off x="9881586" y="2585680"/>
            <a:ext cx="773502" cy="502644"/>
          </a:xfrm>
          <a:prstGeom prst="rect">
            <a:avLst/>
          </a:prstGeom>
          <a:noFill/>
          <a:ln w="9525">
            <a:solidFill>
              <a:schemeClr val="tx1"/>
            </a:solidFill>
            <a:prstDash val="sysDash"/>
          </a:ln>
        </p:spPr>
        <p:style>
          <a:lnRef idx="2">
            <a:schemeClr val="dk1"/>
          </a:lnRef>
          <a:fillRef idx="1">
            <a:schemeClr val="lt1"/>
          </a:fillRef>
          <a:effectRef idx="0">
            <a:schemeClr val="dk1"/>
          </a:effectRef>
          <a:fontRef idx="minor">
            <a:schemeClr val="dk1"/>
          </a:fontRef>
        </p:style>
        <p:txBody>
          <a:bodyPr rtlCol="0" anchor="t"/>
          <a:lstStyle/>
          <a:p>
            <a:r>
              <a:rPr lang="nl-NL" sz="900" b="1" dirty="0"/>
              <a:t>Integratie Klankbord </a:t>
            </a:r>
            <a:br>
              <a:rPr lang="nl-NL" sz="900" b="1" dirty="0"/>
            </a:br>
            <a:r>
              <a:rPr lang="nl-NL" sz="900" dirty="0"/>
              <a:t>(LV, PV, MV)</a:t>
            </a:r>
            <a:br>
              <a:rPr lang="nl-NL" sz="900" dirty="0"/>
            </a:br>
            <a:r>
              <a:rPr lang="nl-NL" sz="900" dirty="0"/>
              <a:t> </a:t>
            </a:r>
          </a:p>
          <a:p>
            <a:endParaRPr lang="en-US" sz="900" dirty="0"/>
          </a:p>
        </p:txBody>
      </p:sp>
      <p:sp>
        <p:nvSpPr>
          <p:cNvPr id="2" name="Tekstvak 1">
            <a:extLst>
              <a:ext uri="{FF2B5EF4-FFF2-40B4-BE49-F238E27FC236}">
                <a16:creationId xmlns:a16="http://schemas.microsoft.com/office/drawing/2014/main" id="{3D8E2F98-5FA8-48E4-B97C-9AE3FF838084}"/>
              </a:ext>
            </a:extLst>
          </p:cNvPr>
          <p:cNvSpPr txBox="1"/>
          <p:nvPr/>
        </p:nvSpPr>
        <p:spPr>
          <a:xfrm>
            <a:off x="7306974" y="2877752"/>
            <a:ext cx="2295566" cy="1580413"/>
          </a:xfrm>
          <a:prstGeom prst="rect">
            <a:avLst/>
          </a:prstGeom>
          <a:ln w="15875">
            <a:solidFill>
              <a:schemeClr val="accent3"/>
            </a:solidFill>
          </a:ln>
        </p:spPr>
        <p:style>
          <a:lnRef idx="2">
            <a:schemeClr val="dk1"/>
          </a:lnRef>
          <a:fillRef idx="1">
            <a:schemeClr val="lt1"/>
          </a:fillRef>
          <a:effectRef idx="0">
            <a:schemeClr val="dk1"/>
          </a:effectRef>
          <a:fontRef idx="minor">
            <a:schemeClr val="dk1"/>
          </a:fontRef>
        </p:style>
        <p:txBody>
          <a:bodyPr rtlCol="0" anchor="t"/>
          <a:lstStyle>
            <a:defPPr>
              <a:defRPr lang="nl-NL"/>
            </a:defPPr>
            <a:lvl1pPr algn="ctr">
              <a:defRPr sz="9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nl-NL" dirty="0"/>
              <a:t>Core Team</a:t>
            </a:r>
            <a:br>
              <a:rPr lang="nl-NL" dirty="0"/>
            </a:br>
            <a:r>
              <a:rPr lang="nl-NL" sz="800" b="0" dirty="0"/>
              <a:t>(dagelijks management, integratie, ondersteuning)</a:t>
            </a:r>
            <a:endParaRPr lang="en-US" sz="800" b="0" dirty="0"/>
          </a:p>
          <a:p>
            <a:pPr algn="l"/>
            <a:endParaRPr lang="nl-NL" dirty="0"/>
          </a:p>
          <a:p>
            <a:pPr marL="171450" indent="-171450" algn="l">
              <a:buFont typeface="Wingdings" panose="05000000000000000000" pitchFamily="2" charset="2"/>
              <a:buChar char="§"/>
            </a:pPr>
            <a:r>
              <a:rPr lang="nl-NL" dirty="0"/>
              <a:t>Programmamanager</a:t>
            </a:r>
          </a:p>
          <a:p>
            <a:pPr marL="171450" indent="-171450" algn="l">
              <a:buFont typeface="Wingdings" panose="05000000000000000000" pitchFamily="2" charset="2"/>
              <a:buChar char="§"/>
            </a:pPr>
            <a:r>
              <a:rPr lang="nl-NL" dirty="0"/>
              <a:t>Product </a:t>
            </a:r>
            <a:r>
              <a:rPr lang="nl-NL" dirty="0" err="1"/>
              <a:t>Owner</a:t>
            </a:r>
            <a:r>
              <a:rPr lang="nl-NL" dirty="0"/>
              <a:t> (voorzitter DA/CA)</a:t>
            </a:r>
          </a:p>
          <a:p>
            <a:pPr marL="171450" indent="-171450" algn="l">
              <a:buFont typeface="Wingdings" panose="05000000000000000000" pitchFamily="2" charset="2"/>
              <a:buChar char="§"/>
            </a:pPr>
            <a:r>
              <a:rPr lang="nl-NL" dirty="0"/>
              <a:t>Issue Project Manager (DA)</a:t>
            </a:r>
          </a:p>
          <a:p>
            <a:pPr marL="171450" indent="-171450" algn="l">
              <a:buFont typeface="Wingdings" panose="05000000000000000000" pitchFamily="2" charset="2"/>
              <a:buChar char="§"/>
            </a:pPr>
            <a:r>
              <a:rPr lang="nl-NL" dirty="0"/>
              <a:t>Release Project Manager (SR NEDU)</a:t>
            </a:r>
          </a:p>
          <a:p>
            <a:pPr marL="171450" indent="-171450" algn="l">
              <a:buFont typeface="Wingdings" panose="05000000000000000000" pitchFamily="2" charset="2"/>
              <a:buChar char="§"/>
            </a:pPr>
            <a:r>
              <a:rPr lang="nl-NL" dirty="0"/>
              <a:t>Deelprogrammamanager </a:t>
            </a:r>
            <a:r>
              <a:rPr lang="nl-NL" dirty="0" err="1"/>
              <a:t>TenneT</a:t>
            </a:r>
            <a:endParaRPr lang="nl-NL" dirty="0"/>
          </a:p>
          <a:p>
            <a:pPr marL="171450" indent="-171450" algn="l">
              <a:buFont typeface="Wingdings" panose="05000000000000000000" pitchFamily="2" charset="2"/>
              <a:buChar char="§"/>
            </a:pPr>
            <a:r>
              <a:rPr lang="nl-NL" dirty="0"/>
              <a:t>Deelprogrammamanager </a:t>
            </a:r>
            <a:r>
              <a:rPr lang="nl-NL" dirty="0" err="1"/>
              <a:t>RNB’s</a:t>
            </a:r>
            <a:endParaRPr lang="nl-NL" dirty="0"/>
          </a:p>
          <a:p>
            <a:pPr marL="171450" indent="-171450" algn="l">
              <a:buFont typeface="Wingdings" panose="05000000000000000000" pitchFamily="2" charset="2"/>
              <a:buChar char="§"/>
            </a:pPr>
            <a:r>
              <a:rPr lang="nl-NL" dirty="0"/>
              <a:t>PMO </a:t>
            </a:r>
            <a:endParaRPr lang="en-GB" dirty="0"/>
          </a:p>
        </p:txBody>
      </p:sp>
      <p:cxnSp>
        <p:nvCxnSpPr>
          <p:cNvPr id="90" name="Rechte verbindingslijn 89">
            <a:extLst>
              <a:ext uri="{FF2B5EF4-FFF2-40B4-BE49-F238E27FC236}">
                <a16:creationId xmlns:a16="http://schemas.microsoft.com/office/drawing/2014/main" id="{385569C6-2C73-48B7-8926-D27EAC1F9301}"/>
              </a:ext>
            </a:extLst>
          </p:cNvPr>
          <p:cNvCxnSpPr>
            <a:cxnSpLocks/>
            <a:endCxn id="163" idx="0"/>
          </p:cNvCxnSpPr>
          <p:nvPr/>
        </p:nvCxnSpPr>
        <p:spPr>
          <a:xfrm>
            <a:off x="8486659" y="2456450"/>
            <a:ext cx="6513" cy="12898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4" name="Rechthoek 93">
            <a:extLst>
              <a:ext uri="{FF2B5EF4-FFF2-40B4-BE49-F238E27FC236}">
                <a16:creationId xmlns:a16="http://schemas.microsoft.com/office/drawing/2014/main" id="{53B6AC92-4BA3-40B2-82F3-1120E5EB805A}"/>
              </a:ext>
            </a:extLst>
          </p:cNvPr>
          <p:cNvSpPr/>
          <p:nvPr/>
        </p:nvSpPr>
        <p:spPr>
          <a:xfrm>
            <a:off x="1926046" y="6143365"/>
            <a:ext cx="1329008" cy="239266"/>
          </a:xfrm>
          <a:prstGeom prst="rect">
            <a:avLst/>
          </a:prstGeom>
          <a:ln w="3175">
            <a:noFill/>
          </a:ln>
        </p:spPr>
        <p:style>
          <a:lnRef idx="2">
            <a:schemeClr val="dk1"/>
          </a:lnRef>
          <a:fillRef idx="1">
            <a:schemeClr val="lt1"/>
          </a:fillRef>
          <a:effectRef idx="0">
            <a:schemeClr val="dk1"/>
          </a:effectRef>
          <a:fontRef idx="minor">
            <a:schemeClr val="dk1"/>
          </a:fontRef>
        </p:style>
        <p:txBody>
          <a:bodyPr rtlCol="0" anchor="t"/>
          <a:lstStyle/>
          <a:p>
            <a:r>
              <a:rPr lang="nl-NL" sz="800" dirty="0">
                <a:solidFill>
                  <a:schemeClr val="tx1"/>
                </a:solidFill>
              </a:rPr>
              <a:t>NEDU-orgaan </a:t>
            </a:r>
          </a:p>
          <a:p>
            <a:endParaRPr lang="en-US" sz="800" dirty="0">
              <a:solidFill>
                <a:schemeClr val="tx1"/>
              </a:solidFill>
            </a:endParaRPr>
          </a:p>
        </p:txBody>
      </p:sp>
      <p:sp>
        <p:nvSpPr>
          <p:cNvPr id="109" name="Rechthoek 108">
            <a:extLst>
              <a:ext uri="{FF2B5EF4-FFF2-40B4-BE49-F238E27FC236}">
                <a16:creationId xmlns:a16="http://schemas.microsoft.com/office/drawing/2014/main" id="{73034C35-EDEC-406F-B5C3-DA01355666CE}"/>
              </a:ext>
            </a:extLst>
          </p:cNvPr>
          <p:cNvSpPr/>
          <p:nvPr/>
        </p:nvSpPr>
        <p:spPr>
          <a:xfrm>
            <a:off x="1718985" y="6182302"/>
            <a:ext cx="245997" cy="147961"/>
          </a:xfrm>
          <a:prstGeom prst="rect">
            <a:avLst/>
          </a:prstGeom>
          <a:ln w="19050">
            <a:solidFill>
              <a:srgbClr val="F6BC25"/>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100" dirty="0">
                <a:solidFill>
                  <a:schemeClr val="accent3">
                    <a:lumMod val="75000"/>
                  </a:schemeClr>
                </a:solidFill>
              </a:rPr>
              <a:t> </a:t>
            </a:r>
            <a:endParaRPr lang="en-US" sz="1100" dirty="0">
              <a:solidFill>
                <a:schemeClr val="accent3">
                  <a:lumMod val="75000"/>
                </a:schemeClr>
              </a:solidFill>
            </a:endParaRPr>
          </a:p>
        </p:txBody>
      </p:sp>
      <p:sp>
        <p:nvSpPr>
          <p:cNvPr id="113" name="Rechthoek 112">
            <a:extLst>
              <a:ext uri="{FF2B5EF4-FFF2-40B4-BE49-F238E27FC236}">
                <a16:creationId xmlns:a16="http://schemas.microsoft.com/office/drawing/2014/main" id="{ACA8FF89-00B6-403D-9D5D-0EEE09442C2D}"/>
              </a:ext>
            </a:extLst>
          </p:cNvPr>
          <p:cNvSpPr/>
          <p:nvPr/>
        </p:nvSpPr>
        <p:spPr>
          <a:xfrm>
            <a:off x="2853475" y="6162498"/>
            <a:ext cx="1329008" cy="239266"/>
          </a:xfrm>
          <a:prstGeom prst="rect">
            <a:avLst/>
          </a:prstGeom>
          <a:ln w="3175">
            <a:noFill/>
          </a:ln>
        </p:spPr>
        <p:style>
          <a:lnRef idx="2">
            <a:schemeClr val="dk1"/>
          </a:lnRef>
          <a:fillRef idx="1">
            <a:schemeClr val="lt1"/>
          </a:fillRef>
          <a:effectRef idx="0">
            <a:schemeClr val="dk1"/>
          </a:effectRef>
          <a:fontRef idx="minor">
            <a:schemeClr val="dk1"/>
          </a:fontRef>
        </p:style>
        <p:txBody>
          <a:bodyPr rtlCol="0" anchor="t"/>
          <a:lstStyle/>
          <a:p>
            <a:r>
              <a:rPr lang="nl-NL" sz="800" dirty="0">
                <a:solidFill>
                  <a:schemeClr val="tx1"/>
                </a:solidFill>
              </a:rPr>
              <a:t>Programmaorgaan</a:t>
            </a:r>
            <a:endParaRPr lang="en-US" sz="800" dirty="0">
              <a:solidFill>
                <a:schemeClr val="tx1"/>
              </a:solidFill>
            </a:endParaRPr>
          </a:p>
        </p:txBody>
      </p:sp>
      <p:sp>
        <p:nvSpPr>
          <p:cNvPr id="119" name="Rechthoek 118">
            <a:extLst>
              <a:ext uri="{FF2B5EF4-FFF2-40B4-BE49-F238E27FC236}">
                <a16:creationId xmlns:a16="http://schemas.microsoft.com/office/drawing/2014/main" id="{7C5DFBDF-7FF5-4FBD-934B-73618698B02B}"/>
              </a:ext>
            </a:extLst>
          </p:cNvPr>
          <p:cNvSpPr/>
          <p:nvPr/>
        </p:nvSpPr>
        <p:spPr>
          <a:xfrm>
            <a:off x="2653670" y="6192481"/>
            <a:ext cx="245997" cy="147961"/>
          </a:xfrm>
          <a:prstGeom prst="rect">
            <a:avLst/>
          </a:prstGeom>
          <a:ln w="15875">
            <a:solidFill>
              <a:schemeClr val="accent3"/>
            </a:solidFill>
          </a:ln>
        </p:spPr>
        <p:style>
          <a:lnRef idx="2">
            <a:schemeClr val="dk1"/>
          </a:lnRef>
          <a:fillRef idx="1">
            <a:schemeClr val="lt1"/>
          </a:fillRef>
          <a:effectRef idx="0">
            <a:schemeClr val="dk1"/>
          </a:effectRef>
          <a:fontRef idx="minor">
            <a:schemeClr val="dk1"/>
          </a:fontRef>
        </p:style>
        <p:txBody>
          <a:bodyPr rtlCol="0" anchor="t"/>
          <a:lstStyle/>
          <a:p>
            <a:r>
              <a:rPr lang="nl-NL" sz="900" b="1"/>
              <a:t> </a:t>
            </a:r>
            <a:endParaRPr lang="en-US" sz="900" b="1" dirty="0"/>
          </a:p>
        </p:txBody>
      </p:sp>
      <p:sp>
        <p:nvSpPr>
          <p:cNvPr id="120" name="Tijdelijke aanduiding voor inhoud 2">
            <a:extLst>
              <a:ext uri="{FF2B5EF4-FFF2-40B4-BE49-F238E27FC236}">
                <a16:creationId xmlns:a16="http://schemas.microsoft.com/office/drawing/2014/main" id="{DD27720F-F9C3-492F-A453-47A1F6097035}"/>
              </a:ext>
            </a:extLst>
          </p:cNvPr>
          <p:cNvSpPr>
            <a:spLocks noGrp="1"/>
          </p:cNvSpPr>
          <p:nvPr>
            <p:ph idx="1"/>
          </p:nvPr>
        </p:nvSpPr>
        <p:spPr>
          <a:xfrm>
            <a:off x="330866" y="936802"/>
            <a:ext cx="6623833" cy="3738310"/>
          </a:xfrm>
          <a:ln>
            <a:solidFill>
              <a:schemeClr val="bg1"/>
            </a:solidFill>
          </a:ln>
        </p:spPr>
        <p:txBody>
          <a:bodyPr>
            <a:normAutofit lnSpcReduction="10000"/>
          </a:bodyPr>
          <a:lstStyle/>
          <a:p>
            <a:pPr>
              <a:buFont typeface="Wingdings" pitchFamily="2" charset="2"/>
              <a:buChar char="§"/>
            </a:pPr>
            <a:r>
              <a:rPr lang="nl-NL" sz="1400" b="1" dirty="0"/>
              <a:t>Gebruik wat werkt, versterk waar nodig</a:t>
            </a:r>
            <a:r>
              <a:rPr lang="nl-NL" sz="1400" dirty="0"/>
              <a:t> </a:t>
            </a:r>
            <a:br>
              <a:rPr lang="nl-NL" sz="1400" dirty="0"/>
            </a:br>
            <a:r>
              <a:rPr lang="nl-NL" sz="1400" dirty="0"/>
              <a:t>NEDU-</a:t>
            </a:r>
            <a:r>
              <a:rPr lang="nl-NL" sz="1400" dirty="0" err="1"/>
              <a:t>governance</a:t>
            </a:r>
            <a:r>
              <a:rPr lang="nl-NL" sz="1400" dirty="0"/>
              <a:t> is een werkend </a:t>
            </a:r>
            <a:r>
              <a:rPr lang="nl-NL" sz="1400" u="sng" dirty="0"/>
              <a:t>samenwerkingsverband</a:t>
            </a:r>
            <a:endParaRPr lang="nl-NL" sz="1400" dirty="0"/>
          </a:p>
          <a:p>
            <a:pPr>
              <a:buFont typeface="Wingdings" pitchFamily="2" charset="2"/>
              <a:buChar char="§"/>
            </a:pPr>
            <a:endParaRPr lang="nl-NL" sz="1400" dirty="0"/>
          </a:p>
          <a:p>
            <a:pPr>
              <a:buFont typeface="Wingdings" pitchFamily="2" charset="2"/>
              <a:buChar char="§"/>
            </a:pPr>
            <a:r>
              <a:rPr lang="nl-NL" sz="1400" dirty="0"/>
              <a:t>Bestaande NEDU-</a:t>
            </a:r>
            <a:r>
              <a:rPr lang="nl-NL" sz="1400" dirty="0" err="1"/>
              <a:t>governance</a:t>
            </a:r>
            <a:r>
              <a:rPr lang="nl-NL" sz="1400" dirty="0"/>
              <a:t> </a:t>
            </a:r>
            <a:r>
              <a:rPr lang="nl-NL" sz="1400" b="1" dirty="0"/>
              <a:t>+ </a:t>
            </a:r>
            <a:r>
              <a:rPr lang="nl-NL" sz="1400" b="1" dirty="0" err="1"/>
              <a:t>programmalaag</a:t>
            </a:r>
            <a:r>
              <a:rPr lang="nl-NL" sz="1400" b="1" dirty="0"/>
              <a:t> + samenwerking centrale deelprogramma’s RNB’s en LNB </a:t>
            </a:r>
          </a:p>
          <a:p>
            <a:pPr>
              <a:buFont typeface="Wingdings" pitchFamily="2" charset="2"/>
              <a:buChar char="§"/>
            </a:pPr>
            <a:endParaRPr lang="nl-NL" sz="1400" b="1" dirty="0"/>
          </a:p>
          <a:p>
            <a:pPr>
              <a:buFont typeface="Wingdings" pitchFamily="2" charset="2"/>
              <a:buChar char="§"/>
            </a:pPr>
            <a:r>
              <a:rPr lang="nl-NL" sz="1400" dirty="0"/>
              <a:t>Belangrijkste wijzigingen:</a:t>
            </a:r>
          </a:p>
          <a:p>
            <a:pPr lvl="1">
              <a:buFont typeface="Wingdings" pitchFamily="2" charset="2"/>
              <a:buChar char="§"/>
            </a:pPr>
            <a:r>
              <a:rPr lang="nl-NL" sz="1400" b="1" dirty="0"/>
              <a:t>Centrale besluitvorming </a:t>
            </a:r>
            <a:r>
              <a:rPr lang="nl-NL" sz="1400" dirty="0"/>
              <a:t>(Sector Stuurgroep A2.0)</a:t>
            </a:r>
            <a:endParaRPr lang="nl-NL" sz="1000" i="1" dirty="0"/>
          </a:p>
          <a:p>
            <a:pPr lvl="1">
              <a:buFont typeface="Wingdings" pitchFamily="2" charset="2"/>
              <a:buChar char="§"/>
            </a:pPr>
            <a:r>
              <a:rPr lang="nl-NL" sz="1400" b="1" dirty="0"/>
              <a:t>Design </a:t>
            </a:r>
            <a:r>
              <a:rPr lang="nl-NL" sz="1400" b="1" dirty="0" err="1"/>
              <a:t>Authority</a:t>
            </a:r>
            <a:r>
              <a:rPr lang="nl-NL" sz="1400" b="1" dirty="0"/>
              <a:t> </a:t>
            </a:r>
            <a:r>
              <a:rPr lang="nl-NL" sz="1400" dirty="0"/>
              <a:t>(DA = ICWE voor A2.0-issues/releases)</a:t>
            </a:r>
            <a:br>
              <a:rPr lang="nl-NL" sz="1400" dirty="0"/>
            </a:br>
            <a:r>
              <a:rPr lang="nl-NL" sz="1000" i="1" dirty="0"/>
              <a:t>Integrale ontwerpaanpak met meer focus en beschikbaarheid, meer projectmatige aanpak (Issue Project Manager)</a:t>
            </a:r>
          </a:p>
          <a:p>
            <a:pPr lvl="1">
              <a:buFont typeface="Wingdings" pitchFamily="2" charset="2"/>
              <a:buChar char="§"/>
            </a:pPr>
            <a:r>
              <a:rPr lang="nl-NL" sz="1400" b="1" dirty="0"/>
              <a:t>Change </a:t>
            </a:r>
            <a:r>
              <a:rPr lang="nl-NL" sz="1400" b="1" dirty="0" err="1"/>
              <a:t>Authority</a:t>
            </a:r>
            <a:r>
              <a:rPr lang="nl-NL" sz="1400" b="1" dirty="0"/>
              <a:t> </a:t>
            </a:r>
            <a:r>
              <a:rPr lang="nl-NL" sz="1400" dirty="0"/>
              <a:t>(CA = DA in andere rol na T1 + Release PM + RFC- gerelateerde specialisten)</a:t>
            </a:r>
            <a:br>
              <a:rPr lang="nl-NL" sz="1000" i="1" dirty="0"/>
            </a:br>
            <a:r>
              <a:rPr lang="nl-NL" sz="1000" i="1" dirty="0"/>
              <a:t>Integrale, adequate afhandeling van </a:t>
            </a:r>
            <a:r>
              <a:rPr lang="nl-NL" sz="1000" i="1" dirty="0" err="1"/>
              <a:t>RFC’s</a:t>
            </a:r>
            <a:r>
              <a:rPr lang="nl-NL" sz="1000" i="1" dirty="0"/>
              <a:t> </a:t>
            </a:r>
          </a:p>
          <a:p>
            <a:pPr lvl="1">
              <a:buFont typeface="Wingdings" pitchFamily="2" charset="2"/>
              <a:buChar char="§"/>
            </a:pPr>
            <a:r>
              <a:rPr lang="nl-NL" sz="1400" b="1" dirty="0"/>
              <a:t>Core Team </a:t>
            </a:r>
            <a:r>
              <a:rPr lang="nl-NL" sz="1400" dirty="0"/>
              <a:t>(samenwerking NEDU met centrale deelprogramma’s)</a:t>
            </a:r>
            <a:br>
              <a:rPr lang="nl-NL" sz="1400" dirty="0"/>
            </a:br>
            <a:r>
              <a:rPr lang="nl-NL" sz="1000" i="1" dirty="0"/>
              <a:t>Integrale dagelijkse samenwerking, voortgangsbewaking en aansturing, voorbereiding besluiten.</a:t>
            </a:r>
          </a:p>
          <a:p>
            <a:pPr lvl="1">
              <a:buFont typeface="Wingdings" pitchFamily="2" charset="2"/>
              <a:buChar char="§"/>
            </a:pPr>
            <a:endParaRPr lang="nl-NL" sz="1000" i="1" dirty="0"/>
          </a:p>
          <a:p>
            <a:pPr>
              <a:buFont typeface="Wingdings" pitchFamily="2" charset="2"/>
              <a:buChar char="§"/>
            </a:pPr>
            <a:r>
              <a:rPr lang="nl-NL" sz="1400" b="1" dirty="0"/>
              <a:t>Releasemanagement van SR NEDU is ongewijzigd richting marktpartijen</a:t>
            </a:r>
          </a:p>
        </p:txBody>
      </p:sp>
      <p:sp>
        <p:nvSpPr>
          <p:cNvPr id="123" name="Rechthoek 122">
            <a:extLst>
              <a:ext uri="{FF2B5EF4-FFF2-40B4-BE49-F238E27FC236}">
                <a16:creationId xmlns:a16="http://schemas.microsoft.com/office/drawing/2014/main" id="{1DC93CFD-7E1D-48DF-8C07-C2D07AE3BBBA}"/>
              </a:ext>
            </a:extLst>
          </p:cNvPr>
          <p:cNvSpPr/>
          <p:nvPr/>
        </p:nvSpPr>
        <p:spPr>
          <a:xfrm>
            <a:off x="1692651" y="4729403"/>
            <a:ext cx="8132116" cy="1361594"/>
          </a:xfrm>
          <a:prstGeom prst="rect">
            <a:avLst/>
          </a:prstGeom>
          <a:noFill/>
          <a:ln w="9525">
            <a:solidFill>
              <a:schemeClr val="tx1"/>
            </a:solidFill>
            <a:prstDash val="sysDash"/>
          </a:ln>
        </p:spPr>
        <p:style>
          <a:lnRef idx="2">
            <a:schemeClr val="dk1"/>
          </a:lnRef>
          <a:fillRef idx="1">
            <a:schemeClr val="lt1"/>
          </a:fillRef>
          <a:effectRef idx="0">
            <a:schemeClr val="dk1"/>
          </a:effectRef>
          <a:fontRef idx="minor">
            <a:schemeClr val="dk1"/>
          </a:fontRef>
        </p:style>
        <p:txBody>
          <a:bodyPr rtlCol="0" anchor="t"/>
          <a:lstStyle/>
          <a:p>
            <a:endParaRPr lang="nl-NL" sz="900" b="1" dirty="0"/>
          </a:p>
        </p:txBody>
      </p:sp>
      <p:sp>
        <p:nvSpPr>
          <p:cNvPr id="125" name="Titel 1">
            <a:extLst>
              <a:ext uri="{FF2B5EF4-FFF2-40B4-BE49-F238E27FC236}">
                <a16:creationId xmlns:a16="http://schemas.microsoft.com/office/drawing/2014/main" id="{AF943EC7-FEAE-48AB-A8A2-FA6E02F7CFB3}"/>
              </a:ext>
            </a:extLst>
          </p:cNvPr>
          <p:cNvSpPr>
            <a:spLocks noGrp="1"/>
          </p:cNvSpPr>
          <p:nvPr>
            <p:ph type="title"/>
          </p:nvPr>
        </p:nvSpPr>
        <p:spPr>
          <a:xfrm>
            <a:off x="330866" y="381501"/>
            <a:ext cx="9378000" cy="713631"/>
          </a:xfrm>
        </p:spPr>
        <p:txBody>
          <a:bodyPr/>
          <a:lstStyle/>
          <a:p>
            <a:pPr>
              <a:lnSpc>
                <a:spcPct val="115000"/>
              </a:lnSpc>
              <a:spcAft>
                <a:spcPts val="800"/>
              </a:spcAft>
            </a:pPr>
            <a:r>
              <a:rPr lang="nl-NL" sz="2800" b="1" dirty="0">
                <a:effectLst/>
                <a:ea typeface="Calibri" panose="020F0502020204030204" pitchFamily="34" charset="0"/>
                <a:cs typeface="Arial" panose="020B0604020202020204" pitchFamily="34" charset="0"/>
              </a:rPr>
              <a:t>Programma-inrichting: </a:t>
            </a:r>
            <a:r>
              <a:rPr lang="nl-NL" sz="2800" b="1" dirty="0">
                <a:ea typeface="Calibri" panose="020F0502020204030204" pitchFamily="34" charset="0"/>
                <a:cs typeface="Arial" panose="020B0604020202020204" pitchFamily="34" charset="0"/>
              </a:rPr>
              <a:t>a</a:t>
            </a:r>
            <a:r>
              <a:rPr lang="nl-NL" sz="2800" b="1" dirty="0">
                <a:solidFill>
                  <a:srgbClr val="000000"/>
                </a:solidFill>
                <a:effectLst/>
                <a:ea typeface="Calibri" panose="020F0502020204030204" pitchFamily="34" charset="0"/>
                <a:cs typeface="Arial" panose="020B0604020202020204" pitchFamily="34" charset="0"/>
              </a:rPr>
              <a:t>angescherpte </a:t>
            </a:r>
            <a:r>
              <a:rPr lang="nl-NL" sz="2800" b="1" dirty="0" err="1">
                <a:ea typeface="Calibri" panose="020F0502020204030204" pitchFamily="34" charset="0"/>
                <a:cs typeface="Arial" panose="020B0604020202020204" pitchFamily="34" charset="0"/>
              </a:rPr>
              <a:t>g</a:t>
            </a:r>
            <a:r>
              <a:rPr lang="nl-NL" sz="2800" b="1" dirty="0" err="1">
                <a:solidFill>
                  <a:srgbClr val="000000"/>
                </a:solidFill>
                <a:effectLst/>
                <a:ea typeface="Calibri" panose="020F0502020204030204" pitchFamily="34" charset="0"/>
                <a:cs typeface="Arial" panose="020B0604020202020204" pitchFamily="34" charset="0"/>
              </a:rPr>
              <a:t>overnance</a:t>
            </a: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cxnSp>
        <p:nvCxnSpPr>
          <p:cNvPr id="26" name="Rechte verbindingslijn 25">
            <a:extLst>
              <a:ext uri="{FF2B5EF4-FFF2-40B4-BE49-F238E27FC236}">
                <a16:creationId xmlns:a16="http://schemas.microsoft.com/office/drawing/2014/main" id="{7D83A076-A900-4D2C-80BD-7337ABBB829E}"/>
              </a:ext>
            </a:extLst>
          </p:cNvPr>
          <p:cNvCxnSpPr>
            <a:cxnSpLocks/>
          </p:cNvCxnSpPr>
          <p:nvPr/>
        </p:nvCxnSpPr>
        <p:spPr>
          <a:xfrm>
            <a:off x="8493172" y="4599076"/>
            <a:ext cx="6513" cy="12898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7" name="Tijdelijke aanduiding voor dianummer 5">
            <a:extLst>
              <a:ext uri="{FF2B5EF4-FFF2-40B4-BE49-F238E27FC236}">
                <a16:creationId xmlns:a16="http://schemas.microsoft.com/office/drawing/2014/main" id="{2566A824-E4B9-43C0-92DF-901BA114262B}"/>
              </a:ext>
            </a:extLst>
          </p:cNvPr>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10</a:t>
            </a:fld>
            <a:endParaRPr lang="nl-NL" dirty="0"/>
          </a:p>
        </p:txBody>
      </p:sp>
    </p:spTree>
    <p:extLst>
      <p:ext uri="{BB962C8B-B14F-4D97-AF65-F5344CB8AC3E}">
        <p14:creationId xmlns:p14="http://schemas.microsoft.com/office/powerpoint/2010/main" val="1017330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latin typeface="+mj-lt"/>
                <a:ea typeface="Calibri" panose="020F0502020204030204" pitchFamily="34" charset="0"/>
                <a:cs typeface="Arial" panose="020B0604020202020204" pitchFamily="34" charset="0"/>
              </a:rPr>
              <a:t>Programma Allocatie 2.0</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2400" i="1" dirty="0">
                <a:latin typeface="+mj-lt"/>
                <a:ea typeface="Calibri" panose="020F0502020204030204" pitchFamily="34" charset="0"/>
                <a:cs typeface="Arial" panose="020B0604020202020204" pitchFamily="34" charset="0"/>
              </a:rPr>
              <a:t>Joris </a:t>
            </a:r>
            <a:r>
              <a:rPr lang="nl-NL" sz="2400" i="1" dirty="0" err="1">
                <a:latin typeface="+mj-lt"/>
                <a:ea typeface="Calibri" panose="020F0502020204030204" pitchFamily="34" charset="0"/>
                <a:cs typeface="Arial" panose="020B0604020202020204" pitchFamily="34" charset="0"/>
              </a:rPr>
              <a:t>Besseling</a:t>
            </a:r>
            <a:r>
              <a:rPr lang="nl-NL" sz="2400" i="1" dirty="0">
                <a:latin typeface="+mj-lt"/>
                <a:ea typeface="Calibri" panose="020F0502020204030204" pitchFamily="34" charset="0"/>
                <a:cs typeface="Arial" panose="020B0604020202020204" pitchFamily="34" charset="0"/>
              </a:rPr>
              <a:t> -voorzitter Design </a:t>
            </a:r>
            <a:r>
              <a:rPr lang="nl-NL" sz="2400" i="1" dirty="0" err="1">
                <a:latin typeface="+mj-lt"/>
                <a:ea typeface="Calibri" panose="020F0502020204030204" pitchFamily="34" charset="0"/>
                <a:cs typeface="Arial" panose="020B0604020202020204" pitchFamily="34" charset="0"/>
              </a:rPr>
              <a:t>Authority</a:t>
            </a:r>
            <a:r>
              <a:rPr lang="nl-NL" sz="2400" i="1" dirty="0">
                <a:latin typeface="+mj-lt"/>
                <a:ea typeface="Calibri" panose="020F0502020204030204" pitchFamily="34" charset="0"/>
                <a:cs typeface="Arial" panose="020B0604020202020204" pitchFamily="34" charset="0"/>
              </a:rPr>
              <a:t> en Change </a:t>
            </a:r>
            <a:r>
              <a:rPr lang="nl-NL" sz="2400" i="1" dirty="0" err="1">
                <a:latin typeface="+mj-lt"/>
                <a:ea typeface="Calibri" panose="020F0502020204030204" pitchFamily="34" charset="0"/>
                <a:cs typeface="Arial" panose="020B0604020202020204" pitchFamily="34" charset="0"/>
              </a:rPr>
              <a:t>Authority</a:t>
            </a:r>
            <a:r>
              <a:rPr lang="nl-NL" sz="2400" i="1" dirty="0">
                <a:latin typeface="+mj-lt"/>
                <a:ea typeface="Calibri" panose="020F0502020204030204" pitchFamily="34" charset="0"/>
                <a:cs typeface="Arial" panose="020B0604020202020204" pitchFamily="34" charset="0"/>
              </a:rPr>
              <a:t>, voorzitter IC-WE, </a:t>
            </a:r>
            <a:r>
              <a:rPr lang="nl-NL" sz="2400" i="1" dirty="0" err="1">
                <a:latin typeface="+mj-lt"/>
                <a:ea typeface="Calibri" panose="020F0502020204030204" pitchFamily="34" charset="0"/>
                <a:cs typeface="Arial" panose="020B0604020202020204" pitchFamily="34" charset="0"/>
              </a:rPr>
              <a:t>TenneT</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11</a:t>
            </a:fld>
            <a:endParaRPr lang="nl-NL" dirty="0"/>
          </a:p>
        </p:txBody>
      </p:sp>
    </p:spTree>
    <p:extLst>
      <p:ext uri="{BB962C8B-B14F-4D97-AF65-F5344CB8AC3E}">
        <p14:creationId xmlns:p14="http://schemas.microsoft.com/office/powerpoint/2010/main" val="1301651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 13"/>
          <p:cNvGraphicFramePr>
            <a:graphicFrameLocks noGrp="1"/>
          </p:cNvGraphicFramePr>
          <p:nvPr>
            <p:extLst>
              <p:ext uri="{D42A27DB-BD31-4B8C-83A1-F6EECF244321}">
                <p14:modId xmlns:p14="http://schemas.microsoft.com/office/powerpoint/2010/main" val="1131534041"/>
              </p:ext>
            </p:extLst>
          </p:nvPr>
        </p:nvGraphicFramePr>
        <p:xfrm>
          <a:off x="858742" y="4082976"/>
          <a:ext cx="10996653" cy="1905000"/>
        </p:xfrm>
        <a:graphic>
          <a:graphicData uri="http://schemas.openxmlformats.org/drawingml/2006/table">
            <a:tbl>
              <a:tblPr firstRow="1" bandRow="1">
                <a:tableStyleId>{2D5ABB26-0587-4C30-8999-92F81FD0307C}</a:tableStyleId>
              </a:tblPr>
              <a:tblGrid>
                <a:gridCol w="5559846">
                  <a:extLst>
                    <a:ext uri="{9D8B030D-6E8A-4147-A177-3AD203B41FA5}">
                      <a16:colId xmlns:a16="http://schemas.microsoft.com/office/drawing/2014/main" val="20000"/>
                    </a:ext>
                  </a:extLst>
                </a:gridCol>
                <a:gridCol w="692097">
                  <a:extLst>
                    <a:ext uri="{9D8B030D-6E8A-4147-A177-3AD203B41FA5}">
                      <a16:colId xmlns:a16="http://schemas.microsoft.com/office/drawing/2014/main" val="20001"/>
                    </a:ext>
                  </a:extLst>
                </a:gridCol>
                <a:gridCol w="4744710">
                  <a:extLst>
                    <a:ext uri="{9D8B030D-6E8A-4147-A177-3AD203B41FA5}">
                      <a16:colId xmlns:a16="http://schemas.microsoft.com/office/drawing/2014/main" val="20002"/>
                    </a:ext>
                  </a:extLst>
                </a:gridCol>
              </a:tblGrid>
              <a:tr h="370840">
                <a:tc rowSpan="2">
                  <a:txBody>
                    <a:bodyPr/>
                    <a:lstStyle/>
                    <a:p>
                      <a:pPr marL="285750" marR="0" lvl="1" indent="-285750" algn="l" defTabSz="457200" rtl="0" eaLnBrk="1" fontAlgn="auto" latinLnBrk="0" hangingPunct="1">
                        <a:lnSpc>
                          <a:spcPct val="100000"/>
                        </a:lnSpc>
                        <a:spcBef>
                          <a:spcPts val="0"/>
                        </a:spcBef>
                        <a:spcAft>
                          <a:spcPts val="0"/>
                        </a:spcAft>
                        <a:buClr>
                          <a:srgbClr val="F6BC25"/>
                        </a:buClr>
                        <a:buSzTx/>
                        <a:buFont typeface="Wingdings" pitchFamily="2" charset="2"/>
                        <a:buChar char="§"/>
                        <a:tabLst/>
                        <a:defRPr/>
                      </a:pPr>
                      <a:r>
                        <a:rPr lang="nl-NL" sz="1700" dirty="0">
                          <a:solidFill>
                            <a:schemeClr val="tx1"/>
                          </a:solidFill>
                        </a:rPr>
                        <a:t>‘Veroorzaker betaalt’ door zuiverder toewijzing</a:t>
                      </a:r>
                    </a:p>
                    <a:p>
                      <a:pPr marL="285750" marR="0" lvl="1" indent="-285750" algn="l" defTabSz="457200" rtl="0" eaLnBrk="1" fontAlgn="auto" latinLnBrk="0" hangingPunct="1">
                        <a:lnSpc>
                          <a:spcPct val="100000"/>
                        </a:lnSpc>
                        <a:spcBef>
                          <a:spcPts val="0"/>
                        </a:spcBef>
                        <a:spcAft>
                          <a:spcPts val="0"/>
                        </a:spcAft>
                        <a:buClr>
                          <a:srgbClr val="F6BC25"/>
                        </a:buClr>
                        <a:buSzTx/>
                        <a:buFont typeface="Wingdings" pitchFamily="2" charset="2"/>
                        <a:buChar char="§"/>
                        <a:tabLst/>
                        <a:defRPr/>
                      </a:pPr>
                      <a:r>
                        <a:rPr lang="nl-NL" sz="1700" dirty="0">
                          <a:solidFill>
                            <a:schemeClr val="tx1"/>
                          </a:solidFill>
                        </a:rPr>
                        <a:t>Matching </a:t>
                      </a:r>
                      <a:r>
                        <a:rPr lang="nl-NL" sz="1700" dirty="0" err="1">
                          <a:solidFill>
                            <a:schemeClr val="tx1"/>
                          </a:solidFill>
                        </a:rPr>
                        <a:t>wholesale</a:t>
                      </a:r>
                      <a:r>
                        <a:rPr lang="nl-NL" sz="1700" dirty="0">
                          <a:solidFill>
                            <a:schemeClr val="tx1"/>
                          </a:solidFill>
                        </a:rPr>
                        <a:t> en </a:t>
                      </a:r>
                      <a:r>
                        <a:rPr lang="nl-NL" sz="1700" dirty="0" err="1">
                          <a:solidFill>
                            <a:schemeClr val="tx1"/>
                          </a:solidFill>
                        </a:rPr>
                        <a:t>retail</a:t>
                      </a:r>
                      <a:r>
                        <a:rPr lang="nl-NL" sz="1700" dirty="0">
                          <a:solidFill>
                            <a:schemeClr val="tx1"/>
                          </a:solidFill>
                        </a:rPr>
                        <a:t> per kwartier</a:t>
                      </a:r>
                    </a:p>
                    <a:p>
                      <a:pPr marL="285750" marR="0" lvl="1" indent="-285750" algn="l" defTabSz="457200" rtl="0" eaLnBrk="1" fontAlgn="auto" latinLnBrk="0" hangingPunct="1">
                        <a:lnSpc>
                          <a:spcPct val="100000"/>
                        </a:lnSpc>
                        <a:spcBef>
                          <a:spcPts val="0"/>
                        </a:spcBef>
                        <a:spcAft>
                          <a:spcPts val="0"/>
                        </a:spcAft>
                        <a:buClr>
                          <a:srgbClr val="F6BC25"/>
                        </a:buClr>
                        <a:buSzTx/>
                        <a:buFont typeface="Wingdings" pitchFamily="2" charset="2"/>
                        <a:buChar char="§"/>
                        <a:tabLst/>
                        <a:defRPr/>
                      </a:pPr>
                      <a:endParaRPr lang="nl-NL" sz="1700" dirty="0">
                        <a:solidFill>
                          <a:schemeClr val="tx1"/>
                        </a:solidFill>
                      </a:endParaRPr>
                    </a:p>
                    <a:p>
                      <a:pPr marL="285750" marR="0" lvl="1" indent="-285750" algn="l" defTabSz="457200" rtl="0" eaLnBrk="1" fontAlgn="auto" latinLnBrk="0" hangingPunct="1">
                        <a:lnSpc>
                          <a:spcPct val="100000"/>
                        </a:lnSpc>
                        <a:spcBef>
                          <a:spcPts val="0"/>
                        </a:spcBef>
                        <a:spcAft>
                          <a:spcPts val="0"/>
                        </a:spcAft>
                        <a:buClr>
                          <a:srgbClr val="F6BC25"/>
                        </a:buClr>
                        <a:buSzTx/>
                        <a:buFont typeface="Wingdings" pitchFamily="2" charset="2"/>
                        <a:buChar char="§"/>
                        <a:tabLst/>
                        <a:defRPr/>
                      </a:pPr>
                      <a:endParaRPr lang="en-GB" sz="1700" dirty="0">
                        <a:solidFill>
                          <a:schemeClr val="tx1"/>
                        </a:solidFill>
                      </a:endParaRPr>
                    </a:p>
                    <a:p>
                      <a:pPr marL="285750" marR="0" lvl="1" indent="-285750" algn="l" defTabSz="457200" rtl="0" eaLnBrk="1" fontAlgn="auto" latinLnBrk="0" hangingPunct="1">
                        <a:lnSpc>
                          <a:spcPct val="100000"/>
                        </a:lnSpc>
                        <a:spcBef>
                          <a:spcPts val="0"/>
                        </a:spcBef>
                        <a:spcAft>
                          <a:spcPts val="0"/>
                        </a:spcAft>
                        <a:buClr>
                          <a:srgbClr val="F6BC25"/>
                        </a:buClr>
                        <a:buSzTx/>
                        <a:buFont typeface="Wingdings" pitchFamily="2" charset="2"/>
                        <a:buChar char="§"/>
                        <a:tabLst/>
                        <a:defRPr/>
                      </a:pPr>
                      <a:endParaRPr lang="en-GB" sz="1700" dirty="0">
                        <a:solidFill>
                          <a:schemeClr val="tx1"/>
                        </a:solidFill>
                      </a:endParaRPr>
                    </a:p>
                    <a:p>
                      <a:pPr marL="285750" marR="0" lvl="1" indent="-285750" algn="l" defTabSz="457200" rtl="0" eaLnBrk="1" fontAlgn="auto" latinLnBrk="0" hangingPunct="1">
                        <a:lnSpc>
                          <a:spcPct val="100000"/>
                        </a:lnSpc>
                        <a:spcBef>
                          <a:spcPts val="0"/>
                        </a:spcBef>
                        <a:spcAft>
                          <a:spcPts val="0"/>
                        </a:spcAft>
                        <a:buClr>
                          <a:srgbClr val="F6BC25"/>
                        </a:buClr>
                        <a:buSzTx/>
                        <a:buFont typeface="Wingdings" pitchFamily="2" charset="2"/>
                        <a:buChar char="§"/>
                        <a:tabLst/>
                        <a:defRPr/>
                      </a:pPr>
                      <a:endParaRPr lang="en-GB" sz="1700" dirty="0">
                        <a:solidFill>
                          <a:schemeClr val="tx1"/>
                        </a:solidFill>
                      </a:endParaRPr>
                    </a:p>
                    <a:p>
                      <a:pPr marL="285750" marR="0" lvl="1" indent="-285750" algn="l" defTabSz="457200" rtl="0" eaLnBrk="1" fontAlgn="auto" latinLnBrk="0" hangingPunct="1">
                        <a:lnSpc>
                          <a:spcPct val="100000"/>
                        </a:lnSpc>
                        <a:spcBef>
                          <a:spcPts val="0"/>
                        </a:spcBef>
                        <a:spcAft>
                          <a:spcPts val="0"/>
                        </a:spcAft>
                        <a:buClr>
                          <a:srgbClr val="F6BC25"/>
                        </a:buClr>
                        <a:buSzTx/>
                        <a:buFont typeface="Wingdings" pitchFamily="2" charset="2"/>
                        <a:buChar char="§"/>
                        <a:tabLst/>
                        <a:defRPr/>
                      </a:pPr>
                      <a:endParaRPr lang="en-GB" sz="1700" dirty="0">
                        <a:solidFill>
                          <a:schemeClr val="tx1"/>
                        </a:solidFill>
                      </a:endParaRPr>
                    </a:p>
                  </a:txBody>
                  <a:tcPr>
                    <a:noFill/>
                  </a:tcPr>
                </a:tc>
                <a:tc>
                  <a:txBody>
                    <a:bodyPr/>
                    <a:lstStyle/>
                    <a:p>
                      <a:pPr marL="285750" indent="-285750">
                        <a:buClr>
                          <a:srgbClr val="F6BC25"/>
                        </a:buClr>
                        <a:buFont typeface="Wingdings" pitchFamily="2" charset="2"/>
                        <a:buChar char="§"/>
                      </a:pPr>
                      <a:endParaRPr lang="en-GB" sz="1700" dirty="0">
                        <a:solidFill>
                          <a:schemeClr val="tx1"/>
                        </a:solidFill>
                      </a:endParaRPr>
                    </a:p>
                  </a:txBody>
                  <a:tcPr>
                    <a:noFill/>
                  </a:tcPr>
                </a:tc>
                <a:tc rowSpan="2">
                  <a:txBody>
                    <a:bodyPr/>
                    <a:lstStyle/>
                    <a:p>
                      <a:pPr marL="285750" indent="-285750">
                        <a:buClr>
                          <a:srgbClr val="F6BC25"/>
                        </a:buClr>
                        <a:buFont typeface="Wingdings" pitchFamily="2" charset="2"/>
                        <a:buChar char="§"/>
                      </a:pPr>
                      <a:r>
                        <a:rPr lang="nl-NL" sz="1700" dirty="0">
                          <a:solidFill>
                            <a:schemeClr val="tx1"/>
                          </a:solidFill>
                        </a:rPr>
                        <a:t>Geen socialisering meer van</a:t>
                      </a:r>
                      <a:r>
                        <a:rPr lang="nl-NL" sz="1700" baseline="0" dirty="0">
                          <a:solidFill>
                            <a:schemeClr val="tx1"/>
                          </a:solidFill>
                        </a:rPr>
                        <a:t> k</a:t>
                      </a:r>
                      <a:r>
                        <a:rPr lang="nl-NL" sz="1700" dirty="0">
                          <a:solidFill>
                            <a:schemeClr val="tx1"/>
                          </a:solidFill>
                        </a:rPr>
                        <a:t>osten verbruik en</a:t>
                      </a:r>
                      <a:r>
                        <a:rPr lang="nl-NL" sz="1700" baseline="0" dirty="0">
                          <a:solidFill>
                            <a:schemeClr val="tx1"/>
                          </a:solidFill>
                        </a:rPr>
                        <a:t> waarde van </a:t>
                      </a:r>
                      <a:r>
                        <a:rPr lang="nl-NL" sz="1700" baseline="0" dirty="0" err="1">
                          <a:solidFill>
                            <a:schemeClr val="tx1"/>
                          </a:solidFill>
                        </a:rPr>
                        <a:t>invoeding</a:t>
                      </a:r>
                      <a:r>
                        <a:rPr lang="nl-NL" sz="1700" baseline="0" dirty="0">
                          <a:solidFill>
                            <a:schemeClr val="tx1"/>
                          </a:solidFill>
                        </a:rPr>
                        <a:t>, zoals met profielen nu</a:t>
                      </a:r>
                    </a:p>
                    <a:p>
                      <a:pPr marL="285750" indent="-285750">
                        <a:buClr>
                          <a:srgbClr val="F6BC25"/>
                        </a:buClr>
                        <a:buFont typeface="Wingdings" pitchFamily="2" charset="2"/>
                        <a:buChar char="§"/>
                      </a:pPr>
                      <a:r>
                        <a:rPr lang="nl-NL" sz="1700" dirty="0">
                          <a:solidFill>
                            <a:schemeClr val="tx1"/>
                          </a:solidFill>
                        </a:rPr>
                        <a:t>Incentives om nieuwe producten te ontwikkelen </a:t>
                      </a:r>
                      <a:endParaRPr lang="nl-NL" sz="1700" baseline="0" dirty="0">
                        <a:solidFill>
                          <a:schemeClr val="tx1"/>
                        </a:solidFill>
                      </a:endParaRPr>
                    </a:p>
                    <a:p>
                      <a:pPr marL="285750" indent="-285750">
                        <a:buClr>
                          <a:srgbClr val="F6BC25"/>
                        </a:buClr>
                        <a:buFont typeface="Wingdings" pitchFamily="2" charset="2"/>
                        <a:buChar char="§"/>
                      </a:pPr>
                      <a:r>
                        <a:rPr lang="nl-NL" sz="1700" kern="1200" baseline="0" dirty="0">
                          <a:solidFill>
                            <a:schemeClr val="tx1"/>
                          </a:solidFill>
                          <a:latin typeface="+mn-lt"/>
                          <a:ea typeface="+mn-ea"/>
                          <a:cs typeface="+mn-cs"/>
                        </a:rPr>
                        <a:t>Verlaagt barrières om flexibiliteit te gebruiken </a:t>
                      </a:r>
                      <a:endParaRPr lang="en-GB" sz="1700" kern="1200" dirty="0">
                        <a:solidFill>
                          <a:schemeClr val="tx1"/>
                        </a:solidFill>
                        <a:latin typeface="+mn-lt"/>
                        <a:ea typeface="+mn-ea"/>
                        <a:cs typeface="+mn-cs"/>
                      </a:endParaRPr>
                    </a:p>
                  </a:txBody>
                  <a:tcPr>
                    <a:noFill/>
                  </a:tcPr>
                </a:tc>
                <a:extLst>
                  <a:ext uri="{0D108BD9-81ED-4DB2-BD59-A6C34878D82A}">
                    <a16:rowId xmlns:a16="http://schemas.microsoft.com/office/drawing/2014/main" val="10000"/>
                  </a:ext>
                </a:extLst>
              </a:tr>
              <a:tr h="370840">
                <a:tc vMerge="1">
                  <a:txBody>
                    <a:bodyPr/>
                    <a:lstStyle/>
                    <a:p>
                      <a:pPr marL="466725" lvl="2" indent="-285750">
                        <a:buFont typeface="Arial" panose="020B0604020202020204" pitchFamily="34" charset="0"/>
                        <a:buChar char="•"/>
                      </a:pPr>
                      <a:endParaRPr lang="nl-NL" dirty="0">
                        <a:solidFill>
                          <a:schemeClr val="tx2"/>
                        </a:solidFill>
                      </a:endParaRPr>
                    </a:p>
                  </a:txBody>
                  <a:tcPr>
                    <a:solidFill>
                      <a:schemeClr val="bg1"/>
                    </a:solidFill>
                  </a:tcPr>
                </a:tc>
                <a:tc>
                  <a:txBody>
                    <a:bodyPr/>
                    <a:lstStyle/>
                    <a:p>
                      <a:pPr marL="285750" indent="-285750">
                        <a:buClr>
                          <a:srgbClr val="F6BC25"/>
                        </a:buClr>
                        <a:buFont typeface="Wingdings" pitchFamily="2" charset="2"/>
                        <a:buChar char="§"/>
                      </a:pPr>
                      <a:endParaRPr lang="en-GB" sz="1700" dirty="0">
                        <a:solidFill>
                          <a:schemeClr val="tx1"/>
                        </a:solidFill>
                      </a:endParaRPr>
                    </a:p>
                  </a:txBody>
                  <a:tcPr>
                    <a:noFill/>
                  </a:tcPr>
                </a:tc>
                <a:tc vMerge="1">
                  <a:txBody>
                    <a:bodyPr/>
                    <a:lstStyle/>
                    <a:p>
                      <a:endParaRPr lang="en-GB" sz="1800" dirty="0">
                        <a:solidFill>
                          <a:schemeClr val="tx2"/>
                        </a:solidFill>
                      </a:endParaRPr>
                    </a:p>
                  </a:txBody>
                  <a:tcPr/>
                </a:tc>
                <a:extLst>
                  <a:ext uri="{0D108BD9-81ED-4DB2-BD59-A6C34878D82A}">
                    <a16:rowId xmlns:a16="http://schemas.microsoft.com/office/drawing/2014/main" val="10001"/>
                  </a:ext>
                </a:extLst>
              </a:tr>
            </a:tbl>
          </a:graphicData>
        </a:graphic>
      </p:graphicFrame>
      <p:sp>
        <p:nvSpPr>
          <p:cNvPr id="11" name="Tijdelijke aanduiding voor verticale tekst 1">
            <a:extLst>
              <a:ext uri="{FF2B5EF4-FFF2-40B4-BE49-F238E27FC236}">
                <a16:creationId xmlns:a16="http://schemas.microsoft.com/office/drawing/2014/main" id="{0FA26189-4BF9-4DEC-A650-E905C120B800}"/>
              </a:ext>
            </a:extLst>
          </p:cNvPr>
          <p:cNvSpPr txBox="1">
            <a:spLocks/>
          </p:cNvSpPr>
          <p:nvPr/>
        </p:nvSpPr>
        <p:spPr>
          <a:xfrm>
            <a:off x="457199" y="1695451"/>
            <a:ext cx="11198569" cy="51625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800" b="1" dirty="0">
                <a:solidFill>
                  <a:schemeClr val="tx1"/>
                </a:solidFill>
              </a:rPr>
              <a:t>Allocatie 2.0 verbetert de kwaliteit van de toewijzing en het efficiënt functioneren van de markt</a:t>
            </a:r>
          </a:p>
          <a:p>
            <a:pPr marL="663575" lvl="1" indent="-285750">
              <a:buFont typeface="Arial" panose="020B0604020202020204" pitchFamily="34" charset="0"/>
              <a:buChar char="•"/>
            </a:pPr>
            <a:endParaRPr lang="nl-NL" sz="2100" dirty="0">
              <a:solidFill>
                <a:schemeClr val="tx1"/>
              </a:solidFill>
            </a:endParaRPr>
          </a:p>
          <a:p>
            <a:pPr marL="663575" lvl="1" indent="-285750">
              <a:buFont typeface="Arial" panose="020B0604020202020204" pitchFamily="34" charset="0"/>
              <a:buChar char="•"/>
            </a:pPr>
            <a:endParaRPr lang="nl-NL" sz="2100" dirty="0">
              <a:solidFill>
                <a:schemeClr val="tx1"/>
              </a:solidFill>
            </a:endParaRPr>
          </a:p>
          <a:p>
            <a:pPr marL="663575" lvl="1" indent="-285750">
              <a:buFont typeface="Arial" panose="020B0604020202020204" pitchFamily="34" charset="0"/>
              <a:buChar char="•"/>
            </a:pPr>
            <a:endParaRPr lang="nl-NL" sz="2100" dirty="0">
              <a:solidFill>
                <a:schemeClr val="tx1"/>
              </a:solidFill>
            </a:endParaRPr>
          </a:p>
          <a:p>
            <a:pPr marL="663575" lvl="1" indent="-285750">
              <a:buFont typeface="Arial" panose="020B0604020202020204" pitchFamily="34" charset="0"/>
              <a:buChar char="•"/>
            </a:pPr>
            <a:endParaRPr lang="nl-NL" sz="2100" dirty="0">
              <a:solidFill>
                <a:schemeClr val="tx1"/>
              </a:solidFill>
            </a:endParaRPr>
          </a:p>
          <a:p>
            <a:pPr marL="0" lvl="2" indent="0">
              <a:buNone/>
            </a:pPr>
            <a:r>
              <a:rPr lang="nl-NL" sz="1800" b="1" dirty="0">
                <a:solidFill>
                  <a:schemeClr val="tx1"/>
                </a:solidFill>
              </a:rPr>
              <a:t>Allocatie 2.0 is eerlijker en faciliteert de energietransitie </a:t>
            </a:r>
          </a:p>
          <a:p>
            <a:pPr marL="342900" lvl="2" indent="-342900">
              <a:buFont typeface="Wingdings" panose="05000000000000000000" pitchFamily="2" charset="2"/>
              <a:buChar char="§"/>
            </a:pPr>
            <a:endParaRPr lang="nl-NL" sz="2100" b="1" dirty="0">
              <a:solidFill>
                <a:schemeClr val="tx1"/>
              </a:solidFill>
            </a:endParaRPr>
          </a:p>
          <a:p>
            <a:pPr marL="285750" lvl="2" indent="-285750"/>
            <a:endParaRPr lang="nl-NL" sz="2100" b="1" dirty="0">
              <a:solidFill>
                <a:schemeClr val="tx1"/>
              </a:solidFill>
            </a:endParaRPr>
          </a:p>
          <a:p>
            <a:pPr marL="285750" lvl="2" indent="-285750"/>
            <a:endParaRPr lang="nl-NL" sz="2100" b="1" dirty="0">
              <a:solidFill>
                <a:schemeClr val="tx1"/>
              </a:solidFill>
            </a:endParaRPr>
          </a:p>
          <a:p>
            <a:pPr marL="0" lvl="2" indent="0">
              <a:buNone/>
            </a:pPr>
            <a:r>
              <a:rPr lang="nl-NL" sz="1800" b="1" dirty="0">
                <a:solidFill>
                  <a:schemeClr val="tx1"/>
                </a:solidFill>
              </a:rPr>
              <a:t>Allocatie 2.0 is </a:t>
            </a:r>
            <a:r>
              <a:rPr lang="nl-NL" sz="1800" b="1" dirty="0" err="1">
                <a:solidFill>
                  <a:schemeClr val="tx1"/>
                </a:solidFill>
              </a:rPr>
              <a:t>toekomstvast</a:t>
            </a:r>
            <a:endParaRPr lang="nl-NL" sz="1800" b="1" dirty="0">
              <a:solidFill>
                <a:schemeClr val="tx1"/>
              </a:solidFill>
            </a:endParaRPr>
          </a:p>
          <a:p>
            <a:pPr marL="647700" lvl="3" indent="-285750">
              <a:buClr>
                <a:srgbClr val="FFC000"/>
              </a:buClr>
              <a:buFont typeface="Wingdings" panose="05000000000000000000" pitchFamily="2" charset="2"/>
              <a:buChar char="§"/>
            </a:pPr>
            <a:r>
              <a:rPr lang="nl-NL" sz="1700" dirty="0">
                <a:solidFill>
                  <a:schemeClr val="tx1"/>
                </a:solidFill>
              </a:rPr>
              <a:t>Voorziet in de toekomst waarin uiteindelijk alle aansluitingen </a:t>
            </a:r>
            <a:r>
              <a:rPr lang="nl-NL" sz="1700" dirty="0" err="1">
                <a:solidFill>
                  <a:schemeClr val="tx1"/>
                </a:solidFill>
              </a:rPr>
              <a:t>kwartierbemeten</a:t>
            </a:r>
            <a:r>
              <a:rPr lang="nl-NL" sz="1700" dirty="0">
                <a:solidFill>
                  <a:schemeClr val="tx1"/>
                </a:solidFill>
              </a:rPr>
              <a:t> worden</a:t>
            </a:r>
          </a:p>
          <a:p>
            <a:pPr marL="647700" lvl="3" indent="-285750">
              <a:buClr>
                <a:srgbClr val="FFC000"/>
              </a:buClr>
              <a:buFont typeface="Wingdings" panose="05000000000000000000" pitchFamily="2" charset="2"/>
              <a:buChar char="§"/>
            </a:pPr>
            <a:r>
              <a:rPr lang="nl-NL" sz="1700" dirty="0">
                <a:solidFill>
                  <a:schemeClr val="tx1"/>
                </a:solidFill>
              </a:rPr>
              <a:t>Functioneert ook als niet alle slimme meters worden uitgelezen</a:t>
            </a:r>
          </a:p>
          <a:p>
            <a:pPr marL="704850" lvl="3" indent="-342900">
              <a:buClr>
                <a:srgbClr val="FFC000"/>
              </a:buClr>
              <a:buFont typeface="Wingdings" panose="05000000000000000000" pitchFamily="2" charset="2"/>
              <a:buChar char="§"/>
            </a:pPr>
            <a:endParaRPr lang="nl-NL" sz="2100" b="1" dirty="0">
              <a:solidFill>
                <a:schemeClr val="tx1"/>
              </a:solidFill>
            </a:endParaRPr>
          </a:p>
          <a:p>
            <a:pPr marL="180975" lvl="2" indent="0">
              <a:buNone/>
            </a:pPr>
            <a:endParaRPr lang="nl-NL" dirty="0">
              <a:solidFill>
                <a:schemeClr val="tx1"/>
              </a:solidFill>
            </a:endParaRPr>
          </a:p>
          <a:p>
            <a:pPr marL="466725" lvl="2" indent="-285750"/>
            <a:endParaRPr lang="nl-NL" sz="1600" dirty="0">
              <a:solidFill>
                <a:schemeClr val="tx1"/>
              </a:solidFill>
            </a:endParaRPr>
          </a:p>
          <a:p>
            <a:pPr marL="466725" lvl="2" indent="-285750"/>
            <a:endParaRPr lang="nl-NL" sz="1600" dirty="0">
              <a:solidFill>
                <a:schemeClr val="tx1"/>
              </a:solidFill>
            </a:endParaRPr>
          </a:p>
          <a:p>
            <a:pPr marL="466725" lvl="2" indent="-285750"/>
            <a:endParaRPr lang="nl-NL" sz="1600" dirty="0">
              <a:solidFill>
                <a:schemeClr val="tx1"/>
              </a:solidFill>
            </a:endParaRPr>
          </a:p>
          <a:p>
            <a:pPr marL="466725" lvl="2" indent="-285750"/>
            <a:endParaRPr lang="nl-NL" sz="1600" dirty="0">
              <a:solidFill>
                <a:schemeClr val="tx1"/>
              </a:solidFill>
            </a:endParaRPr>
          </a:p>
          <a:p>
            <a:pPr marL="466725" lvl="2" indent="-285750"/>
            <a:endParaRPr lang="nl-NL" sz="1600" dirty="0">
              <a:solidFill>
                <a:schemeClr val="tx1"/>
              </a:solidFill>
            </a:endParaRPr>
          </a:p>
          <a:p>
            <a:pPr marL="285750" indent="-285750">
              <a:buFont typeface="Arial" panose="020B0604020202020204" pitchFamily="34" charset="0"/>
              <a:buChar char="•"/>
            </a:pPr>
            <a:endParaRPr lang="nl-NL" dirty="0">
              <a:solidFill>
                <a:schemeClr val="tx1"/>
              </a:solidFill>
            </a:endParaRPr>
          </a:p>
          <a:p>
            <a:pPr marL="285750" indent="-285750">
              <a:buFont typeface="Arial" panose="020B0604020202020204" pitchFamily="34" charset="0"/>
              <a:buChar char="•"/>
            </a:pPr>
            <a:endParaRPr lang="nl-NL" dirty="0">
              <a:solidFill>
                <a:schemeClr val="tx1"/>
              </a:solidFill>
            </a:endParaRPr>
          </a:p>
        </p:txBody>
      </p:sp>
      <p:sp>
        <p:nvSpPr>
          <p:cNvPr id="2" name="Titel 1"/>
          <p:cNvSpPr>
            <a:spLocks noGrp="1"/>
          </p:cNvSpPr>
          <p:nvPr>
            <p:ph type="title"/>
          </p:nvPr>
        </p:nvSpPr>
        <p:spPr>
          <a:xfrm>
            <a:off x="457199" y="522000"/>
            <a:ext cx="11398196" cy="515763"/>
          </a:xfrm>
        </p:spPr>
        <p:txBody>
          <a:bodyPr/>
          <a:lstStyle/>
          <a:p>
            <a:pPr>
              <a:lnSpc>
                <a:spcPct val="115000"/>
              </a:lnSpc>
              <a:spcAft>
                <a:spcPts val="800"/>
              </a:spcAft>
            </a:pPr>
            <a:br>
              <a:rPr lang="nl-NL" sz="1800" i="1" dirty="0">
                <a:solidFill>
                  <a:schemeClr val="tx1"/>
                </a:solidFill>
                <a:latin typeface="Verdana" panose="020B0604030504040204" pitchFamily="34" charset="0"/>
                <a:ea typeface="Calibri" panose="020F0502020204030204" pitchFamily="34" charset="0"/>
                <a:cs typeface="Arial" panose="020B0604020202020204" pitchFamily="34" charset="0"/>
              </a:rPr>
            </a:br>
            <a:endParaRPr lang="nl-NL" dirty="0">
              <a:solidFill>
                <a:schemeClr val="tx1"/>
              </a:solidFill>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solidFill>
                  <a:schemeClr val="tx1"/>
                </a:solidFill>
              </a:rPr>
              <a:t>12</a:t>
            </a:fld>
            <a:endParaRPr lang="nl-NL" dirty="0">
              <a:solidFill>
                <a:schemeClr val="tx1"/>
              </a:solidFill>
            </a:endParaRPr>
          </a:p>
        </p:txBody>
      </p:sp>
      <p:graphicFrame>
        <p:nvGraphicFramePr>
          <p:cNvPr id="5" name="Tabel 4"/>
          <p:cNvGraphicFramePr>
            <a:graphicFrameLocks noGrp="1"/>
          </p:cNvGraphicFramePr>
          <p:nvPr>
            <p:extLst>
              <p:ext uri="{D42A27DB-BD31-4B8C-83A1-F6EECF244321}">
                <p14:modId xmlns:p14="http://schemas.microsoft.com/office/powerpoint/2010/main" val="306227237"/>
              </p:ext>
            </p:extLst>
          </p:nvPr>
        </p:nvGraphicFramePr>
        <p:xfrm>
          <a:off x="850787" y="2123564"/>
          <a:ext cx="11203390" cy="1478280"/>
        </p:xfrm>
        <a:graphic>
          <a:graphicData uri="http://schemas.openxmlformats.org/drawingml/2006/table">
            <a:tbl>
              <a:tblPr firstRow="1" bandRow="1">
                <a:tableStyleId>{2D5ABB26-0587-4C30-8999-92F81FD0307C}</a:tableStyleId>
              </a:tblPr>
              <a:tblGrid>
                <a:gridCol w="6035042">
                  <a:extLst>
                    <a:ext uri="{9D8B030D-6E8A-4147-A177-3AD203B41FA5}">
                      <a16:colId xmlns:a16="http://schemas.microsoft.com/office/drawing/2014/main" val="20000"/>
                    </a:ext>
                  </a:extLst>
                </a:gridCol>
                <a:gridCol w="326004">
                  <a:extLst>
                    <a:ext uri="{9D8B030D-6E8A-4147-A177-3AD203B41FA5}">
                      <a16:colId xmlns:a16="http://schemas.microsoft.com/office/drawing/2014/main" val="20001"/>
                    </a:ext>
                  </a:extLst>
                </a:gridCol>
                <a:gridCol w="4842344">
                  <a:extLst>
                    <a:ext uri="{9D8B030D-6E8A-4147-A177-3AD203B41FA5}">
                      <a16:colId xmlns:a16="http://schemas.microsoft.com/office/drawing/2014/main" val="20002"/>
                    </a:ext>
                  </a:extLst>
                </a:gridCol>
              </a:tblGrid>
              <a:tr h="370840">
                <a:tc>
                  <a:txBody>
                    <a:bodyPr/>
                    <a:lstStyle/>
                    <a:p>
                      <a:pPr marL="285750" marR="0" lvl="1" indent="-285750" algn="l" defTabSz="4572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lang="nl-NL" sz="1700" dirty="0">
                          <a:solidFill>
                            <a:schemeClr val="tx1"/>
                          </a:solidFill>
                        </a:rPr>
                        <a:t>Betere afstemming van vraag en aanbod op de elektriciteit- markt, door toewijzen van werkelijke volumes op basis van kwartierwaarden en </a:t>
                      </a:r>
                      <a:r>
                        <a:rPr lang="nl-NL" sz="1700" dirty="0" err="1">
                          <a:solidFill>
                            <a:schemeClr val="tx1"/>
                          </a:solidFill>
                        </a:rPr>
                        <a:t>uitfaseren</a:t>
                      </a:r>
                      <a:r>
                        <a:rPr lang="nl-NL" sz="1700" dirty="0">
                          <a:solidFill>
                            <a:schemeClr val="tx1"/>
                          </a:solidFill>
                        </a:rPr>
                        <a:t> profielmethodiek</a:t>
                      </a:r>
                      <a:endParaRPr lang="en-GB" sz="1700" dirty="0">
                        <a:solidFill>
                          <a:schemeClr val="tx1"/>
                        </a:solidFill>
                      </a:endParaRPr>
                    </a:p>
                  </a:txBody>
                  <a:tcPr/>
                </a:tc>
                <a:tc>
                  <a:txBody>
                    <a:bodyPr/>
                    <a:lstStyle/>
                    <a:p>
                      <a:endParaRPr lang="en-GB" sz="1700" dirty="0"/>
                    </a:p>
                  </a:txBody>
                  <a:tcPr/>
                </a:tc>
                <a:tc>
                  <a:txBody>
                    <a:bodyPr/>
                    <a:lstStyle/>
                    <a:p>
                      <a:r>
                        <a:rPr lang="nl-NL" sz="1700" kern="1200" noProof="0" dirty="0">
                          <a:solidFill>
                            <a:schemeClr val="tx1"/>
                          </a:solidFill>
                          <a:latin typeface="+mn-lt"/>
                          <a:ea typeface="+mn-ea"/>
                          <a:cs typeface="+mn-cs"/>
                        </a:rPr>
                        <a:t>Verlaagt </a:t>
                      </a:r>
                      <a:r>
                        <a:rPr lang="nl-NL" sz="1700" kern="1200" noProof="0" dirty="0" err="1">
                          <a:solidFill>
                            <a:schemeClr val="tx1"/>
                          </a:solidFill>
                          <a:latin typeface="+mn-lt"/>
                          <a:ea typeface="+mn-ea"/>
                          <a:cs typeface="+mn-cs"/>
                        </a:rPr>
                        <a:t>balanceringskosten</a:t>
                      </a:r>
                      <a:r>
                        <a:rPr lang="nl-NL" sz="1700" kern="1200" noProof="0" dirty="0">
                          <a:solidFill>
                            <a:schemeClr val="tx1"/>
                          </a:solidFill>
                          <a:latin typeface="+mn-lt"/>
                          <a:ea typeface="+mn-ea"/>
                          <a:cs typeface="+mn-cs"/>
                        </a:rPr>
                        <a:t> en productiekosten </a:t>
                      </a:r>
                    </a:p>
                  </a:txBody>
                  <a:tcPr anchor="ctr"/>
                </a:tc>
                <a:extLst>
                  <a:ext uri="{0D108BD9-81ED-4DB2-BD59-A6C34878D82A}">
                    <a16:rowId xmlns:a16="http://schemas.microsoft.com/office/drawing/2014/main" val="10000"/>
                  </a:ext>
                </a:extLst>
              </a:tr>
              <a:tr h="370840">
                <a:tc>
                  <a:txBody>
                    <a:bodyPr/>
                    <a:lstStyle/>
                    <a:p>
                      <a:pPr marL="285750" marR="0" lvl="1" indent="-285750" algn="l" defTabSz="4572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lang="nl-NL" sz="1700" dirty="0">
                          <a:solidFill>
                            <a:schemeClr val="tx1"/>
                          </a:solidFill>
                        </a:rPr>
                        <a:t>Reduceren van de tijdsduur</a:t>
                      </a:r>
                      <a:r>
                        <a:rPr lang="nl-NL" sz="1700" baseline="0" dirty="0">
                          <a:solidFill>
                            <a:schemeClr val="tx1"/>
                          </a:solidFill>
                        </a:rPr>
                        <a:t> en</a:t>
                      </a:r>
                      <a:r>
                        <a:rPr lang="nl-NL" sz="1700" dirty="0">
                          <a:solidFill>
                            <a:schemeClr val="tx1"/>
                          </a:solidFill>
                        </a:rPr>
                        <a:t> volumes reconciliatie, verrekenen</a:t>
                      </a:r>
                      <a:r>
                        <a:rPr lang="nl-NL" sz="1700" baseline="0" dirty="0">
                          <a:solidFill>
                            <a:schemeClr val="tx1"/>
                          </a:solidFill>
                        </a:rPr>
                        <a:t> op meer representatieve prijzen</a:t>
                      </a:r>
                      <a:endParaRPr lang="en-GB" sz="1700" dirty="0">
                        <a:solidFill>
                          <a:schemeClr val="tx1"/>
                        </a:solidFill>
                      </a:endParaRPr>
                    </a:p>
                  </a:txBody>
                  <a:tcPr/>
                </a:tc>
                <a:tc>
                  <a:txBody>
                    <a:bodyPr/>
                    <a:lstStyle/>
                    <a:p>
                      <a:endParaRPr lang="en-GB" sz="1700" dirty="0">
                        <a:solidFill>
                          <a:schemeClr val="tx1"/>
                        </a:solidFill>
                      </a:endParaRPr>
                    </a:p>
                  </a:txBody>
                  <a:tcPr/>
                </a:tc>
                <a:tc>
                  <a:txBody>
                    <a:bodyPr/>
                    <a:lstStyle/>
                    <a:p>
                      <a:r>
                        <a:rPr lang="nl-NL" sz="1700" noProof="0" dirty="0">
                          <a:solidFill>
                            <a:schemeClr val="tx1"/>
                          </a:solidFill>
                        </a:rPr>
                        <a:t>Verlaagt financiële</a:t>
                      </a:r>
                      <a:r>
                        <a:rPr lang="nl-NL" sz="1700" baseline="0" noProof="0" dirty="0">
                          <a:solidFill>
                            <a:schemeClr val="tx1"/>
                          </a:solidFill>
                        </a:rPr>
                        <a:t> risico’s en kosten reconciliatie</a:t>
                      </a:r>
                      <a:endParaRPr lang="nl-NL" sz="1700" noProof="0" dirty="0">
                        <a:solidFill>
                          <a:schemeClr val="tx1"/>
                        </a:solidFill>
                      </a:endParaRPr>
                    </a:p>
                  </a:txBody>
                  <a:tcPr anchor="ctr"/>
                </a:tc>
                <a:extLst>
                  <a:ext uri="{0D108BD9-81ED-4DB2-BD59-A6C34878D82A}">
                    <a16:rowId xmlns:a16="http://schemas.microsoft.com/office/drawing/2014/main" val="10001"/>
                  </a:ext>
                </a:extLst>
              </a:tr>
            </a:tbl>
          </a:graphicData>
        </a:graphic>
      </p:graphicFrame>
      <p:sp>
        <p:nvSpPr>
          <p:cNvPr id="7" name="PIJL-RECHTS 6"/>
          <p:cNvSpPr/>
          <p:nvPr/>
        </p:nvSpPr>
        <p:spPr>
          <a:xfrm>
            <a:off x="6778493" y="2450111"/>
            <a:ext cx="262393" cy="238539"/>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3" name="PIJL-RECHTS 12"/>
          <p:cNvSpPr/>
          <p:nvPr/>
        </p:nvSpPr>
        <p:spPr>
          <a:xfrm>
            <a:off x="6778492" y="3169782"/>
            <a:ext cx="262393" cy="238539"/>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6" name="PIJL-RECHTS 15"/>
          <p:cNvSpPr/>
          <p:nvPr/>
        </p:nvSpPr>
        <p:spPr>
          <a:xfrm>
            <a:off x="6778491" y="4157456"/>
            <a:ext cx="262393" cy="238539"/>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7" name="Titel 7">
            <a:extLst>
              <a:ext uri="{FF2B5EF4-FFF2-40B4-BE49-F238E27FC236}">
                <a16:creationId xmlns:a16="http://schemas.microsoft.com/office/drawing/2014/main" id="{CAE854AF-77AB-2142-B6F6-6A1876A2A188}"/>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Allocatie 2.0 doelstellingen: </a:t>
            </a:r>
            <a:r>
              <a:rPr lang="nl-NL" sz="2800" b="1" dirty="0" err="1"/>
              <a:t>toekomstvaste</a:t>
            </a:r>
            <a:r>
              <a:rPr lang="nl-NL" sz="2800" b="1" dirty="0"/>
              <a:t> herinrichting van de toewijzing van </a:t>
            </a:r>
            <a:r>
              <a:rPr lang="nl-NL" sz="2800" b="1" dirty="0" err="1"/>
              <a:t>elektriciteitvolumes</a:t>
            </a:r>
            <a:endParaRPr lang="nl-NL" sz="2800" b="1" dirty="0"/>
          </a:p>
        </p:txBody>
      </p:sp>
    </p:spTree>
    <p:extLst>
      <p:ext uri="{BB962C8B-B14F-4D97-AF65-F5344CB8AC3E}">
        <p14:creationId xmlns:p14="http://schemas.microsoft.com/office/powerpoint/2010/main" val="198245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3">
            <a:extLst>
              <a:ext uri="{FF2B5EF4-FFF2-40B4-BE49-F238E27FC236}">
                <a16:creationId xmlns:a16="http://schemas.microsoft.com/office/drawing/2014/main" id="{EE8B0C8F-2F03-4584-8B8A-8FF48E1B974C}"/>
              </a:ext>
            </a:extLst>
          </p:cNvPr>
          <p:cNvSpPr txBox="1">
            <a:spLocks/>
          </p:cNvSpPr>
          <p:nvPr/>
        </p:nvSpPr>
        <p:spPr>
          <a:xfrm>
            <a:off x="609601" y="1443030"/>
            <a:ext cx="11589527" cy="388137"/>
          </a:xfrm>
          <a:prstGeom prst="rect">
            <a:avLst/>
          </a:prstGeom>
        </p:spPr>
        <p:txBody>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800" b="1" dirty="0">
                <a:solidFill>
                  <a:schemeClr val="tx1"/>
                </a:solidFill>
              </a:rPr>
              <a:t>Stap 1: tijdelijke alternatieve oplossing geprofileerde aansluitingen </a:t>
            </a:r>
          </a:p>
          <a:p>
            <a:pPr>
              <a:buFont typeface="Wingdings" panose="05000000000000000000" pitchFamily="2" charset="2"/>
              <a:buChar char="§"/>
            </a:pPr>
            <a:r>
              <a:rPr lang="nl-NL" sz="1800" dirty="0">
                <a:solidFill>
                  <a:schemeClr val="tx1"/>
                </a:solidFill>
              </a:rPr>
              <a:t>Nog geen expliciete grondslag voor CSMA in de huidige energie wet, maar profielen moeten vervangen</a:t>
            </a:r>
          </a:p>
          <a:p>
            <a:pPr>
              <a:buFont typeface="Wingdings" panose="05000000000000000000" pitchFamily="2" charset="2"/>
              <a:buChar char="§"/>
            </a:pPr>
            <a:r>
              <a:rPr lang="nl-NL" sz="1800" dirty="0">
                <a:solidFill>
                  <a:schemeClr val="tx1"/>
                </a:solidFill>
              </a:rPr>
              <a:t>Tijdelijke alternatieve oplossing geprofileerde aansluitingen: allocatie met dynamische profielen die dagelijks vastgesteld worden op basis van kwartierwaarden representatieve steekproef slimme meters</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13</a:t>
            </a:fld>
            <a:endParaRPr lang="nl-NL" dirty="0"/>
          </a:p>
        </p:txBody>
      </p:sp>
      <p:sp>
        <p:nvSpPr>
          <p:cNvPr id="21" name="Titel 2">
            <a:extLst>
              <a:ext uri="{FF2B5EF4-FFF2-40B4-BE49-F238E27FC236}">
                <a16:creationId xmlns:a16="http://schemas.microsoft.com/office/drawing/2014/main" id="{AFB55A6F-086C-4160-B910-534577D7AA39}"/>
              </a:ext>
            </a:extLst>
          </p:cNvPr>
          <p:cNvSpPr txBox="1">
            <a:spLocks/>
          </p:cNvSpPr>
          <p:nvPr/>
        </p:nvSpPr>
        <p:spPr>
          <a:xfrm>
            <a:off x="336368" y="923468"/>
            <a:ext cx="11358913" cy="32861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endParaRPr lang="nl-NL" dirty="0"/>
          </a:p>
        </p:txBody>
      </p:sp>
      <p:sp>
        <p:nvSpPr>
          <p:cNvPr id="22" name="Tijdelijke aanduiding voor tekst 3">
            <a:extLst>
              <a:ext uri="{FF2B5EF4-FFF2-40B4-BE49-F238E27FC236}">
                <a16:creationId xmlns:a16="http://schemas.microsoft.com/office/drawing/2014/main" id="{EE8B0C8F-2F03-4584-8B8A-8FF48E1B974C}"/>
              </a:ext>
            </a:extLst>
          </p:cNvPr>
          <p:cNvSpPr txBox="1">
            <a:spLocks/>
          </p:cNvSpPr>
          <p:nvPr/>
        </p:nvSpPr>
        <p:spPr>
          <a:xfrm>
            <a:off x="609601" y="2821162"/>
            <a:ext cx="9202625" cy="768853"/>
          </a:xfrm>
          <a:prstGeom prst="rect">
            <a:avLst/>
          </a:prstGeom>
        </p:spPr>
        <p:txBody>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800" b="1" dirty="0">
                <a:solidFill>
                  <a:schemeClr val="tx1"/>
                </a:solidFill>
              </a:rPr>
              <a:t>Stap 2: CSMA </a:t>
            </a:r>
          </a:p>
          <a:p>
            <a:pPr>
              <a:buFont typeface="Wingdings" panose="05000000000000000000" pitchFamily="2" charset="2"/>
              <a:buChar char="§"/>
            </a:pPr>
            <a:r>
              <a:rPr lang="nl-NL" sz="1800" dirty="0">
                <a:solidFill>
                  <a:schemeClr val="tx1"/>
                </a:solidFill>
              </a:rPr>
              <a:t>Zodra CSMA-grondslag in energiewet wordt opgenomen </a:t>
            </a:r>
          </a:p>
        </p:txBody>
      </p:sp>
      <p:cxnSp>
        <p:nvCxnSpPr>
          <p:cNvPr id="24" name="Rechte verbindingslijn met pijl 23">
            <a:extLst>
              <a:ext uri="{FF2B5EF4-FFF2-40B4-BE49-F238E27FC236}">
                <a16:creationId xmlns:a16="http://schemas.microsoft.com/office/drawing/2014/main" id="{0C89CFB0-D5D3-4D34-BF1E-6ACC8AB7DD28}"/>
              </a:ext>
            </a:extLst>
          </p:cNvPr>
          <p:cNvCxnSpPr/>
          <p:nvPr/>
        </p:nvCxnSpPr>
        <p:spPr>
          <a:xfrm>
            <a:off x="5364367" y="5044222"/>
            <a:ext cx="535021" cy="0"/>
          </a:xfrm>
          <a:prstGeom prst="straightConnector1">
            <a:avLst/>
          </a:prstGeom>
          <a:ln w="50800">
            <a:tailEnd type="triangle"/>
          </a:ln>
        </p:spPr>
        <p:style>
          <a:lnRef idx="3">
            <a:schemeClr val="dk1"/>
          </a:lnRef>
          <a:fillRef idx="0">
            <a:schemeClr val="dk1"/>
          </a:fillRef>
          <a:effectRef idx="2">
            <a:schemeClr val="dk1"/>
          </a:effectRef>
          <a:fontRef idx="minor">
            <a:schemeClr val="tx1"/>
          </a:fontRef>
        </p:style>
      </p:cxnSp>
      <p:pic>
        <p:nvPicPr>
          <p:cNvPr id="25" name="Afbeelding 24">
            <a:extLst>
              <a:ext uri="{FF2B5EF4-FFF2-40B4-BE49-F238E27FC236}">
                <a16:creationId xmlns:a16="http://schemas.microsoft.com/office/drawing/2014/main" id="{892BEA2C-03FB-4D57-A691-CEFD547CD1F1}"/>
              </a:ext>
            </a:extLst>
          </p:cNvPr>
          <p:cNvPicPr>
            <a:picLocks noChangeAspect="1"/>
          </p:cNvPicPr>
          <p:nvPr/>
        </p:nvPicPr>
        <p:blipFill>
          <a:blip r:embed="rId2"/>
          <a:stretch>
            <a:fillRect/>
          </a:stretch>
        </p:blipFill>
        <p:spPr>
          <a:xfrm>
            <a:off x="6410782" y="3616831"/>
            <a:ext cx="3653333" cy="2740000"/>
          </a:xfrm>
          <a:prstGeom prst="rect">
            <a:avLst/>
          </a:prstGeom>
        </p:spPr>
      </p:pic>
      <p:pic>
        <p:nvPicPr>
          <p:cNvPr id="26" name="Afbeelding 25">
            <a:extLst>
              <a:ext uri="{FF2B5EF4-FFF2-40B4-BE49-F238E27FC236}">
                <a16:creationId xmlns:a16="http://schemas.microsoft.com/office/drawing/2014/main" id="{33DD7A8A-A52A-4095-B571-56F34A087E6C}"/>
              </a:ext>
            </a:extLst>
          </p:cNvPr>
          <p:cNvPicPr>
            <a:picLocks noChangeAspect="1"/>
          </p:cNvPicPr>
          <p:nvPr/>
        </p:nvPicPr>
        <p:blipFill>
          <a:blip r:embed="rId3"/>
          <a:stretch>
            <a:fillRect/>
          </a:stretch>
        </p:blipFill>
        <p:spPr>
          <a:xfrm>
            <a:off x="1247457" y="3616831"/>
            <a:ext cx="3672191" cy="2744679"/>
          </a:xfrm>
          <a:prstGeom prst="rect">
            <a:avLst/>
          </a:prstGeom>
        </p:spPr>
      </p:pic>
      <p:sp>
        <p:nvSpPr>
          <p:cNvPr id="12" name="Titel 7">
            <a:extLst>
              <a:ext uri="{FF2B5EF4-FFF2-40B4-BE49-F238E27FC236}">
                <a16:creationId xmlns:a16="http://schemas.microsoft.com/office/drawing/2014/main" id="{A1E94179-86C1-A446-925B-E110C300AAFC}"/>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Zoveel mogelijk naar toewijzing op basis van werkelijke kwartierwaarden, in 2 stappen</a:t>
            </a:r>
          </a:p>
        </p:txBody>
      </p:sp>
    </p:spTree>
    <p:extLst>
      <p:ext uri="{BB962C8B-B14F-4D97-AF65-F5344CB8AC3E}">
        <p14:creationId xmlns:p14="http://schemas.microsoft.com/office/powerpoint/2010/main" val="428446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14</a:t>
            </a:fld>
            <a:endParaRPr lang="nl-NL" dirty="0"/>
          </a:p>
        </p:txBody>
      </p:sp>
      <p:sp>
        <p:nvSpPr>
          <p:cNvPr id="13" name="Tekstvak 12">
            <a:extLst>
              <a:ext uri="{FF2B5EF4-FFF2-40B4-BE49-F238E27FC236}">
                <a16:creationId xmlns:a16="http://schemas.microsoft.com/office/drawing/2014/main" id="{C9FAB201-83FE-47DD-8F8E-1D7FA12FD956}"/>
              </a:ext>
            </a:extLst>
          </p:cNvPr>
          <p:cNvSpPr txBox="1"/>
          <p:nvPr/>
        </p:nvSpPr>
        <p:spPr>
          <a:xfrm>
            <a:off x="609601" y="1197623"/>
            <a:ext cx="9661872" cy="1477328"/>
          </a:xfrm>
          <a:prstGeom prst="rect">
            <a:avLst/>
          </a:prstGeom>
          <a:noFill/>
        </p:spPr>
        <p:txBody>
          <a:bodyPr wrap="square">
            <a:spAutoFit/>
          </a:bodyPr>
          <a:lstStyle/>
          <a:p>
            <a:pPr lvl="0">
              <a:buClr>
                <a:srgbClr val="008EBE"/>
              </a:buClr>
            </a:pPr>
            <a:r>
              <a:rPr lang="nl-NL" b="1" dirty="0"/>
              <a:t>Kernelementen programma Allocatie 2.0</a:t>
            </a:r>
          </a:p>
          <a:p>
            <a:pPr marL="742950" lvl="1" indent="-285750">
              <a:buClr>
                <a:srgbClr val="FFC000"/>
              </a:buClr>
              <a:buFont typeface="Wingdings" panose="05000000000000000000" pitchFamily="2" charset="2"/>
              <a:buChar char="§"/>
            </a:pPr>
            <a:r>
              <a:rPr lang="nl-NL" dirty="0"/>
              <a:t>Uitwisseling meetdata grootverbruik </a:t>
            </a:r>
          </a:p>
          <a:p>
            <a:pPr marL="742950" lvl="1" indent="-285750">
              <a:buClr>
                <a:srgbClr val="FFC000"/>
              </a:buClr>
              <a:buFont typeface="Wingdings" panose="05000000000000000000" pitchFamily="2" charset="2"/>
              <a:buChar char="§"/>
            </a:pPr>
            <a:r>
              <a:rPr lang="nl-NL" dirty="0"/>
              <a:t>Allocatie, met name </a:t>
            </a:r>
            <a:r>
              <a:rPr lang="nl-NL" dirty="0" err="1"/>
              <a:t>slimmemeterallocatie</a:t>
            </a:r>
            <a:r>
              <a:rPr lang="nl-NL" dirty="0"/>
              <a:t> en vervanging huidige profielenmethodiek  </a:t>
            </a:r>
          </a:p>
          <a:p>
            <a:pPr marL="742950" lvl="1" indent="-285750">
              <a:buClr>
                <a:srgbClr val="FFC000"/>
              </a:buClr>
              <a:buFont typeface="Wingdings" panose="05000000000000000000" pitchFamily="2" charset="2"/>
              <a:buChar char="§"/>
            </a:pPr>
            <a:r>
              <a:rPr lang="nl-NL" dirty="0"/>
              <a:t>Reconciliatie/</a:t>
            </a:r>
            <a:r>
              <a:rPr lang="nl-NL" dirty="0" err="1"/>
              <a:t>settlement</a:t>
            </a:r>
            <a:endParaRPr lang="nl-NL" dirty="0"/>
          </a:p>
          <a:p>
            <a:pPr marL="742950" lvl="1" indent="-285750">
              <a:buClr>
                <a:srgbClr val="008EBE"/>
              </a:buClr>
              <a:buFont typeface="Arial" panose="020B0604020202020204" pitchFamily="34" charset="0"/>
              <a:buChar char="•"/>
            </a:pPr>
            <a:endParaRPr lang="nl-NL" dirty="0">
              <a:solidFill>
                <a:schemeClr val="tx2"/>
              </a:solidFill>
            </a:endParaRPr>
          </a:p>
        </p:txBody>
      </p:sp>
      <p:sp>
        <p:nvSpPr>
          <p:cNvPr id="16" name="Titel 2">
            <a:extLst>
              <a:ext uri="{FF2B5EF4-FFF2-40B4-BE49-F238E27FC236}">
                <a16:creationId xmlns:a16="http://schemas.microsoft.com/office/drawing/2014/main" id="{21E516EB-4CF7-4EA9-88C9-D555673DF03E}"/>
              </a:ext>
            </a:extLst>
          </p:cNvPr>
          <p:cNvSpPr txBox="1">
            <a:spLocks/>
          </p:cNvSpPr>
          <p:nvPr/>
        </p:nvSpPr>
        <p:spPr>
          <a:xfrm>
            <a:off x="288950" y="1143704"/>
            <a:ext cx="9202625" cy="32861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endParaRPr lang="nl-NL" dirty="0"/>
          </a:p>
        </p:txBody>
      </p:sp>
      <p:pic>
        <p:nvPicPr>
          <p:cNvPr id="10" name="Afbeelding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0691" y="2767590"/>
            <a:ext cx="7896676" cy="3423190"/>
          </a:xfrm>
          <a:prstGeom prst="rect">
            <a:avLst/>
          </a:prstGeom>
          <a:noFill/>
        </p:spPr>
      </p:pic>
      <p:sp>
        <p:nvSpPr>
          <p:cNvPr id="8" name="Titel 7">
            <a:extLst>
              <a:ext uri="{FF2B5EF4-FFF2-40B4-BE49-F238E27FC236}">
                <a16:creationId xmlns:a16="http://schemas.microsoft.com/office/drawing/2014/main" id="{61030974-AC18-C142-9257-2E3561024B15}"/>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Scope Allocatie 2.0</a:t>
            </a:r>
          </a:p>
        </p:txBody>
      </p:sp>
    </p:spTree>
    <p:extLst>
      <p:ext uri="{BB962C8B-B14F-4D97-AF65-F5344CB8AC3E}">
        <p14:creationId xmlns:p14="http://schemas.microsoft.com/office/powerpoint/2010/main" val="175262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8" y="522000"/>
            <a:ext cx="10141891"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15</a:t>
            </a:fld>
            <a:endParaRPr lang="nl-NL" dirty="0"/>
          </a:p>
        </p:txBody>
      </p:sp>
      <p:sp>
        <p:nvSpPr>
          <p:cNvPr id="9" name="Tijdelijke aanduiding voor dianummer 4">
            <a:extLst>
              <a:ext uri="{FF2B5EF4-FFF2-40B4-BE49-F238E27FC236}">
                <a16:creationId xmlns:a16="http://schemas.microsoft.com/office/drawing/2014/main" id="{2DEC01CF-96A2-4CCB-8C96-C991F3BC95EB}"/>
              </a:ext>
            </a:extLst>
          </p:cNvPr>
          <p:cNvSpPr txBox="1">
            <a:spLocks/>
          </p:cNvSpPr>
          <p:nvPr/>
        </p:nvSpPr>
        <p:spPr>
          <a:xfrm>
            <a:off x="480242" y="6190780"/>
            <a:ext cx="244462" cy="230238"/>
          </a:xfrm>
          <a:prstGeom prst="rect">
            <a:avLst/>
          </a:prstGeom>
        </p:spPr>
        <p:txBody>
          <a:bodyPr vert="horz" lIns="91440" tIns="45720" rIns="0" bIns="45720" rtlCol="0" anchor="ctr"/>
          <a:lstStyle>
            <a:defPPr>
              <a:defRPr lang="nl-NL"/>
            </a:defPPr>
            <a:lvl1pPr marL="0" algn="r" defTabSz="457200" rtl="0" eaLnBrk="1" latinLnBrk="0" hangingPunct="1">
              <a:defRPr sz="1200" kern="1200">
                <a:solidFill>
                  <a:srgbClr val="F6BC2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B2A88A-B7BD-41B1-9FCB-9BE633251ACA}" type="slidenum">
              <a:rPr lang="nl-NL" smtClean="0"/>
              <a:pPr/>
              <a:t>15</a:t>
            </a:fld>
            <a:endParaRPr lang="nl-NL"/>
          </a:p>
        </p:txBody>
      </p:sp>
      <p:sp>
        <p:nvSpPr>
          <p:cNvPr id="17" name="Tijdelijke aanduiding voor tekst 3">
            <a:extLst>
              <a:ext uri="{FF2B5EF4-FFF2-40B4-BE49-F238E27FC236}">
                <a16:creationId xmlns:a16="http://schemas.microsoft.com/office/drawing/2014/main" id="{3D26A340-45CF-4988-B03D-D27A06050E1C}"/>
              </a:ext>
            </a:extLst>
          </p:cNvPr>
          <p:cNvSpPr txBox="1">
            <a:spLocks/>
          </p:cNvSpPr>
          <p:nvPr/>
        </p:nvSpPr>
        <p:spPr>
          <a:xfrm>
            <a:off x="327701" y="1459457"/>
            <a:ext cx="9202625" cy="270790"/>
          </a:xfrm>
          <a:prstGeom prst="rect">
            <a:avLst/>
          </a:prstGeom>
        </p:spPr>
        <p:txBody>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01" y="1472316"/>
            <a:ext cx="11188065" cy="5385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2936240" y="1472316"/>
            <a:ext cx="8768080" cy="5385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hthoek 11"/>
          <p:cNvSpPr/>
          <p:nvPr/>
        </p:nvSpPr>
        <p:spPr>
          <a:xfrm>
            <a:off x="288950" y="1472316"/>
            <a:ext cx="2941930" cy="3971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hteraccolade 4"/>
          <p:cNvSpPr/>
          <p:nvPr/>
        </p:nvSpPr>
        <p:spPr>
          <a:xfrm>
            <a:off x="3048000" y="4128048"/>
            <a:ext cx="568960" cy="268533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Tijdelijke aanduiding voor tekst 3">
            <a:extLst>
              <a:ext uri="{FF2B5EF4-FFF2-40B4-BE49-F238E27FC236}">
                <a16:creationId xmlns:a16="http://schemas.microsoft.com/office/drawing/2014/main" id="{EE8B0C8F-2F03-4584-8B8A-8FF48E1B974C}"/>
              </a:ext>
            </a:extLst>
          </p:cNvPr>
          <p:cNvSpPr txBox="1">
            <a:spLocks/>
          </p:cNvSpPr>
          <p:nvPr/>
        </p:nvSpPr>
        <p:spPr>
          <a:xfrm>
            <a:off x="3814800" y="4810316"/>
            <a:ext cx="7654092" cy="270790"/>
          </a:xfrm>
          <a:prstGeom prst="rect">
            <a:avLst/>
          </a:prstGeom>
        </p:spPr>
        <p:txBody>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nl-NL" sz="1800" dirty="0">
                <a:solidFill>
                  <a:schemeClr val="tx1"/>
                </a:solidFill>
              </a:rPr>
              <a:t>Voorlopige invoering strategie opgesteld (nog niet vastgesteld)</a:t>
            </a:r>
          </a:p>
          <a:p>
            <a:pPr>
              <a:buFont typeface="Wingdings" panose="05000000000000000000" pitchFamily="2" charset="2"/>
              <a:buChar char="§"/>
            </a:pPr>
            <a:r>
              <a:rPr lang="nl-NL" sz="1800" dirty="0">
                <a:solidFill>
                  <a:schemeClr val="tx1"/>
                </a:solidFill>
              </a:rPr>
              <a:t>Definitieve release-indeling op T-momenten herzien</a:t>
            </a:r>
          </a:p>
          <a:p>
            <a:pPr>
              <a:buFont typeface="Wingdings" panose="05000000000000000000" pitchFamily="2" charset="2"/>
              <a:buChar char="§"/>
            </a:pPr>
            <a:r>
              <a:rPr lang="nl-NL" sz="1800" dirty="0">
                <a:solidFill>
                  <a:schemeClr val="tx1"/>
                </a:solidFill>
              </a:rPr>
              <a:t>Planning en release-indeling sterk afhankelijk van invoering energiewet en CSMA-grondslag</a:t>
            </a:r>
          </a:p>
        </p:txBody>
      </p:sp>
      <p:sp>
        <p:nvSpPr>
          <p:cNvPr id="15" name="Rechteraccolade 14"/>
          <p:cNvSpPr/>
          <p:nvPr/>
        </p:nvSpPr>
        <p:spPr>
          <a:xfrm>
            <a:off x="3048000" y="3007360"/>
            <a:ext cx="568960" cy="11206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Tijdelijke aanduiding voor tekst 3">
            <a:extLst>
              <a:ext uri="{FF2B5EF4-FFF2-40B4-BE49-F238E27FC236}">
                <a16:creationId xmlns:a16="http://schemas.microsoft.com/office/drawing/2014/main" id="{EE8B0C8F-2F03-4584-8B8A-8FF48E1B974C}"/>
              </a:ext>
            </a:extLst>
          </p:cNvPr>
          <p:cNvSpPr txBox="1">
            <a:spLocks/>
          </p:cNvSpPr>
          <p:nvPr/>
        </p:nvSpPr>
        <p:spPr>
          <a:xfrm>
            <a:off x="3814800" y="3033422"/>
            <a:ext cx="7654092" cy="270790"/>
          </a:xfrm>
          <a:prstGeom prst="rect">
            <a:avLst/>
          </a:prstGeom>
        </p:spPr>
        <p:txBody>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nl-NL" sz="1800" dirty="0">
                <a:solidFill>
                  <a:schemeClr val="tx1"/>
                </a:solidFill>
              </a:rPr>
              <a:t>1 release, eerstvolgende na TR2021</a:t>
            </a:r>
          </a:p>
          <a:p>
            <a:pPr>
              <a:buFont typeface="Wingdings" panose="05000000000000000000" pitchFamily="2" charset="2"/>
              <a:buChar char="§"/>
            </a:pPr>
            <a:r>
              <a:rPr lang="nl-NL" sz="1800" dirty="0">
                <a:solidFill>
                  <a:schemeClr val="tx1"/>
                </a:solidFill>
              </a:rPr>
              <a:t>T0: gepland 26 mei 2021</a:t>
            </a:r>
          </a:p>
          <a:p>
            <a:pPr>
              <a:buFont typeface="Wingdings" panose="05000000000000000000" pitchFamily="2" charset="2"/>
              <a:buChar char="§"/>
            </a:pPr>
            <a:r>
              <a:rPr lang="nl-NL" sz="1800" dirty="0">
                <a:solidFill>
                  <a:schemeClr val="tx1"/>
                </a:solidFill>
              </a:rPr>
              <a:t>Go live: voorlopige planning Q1 2023</a:t>
            </a:r>
          </a:p>
        </p:txBody>
      </p:sp>
      <p:sp>
        <p:nvSpPr>
          <p:cNvPr id="20" name="Titel 7">
            <a:extLst>
              <a:ext uri="{FF2B5EF4-FFF2-40B4-BE49-F238E27FC236}">
                <a16:creationId xmlns:a16="http://schemas.microsoft.com/office/drawing/2014/main" id="{A272D5B0-A367-A44E-9F65-A6564FEC4A68}"/>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Allocatie 2.0 wordt in meerdere releases geïmplementeerd</a:t>
            </a:r>
          </a:p>
        </p:txBody>
      </p:sp>
    </p:spTree>
    <p:extLst>
      <p:ext uri="{BB962C8B-B14F-4D97-AF65-F5344CB8AC3E}">
        <p14:creationId xmlns:p14="http://schemas.microsoft.com/office/powerpoint/2010/main" val="3214550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16</a:t>
            </a:fld>
            <a:endParaRPr lang="nl-NL" dirty="0"/>
          </a:p>
        </p:txBody>
      </p:sp>
      <p:sp>
        <p:nvSpPr>
          <p:cNvPr id="9" name="Tijdelijke aanduiding voor dianummer 4">
            <a:extLst>
              <a:ext uri="{FF2B5EF4-FFF2-40B4-BE49-F238E27FC236}">
                <a16:creationId xmlns:a16="http://schemas.microsoft.com/office/drawing/2014/main" id="{2DEC01CF-96A2-4CCB-8C96-C991F3BC95EB}"/>
              </a:ext>
            </a:extLst>
          </p:cNvPr>
          <p:cNvSpPr txBox="1">
            <a:spLocks/>
          </p:cNvSpPr>
          <p:nvPr/>
        </p:nvSpPr>
        <p:spPr>
          <a:xfrm>
            <a:off x="480242" y="6190780"/>
            <a:ext cx="244462" cy="230238"/>
          </a:xfrm>
          <a:prstGeom prst="rect">
            <a:avLst/>
          </a:prstGeom>
        </p:spPr>
        <p:txBody>
          <a:bodyPr vert="horz" lIns="91440" tIns="45720" rIns="0" bIns="45720" rtlCol="0" anchor="ctr"/>
          <a:lstStyle>
            <a:defPPr>
              <a:defRPr lang="nl-NL"/>
            </a:defPPr>
            <a:lvl1pPr marL="0" algn="r" defTabSz="457200" rtl="0" eaLnBrk="1" latinLnBrk="0" hangingPunct="1">
              <a:defRPr sz="1200" kern="1200">
                <a:solidFill>
                  <a:srgbClr val="F6BC2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B2A88A-B7BD-41B1-9FCB-9BE633251ACA}" type="slidenum">
              <a:rPr lang="nl-NL" smtClean="0"/>
              <a:pPr/>
              <a:t>16</a:t>
            </a:fld>
            <a:endParaRPr lang="nl-NL"/>
          </a:p>
        </p:txBody>
      </p:sp>
      <p:sp>
        <p:nvSpPr>
          <p:cNvPr id="16" name="Titel 2">
            <a:extLst>
              <a:ext uri="{FF2B5EF4-FFF2-40B4-BE49-F238E27FC236}">
                <a16:creationId xmlns:a16="http://schemas.microsoft.com/office/drawing/2014/main" id="{21E516EB-4CF7-4EA9-88C9-D555673DF03E}"/>
              </a:ext>
            </a:extLst>
          </p:cNvPr>
          <p:cNvSpPr txBox="1">
            <a:spLocks/>
          </p:cNvSpPr>
          <p:nvPr/>
        </p:nvSpPr>
        <p:spPr>
          <a:xfrm>
            <a:off x="288950" y="1143704"/>
            <a:ext cx="11987864" cy="32861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endParaRPr lang="nl-NL" dirty="0"/>
          </a:p>
        </p:txBody>
      </p:sp>
      <p:sp>
        <p:nvSpPr>
          <p:cNvPr id="17" name="Tijdelijke aanduiding voor tekst 3">
            <a:extLst>
              <a:ext uri="{FF2B5EF4-FFF2-40B4-BE49-F238E27FC236}">
                <a16:creationId xmlns:a16="http://schemas.microsoft.com/office/drawing/2014/main" id="{3D26A340-45CF-4988-B03D-D27A06050E1C}"/>
              </a:ext>
            </a:extLst>
          </p:cNvPr>
          <p:cNvSpPr txBox="1">
            <a:spLocks/>
          </p:cNvSpPr>
          <p:nvPr/>
        </p:nvSpPr>
        <p:spPr>
          <a:xfrm>
            <a:off x="327701" y="1459457"/>
            <a:ext cx="9202625" cy="270790"/>
          </a:xfrm>
          <a:prstGeom prst="rect">
            <a:avLst/>
          </a:prstGeom>
        </p:spPr>
        <p:txBody>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01" y="1398096"/>
            <a:ext cx="11188065" cy="545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el 7">
            <a:extLst>
              <a:ext uri="{FF2B5EF4-FFF2-40B4-BE49-F238E27FC236}">
                <a16:creationId xmlns:a16="http://schemas.microsoft.com/office/drawing/2014/main" id="{BA2A8910-E62C-5941-8924-1E893B83D8FC}"/>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Allocatie 2.0 wordt in meerdere releases geïmplementeerd</a:t>
            </a:r>
          </a:p>
        </p:txBody>
      </p:sp>
    </p:spTree>
    <p:extLst>
      <p:ext uri="{BB962C8B-B14F-4D97-AF65-F5344CB8AC3E}">
        <p14:creationId xmlns:p14="http://schemas.microsoft.com/office/powerpoint/2010/main" val="219452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solidFill>
                  <a:srgbClr val="000000"/>
                </a:solidFill>
                <a:effectLst/>
                <a:latin typeface="+mj-lt"/>
                <a:ea typeface="Calibri" panose="020F0502020204030204" pitchFamily="34" charset="0"/>
                <a:cs typeface="Arial" panose="020B0604020202020204" pitchFamily="34" charset="0"/>
              </a:rPr>
              <a:t>Ingangsdocumentatie issues IC248 en IC249</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2400" i="1" dirty="0">
                <a:solidFill>
                  <a:srgbClr val="000000"/>
                </a:solidFill>
                <a:effectLst/>
                <a:latin typeface="+mj-lt"/>
                <a:ea typeface="Calibri" panose="020F0502020204030204" pitchFamily="34" charset="0"/>
                <a:cs typeface="Arial" panose="020B0604020202020204" pitchFamily="34" charset="0"/>
              </a:rPr>
              <a:t>George Trienekens - voorzitter werkgroep Meetdata GV, TenneT</a:t>
            </a:r>
            <a:endParaRPr lang="nl-NL" sz="2400" dirty="0">
              <a:latin typeface="+mj-lt"/>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17</a:t>
            </a:fld>
            <a:endParaRPr lang="nl-NL" dirty="0"/>
          </a:p>
        </p:txBody>
      </p:sp>
    </p:spTree>
    <p:extLst>
      <p:ext uri="{BB962C8B-B14F-4D97-AF65-F5344CB8AC3E}">
        <p14:creationId xmlns:p14="http://schemas.microsoft.com/office/powerpoint/2010/main" val="1435256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62001" y="1350023"/>
            <a:ext cx="10523692" cy="4776140"/>
          </a:xfrm>
        </p:spPr>
        <p:txBody>
          <a:bodyPr/>
          <a:lstStyle/>
          <a:p>
            <a:pPr>
              <a:buFont typeface="Wingdings" panose="05000000000000000000" pitchFamily="2" charset="2"/>
              <a:buChar char="§"/>
            </a:pPr>
            <a:r>
              <a:rPr lang="nl-NL" sz="1800" dirty="0"/>
              <a:t>Allereerst stellen we op basis van IC248 en IC249 gestructureerde functionele specificaties op (= Business </a:t>
            </a:r>
            <a:r>
              <a:rPr lang="nl-NL" sz="1800" dirty="0" err="1"/>
              <a:t>RequirementS</a:t>
            </a:r>
            <a:r>
              <a:rPr lang="nl-NL" sz="1800" dirty="0"/>
              <a:t>)</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a:t>Met deze business </a:t>
            </a:r>
            <a:r>
              <a:rPr lang="nl-NL" sz="1800" dirty="0" err="1"/>
              <a:t>requirements</a:t>
            </a:r>
            <a:r>
              <a:rPr lang="nl-NL" sz="1800" dirty="0"/>
              <a:t> worden de te implementeren processen en berichtformaten gespecificeerd</a:t>
            </a:r>
          </a:p>
          <a:p>
            <a:pPr>
              <a:buFont typeface="Wingdings" panose="05000000000000000000" pitchFamily="2" charset="2"/>
              <a:buChar char="§"/>
            </a:pPr>
            <a:endParaRPr lang="en-GB" sz="1800" dirty="0"/>
          </a:p>
          <a:p>
            <a:pPr>
              <a:buFont typeface="Wingdings" panose="05000000000000000000" pitchFamily="2" charset="2"/>
              <a:buChar char="§"/>
            </a:pPr>
            <a:r>
              <a:rPr lang="nl-NL" sz="1800" dirty="0"/>
              <a:t>‘Gaten’ in de functionele beschrijvingen van de issues zijn teruggelegd aan de werkgroepen die de issues hebben opgesteld voor toelichting of uitwerking</a:t>
            </a:r>
          </a:p>
          <a:p>
            <a:endParaRPr lang="en-GB" dirty="0"/>
          </a:p>
        </p:txBody>
      </p:sp>
      <p:sp>
        <p:nvSpPr>
          <p:cNvPr id="10" name="Tijdelijke aanduiding voor dianummer 9"/>
          <p:cNvSpPr>
            <a:spLocks noGrp="1"/>
          </p:cNvSpPr>
          <p:nvPr>
            <p:ph type="sldNum" sz="quarter" idx="10"/>
          </p:nvPr>
        </p:nvSpPr>
        <p:spPr>
          <a:xfrm>
            <a:off x="8035428" y="6433200"/>
            <a:ext cx="612000" cy="216000"/>
          </a:xfrm>
          <a:prstGeom prst="rect">
            <a:avLst/>
          </a:prstGeom>
        </p:spPr>
        <p:txBody>
          <a:bodyPr vert="horz" lIns="91440" tIns="45720" rIns="91440" bIns="45720" rtlCol="0" anchor="ctr"/>
          <a:lstStyle>
            <a:defPPr>
              <a:defRPr lang="de-DE"/>
            </a:defPPr>
            <a:lvl1pPr marL="0" algn="r" defTabSz="914400" rtl="0" eaLnBrk="1" latinLnBrk="0" hangingPunct="1">
              <a:defRPr lang="nl-NL" sz="1000" kern="1200" smtClean="0">
                <a:solidFill>
                  <a:srgbClr val="91A5A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858F3E-B417-432D-910B-1B0A8C2DCBA3}" type="slidenum">
              <a:rPr lang="nl-NL" smtClean="0"/>
              <a:pPr/>
              <a:t>18</a:t>
            </a:fld>
            <a:endParaRPr lang="nl-NL" dirty="0"/>
          </a:p>
        </p:txBody>
      </p:sp>
      <p:sp>
        <p:nvSpPr>
          <p:cNvPr id="6" name="Titel 7">
            <a:extLst>
              <a:ext uri="{FF2B5EF4-FFF2-40B4-BE49-F238E27FC236}">
                <a16:creationId xmlns:a16="http://schemas.microsoft.com/office/drawing/2014/main" id="{C5D694A3-9284-C440-83DA-3D1B611DF498}"/>
              </a:ext>
            </a:extLst>
          </p:cNvPr>
          <p:cNvSpPr txBox="1">
            <a:spLocks/>
          </p:cNvSpPr>
          <p:nvPr/>
        </p:nvSpPr>
        <p:spPr>
          <a:xfrm>
            <a:off x="762001" y="6363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Basis voor ons werk</a:t>
            </a:r>
          </a:p>
        </p:txBody>
      </p:sp>
    </p:spTree>
    <p:custDataLst>
      <p:tags r:id="rId1"/>
    </p:custDataLst>
    <p:extLst>
      <p:ext uri="{BB962C8B-B14F-4D97-AF65-F5344CB8AC3E}">
        <p14:creationId xmlns:p14="http://schemas.microsoft.com/office/powerpoint/2010/main" val="94816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62000" y="1350023"/>
            <a:ext cx="10523693" cy="4776140"/>
          </a:xfrm>
        </p:spPr>
        <p:txBody>
          <a:bodyPr>
            <a:noAutofit/>
          </a:bodyPr>
          <a:lstStyle/>
          <a:p>
            <a:pPr marL="0" indent="0">
              <a:buNone/>
            </a:pPr>
            <a:r>
              <a:rPr lang="nl-NL" sz="1800" dirty="0"/>
              <a:t>Europese Unie komt met regulering om in de Europese energiesector (E en G) interoperabiliteit te bevorderen zonder 1 standaard algemeen verplicht te maken.</a:t>
            </a:r>
          </a:p>
          <a:p>
            <a:pPr marL="0" indent="0">
              <a:buNone/>
            </a:pPr>
            <a:endParaRPr lang="nl-NL" sz="1800" dirty="0"/>
          </a:p>
          <a:p>
            <a:pPr marL="0" indent="0">
              <a:buNone/>
            </a:pPr>
            <a:r>
              <a:rPr lang="nl-NL" sz="1800" dirty="0"/>
              <a:t>Met de kennis van nu wordt dat de volgende aanpak:</a:t>
            </a:r>
          </a:p>
          <a:p>
            <a:pPr marL="800100" lvl="1" indent="-342900">
              <a:buClr>
                <a:srgbClr val="FFC000"/>
              </a:buClr>
              <a:buFont typeface="Wingdings" panose="05000000000000000000" pitchFamily="2" charset="2"/>
              <a:buChar char="§"/>
            </a:pPr>
            <a:r>
              <a:rPr lang="nl-NL" sz="1800" dirty="0"/>
              <a:t>Rollenmodel (b.v. geharmoniseerde rollenmodel): op deze wijze kunnen we profiteren van (kosten-) voordelen van harmonisatie zonder direct alle nationale verschillen op te moeten geven</a:t>
            </a:r>
            <a:endParaRPr lang="en-GB" sz="1800" dirty="0"/>
          </a:p>
          <a:p>
            <a:pPr marL="800100" lvl="1" indent="-342900">
              <a:buClr>
                <a:srgbClr val="FFC000"/>
              </a:buClr>
              <a:buFont typeface="Wingdings" panose="05000000000000000000" pitchFamily="2" charset="2"/>
              <a:buChar char="§"/>
            </a:pPr>
            <a:endParaRPr lang="nl-NL" sz="1800" dirty="0"/>
          </a:p>
          <a:p>
            <a:pPr marL="800100" lvl="1" indent="-342900">
              <a:buClr>
                <a:srgbClr val="FFC000"/>
              </a:buClr>
              <a:buFont typeface="Wingdings" panose="05000000000000000000" pitchFamily="2" charset="2"/>
              <a:buChar char="§"/>
            </a:pPr>
            <a:r>
              <a:rPr lang="nl-NL" sz="1800" dirty="0"/>
              <a:t>Referentie informatie-/datamodel (b.v. IEC CIM): gebruik 1 ‘..common </a:t>
            </a:r>
            <a:r>
              <a:rPr lang="nl-NL" sz="1800" dirty="0" err="1"/>
              <a:t>reference</a:t>
            </a:r>
            <a:r>
              <a:rPr lang="nl-NL" sz="1800" dirty="0"/>
              <a:t> information model..’ om bij alle nationale verschillen toch zo veel mogelijk gelijke betekenis te hanteren</a:t>
            </a:r>
            <a:endParaRPr lang="en-GB" sz="1800" dirty="0"/>
          </a:p>
          <a:p>
            <a:pPr marL="800100" lvl="1" indent="-342900">
              <a:buClr>
                <a:srgbClr val="FFC000"/>
              </a:buClr>
              <a:buFont typeface="Wingdings" panose="05000000000000000000" pitchFamily="2" charset="2"/>
              <a:buChar char="§"/>
            </a:pPr>
            <a:endParaRPr lang="nl-NL" sz="1800" dirty="0"/>
          </a:p>
          <a:p>
            <a:pPr marL="800100" lvl="1" indent="-342900">
              <a:buClr>
                <a:srgbClr val="FFC000"/>
              </a:buClr>
              <a:buFont typeface="Wingdings" panose="05000000000000000000" pitchFamily="2" charset="2"/>
              <a:buChar char="§"/>
            </a:pPr>
            <a:r>
              <a:rPr lang="nl-NL" sz="1800" dirty="0"/>
              <a:t>Referentie </a:t>
            </a:r>
            <a:r>
              <a:rPr lang="nl-NL" sz="1800" dirty="0" err="1"/>
              <a:t>coreprocesmodel</a:t>
            </a:r>
            <a:r>
              <a:rPr lang="nl-NL" sz="1800" dirty="0"/>
              <a:t> (b.v. </a:t>
            </a:r>
            <a:r>
              <a:rPr lang="nl-NL" sz="1800" dirty="0" err="1"/>
              <a:t>ebIX</a:t>
            </a:r>
            <a:r>
              <a:rPr lang="nl-NL" sz="1800" dirty="0"/>
              <a:t> model): een gezamenlijk ‘..</a:t>
            </a:r>
            <a:r>
              <a:rPr lang="nl-NL" sz="1800" dirty="0" err="1"/>
              <a:t>core</a:t>
            </a:r>
            <a:r>
              <a:rPr lang="nl-NL" sz="1800" dirty="0"/>
              <a:t> </a:t>
            </a:r>
            <a:r>
              <a:rPr lang="nl-NL" sz="1800" dirty="0" err="1"/>
              <a:t>process</a:t>
            </a:r>
            <a:r>
              <a:rPr lang="nl-NL" sz="1800" dirty="0"/>
              <a:t> model..’ biedt een gezamenlijke basis in combinatie met de mogelijkheid tot nationale verschillen waar nuttig. Hierdoor is harmonisatie stap voor stap mogelijk gedurende langere tijd</a:t>
            </a:r>
            <a:endParaRPr lang="en-GB" sz="1800" dirty="0"/>
          </a:p>
          <a:p>
            <a:pPr marL="800100" lvl="1" indent="-342900">
              <a:buClr>
                <a:srgbClr val="FFC000"/>
              </a:buClr>
              <a:buFont typeface="Wingdings" panose="05000000000000000000" pitchFamily="2" charset="2"/>
              <a:buChar char="§"/>
            </a:pPr>
            <a:endParaRPr lang="nl-NL" sz="1800" dirty="0"/>
          </a:p>
          <a:p>
            <a:pPr marL="800100" lvl="1" indent="-342900">
              <a:buClr>
                <a:srgbClr val="FFC000"/>
              </a:buClr>
              <a:buFont typeface="Wingdings" panose="05000000000000000000" pitchFamily="2" charset="2"/>
              <a:buChar char="§"/>
            </a:pPr>
            <a:r>
              <a:rPr lang="nl-NL" sz="1800" dirty="0"/>
              <a:t>Referentie NL-specifiek</a:t>
            </a:r>
          </a:p>
          <a:p>
            <a:pPr lvl="1"/>
            <a:endParaRPr lang="nl-NL" sz="1600" dirty="0"/>
          </a:p>
          <a:p>
            <a:pPr>
              <a:buFont typeface="Arial" panose="020B0604020202020204" pitchFamily="34" charset="0"/>
              <a:buChar char="•"/>
            </a:pPr>
            <a:endParaRPr lang="en-GB" sz="1800" dirty="0"/>
          </a:p>
          <a:p>
            <a:pPr>
              <a:buFont typeface="Arial" panose="020B0604020202020204" pitchFamily="34" charset="0"/>
              <a:buChar char="•"/>
            </a:pPr>
            <a:endParaRPr lang="en-GB" sz="1800" dirty="0"/>
          </a:p>
        </p:txBody>
      </p:sp>
      <p:sp>
        <p:nvSpPr>
          <p:cNvPr id="10" name="Tijdelijke aanduiding voor dianummer 9"/>
          <p:cNvSpPr>
            <a:spLocks noGrp="1"/>
          </p:cNvSpPr>
          <p:nvPr>
            <p:ph type="sldNum" sz="quarter" idx="10"/>
          </p:nvPr>
        </p:nvSpPr>
        <p:spPr>
          <a:xfrm>
            <a:off x="8035428" y="6433200"/>
            <a:ext cx="612000" cy="216000"/>
          </a:xfrm>
          <a:prstGeom prst="rect">
            <a:avLst/>
          </a:prstGeom>
        </p:spPr>
        <p:txBody>
          <a:bodyPr vert="horz" lIns="91440" tIns="45720" rIns="91440" bIns="45720" rtlCol="0" anchor="ctr"/>
          <a:lstStyle>
            <a:defPPr>
              <a:defRPr lang="de-DE"/>
            </a:defPPr>
            <a:lvl1pPr marL="0" algn="r" defTabSz="914400" rtl="0" eaLnBrk="1" latinLnBrk="0" hangingPunct="1">
              <a:defRPr lang="nl-NL" sz="1000" kern="1200" smtClean="0">
                <a:solidFill>
                  <a:srgbClr val="91A5A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858F3E-B417-432D-910B-1B0A8C2DCBA3}" type="slidenum">
              <a:rPr lang="nl-NL" smtClean="0"/>
              <a:pPr/>
              <a:t>19</a:t>
            </a:fld>
            <a:endParaRPr lang="nl-NL" dirty="0"/>
          </a:p>
        </p:txBody>
      </p:sp>
      <p:sp>
        <p:nvSpPr>
          <p:cNvPr id="6" name="Titel 7">
            <a:extLst>
              <a:ext uri="{FF2B5EF4-FFF2-40B4-BE49-F238E27FC236}">
                <a16:creationId xmlns:a16="http://schemas.microsoft.com/office/drawing/2014/main" id="{E62D2B47-DA14-254D-A2DE-207B4B50FA87}"/>
              </a:ext>
            </a:extLst>
          </p:cNvPr>
          <p:cNvSpPr txBox="1">
            <a:spLocks/>
          </p:cNvSpPr>
          <p:nvPr/>
        </p:nvSpPr>
        <p:spPr>
          <a:xfrm>
            <a:off x="762001" y="6363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Belangrijk uitgangspunt: gebruik standaarden als </a:t>
            </a:r>
            <a:r>
              <a:rPr lang="nl-NL" sz="2800" b="1" u="sng" dirty="0"/>
              <a:t>basis</a:t>
            </a:r>
            <a:endParaRPr lang="nl-NL" sz="2800" b="1" dirty="0"/>
          </a:p>
        </p:txBody>
      </p:sp>
    </p:spTree>
    <p:custDataLst>
      <p:tags r:id="rId1"/>
    </p:custDataLst>
    <p:extLst>
      <p:ext uri="{BB962C8B-B14F-4D97-AF65-F5344CB8AC3E}">
        <p14:creationId xmlns:p14="http://schemas.microsoft.com/office/powerpoint/2010/main" val="400134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endParaRPr lang="nl-NL" sz="2400" i="1" dirty="0">
              <a:solidFill>
                <a:srgbClr val="000000"/>
              </a:solidFill>
              <a:effectLst/>
              <a:latin typeface="+mj-lt"/>
              <a:ea typeface="Calibri" panose="020F0502020204030204" pitchFamily="34" charset="0"/>
              <a:cs typeface="Arial" panose="020B0604020202020204" pitchFamily="34" charset="0"/>
            </a:endParaRPr>
          </a:p>
          <a:p>
            <a:pPr marL="0" indent="0">
              <a:buNone/>
            </a:pPr>
            <a:endParaRPr lang="nl-NL" sz="2400" i="1" dirty="0">
              <a:latin typeface="+mj-lt"/>
              <a:ea typeface="Calibri" panose="020F0502020204030204" pitchFamily="34" charset="0"/>
              <a:cs typeface="Arial" panose="020B0604020202020204" pitchFamily="34" charset="0"/>
            </a:endParaRPr>
          </a:p>
          <a:p>
            <a:pPr marL="0" indent="0">
              <a:buNone/>
            </a:pPr>
            <a:endParaRPr lang="nl-NL" sz="2400" i="1" dirty="0">
              <a:solidFill>
                <a:srgbClr val="000000"/>
              </a:solidFill>
              <a:effectLst/>
              <a:latin typeface="+mj-lt"/>
              <a:ea typeface="Calibri" panose="020F0502020204030204" pitchFamily="34" charset="0"/>
              <a:cs typeface="Arial" panose="020B0604020202020204" pitchFamily="34" charset="0"/>
            </a:endParaRPr>
          </a:p>
          <a:p>
            <a:pPr marL="0" indent="0">
              <a:buNone/>
            </a:pPr>
            <a:endParaRPr lang="nl-NL" sz="2400" dirty="0">
              <a:latin typeface="Verdana" panose="020B0604030504040204" pitchFamily="34" charset="0"/>
              <a:ea typeface="Calibri" panose="020F0502020204030204" pitchFamily="34" charset="0"/>
              <a:cs typeface="Arial" panose="020B0604020202020204" pitchFamily="34" charset="0"/>
            </a:endParaRPr>
          </a:p>
          <a:p>
            <a:pPr marL="0" indent="0">
              <a:buNone/>
            </a:pPr>
            <a:endParaRPr lang="nl-NL" sz="1800" dirty="0">
              <a:latin typeface="Verdana" panose="020B0604030504040204" pitchFamily="34" charset="0"/>
              <a:ea typeface="Calibri" panose="020F0502020204030204" pitchFamily="34" charset="0"/>
              <a:cs typeface="Arial" panose="020B0604020202020204" pitchFamily="34" charset="0"/>
            </a:endParaRPr>
          </a:p>
          <a:p>
            <a:pPr marL="0" indent="0">
              <a:buNone/>
            </a:pPr>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2</a:t>
            </a:fld>
            <a:endParaRPr lang="nl-NL" dirty="0"/>
          </a:p>
        </p:txBody>
      </p:sp>
      <p:pic>
        <p:nvPicPr>
          <p:cNvPr id="8" name="Afbeelding 7">
            <a:extLst>
              <a:ext uri="{FF2B5EF4-FFF2-40B4-BE49-F238E27FC236}">
                <a16:creationId xmlns:a16="http://schemas.microsoft.com/office/drawing/2014/main" id="{ECB785A1-8612-43F9-B752-B3BD2F6D2296}"/>
              </a:ext>
            </a:extLst>
          </p:cNvPr>
          <p:cNvPicPr>
            <a:picLocks noChangeAspect="1"/>
          </p:cNvPicPr>
          <p:nvPr/>
        </p:nvPicPr>
        <p:blipFill>
          <a:blip r:embed="rId2"/>
          <a:stretch>
            <a:fillRect/>
          </a:stretch>
        </p:blipFill>
        <p:spPr>
          <a:xfrm>
            <a:off x="842364" y="2768367"/>
            <a:ext cx="3419530" cy="3362278"/>
          </a:xfrm>
          <a:prstGeom prst="rect">
            <a:avLst/>
          </a:prstGeom>
        </p:spPr>
      </p:pic>
      <p:sp>
        <p:nvSpPr>
          <p:cNvPr id="9" name="Tekstvak 8">
            <a:extLst>
              <a:ext uri="{FF2B5EF4-FFF2-40B4-BE49-F238E27FC236}">
                <a16:creationId xmlns:a16="http://schemas.microsoft.com/office/drawing/2014/main" id="{F2B0B1DD-A419-40BC-9819-B3FD761B8C4B}"/>
              </a:ext>
            </a:extLst>
          </p:cNvPr>
          <p:cNvSpPr txBox="1"/>
          <p:nvPr/>
        </p:nvSpPr>
        <p:spPr>
          <a:xfrm>
            <a:off x="1023457" y="987003"/>
            <a:ext cx="10509169" cy="1938992"/>
          </a:xfrm>
          <a:prstGeom prst="rect">
            <a:avLst/>
          </a:prstGeom>
          <a:noFill/>
        </p:spPr>
        <p:txBody>
          <a:bodyPr wrap="square" rtlCol="0">
            <a:spAutoFit/>
          </a:bodyPr>
          <a:lstStyle/>
          <a:p>
            <a:r>
              <a:rPr lang="nl-NL" sz="2800" b="1" dirty="0"/>
              <a:t>Welkom op de voorlichting Themarelease 2021 – </a:t>
            </a:r>
          </a:p>
          <a:p>
            <a:r>
              <a:rPr lang="nl-NL" sz="2800" b="1" dirty="0"/>
              <a:t>Allocatie 2.0 Tranche 1</a:t>
            </a:r>
          </a:p>
          <a:p>
            <a:endParaRPr lang="nl-NL" sz="1000" b="1" dirty="0"/>
          </a:p>
          <a:p>
            <a:r>
              <a:rPr lang="nl-NL" dirty="0">
                <a:solidFill>
                  <a:srgbClr val="FF0000"/>
                </a:solidFill>
              </a:rPr>
              <a:t>Graag uw microfoon op </a:t>
            </a:r>
            <a:r>
              <a:rPr lang="nl-NL" dirty="0" err="1">
                <a:solidFill>
                  <a:srgbClr val="FF0000"/>
                </a:solidFill>
              </a:rPr>
              <a:t>mute</a:t>
            </a:r>
            <a:r>
              <a:rPr lang="nl-NL" dirty="0">
                <a:solidFill>
                  <a:srgbClr val="FF0000"/>
                </a:solidFill>
              </a:rPr>
              <a:t> zetten</a:t>
            </a:r>
            <a:br>
              <a:rPr lang="nl-NL" dirty="0">
                <a:solidFill>
                  <a:srgbClr val="FF0000"/>
                </a:solidFill>
              </a:rPr>
            </a:br>
            <a:r>
              <a:rPr lang="nl-NL" dirty="0">
                <a:solidFill>
                  <a:srgbClr val="FF0000"/>
                </a:solidFill>
              </a:rPr>
              <a:t>Camera alleen als je spreekt</a:t>
            </a:r>
            <a:br>
              <a:rPr lang="nl-NL" dirty="0">
                <a:solidFill>
                  <a:srgbClr val="FF0000"/>
                </a:solidFill>
              </a:rPr>
            </a:br>
            <a:r>
              <a:rPr lang="nl-NL" dirty="0">
                <a:solidFill>
                  <a:srgbClr val="FF0000"/>
                </a:solidFill>
              </a:rPr>
              <a:t>Vraag stellen in chat, de voorzitter modereert</a:t>
            </a:r>
          </a:p>
        </p:txBody>
      </p:sp>
      <p:pic>
        <p:nvPicPr>
          <p:cNvPr id="11" name="Afbeelding 10" descr="Afbeelding met tekst, teken, illustratie&#10;&#10;Automatisch gegenereerde beschrijving">
            <a:extLst>
              <a:ext uri="{FF2B5EF4-FFF2-40B4-BE49-F238E27FC236}">
                <a16:creationId xmlns:a16="http://schemas.microsoft.com/office/drawing/2014/main" id="{3198B67E-3C33-4F55-B10C-0BC2FBD96A00}"/>
              </a:ext>
            </a:extLst>
          </p:cNvPr>
          <p:cNvPicPr>
            <a:picLocks noChangeAspect="1"/>
          </p:cNvPicPr>
          <p:nvPr/>
        </p:nvPicPr>
        <p:blipFill>
          <a:blip r:embed="rId3"/>
          <a:stretch>
            <a:fillRect/>
          </a:stretch>
        </p:blipFill>
        <p:spPr>
          <a:xfrm>
            <a:off x="4647059" y="3046997"/>
            <a:ext cx="2824000" cy="2824000"/>
          </a:xfrm>
          <a:prstGeom prst="rect">
            <a:avLst/>
          </a:prstGeom>
        </p:spPr>
      </p:pic>
      <p:pic>
        <p:nvPicPr>
          <p:cNvPr id="13" name="Afbeelding 12">
            <a:extLst>
              <a:ext uri="{FF2B5EF4-FFF2-40B4-BE49-F238E27FC236}">
                <a16:creationId xmlns:a16="http://schemas.microsoft.com/office/drawing/2014/main" id="{D74D8FE6-0ADD-4A2E-A5B1-4A3920665D67}"/>
              </a:ext>
            </a:extLst>
          </p:cNvPr>
          <p:cNvPicPr>
            <a:picLocks noChangeAspect="1"/>
          </p:cNvPicPr>
          <p:nvPr/>
        </p:nvPicPr>
        <p:blipFill>
          <a:blip r:embed="rId4"/>
          <a:stretch>
            <a:fillRect/>
          </a:stretch>
        </p:blipFill>
        <p:spPr>
          <a:xfrm>
            <a:off x="8073299" y="3046997"/>
            <a:ext cx="2933057" cy="2824000"/>
          </a:xfrm>
          <a:prstGeom prst="rect">
            <a:avLst/>
          </a:prstGeom>
        </p:spPr>
      </p:pic>
    </p:spTree>
    <p:extLst>
      <p:ext uri="{BB962C8B-B14F-4D97-AF65-F5344CB8AC3E}">
        <p14:creationId xmlns:p14="http://schemas.microsoft.com/office/powerpoint/2010/main" val="189396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txBox="1">
            <a:spLocks/>
          </p:cNvSpPr>
          <p:nvPr/>
        </p:nvSpPr>
        <p:spPr>
          <a:xfrm>
            <a:off x="1199456" y="1957524"/>
            <a:ext cx="10515600" cy="435133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baseline="0">
                <a:solidFill>
                  <a:srgbClr val="4B525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800" kern="1200">
                <a:solidFill>
                  <a:srgbClr val="4B525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800" kern="1200">
                <a:solidFill>
                  <a:srgbClr val="4B525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600" kern="1200">
                <a:solidFill>
                  <a:srgbClr val="4B525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rgbClr val="4B525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11" name="Rechthoek 10"/>
          <p:cNvSpPr/>
          <p:nvPr/>
        </p:nvSpPr>
        <p:spPr>
          <a:xfrm>
            <a:off x="3121698" y="4312126"/>
            <a:ext cx="3135921" cy="1556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Werkgroep</a:t>
            </a:r>
            <a:r>
              <a:rPr lang="en-GB" dirty="0"/>
              <a:t> </a:t>
            </a:r>
          </a:p>
          <a:p>
            <a:pPr algn="ctr"/>
            <a:r>
              <a:rPr lang="en-GB" dirty="0" err="1"/>
              <a:t>Meetdata</a:t>
            </a:r>
            <a:r>
              <a:rPr lang="en-GB" dirty="0"/>
              <a:t> GV XML</a:t>
            </a:r>
          </a:p>
        </p:txBody>
      </p:sp>
      <p:sp>
        <p:nvSpPr>
          <p:cNvPr id="12" name="PIJL-RECHTS 11"/>
          <p:cNvSpPr/>
          <p:nvPr/>
        </p:nvSpPr>
        <p:spPr>
          <a:xfrm>
            <a:off x="1994462" y="5044168"/>
            <a:ext cx="1127235" cy="816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IC248</a:t>
            </a:r>
          </a:p>
        </p:txBody>
      </p:sp>
      <p:sp>
        <p:nvSpPr>
          <p:cNvPr id="13" name="PIJL-RECHTS 12"/>
          <p:cNvSpPr/>
          <p:nvPr/>
        </p:nvSpPr>
        <p:spPr>
          <a:xfrm>
            <a:off x="1994463" y="4220352"/>
            <a:ext cx="1127235" cy="8238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IC249</a:t>
            </a:r>
          </a:p>
        </p:txBody>
      </p:sp>
      <p:sp>
        <p:nvSpPr>
          <p:cNvPr id="14" name="PIJL-RECHTS 13"/>
          <p:cNvSpPr/>
          <p:nvPr/>
        </p:nvSpPr>
        <p:spPr>
          <a:xfrm rot="3771512">
            <a:off x="3038219" y="2440628"/>
            <a:ext cx="3302876" cy="725214"/>
          </a:xfrm>
          <a:prstGeom prst="rightArrow">
            <a:avLst>
              <a:gd name="adj1" fmla="val 50000"/>
              <a:gd name="adj2" fmla="val 708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eBix</a:t>
            </a:r>
            <a:r>
              <a:rPr lang="en-GB" dirty="0"/>
              <a:t> – Core Process Model</a:t>
            </a:r>
          </a:p>
        </p:txBody>
      </p:sp>
      <p:sp>
        <p:nvSpPr>
          <p:cNvPr id="15" name="PIJL-RECHTS 14"/>
          <p:cNvSpPr/>
          <p:nvPr/>
        </p:nvSpPr>
        <p:spPr>
          <a:xfrm rot="3825374">
            <a:off x="2040473" y="2185183"/>
            <a:ext cx="3302876" cy="1117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IEC – CIM (Common Information Model)</a:t>
            </a:r>
          </a:p>
        </p:txBody>
      </p:sp>
      <p:sp>
        <p:nvSpPr>
          <p:cNvPr id="16" name="PIJL-RECHTS 15"/>
          <p:cNvSpPr/>
          <p:nvPr/>
        </p:nvSpPr>
        <p:spPr>
          <a:xfrm rot="3743678">
            <a:off x="961633" y="2212547"/>
            <a:ext cx="3406105" cy="1117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Harmonized Electricity Market Role Model</a:t>
            </a:r>
            <a:endParaRPr lang="en-GB" dirty="0"/>
          </a:p>
        </p:txBody>
      </p:sp>
      <p:sp>
        <p:nvSpPr>
          <p:cNvPr id="17" name="PIJL-RECHTS 16"/>
          <p:cNvSpPr/>
          <p:nvPr/>
        </p:nvSpPr>
        <p:spPr>
          <a:xfrm>
            <a:off x="6274884" y="4438240"/>
            <a:ext cx="2016538" cy="1384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Business requirements</a:t>
            </a:r>
          </a:p>
        </p:txBody>
      </p:sp>
      <p:sp>
        <p:nvSpPr>
          <p:cNvPr id="18" name="PIJL-RECHTS 17"/>
          <p:cNvSpPr/>
          <p:nvPr/>
        </p:nvSpPr>
        <p:spPr>
          <a:xfrm>
            <a:off x="8291422" y="4358194"/>
            <a:ext cx="2376578" cy="1464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Technische</a:t>
            </a:r>
            <a:r>
              <a:rPr lang="en-GB" dirty="0"/>
              <a:t> </a:t>
            </a:r>
            <a:r>
              <a:rPr lang="en-GB" dirty="0" err="1"/>
              <a:t>berichtspecificatie</a:t>
            </a:r>
            <a:endParaRPr lang="en-GB" dirty="0"/>
          </a:p>
        </p:txBody>
      </p:sp>
      <p:sp>
        <p:nvSpPr>
          <p:cNvPr id="19" name="PIJL-RECHTS 18"/>
          <p:cNvSpPr/>
          <p:nvPr/>
        </p:nvSpPr>
        <p:spPr>
          <a:xfrm rot="3771512">
            <a:off x="3729773" y="2440628"/>
            <a:ext cx="3302876" cy="725214"/>
          </a:xfrm>
          <a:prstGeom prst="rightArrow">
            <a:avLst>
              <a:gd name="adj1" fmla="val 50000"/>
              <a:gd name="adj2" fmla="val 708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NL-</a:t>
            </a:r>
            <a:r>
              <a:rPr lang="en-GB" dirty="0" err="1"/>
              <a:t>marktmodel</a:t>
            </a:r>
            <a:r>
              <a:rPr lang="en-GB" dirty="0"/>
              <a:t> </a:t>
            </a:r>
            <a:r>
              <a:rPr lang="en-GB" dirty="0" err="1"/>
              <a:t>specifiek</a:t>
            </a:r>
            <a:endParaRPr lang="en-GB" dirty="0"/>
          </a:p>
        </p:txBody>
      </p:sp>
      <p:sp>
        <p:nvSpPr>
          <p:cNvPr id="5" name="Gekromde PIJL-LINKS 4"/>
          <p:cNvSpPr/>
          <p:nvPr/>
        </p:nvSpPr>
        <p:spPr>
          <a:xfrm rot="5400000">
            <a:off x="4182945" y="3676187"/>
            <a:ext cx="729766" cy="4824537"/>
          </a:xfrm>
          <a:prstGeom prst="curvedLeftArrow">
            <a:avLst>
              <a:gd name="adj1" fmla="val 26151"/>
              <a:gd name="adj2" fmla="val 7856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ijdelijke aanduiding voor dianummer 19"/>
          <p:cNvSpPr>
            <a:spLocks noGrp="1"/>
          </p:cNvSpPr>
          <p:nvPr>
            <p:ph type="sldNum" sz="quarter" idx="10"/>
          </p:nvPr>
        </p:nvSpPr>
        <p:spPr>
          <a:xfrm>
            <a:off x="8035428" y="6433200"/>
            <a:ext cx="612000" cy="216000"/>
          </a:xfrm>
          <a:prstGeom prst="rect">
            <a:avLst/>
          </a:prstGeom>
        </p:spPr>
        <p:txBody>
          <a:bodyPr vert="horz" lIns="91440" tIns="45720" rIns="91440" bIns="45720" rtlCol="0" anchor="ctr"/>
          <a:lstStyle>
            <a:defPPr>
              <a:defRPr lang="de-DE"/>
            </a:defPPr>
            <a:lvl1pPr marL="0" algn="r" defTabSz="914400" rtl="0" eaLnBrk="1" latinLnBrk="0" hangingPunct="1">
              <a:defRPr lang="nl-NL" sz="1000" kern="1200" smtClean="0">
                <a:solidFill>
                  <a:srgbClr val="91A5A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858F3E-B417-432D-910B-1B0A8C2DCBA3}" type="slidenum">
              <a:rPr lang="nl-NL" smtClean="0"/>
              <a:pPr/>
              <a:t>20</a:t>
            </a:fld>
            <a:endParaRPr lang="nl-NL" dirty="0"/>
          </a:p>
        </p:txBody>
      </p:sp>
      <p:sp>
        <p:nvSpPr>
          <p:cNvPr id="21" name="Tijdelijke aanduiding voor inhoud 2"/>
          <p:cNvSpPr>
            <a:spLocks noGrp="1"/>
          </p:cNvSpPr>
          <p:nvPr>
            <p:ph idx="1"/>
          </p:nvPr>
        </p:nvSpPr>
        <p:spPr>
          <a:xfrm>
            <a:off x="5796924" y="1043628"/>
            <a:ext cx="4871077" cy="2241356"/>
          </a:xfrm>
        </p:spPr>
        <p:txBody>
          <a:bodyPr/>
          <a:lstStyle/>
          <a:p>
            <a:pPr>
              <a:buFont typeface="Wingdings" panose="05000000000000000000" pitchFamily="2" charset="2"/>
              <a:buChar char="§"/>
            </a:pPr>
            <a:r>
              <a:rPr lang="nl-NL" sz="1800" dirty="0"/>
              <a:t>Op weg naar </a:t>
            </a:r>
            <a:r>
              <a:rPr lang="nl-NL" sz="1800" b="1" dirty="0"/>
              <a:t>1 Europese energiemarkt </a:t>
            </a:r>
            <a:r>
              <a:rPr lang="nl-NL" sz="1800" dirty="0"/>
              <a:t>teneinde in Europa de gezamenlijke </a:t>
            </a:r>
            <a:r>
              <a:rPr lang="nl-NL" sz="1800" b="1" dirty="0"/>
              <a:t>welvaart te verhogen</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a:t>Dit vereist harmonisering processen en informatie-uitwisseling</a:t>
            </a:r>
          </a:p>
          <a:p>
            <a:pPr>
              <a:buFont typeface="Arial" panose="020B0604020202020204" pitchFamily="34" charset="0"/>
              <a:buChar char="•"/>
            </a:pPr>
            <a:endParaRPr lang="nl-NL" dirty="0"/>
          </a:p>
          <a:p>
            <a:endParaRPr lang="en-GB" dirty="0"/>
          </a:p>
        </p:txBody>
      </p:sp>
      <p:sp>
        <p:nvSpPr>
          <p:cNvPr id="23" name="Titel 7">
            <a:extLst>
              <a:ext uri="{FF2B5EF4-FFF2-40B4-BE49-F238E27FC236}">
                <a16:creationId xmlns:a16="http://schemas.microsoft.com/office/drawing/2014/main" id="{86C2B17D-2A21-4844-B6B3-ECF23F99C9A9}"/>
              </a:ext>
            </a:extLst>
          </p:cNvPr>
          <p:cNvSpPr txBox="1">
            <a:spLocks/>
          </p:cNvSpPr>
          <p:nvPr/>
        </p:nvSpPr>
        <p:spPr>
          <a:xfrm>
            <a:off x="817945" y="564489"/>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en-GB" sz="2800" b="1" dirty="0"/>
              <a:t>Input: IC’s </a:t>
            </a:r>
            <a:r>
              <a:rPr lang="en-GB" sz="2800" b="1" dirty="0" err="1"/>
              <a:t>en</a:t>
            </a:r>
            <a:r>
              <a:rPr lang="en-GB" sz="2800" b="1" dirty="0"/>
              <a:t> </a:t>
            </a:r>
            <a:r>
              <a:rPr lang="en-GB" sz="2800" b="1" dirty="0" err="1"/>
              <a:t>standaarden</a:t>
            </a:r>
            <a:endParaRPr lang="nl-NL" sz="2800" b="1" dirty="0"/>
          </a:p>
        </p:txBody>
      </p:sp>
    </p:spTree>
    <p:custDataLst>
      <p:tags r:id="rId1"/>
    </p:custDataLst>
    <p:extLst>
      <p:ext uri="{BB962C8B-B14F-4D97-AF65-F5344CB8AC3E}">
        <p14:creationId xmlns:p14="http://schemas.microsoft.com/office/powerpoint/2010/main" val="1405560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62000" y="1350023"/>
            <a:ext cx="10523693" cy="4776140"/>
          </a:xfrm>
        </p:spPr>
        <p:txBody>
          <a:bodyPr>
            <a:normAutofit/>
          </a:bodyPr>
          <a:lstStyle/>
          <a:p>
            <a:pPr>
              <a:buFont typeface="Wingdings" panose="05000000000000000000" pitchFamily="2" charset="2"/>
              <a:buChar char="§"/>
            </a:pPr>
            <a:r>
              <a:rPr lang="nl-NL" sz="1800" dirty="0" err="1"/>
              <a:t>UseCase</a:t>
            </a:r>
            <a:r>
              <a:rPr lang="nl-NL" sz="1800" dirty="0"/>
              <a:t>-diagram: toont clusters van processen/deelprocessen </a:t>
            </a:r>
          </a:p>
          <a:p>
            <a:pPr>
              <a:buFont typeface="Wingdings" panose="05000000000000000000" pitchFamily="2" charset="2"/>
              <a:buChar char="§"/>
            </a:pPr>
            <a:r>
              <a:rPr lang="nl-NL" sz="1800" dirty="0"/>
              <a:t>Activity-diagram: toont gemodelleerde specificatie van een </a:t>
            </a:r>
            <a:r>
              <a:rPr lang="nl-NL" sz="1800" dirty="0" err="1"/>
              <a:t>process</a:t>
            </a:r>
            <a:r>
              <a:rPr lang="nl-NL" sz="1800" dirty="0"/>
              <a:t> als de inhoud van een </a:t>
            </a:r>
            <a:r>
              <a:rPr lang="nl-NL" sz="1800" dirty="0" err="1"/>
              <a:t>UseCase</a:t>
            </a:r>
            <a:endParaRPr lang="nl-NL" sz="1800" dirty="0"/>
          </a:p>
          <a:p>
            <a:pPr>
              <a:buFont typeface="Wingdings" panose="05000000000000000000" pitchFamily="2" charset="2"/>
              <a:buChar char="§"/>
            </a:pPr>
            <a:r>
              <a:rPr lang="nl-NL" sz="1800" dirty="0"/>
              <a:t>Class-diagram: toont de beschrijving van de uit te wisselen informatie</a:t>
            </a:r>
          </a:p>
          <a:p>
            <a:pPr>
              <a:buFont typeface="Wingdings" panose="05000000000000000000" pitchFamily="2" charset="2"/>
              <a:buChar char="§"/>
            </a:pPr>
            <a:r>
              <a:rPr lang="nl-NL" sz="1800" dirty="0"/>
              <a:t>Partner-diagram: toont de relevante rollen</a:t>
            </a:r>
          </a:p>
          <a:p>
            <a:pPr>
              <a:buFont typeface="Arial" panose="020B0604020202020204" pitchFamily="34" charset="0"/>
              <a:buChar char="•"/>
            </a:pPr>
            <a:endParaRPr lang="nl-NL" sz="1800" dirty="0"/>
          </a:p>
          <a:p>
            <a:pPr marL="0" indent="0">
              <a:buNone/>
            </a:pPr>
            <a:r>
              <a:rPr lang="nl-NL" sz="1800" dirty="0"/>
              <a:t>Aan ieder van de bovenstaande elementen voegen we ten slotte een goede definitie (</a:t>
            </a:r>
            <a:r>
              <a:rPr lang="nl-NL" sz="1800" i="1" dirty="0"/>
              <a:t>betekenis</a:t>
            </a:r>
            <a:r>
              <a:rPr lang="nl-NL" sz="1800" dirty="0"/>
              <a:t>) toe</a:t>
            </a:r>
          </a:p>
          <a:p>
            <a:endParaRPr lang="nl-NL" sz="1800" dirty="0"/>
          </a:p>
          <a:p>
            <a:pPr marL="0" indent="0">
              <a:buNone/>
            </a:pPr>
            <a:r>
              <a:rPr lang="nl-NL" sz="1800" b="1" dirty="0">
                <a:latin typeface="+mj-lt"/>
                <a:ea typeface="+mj-ea"/>
                <a:cs typeface="+mj-cs"/>
              </a:rPr>
              <a:t>Ten slotte: korte terugblik op proces</a:t>
            </a:r>
          </a:p>
        </p:txBody>
      </p:sp>
      <p:sp>
        <p:nvSpPr>
          <p:cNvPr id="10" name="Tijdelijke aanduiding voor dianummer 9"/>
          <p:cNvSpPr>
            <a:spLocks noGrp="1"/>
          </p:cNvSpPr>
          <p:nvPr>
            <p:ph type="sldNum" sz="quarter" idx="10"/>
          </p:nvPr>
        </p:nvSpPr>
        <p:spPr>
          <a:xfrm>
            <a:off x="8035428" y="6433200"/>
            <a:ext cx="612000" cy="216000"/>
          </a:xfrm>
          <a:prstGeom prst="rect">
            <a:avLst/>
          </a:prstGeom>
        </p:spPr>
        <p:txBody>
          <a:bodyPr vert="horz" lIns="91440" tIns="45720" rIns="91440" bIns="45720" rtlCol="0" anchor="ctr"/>
          <a:lstStyle>
            <a:defPPr>
              <a:defRPr lang="de-DE"/>
            </a:defPPr>
            <a:lvl1pPr marL="0" algn="r" defTabSz="914400" rtl="0" eaLnBrk="1" latinLnBrk="0" hangingPunct="1">
              <a:defRPr lang="nl-NL" sz="1000" kern="1200" smtClean="0">
                <a:solidFill>
                  <a:srgbClr val="91A5A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858F3E-B417-432D-910B-1B0A8C2DCBA3}" type="slidenum">
              <a:rPr lang="nl-NL" smtClean="0"/>
              <a:pPr/>
              <a:t>21</a:t>
            </a:fld>
            <a:endParaRPr lang="nl-NL" dirty="0"/>
          </a:p>
        </p:txBody>
      </p:sp>
      <p:sp>
        <p:nvSpPr>
          <p:cNvPr id="6" name="Titel 7">
            <a:extLst>
              <a:ext uri="{FF2B5EF4-FFF2-40B4-BE49-F238E27FC236}">
                <a16:creationId xmlns:a16="http://schemas.microsoft.com/office/drawing/2014/main" id="{D27EC700-32CC-BB40-A54F-1F0F6AAE34DD}"/>
              </a:ext>
            </a:extLst>
          </p:cNvPr>
          <p:cNvSpPr txBox="1">
            <a:spLocks/>
          </p:cNvSpPr>
          <p:nvPr/>
        </p:nvSpPr>
        <p:spPr>
          <a:xfrm>
            <a:off x="762001" y="6363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Output: business </a:t>
            </a:r>
            <a:r>
              <a:rPr lang="nl-NL" sz="2800" b="1" dirty="0" err="1"/>
              <a:t>requirements</a:t>
            </a:r>
            <a:endParaRPr lang="nl-NL" sz="2800" b="1" dirty="0"/>
          </a:p>
        </p:txBody>
      </p:sp>
    </p:spTree>
    <p:custDataLst>
      <p:tags r:id="rId1"/>
    </p:custDataLst>
    <p:extLst>
      <p:ext uri="{BB962C8B-B14F-4D97-AF65-F5344CB8AC3E}">
        <p14:creationId xmlns:p14="http://schemas.microsoft.com/office/powerpoint/2010/main" val="1909342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solidFill>
                  <a:srgbClr val="000000"/>
                </a:solidFill>
                <a:effectLst/>
                <a:latin typeface="+mj-lt"/>
                <a:ea typeface="Calibri" panose="020F0502020204030204" pitchFamily="34" charset="0"/>
                <a:cs typeface="Arial" panose="020B0604020202020204" pitchFamily="34" charset="0"/>
              </a:rPr>
              <a:t>Berichtdefinities en servicebeschrijvingen</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2400" i="1" dirty="0">
                <a:solidFill>
                  <a:srgbClr val="000000"/>
                </a:solidFill>
                <a:effectLst/>
                <a:latin typeface="+mj-lt"/>
                <a:ea typeface="Calibri" panose="020F0502020204030204" pitchFamily="34" charset="0"/>
                <a:cs typeface="Arial" panose="020B0604020202020204" pitchFamily="34" charset="0"/>
              </a:rPr>
              <a:t>Jan de Jong - Service Design, EDSN</a:t>
            </a:r>
            <a:endParaRPr lang="nl-NL" sz="2400" dirty="0">
              <a:latin typeface="+mj-lt"/>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22</a:t>
            </a:fld>
            <a:endParaRPr lang="nl-NL" dirty="0"/>
          </a:p>
        </p:txBody>
      </p:sp>
    </p:spTree>
    <p:extLst>
      <p:ext uri="{BB962C8B-B14F-4D97-AF65-F5344CB8AC3E}">
        <p14:creationId xmlns:p14="http://schemas.microsoft.com/office/powerpoint/2010/main" val="3251908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446835"/>
            <a:ext cx="10877998" cy="4679328"/>
          </a:xfrm>
        </p:spPr>
        <p:txBody>
          <a:bodyPr>
            <a:normAutofit/>
          </a:bodyPr>
          <a:lstStyle/>
          <a:p>
            <a:pPr>
              <a:buFont typeface="Wingdings" panose="05000000000000000000" pitchFamily="2" charset="2"/>
              <a:buChar char="§"/>
            </a:pPr>
            <a:r>
              <a:rPr lang="nl-NL" sz="1800" dirty="0">
                <a:ea typeface="Calibri" panose="020F0502020204030204" pitchFamily="34" charset="0"/>
                <a:cs typeface="Arial" panose="020B0604020202020204" pitchFamily="34" charset="0"/>
              </a:rPr>
              <a:t>Uit te wisselen informatie: Class-diagrammen BRS</a:t>
            </a:r>
          </a:p>
          <a:p>
            <a:pPr>
              <a:buFont typeface="Wingdings" panose="05000000000000000000" pitchFamily="2" charset="2"/>
              <a:buChar char="§"/>
            </a:pPr>
            <a:endParaRPr lang="nl-NL" sz="1800" dirty="0">
              <a:ea typeface="Calibri" panose="020F0502020204030204" pitchFamily="34" charset="0"/>
              <a:cs typeface="Arial" panose="020B0604020202020204" pitchFamily="34" charset="0"/>
            </a:endParaRPr>
          </a:p>
          <a:p>
            <a:pPr>
              <a:buFont typeface="Wingdings" panose="05000000000000000000" pitchFamily="2" charset="2"/>
              <a:buChar char="§"/>
            </a:pPr>
            <a:r>
              <a:rPr lang="nl-NL" sz="1800" dirty="0">
                <a:cs typeface="Arial" panose="020B0604020202020204" pitchFamily="34" charset="0"/>
              </a:rPr>
              <a:t>Berichtdefinities</a:t>
            </a:r>
            <a:r>
              <a:rPr lang="nl-NL" sz="1800">
                <a:cs typeface="Arial" panose="020B0604020202020204" pitchFamily="34" charset="0"/>
              </a:rPr>
              <a:t>: Ontwerpkeuzes </a:t>
            </a:r>
            <a:r>
              <a:rPr lang="nl-NL" sz="1800" dirty="0">
                <a:cs typeface="Arial" panose="020B0604020202020204" pitchFamily="34" charset="0"/>
              </a:rPr>
              <a:t>NEDU en EDSN</a:t>
            </a:r>
          </a:p>
          <a:p>
            <a:pPr>
              <a:buFont typeface="Wingdings" panose="05000000000000000000" pitchFamily="2" charset="2"/>
              <a:buChar char="§"/>
            </a:pPr>
            <a:endParaRPr lang="nl-NL" sz="1800" dirty="0">
              <a:cs typeface="Arial" panose="020B0604020202020204" pitchFamily="34" charset="0"/>
            </a:endParaRPr>
          </a:p>
          <a:p>
            <a:pPr>
              <a:buFont typeface="Wingdings" panose="05000000000000000000" pitchFamily="2" charset="2"/>
              <a:buChar char="§"/>
            </a:pPr>
            <a:r>
              <a:rPr lang="nl-NL" sz="1800" dirty="0">
                <a:cs typeface="Arial" panose="020B0604020202020204" pitchFamily="34" charset="0"/>
              </a:rPr>
              <a:t>Referentiemodellen: IEC CIM/ENTSO-E CIM </a:t>
            </a:r>
          </a:p>
          <a:p>
            <a:pPr>
              <a:buFont typeface="Wingdings" panose="05000000000000000000" pitchFamily="2" charset="2"/>
              <a:buChar char="§"/>
            </a:pPr>
            <a:endParaRPr lang="nl-NL" sz="1800" dirty="0">
              <a:cs typeface="Arial" panose="020B0604020202020204" pitchFamily="34" charset="0"/>
            </a:endParaRPr>
          </a:p>
          <a:p>
            <a:pPr>
              <a:buFont typeface="Wingdings" panose="05000000000000000000" pitchFamily="2" charset="2"/>
              <a:buChar char="§"/>
            </a:pPr>
            <a:r>
              <a:rPr lang="nl-NL" sz="1800" dirty="0">
                <a:cs typeface="Arial" panose="020B0604020202020204" pitchFamily="34" charset="0"/>
              </a:rPr>
              <a:t>MMC Hub: TenneT Web Services guide 	</a:t>
            </a:r>
          </a:p>
          <a:p>
            <a:pPr>
              <a:buFont typeface="Wingdings" panose="05000000000000000000" pitchFamily="2" charset="2"/>
              <a:buChar char="§"/>
            </a:pPr>
            <a:endParaRPr lang="nl-NL" sz="1800" dirty="0">
              <a:cs typeface="Arial" panose="020B0604020202020204" pitchFamily="34" charset="0"/>
            </a:endParaRPr>
          </a:p>
          <a:p>
            <a:pPr>
              <a:buFont typeface="Wingdings" panose="05000000000000000000" pitchFamily="2" charset="2"/>
              <a:buChar char="§"/>
            </a:pPr>
            <a:r>
              <a:rPr lang="nl-NL" sz="1800" dirty="0">
                <a:cs typeface="Arial" panose="020B0604020202020204" pitchFamily="34" charset="0"/>
              </a:rPr>
              <a:t>MMC Hub: Technical Guide - </a:t>
            </a:r>
            <a:r>
              <a:rPr lang="nl-NL" sz="1800" dirty="0" err="1">
                <a:cs typeface="Arial" panose="020B0604020202020204" pitchFamily="34" charset="0"/>
              </a:rPr>
              <a:t>Measurements</a:t>
            </a:r>
            <a:r>
              <a:rPr lang="nl-NL" sz="1800" dirty="0">
                <a:cs typeface="Arial" panose="020B0604020202020204" pitchFamily="34" charset="0"/>
              </a:rPr>
              <a:t> &amp; </a:t>
            </a:r>
            <a:r>
              <a:rPr lang="nl-NL" sz="1800" dirty="0" err="1">
                <a:cs typeface="Arial" panose="020B0604020202020204" pitchFamily="34" charset="0"/>
              </a:rPr>
              <a:t>Allocations</a:t>
            </a:r>
            <a:r>
              <a:rPr lang="nl-NL" sz="1800" dirty="0">
                <a:cs typeface="Arial" panose="020B0604020202020204" pitchFamily="34" charset="0"/>
              </a:rPr>
              <a:t> </a:t>
            </a:r>
            <a:r>
              <a:rPr lang="nl-NL" sz="1800" dirty="0" err="1">
                <a:cs typeface="Arial" panose="020B0604020202020204" pitchFamily="34" charset="0"/>
              </a:rPr>
              <a:t>Documents</a:t>
            </a:r>
            <a:r>
              <a:rPr lang="nl-NL" sz="1800" dirty="0">
                <a:cs typeface="Arial" panose="020B0604020202020204" pitchFamily="34" charset="0"/>
              </a:rPr>
              <a:t> </a:t>
            </a:r>
            <a:r>
              <a:rPr lang="nl-NL" sz="1800" dirty="0">
                <a:latin typeface="Verdana" panose="020B0604030504040204" pitchFamily="34" charset="0"/>
                <a:cs typeface="Arial" panose="020B0604020202020204" pitchFamily="34" charset="0"/>
              </a:rPr>
              <a:t>	</a:t>
            </a:r>
          </a:p>
          <a:p>
            <a:endParaRPr lang="nl-NL" sz="1800"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23</a:t>
            </a:fld>
            <a:endParaRPr lang="nl-NL" dirty="0"/>
          </a:p>
        </p:txBody>
      </p:sp>
      <p:sp>
        <p:nvSpPr>
          <p:cNvPr id="7" name="Titel 7">
            <a:extLst>
              <a:ext uri="{FF2B5EF4-FFF2-40B4-BE49-F238E27FC236}">
                <a16:creationId xmlns:a16="http://schemas.microsoft.com/office/drawing/2014/main" id="{B751FB27-3B0C-A242-B232-81C9F0AC872A}"/>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Uitgangspunten opstellen berichtdefinities en servicebeschrijvingen TR2021</a:t>
            </a:r>
          </a:p>
        </p:txBody>
      </p:sp>
    </p:spTree>
    <p:extLst>
      <p:ext uri="{BB962C8B-B14F-4D97-AF65-F5344CB8AC3E}">
        <p14:creationId xmlns:p14="http://schemas.microsoft.com/office/powerpoint/2010/main" val="436669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65813"/>
            <a:ext cx="8731957" cy="4760350"/>
          </a:xfrm>
        </p:spPr>
        <p:txBody>
          <a:bodyPr>
            <a:normAutofit/>
          </a:bodyPr>
          <a:lstStyle/>
          <a:p>
            <a:pPr marL="0" indent="0">
              <a:buNone/>
            </a:pPr>
            <a:endParaRPr lang="nl-NL" sz="1800" b="1" dirty="0">
              <a:effectLst/>
              <a:latin typeface="Verdana" panose="020B0604030504040204" pitchFamily="34" charset="0"/>
              <a:ea typeface="Verdana" panose="020B0604030504040204" pitchFamily="34" charset="0"/>
              <a:cs typeface="Arial" panose="020B0604020202020204" pitchFamily="34" charset="0"/>
            </a:endParaRPr>
          </a:p>
          <a:p>
            <a:pPr marL="0" indent="0">
              <a:buNone/>
            </a:pPr>
            <a:endParaRPr lang="nl-NL" sz="300" b="1" dirty="0">
              <a:effectLst/>
              <a:latin typeface="Verdana" panose="020B0604030504040204" pitchFamily="34" charset="0"/>
              <a:ea typeface="Verdana" panose="020B0604030504040204" pitchFamily="34" charset="0"/>
              <a:cs typeface="Arial" panose="020B0604020202020204" pitchFamily="34" charset="0"/>
            </a:endParaRPr>
          </a:p>
          <a:p>
            <a:pPr marL="457200" indent="-457200">
              <a:buFont typeface="+mj-lt"/>
              <a:buAutoNum type="arabicPeriod"/>
            </a:pPr>
            <a:r>
              <a:rPr lang="nl-NL" sz="1800" dirty="0">
                <a:ea typeface="Calibri" panose="020F0502020204030204" pitchFamily="34" charset="0"/>
                <a:cs typeface="Arial" panose="020B0604020202020204" pitchFamily="34" charset="0"/>
              </a:rPr>
              <a:t>Meetgegevens tijdseries van allocatiepunten/aansluitingen/ overdrachtspunten/koppelingspunten</a:t>
            </a:r>
          </a:p>
          <a:p>
            <a:pPr marL="457200" indent="-457200">
              <a:buFont typeface="+mj-lt"/>
              <a:buAutoNum type="arabicPeriod"/>
            </a:pPr>
            <a:endParaRPr lang="nl-NL" sz="1800" dirty="0">
              <a:ea typeface="Calibri" panose="020F0502020204030204" pitchFamily="34" charset="0"/>
              <a:cs typeface="Arial" panose="020B0604020202020204" pitchFamily="34" charset="0"/>
            </a:endParaRPr>
          </a:p>
          <a:p>
            <a:pPr marL="457200" indent="-457200">
              <a:buFont typeface="+mj-lt"/>
              <a:buAutoNum type="arabicPeriod"/>
            </a:pPr>
            <a:endParaRPr lang="nl-NL" sz="300" dirty="0">
              <a:ea typeface="Calibri" panose="020F0502020204030204" pitchFamily="34" charset="0"/>
              <a:cs typeface="Arial" panose="020B0604020202020204" pitchFamily="34" charset="0"/>
            </a:endParaRPr>
          </a:p>
          <a:p>
            <a:pPr marL="457200" indent="-457200">
              <a:buFont typeface="+mj-lt"/>
              <a:buAutoNum type="arabicPeriod"/>
            </a:pPr>
            <a:r>
              <a:rPr lang="nl-NL" sz="1800" dirty="0">
                <a:cs typeface="Arial" panose="020B0604020202020204" pitchFamily="34" charset="0"/>
              </a:rPr>
              <a:t>Volumes productie-installaties</a:t>
            </a:r>
          </a:p>
          <a:p>
            <a:pPr marL="457200" indent="-457200">
              <a:buFont typeface="+mj-lt"/>
              <a:buAutoNum type="arabicPeriod"/>
            </a:pPr>
            <a:endParaRPr lang="nl-NL" sz="1800" dirty="0">
              <a:cs typeface="Arial" panose="020B0604020202020204" pitchFamily="34" charset="0"/>
            </a:endParaRPr>
          </a:p>
          <a:p>
            <a:pPr marL="457200" indent="-457200">
              <a:buFont typeface="+mj-lt"/>
              <a:buAutoNum type="arabicPeriod"/>
            </a:pPr>
            <a:endParaRPr lang="nl-NL" sz="800" dirty="0">
              <a:cs typeface="Arial" panose="020B0604020202020204" pitchFamily="34" charset="0"/>
            </a:endParaRPr>
          </a:p>
          <a:p>
            <a:pPr marL="457200" indent="-457200">
              <a:buFont typeface="+mj-lt"/>
              <a:buAutoNum type="arabicPeriod"/>
            </a:pPr>
            <a:r>
              <a:rPr lang="nl-NL" sz="1800" dirty="0">
                <a:ea typeface="Calibri" panose="020F0502020204030204" pitchFamily="34" charset="0"/>
                <a:cs typeface="Arial" panose="020B0604020202020204" pitchFamily="34" charset="0"/>
              </a:rPr>
              <a:t>Volumes en meterstanden allocatiepunten/aansluitingen/ overdrachtspunten/koppelingspunten</a:t>
            </a:r>
          </a:p>
          <a:p>
            <a:pPr marL="457200" indent="-457200">
              <a:buFont typeface="+mj-lt"/>
              <a:buAutoNum type="arabicPeriod"/>
            </a:pPr>
            <a:endParaRPr lang="nl-NL" sz="1200" dirty="0">
              <a:cs typeface="Arial" panose="020B0604020202020204" pitchFamily="34" charset="0"/>
            </a:endParaRPr>
          </a:p>
          <a:p>
            <a:pPr marL="457200" indent="-457200">
              <a:buFont typeface="+mj-lt"/>
              <a:buAutoNum type="arabicPeriod"/>
            </a:pPr>
            <a:r>
              <a:rPr lang="nl-NL" sz="1800" dirty="0">
                <a:cs typeface="Arial" panose="020B0604020202020204" pitchFamily="34" charset="0"/>
              </a:rPr>
              <a:t>Herzieningsverzoeken na controle meetgegevens</a:t>
            </a:r>
          </a:p>
          <a:p>
            <a:pPr marL="457200" indent="-457200">
              <a:buFont typeface="+mj-lt"/>
              <a:buAutoNum type="arabicPeriod"/>
            </a:pPr>
            <a:endParaRPr lang="nl-NL" dirty="0">
              <a:cs typeface="Arial" panose="020B0604020202020204" pitchFamily="34" charset="0"/>
            </a:endParaRPr>
          </a:p>
          <a:p>
            <a:pPr marL="457200" indent="-457200">
              <a:buFont typeface="+mj-lt"/>
              <a:buAutoNum type="arabicPeriod"/>
            </a:pPr>
            <a:endParaRPr lang="nl-NL" sz="800" dirty="0">
              <a:cs typeface="Arial" panose="020B0604020202020204" pitchFamily="34" charset="0"/>
            </a:endParaRPr>
          </a:p>
          <a:p>
            <a:pPr marL="457200" indent="-457200">
              <a:buFont typeface="+mj-lt"/>
              <a:buAutoNum type="arabicPeriod"/>
            </a:pPr>
            <a:r>
              <a:rPr lang="nl-NL" sz="1800" dirty="0">
                <a:cs typeface="Arial" panose="020B0604020202020204" pitchFamily="34" charset="0"/>
              </a:rPr>
              <a:t>Herzieningsverzoeken na controle allocatiegegevens</a:t>
            </a:r>
            <a:endParaRPr lang="nl-NL" sz="1800"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24</a:t>
            </a:fld>
            <a:endParaRPr lang="nl-NL" dirty="0"/>
          </a:p>
        </p:txBody>
      </p:sp>
      <p:sp>
        <p:nvSpPr>
          <p:cNvPr id="15" name="Tijdelijke aanduiding voor inhoud 2">
            <a:extLst>
              <a:ext uri="{FF2B5EF4-FFF2-40B4-BE49-F238E27FC236}">
                <a16:creationId xmlns:a16="http://schemas.microsoft.com/office/drawing/2014/main" id="{5761BE64-59A1-410D-85F3-64658055446D}"/>
              </a:ext>
            </a:extLst>
          </p:cNvPr>
          <p:cNvSpPr txBox="1">
            <a:spLocks/>
          </p:cNvSpPr>
          <p:nvPr/>
        </p:nvSpPr>
        <p:spPr>
          <a:xfrm>
            <a:off x="9244018" y="1832123"/>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2" name="Tijdelijke aanduiding voor inhoud 2">
            <a:extLst>
              <a:ext uri="{FF2B5EF4-FFF2-40B4-BE49-F238E27FC236}">
                <a16:creationId xmlns:a16="http://schemas.microsoft.com/office/drawing/2014/main" id="{92ACB41D-7BFA-4C79-8C9A-FBEBBE109DDE}"/>
              </a:ext>
            </a:extLst>
          </p:cNvPr>
          <p:cNvSpPr txBox="1">
            <a:spLocks/>
          </p:cNvSpPr>
          <p:nvPr/>
        </p:nvSpPr>
        <p:spPr>
          <a:xfrm>
            <a:off x="9244018" y="2730156"/>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3" name="Tijdelijke aanduiding voor inhoud 2">
            <a:extLst>
              <a:ext uri="{FF2B5EF4-FFF2-40B4-BE49-F238E27FC236}">
                <a16:creationId xmlns:a16="http://schemas.microsoft.com/office/drawing/2014/main" id="{95C46783-ED4A-4685-8F8B-B385BBB20F58}"/>
              </a:ext>
            </a:extLst>
          </p:cNvPr>
          <p:cNvSpPr txBox="1">
            <a:spLocks/>
          </p:cNvSpPr>
          <p:nvPr/>
        </p:nvSpPr>
        <p:spPr>
          <a:xfrm>
            <a:off x="9244020" y="3522471"/>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30" name="Tijdelijke aanduiding voor inhoud 2">
            <a:extLst>
              <a:ext uri="{FF2B5EF4-FFF2-40B4-BE49-F238E27FC236}">
                <a16:creationId xmlns:a16="http://schemas.microsoft.com/office/drawing/2014/main" id="{DB4ECF8C-FDD4-4D94-ABB0-A6E01D69517A}"/>
              </a:ext>
            </a:extLst>
          </p:cNvPr>
          <p:cNvSpPr txBox="1">
            <a:spLocks/>
          </p:cNvSpPr>
          <p:nvPr/>
        </p:nvSpPr>
        <p:spPr>
          <a:xfrm>
            <a:off x="9244013" y="4381138"/>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37" name="Titel 7">
            <a:extLst>
              <a:ext uri="{FF2B5EF4-FFF2-40B4-BE49-F238E27FC236}">
                <a16:creationId xmlns:a16="http://schemas.microsoft.com/office/drawing/2014/main" id="{D6D83CD8-0FD7-0A4F-A084-3B324779D54A}"/>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Uit te wisselen informatie</a:t>
            </a:r>
          </a:p>
        </p:txBody>
      </p:sp>
    </p:spTree>
    <p:extLst>
      <p:ext uri="{BB962C8B-B14F-4D97-AF65-F5344CB8AC3E}">
        <p14:creationId xmlns:p14="http://schemas.microsoft.com/office/powerpoint/2010/main" val="4145432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65813"/>
            <a:ext cx="8731957" cy="4760350"/>
          </a:xfrm>
        </p:spPr>
        <p:txBody>
          <a:bodyPr>
            <a:normAutofit/>
          </a:bodyPr>
          <a:lstStyle/>
          <a:p>
            <a:pPr marL="0" indent="0">
              <a:buNone/>
            </a:pPr>
            <a:endParaRPr lang="nl-NL" sz="1800" b="1" dirty="0">
              <a:effectLst/>
              <a:latin typeface="Verdana" panose="020B0604030504040204" pitchFamily="34" charset="0"/>
              <a:ea typeface="Verdana" panose="020B0604030504040204" pitchFamily="34" charset="0"/>
              <a:cs typeface="Arial" panose="020B0604020202020204" pitchFamily="34" charset="0"/>
            </a:endParaRPr>
          </a:p>
          <a:p>
            <a:pPr marL="0" indent="0">
              <a:buNone/>
            </a:pPr>
            <a:endParaRPr lang="nl-NL" sz="300" b="1" dirty="0">
              <a:effectLst/>
              <a:latin typeface="Verdana" panose="020B0604030504040204" pitchFamily="34" charset="0"/>
              <a:ea typeface="Verdana" panose="020B0604030504040204" pitchFamily="34" charset="0"/>
              <a:cs typeface="Arial" panose="020B0604020202020204" pitchFamily="34" charset="0"/>
            </a:endParaRPr>
          </a:p>
          <a:p>
            <a:pPr marL="457200" indent="-457200">
              <a:buFont typeface="+mj-lt"/>
              <a:buAutoNum type="arabicPeriod"/>
            </a:pPr>
            <a:r>
              <a:rPr lang="nl-NL" sz="1800" dirty="0">
                <a:ea typeface="Calibri" panose="020F0502020204030204" pitchFamily="34" charset="0"/>
                <a:cs typeface="Arial" panose="020B0604020202020204" pitchFamily="34" charset="0"/>
              </a:rPr>
              <a:t>Meetgegevens tijdseries van allocatiepunten/aansluitingen/ overdrachtspunten/koppelingspunten</a:t>
            </a:r>
          </a:p>
          <a:p>
            <a:pPr marL="457200" indent="-457200">
              <a:buFont typeface="+mj-lt"/>
              <a:buAutoNum type="arabicPeriod"/>
            </a:pPr>
            <a:endParaRPr lang="nl-NL" sz="1800" dirty="0">
              <a:ea typeface="Calibri" panose="020F0502020204030204" pitchFamily="34" charset="0"/>
              <a:cs typeface="Arial" panose="020B0604020202020204" pitchFamily="34" charset="0"/>
            </a:endParaRPr>
          </a:p>
          <a:p>
            <a:pPr marL="457200" indent="-457200">
              <a:buFont typeface="+mj-lt"/>
              <a:buAutoNum type="arabicPeriod"/>
            </a:pPr>
            <a:endParaRPr lang="nl-NL" sz="300" dirty="0">
              <a:ea typeface="Calibri" panose="020F0502020204030204" pitchFamily="34" charset="0"/>
              <a:cs typeface="Arial" panose="020B0604020202020204" pitchFamily="34" charset="0"/>
            </a:endParaRPr>
          </a:p>
          <a:p>
            <a:pPr marL="457200" indent="-457200">
              <a:buFont typeface="+mj-lt"/>
              <a:buAutoNum type="arabicPeriod"/>
            </a:pPr>
            <a:r>
              <a:rPr lang="nl-NL" sz="1800" dirty="0">
                <a:cs typeface="Arial" panose="020B0604020202020204" pitchFamily="34" charset="0"/>
              </a:rPr>
              <a:t>Volumes productie-installaties</a:t>
            </a:r>
          </a:p>
          <a:p>
            <a:pPr marL="457200" indent="-457200">
              <a:buFont typeface="+mj-lt"/>
              <a:buAutoNum type="arabicPeriod"/>
            </a:pPr>
            <a:endParaRPr lang="nl-NL" sz="1800" dirty="0">
              <a:cs typeface="Arial" panose="020B0604020202020204" pitchFamily="34" charset="0"/>
            </a:endParaRPr>
          </a:p>
          <a:p>
            <a:pPr marL="457200" indent="-457200">
              <a:buFont typeface="+mj-lt"/>
              <a:buAutoNum type="arabicPeriod"/>
            </a:pPr>
            <a:endParaRPr lang="nl-NL" sz="800" dirty="0">
              <a:cs typeface="Arial" panose="020B0604020202020204" pitchFamily="34" charset="0"/>
            </a:endParaRPr>
          </a:p>
          <a:p>
            <a:pPr marL="457200" indent="-457200">
              <a:buFont typeface="+mj-lt"/>
              <a:buAutoNum type="arabicPeriod"/>
            </a:pPr>
            <a:r>
              <a:rPr lang="nl-NL" sz="1800" dirty="0">
                <a:ea typeface="Calibri" panose="020F0502020204030204" pitchFamily="34" charset="0"/>
                <a:cs typeface="Arial" panose="020B0604020202020204" pitchFamily="34" charset="0"/>
              </a:rPr>
              <a:t>Volumes en meterstanden allocatiepunten/aansluitingen/ overdrachtspunten/koppelingspunten</a:t>
            </a:r>
          </a:p>
          <a:p>
            <a:pPr marL="457200" indent="-457200">
              <a:buFont typeface="+mj-lt"/>
              <a:buAutoNum type="arabicPeriod"/>
            </a:pPr>
            <a:endParaRPr lang="nl-NL" sz="1200" dirty="0">
              <a:cs typeface="Arial" panose="020B0604020202020204" pitchFamily="34" charset="0"/>
            </a:endParaRPr>
          </a:p>
          <a:p>
            <a:pPr marL="457200" indent="-457200">
              <a:buFont typeface="+mj-lt"/>
              <a:buAutoNum type="arabicPeriod"/>
            </a:pPr>
            <a:r>
              <a:rPr lang="nl-NL" sz="1800" dirty="0">
                <a:cs typeface="Arial" panose="020B0604020202020204" pitchFamily="34" charset="0"/>
              </a:rPr>
              <a:t>Herzieningsverzoeken na controle meetgegevens</a:t>
            </a:r>
          </a:p>
          <a:p>
            <a:pPr marL="457200" indent="-457200">
              <a:buFont typeface="+mj-lt"/>
              <a:buAutoNum type="arabicPeriod"/>
            </a:pPr>
            <a:endParaRPr lang="nl-NL" dirty="0">
              <a:cs typeface="Arial" panose="020B0604020202020204" pitchFamily="34" charset="0"/>
            </a:endParaRPr>
          </a:p>
          <a:p>
            <a:pPr marL="457200" indent="-457200">
              <a:buFont typeface="+mj-lt"/>
              <a:buAutoNum type="arabicPeriod"/>
            </a:pPr>
            <a:endParaRPr lang="nl-NL" sz="800" dirty="0">
              <a:cs typeface="Arial" panose="020B0604020202020204" pitchFamily="34" charset="0"/>
            </a:endParaRPr>
          </a:p>
          <a:p>
            <a:pPr marL="457200" indent="-457200">
              <a:buFont typeface="+mj-lt"/>
              <a:buAutoNum type="arabicPeriod"/>
            </a:pPr>
            <a:r>
              <a:rPr lang="nl-NL" sz="1800" dirty="0">
                <a:cs typeface="Arial" panose="020B0604020202020204" pitchFamily="34" charset="0"/>
              </a:rPr>
              <a:t>Herzieningsverzoeken na controle allocatiegegevens</a:t>
            </a:r>
            <a:endParaRPr lang="nl-NL" sz="1800"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25</a:t>
            </a:fld>
            <a:endParaRPr lang="nl-NL" dirty="0"/>
          </a:p>
        </p:txBody>
      </p:sp>
      <p:sp>
        <p:nvSpPr>
          <p:cNvPr id="15" name="Tijdelijke aanduiding voor inhoud 2">
            <a:extLst>
              <a:ext uri="{FF2B5EF4-FFF2-40B4-BE49-F238E27FC236}">
                <a16:creationId xmlns:a16="http://schemas.microsoft.com/office/drawing/2014/main" id="{5761BE64-59A1-410D-85F3-64658055446D}"/>
              </a:ext>
            </a:extLst>
          </p:cNvPr>
          <p:cNvSpPr txBox="1">
            <a:spLocks/>
          </p:cNvSpPr>
          <p:nvPr/>
        </p:nvSpPr>
        <p:spPr>
          <a:xfrm>
            <a:off x="9244018" y="1832123"/>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0" name="Rechthoek 19">
            <a:extLst>
              <a:ext uri="{FF2B5EF4-FFF2-40B4-BE49-F238E27FC236}">
                <a16:creationId xmlns:a16="http://schemas.microsoft.com/office/drawing/2014/main" id="{345961F6-C4AD-4C4A-8DA5-3506C761901E}"/>
              </a:ext>
            </a:extLst>
          </p:cNvPr>
          <p:cNvSpPr/>
          <p:nvPr/>
        </p:nvSpPr>
        <p:spPr>
          <a:xfrm>
            <a:off x="457199" y="1671114"/>
            <a:ext cx="8731957" cy="733208"/>
          </a:xfrm>
          <a:prstGeom prst="rect">
            <a:avLst/>
          </a:prstGeom>
          <a:solidFill>
            <a:srgbClr val="F6BC25">
              <a:alpha val="1700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37" name="Titel 7">
            <a:extLst>
              <a:ext uri="{FF2B5EF4-FFF2-40B4-BE49-F238E27FC236}">
                <a16:creationId xmlns:a16="http://schemas.microsoft.com/office/drawing/2014/main" id="{D6D83CD8-0FD7-0A4F-A084-3B324779D54A}"/>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Uit te wisselen informatie</a:t>
            </a:r>
          </a:p>
        </p:txBody>
      </p:sp>
    </p:spTree>
    <p:extLst>
      <p:ext uri="{BB962C8B-B14F-4D97-AF65-F5344CB8AC3E}">
        <p14:creationId xmlns:p14="http://schemas.microsoft.com/office/powerpoint/2010/main" val="1770274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65813"/>
            <a:ext cx="8731957" cy="4760350"/>
          </a:xfrm>
        </p:spPr>
        <p:txBody>
          <a:bodyPr>
            <a:normAutofit/>
          </a:bodyPr>
          <a:lstStyle/>
          <a:p>
            <a:pPr marL="0" indent="0">
              <a:buNone/>
            </a:pPr>
            <a:endParaRPr lang="nl-NL" sz="1800" b="1" dirty="0">
              <a:effectLst/>
              <a:latin typeface="Verdana" panose="020B0604030504040204" pitchFamily="34" charset="0"/>
              <a:ea typeface="Verdana" panose="020B0604030504040204" pitchFamily="34" charset="0"/>
              <a:cs typeface="Arial" panose="020B0604020202020204" pitchFamily="34" charset="0"/>
            </a:endParaRPr>
          </a:p>
          <a:p>
            <a:pPr marL="0" indent="0">
              <a:buNone/>
            </a:pPr>
            <a:endParaRPr lang="nl-NL" sz="300" b="1" dirty="0">
              <a:effectLst/>
              <a:latin typeface="Verdana" panose="020B0604030504040204" pitchFamily="34" charset="0"/>
              <a:ea typeface="Verdana" panose="020B0604030504040204" pitchFamily="34" charset="0"/>
              <a:cs typeface="Arial" panose="020B0604020202020204" pitchFamily="34" charset="0"/>
            </a:endParaRPr>
          </a:p>
          <a:p>
            <a:pPr marL="457200" indent="-457200">
              <a:buFont typeface="+mj-lt"/>
              <a:buAutoNum type="arabicPeriod"/>
            </a:pPr>
            <a:r>
              <a:rPr lang="nl-NL" sz="1800" dirty="0">
                <a:ea typeface="Calibri" panose="020F0502020204030204" pitchFamily="34" charset="0"/>
                <a:cs typeface="Arial" panose="020B0604020202020204" pitchFamily="34" charset="0"/>
              </a:rPr>
              <a:t>Meetgegevens tijdseries van allocatiepunten/aansluitingen/ overdrachtspunten/koppelingspunten</a:t>
            </a:r>
          </a:p>
          <a:p>
            <a:pPr marL="457200" indent="-457200">
              <a:buFont typeface="+mj-lt"/>
              <a:buAutoNum type="arabicPeriod"/>
            </a:pPr>
            <a:endParaRPr lang="nl-NL" sz="1800" dirty="0">
              <a:ea typeface="Calibri" panose="020F0502020204030204" pitchFamily="34" charset="0"/>
              <a:cs typeface="Arial" panose="020B0604020202020204" pitchFamily="34" charset="0"/>
            </a:endParaRPr>
          </a:p>
          <a:p>
            <a:pPr marL="457200" indent="-457200">
              <a:buFont typeface="+mj-lt"/>
              <a:buAutoNum type="arabicPeriod"/>
            </a:pPr>
            <a:endParaRPr lang="nl-NL" sz="300" dirty="0">
              <a:ea typeface="Calibri" panose="020F0502020204030204" pitchFamily="34" charset="0"/>
              <a:cs typeface="Arial" panose="020B0604020202020204" pitchFamily="34" charset="0"/>
            </a:endParaRPr>
          </a:p>
          <a:p>
            <a:pPr marL="457200" indent="-457200">
              <a:buFont typeface="+mj-lt"/>
              <a:buAutoNum type="arabicPeriod"/>
            </a:pPr>
            <a:r>
              <a:rPr lang="nl-NL" sz="1800" dirty="0">
                <a:cs typeface="Arial" panose="020B0604020202020204" pitchFamily="34" charset="0"/>
              </a:rPr>
              <a:t>Volumes productie-installaties</a:t>
            </a:r>
          </a:p>
          <a:p>
            <a:pPr marL="457200" indent="-457200">
              <a:buFont typeface="+mj-lt"/>
              <a:buAutoNum type="arabicPeriod"/>
            </a:pPr>
            <a:endParaRPr lang="nl-NL" sz="1800" dirty="0">
              <a:cs typeface="Arial" panose="020B0604020202020204" pitchFamily="34" charset="0"/>
            </a:endParaRPr>
          </a:p>
          <a:p>
            <a:pPr marL="457200" indent="-457200">
              <a:buFont typeface="+mj-lt"/>
              <a:buAutoNum type="arabicPeriod"/>
            </a:pPr>
            <a:endParaRPr lang="nl-NL" sz="800" dirty="0">
              <a:cs typeface="Arial" panose="020B0604020202020204" pitchFamily="34" charset="0"/>
            </a:endParaRPr>
          </a:p>
          <a:p>
            <a:pPr marL="457200" indent="-457200">
              <a:buFont typeface="+mj-lt"/>
              <a:buAutoNum type="arabicPeriod"/>
            </a:pPr>
            <a:r>
              <a:rPr lang="nl-NL" sz="1800" dirty="0">
                <a:ea typeface="Calibri" panose="020F0502020204030204" pitchFamily="34" charset="0"/>
                <a:cs typeface="Arial" panose="020B0604020202020204" pitchFamily="34" charset="0"/>
              </a:rPr>
              <a:t>Volumes en meterstanden allocatiepunten/aansluitingen/ overdrachtspunten/koppelingspunten</a:t>
            </a:r>
          </a:p>
          <a:p>
            <a:pPr marL="457200" indent="-457200">
              <a:buFont typeface="+mj-lt"/>
              <a:buAutoNum type="arabicPeriod"/>
            </a:pPr>
            <a:endParaRPr lang="nl-NL" sz="1200" dirty="0">
              <a:cs typeface="Arial" panose="020B0604020202020204" pitchFamily="34" charset="0"/>
            </a:endParaRPr>
          </a:p>
          <a:p>
            <a:pPr marL="457200" indent="-457200">
              <a:buFont typeface="+mj-lt"/>
              <a:buAutoNum type="arabicPeriod"/>
            </a:pPr>
            <a:r>
              <a:rPr lang="nl-NL" sz="1800" dirty="0">
                <a:cs typeface="Arial" panose="020B0604020202020204" pitchFamily="34" charset="0"/>
              </a:rPr>
              <a:t>Herzieningsverzoeken na controle meetgegevens</a:t>
            </a:r>
          </a:p>
          <a:p>
            <a:pPr marL="457200" indent="-457200">
              <a:buFont typeface="+mj-lt"/>
              <a:buAutoNum type="arabicPeriod"/>
            </a:pPr>
            <a:endParaRPr lang="nl-NL" dirty="0">
              <a:cs typeface="Arial" panose="020B0604020202020204" pitchFamily="34" charset="0"/>
            </a:endParaRPr>
          </a:p>
          <a:p>
            <a:pPr marL="457200" indent="-457200">
              <a:buFont typeface="+mj-lt"/>
              <a:buAutoNum type="arabicPeriod"/>
            </a:pPr>
            <a:endParaRPr lang="nl-NL" sz="800" dirty="0">
              <a:cs typeface="Arial" panose="020B0604020202020204" pitchFamily="34" charset="0"/>
            </a:endParaRPr>
          </a:p>
          <a:p>
            <a:pPr marL="457200" indent="-457200">
              <a:buFont typeface="+mj-lt"/>
              <a:buAutoNum type="arabicPeriod"/>
            </a:pPr>
            <a:r>
              <a:rPr lang="nl-NL" sz="1800" dirty="0">
                <a:cs typeface="Arial" panose="020B0604020202020204" pitchFamily="34" charset="0"/>
              </a:rPr>
              <a:t>Herzieningsverzoeken na controle allocatiegegevens</a:t>
            </a:r>
            <a:endParaRPr lang="nl-NL" sz="1800"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26</a:t>
            </a:fld>
            <a:endParaRPr lang="nl-NL" dirty="0"/>
          </a:p>
        </p:txBody>
      </p:sp>
      <p:sp>
        <p:nvSpPr>
          <p:cNvPr id="15" name="Tijdelijke aanduiding voor inhoud 2">
            <a:extLst>
              <a:ext uri="{FF2B5EF4-FFF2-40B4-BE49-F238E27FC236}">
                <a16:creationId xmlns:a16="http://schemas.microsoft.com/office/drawing/2014/main" id="{5761BE64-59A1-410D-85F3-64658055446D}"/>
              </a:ext>
            </a:extLst>
          </p:cNvPr>
          <p:cNvSpPr txBox="1">
            <a:spLocks/>
          </p:cNvSpPr>
          <p:nvPr/>
        </p:nvSpPr>
        <p:spPr>
          <a:xfrm>
            <a:off x="9244018" y="1832123"/>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18" name="Tijdelijke aanduiding voor inhoud 2">
            <a:extLst>
              <a:ext uri="{FF2B5EF4-FFF2-40B4-BE49-F238E27FC236}">
                <a16:creationId xmlns:a16="http://schemas.microsoft.com/office/drawing/2014/main" id="{A37B8955-D564-4CE6-A017-2D4740D5BFC9}"/>
              </a:ext>
            </a:extLst>
          </p:cNvPr>
          <p:cNvSpPr txBox="1">
            <a:spLocks/>
          </p:cNvSpPr>
          <p:nvPr/>
        </p:nvSpPr>
        <p:spPr>
          <a:xfrm>
            <a:off x="9244020" y="2743621"/>
            <a:ext cx="2393247" cy="65836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NL" sz="1800" dirty="0">
                <a:solidFill>
                  <a:schemeClr val="tx1"/>
                </a:solidFill>
                <a:ea typeface="Verdana" panose="020B0604030504040204" pitchFamily="34" charset="0"/>
              </a:rPr>
              <a:t>Alleen voor NB</a:t>
            </a:r>
          </a:p>
          <a:p>
            <a:pPr marL="0" indent="0" algn="ctr">
              <a:buNone/>
            </a:pPr>
            <a:r>
              <a:rPr lang="nl-NL" sz="1800" dirty="0">
                <a:solidFill>
                  <a:schemeClr val="tx1"/>
                </a:solidFill>
                <a:ea typeface="Verdana" panose="020B0604030504040204" pitchFamily="34" charset="0"/>
              </a:rPr>
              <a:t>wijzigingen</a:t>
            </a:r>
          </a:p>
        </p:txBody>
      </p:sp>
      <p:sp>
        <p:nvSpPr>
          <p:cNvPr id="21" name="Rechthoek 20">
            <a:extLst>
              <a:ext uri="{FF2B5EF4-FFF2-40B4-BE49-F238E27FC236}">
                <a16:creationId xmlns:a16="http://schemas.microsoft.com/office/drawing/2014/main" id="{17C82C0B-149F-45EC-A1B7-0C11534353A5}"/>
              </a:ext>
            </a:extLst>
          </p:cNvPr>
          <p:cNvSpPr/>
          <p:nvPr/>
        </p:nvSpPr>
        <p:spPr>
          <a:xfrm>
            <a:off x="457195" y="2672429"/>
            <a:ext cx="8731957" cy="750753"/>
          </a:xfrm>
          <a:prstGeom prst="rect">
            <a:avLst/>
          </a:prstGeom>
          <a:solidFill>
            <a:srgbClr val="F6BC25">
              <a:alpha val="1700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Tijdelijke aanduiding voor inhoud 2">
            <a:extLst>
              <a:ext uri="{FF2B5EF4-FFF2-40B4-BE49-F238E27FC236}">
                <a16:creationId xmlns:a16="http://schemas.microsoft.com/office/drawing/2014/main" id="{92ACB41D-7BFA-4C79-8C9A-FBEBBE109DDE}"/>
              </a:ext>
            </a:extLst>
          </p:cNvPr>
          <p:cNvSpPr txBox="1">
            <a:spLocks/>
          </p:cNvSpPr>
          <p:nvPr/>
        </p:nvSpPr>
        <p:spPr>
          <a:xfrm>
            <a:off x="9244018" y="2730156"/>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4" name="Rechthoek 23">
            <a:extLst>
              <a:ext uri="{FF2B5EF4-FFF2-40B4-BE49-F238E27FC236}">
                <a16:creationId xmlns:a16="http://schemas.microsoft.com/office/drawing/2014/main" id="{494497ED-496F-48E1-92CC-CEA6E5468793}"/>
              </a:ext>
            </a:extLst>
          </p:cNvPr>
          <p:cNvSpPr/>
          <p:nvPr/>
        </p:nvSpPr>
        <p:spPr>
          <a:xfrm>
            <a:off x="9244015" y="2668502"/>
            <a:ext cx="2393247" cy="735607"/>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7" name="Titel 7">
            <a:extLst>
              <a:ext uri="{FF2B5EF4-FFF2-40B4-BE49-F238E27FC236}">
                <a16:creationId xmlns:a16="http://schemas.microsoft.com/office/drawing/2014/main" id="{D6D83CD8-0FD7-0A4F-A084-3B324779D54A}"/>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Uit te wisselen informatie</a:t>
            </a:r>
          </a:p>
        </p:txBody>
      </p:sp>
    </p:spTree>
    <p:extLst>
      <p:ext uri="{BB962C8B-B14F-4D97-AF65-F5344CB8AC3E}">
        <p14:creationId xmlns:p14="http://schemas.microsoft.com/office/powerpoint/2010/main" val="1922683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65813"/>
            <a:ext cx="8731957" cy="4760350"/>
          </a:xfrm>
        </p:spPr>
        <p:txBody>
          <a:bodyPr>
            <a:normAutofit/>
          </a:bodyPr>
          <a:lstStyle/>
          <a:p>
            <a:pPr marL="0" indent="0">
              <a:buNone/>
            </a:pPr>
            <a:endParaRPr lang="nl-NL" sz="1800" b="1" dirty="0">
              <a:effectLst/>
              <a:latin typeface="Verdana" panose="020B0604030504040204" pitchFamily="34" charset="0"/>
              <a:ea typeface="Verdana" panose="020B0604030504040204" pitchFamily="34" charset="0"/>
              <a:cs typeface="Arial" panose="020B0604020202020204" pitchFamily="34" charset="0"/>
            </a:endParaRPr>
          </a:p>
          <a:p>
            <a:pPr marL="0" indent="0">
              <a:buNone/>
            </a:pPr>
            <a:endParaRPr lang="nl-NL" sz="300" b="1" dirty="0">
              <a:effectLst/>
              <a:latin typeface="Verdana" panose="020B0604030504040204" pitchFamily="34" charset="0"/>
              <a:ea typeface="Verdana" panose="020B0604030504040204" pitchFamily="34" charset="0"/>
              <a:cs typeface="Arial" panose="020B0604020202020204" pitchFamily="34" charset="0"/>
            </a:endParaRPr>
          </a:p>
          <a:p>
            <a:pPr marL="457200" indent="-457200">
              <a:buFont typeface="+mj-lt"/>
              <a:buAutoNum type="arabicPeriod"/>
            </a:pPr>
            <a:r>
              <a:rPr lang="nl-NL" sz="1800" dirty="0">
                <a:ea typeface="Calibri" panose="020F0502020204030204" pitchFamily="34" charset="0"/>
                <a:cs typeface="Arial" panose="020B0604020202020204" pitchFamily="34" charset="0"/>
              </a:rPr>
              <a:t>Meetgegevens tijdseries van allocatiepunten/aansluitingen/ overdrachtspunten/koppelingspunten</a:t>
            </a:r>
          </a:p>
          <a:p>
            <a:pPr marL="457200" indent="-457200">
              <a:buFont typeface="+mj-lt"/>
              <a:buAutoNum type="arabicPeriod"/>
            </a:pPr>
            <a:endParaRPr lang="nl-NL" sz="1800" dirty="0">
              <a:ea typeface="Calibri" panose="020F0502020204030204" pitchFamily="34" charset="0"/>
              <a:cs typeface="Arial" panose="020B0604020202020204" pitchFamily="34" charset="0"/>
            </a:endParaRPr>
          </a:p>
          <a:p>
            <a:pPr marL="457200" indent="-457200">
              <a:buFont typeface="+mj-lt"/>
              <a:buAutoNum type="arabicPeriod"/>
            </a:pPr>
            <a:endParaRPr lang="nl-NL" sz="300" dirty="0">
              <a:ea typeface="Calibri" panose="020F0502020204030204" pitchFamily="34" charset="0"/>
              <a:cs typeface="Arial" panose="020B0604020202020204" pitchFamily="34" charset="0"/>
            </a:endParaRPr>
          </a:p>
          <a:p>
            <a:pPr marL="457200" indent="-457200">
              <a:buFont typeface="+mj-lt"/>
              <a:buAutoNum type="arabicPeriod"/>
            </a:pPr>
            <a:r>
              <a:rPr lang="nl-NL" sz="1800" dirty="0">
                <a:cs typeface="Arial" panose="020B0604020202020204" pitchFamily="34" charset="0"/>
              </a:rPr>
              <a:t>Volumes productie-installaties</a:t>
            </a:r>
          </a:p>
          <a:p>
            <a:pPr marL="457200" indent="-457200">
              <a:buFont typeface="+mj-lt"/>
              <a:buAutoNum type="arabicPeriod"/>
            </a:pPr>
            <a:endParaRPr lang="nl-NL" sz="1800" dirty="0">
              <a:cs typeface="Arial" panose="020B0604020202020204" pitchFamily="34" charset="0"/>
            </a:endParaRPr>
          </a:p>
          <a:p>
            <a:pPr marL="457200" indent="-457200">
              <a:buFont typeface="+mj-lt"/>
              <a:buAutoNum type="arabicPeriod"/>
            </a:pPr>
            <a:endParaRPr lang="nl-NL" sz="800" dirty="0">
              <a:cs typeface="Arial" panose="020B0604020202020204" pitchFamily="34" charset="0"/>
            </a:endParaRPr>
          </a:p>
          <a:p>
            <a:pPr marL="457200" indent="-457200">
              <a:buFont typeface="+mj-lt"/>
              <a:buAutoNum type="arabicPeriod"/>
            </a:pPr>
            <a:r>
              <a:rPr lang="nl-NL" sz="1800" dirty="0">
                <a:ea typeface="Calibri" panose="020F0502020204030204" pitchFamily="34" charset="0"/>
                <a:cs typeface="Arial" panose="020B0604020202020204" pitchFamily="34" charset="0"/>
              </a:rPr>
              <a:t>Volumes en meterstanden allocatiepunten/aansluitingen/ overdrachtspunten/koppelingspunten</a:t>
            </a:r>
          </a:p>
          <a:p>
            <a:pPr marL="457200" indent="-457200">
              <a:buFont typeface="+mj-lt"/>
              <a:buAutoNum type="arabicPeriod"/>
            </a:pPr>
            <a:endParaRPr lang="nl-NL" sz="1200" dirty="0">
              <a:cs typeface="Arial" panose="020B0604020202020204" pitchFamily="34" charset="0"/>
            </a:endParaRPr>
          </a:p>
          <a:p>
            <a:pPr marL="457200" indent="-457200">
              <a:buFont typeface="+mj-lt"/>
              <a:buAutoNum type="arabicPeriod"/>
            </a:pPr>
            <a:r>
              <a:rPr lang="nl-NL" sz="1800" dirty="0">
                <a:cs typeface="Arial" panose="020B0604020202020204" pitchFamily="34" charset="0"/>
              </a:rPr>
              <a:t>Herzieningsverzoeken na controle meetgegevens</a:t>
            </a:r>
          </a:p>
          <a:p>
            <a:pPr marL="457200" indent="-457200">
              <a:buFont typeface="+mj-lt"/>
              <a:buAutoNum type="arabicPeriod"/>
            </a:pPr>
            <a:endParaRPr lang="nl-NL" dirty="0">
              <a:cs typeface="Arial" panose="020B0604020202020204" pitchFamily="34" charset="0"/>
            </a:endParaRPr>
          </a:p>
          <a:p>
            <a:pPr marL="457200" indent="-457200">
              <a:buFont typeface="+mj-lt"/>
              <a:buAutoNum type="arabicPeriod"/>
            </a:pPr>
            <a:endParaRPr lang="nl-NL" sz="800" dirty="0">
              <a:cs typeface="Arial" panose="020B0604020202020204" pitchFamily="34" charset="0"/>
            </a:endParaRPr>
          </a:p>
          <a:p>
            <a:pPr marL="457200" indent="-457200">
              <a:buFont typeface="+mj-lt"/>
              <a:buAutoNum type="arabicPeriod"/>
            </a:pPr>
            <a:r>
              <a:rPr lang="nl-NL" sz="1800" dirty="0">
                <a:cs typeface="Arial" panose="020B0604020202020204" pitchFamily="34" charset="0"/>
              </a:rPr>
              <a:t>Herzieningsverzoeken na controle allocatiegegevens</a:t>
            </a:r>
            <a:endParaRPr lang="nl-NL" sz="1800"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27</a:t>
            </a:fld>
            <a:endParaRPr lang="nl-NL" dirty="0"/>
          </a:p>
        </p:txBody>
      </p:sp>
      <p:sp>
        <p:nvSpPr>
          <p:cNvPr id="15" name="Tijdelijke aanduiding voor inhoud 2">
            <a:extLst>
              <a:ext uri="{FF2B5EF4-FFF2-40B4-BE49-F238E27FC236}">
                <a16:creationId xmlns:a16="http://schemas.microsoft.com/office/drawing/2014/main" id="{5761BE64-59A1-410D-85F3-64658055446D}"/>
              </a:ext>
            </a:extLst>
          </p:cNvPr>
          <p:cNvSpPr txBox="1">
            <a:spLocks/>
          </p:cNvSpPr>
          <p:nvPr/>
        </p:nvSpPr>
        <p:spPr>
          <a:xfrm>
            <a:off x="9244018" y="1832123"/>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17" name="Tijdelijke aanduiding voor inhoud 2">
            <a:extLst>
              <a:ext uri="{FF2B5EF4-FFF2-40B4-BE49-F238E27FC236}">
                <a16:creationId xmlns:a16="http://schemas.microsoft.com/office/drawing/2014/main" id="{9F5D3E4B-ECF2-4FFD-9027-DF08B3E986F2}"/>
              </a:ext>
            </a:extLst>
          </p:cNvPr>
          <p:cNvSpPr txBox="1">
            <a:spLocks/>
          </p:cNvSpPr>
          <p:nvPr/>
        </p:nvSpPr>
        <p:spPr>
          <a:xfrm>
            <a:off x="9244020" y="3482526"/>
            <a:ext cx="2393247" cy="65836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NL" sz="1800" dirty="0">
                <a:solidFill>
                  <a:schemeClr val="tx1"/>
                </a:solidFill>
                <a:ea typeface="Verdana" panose="020B0604030504040204" pitchFamily="34" charset="0"/>
              </a:rPr>
              <a:t>Voor PV en NB</a:t>
            </a:r>
          </a:p>
          <a:p>
            <a:pPr marL="0" indent="0" algn="ctr">
              <a:buNone/>
            </a:pPr>
            <a:r>
              <a:rPr lang="nl-NL" sz="1800" dirty="0">
                <a:solidFill>
                  <a:schemeClr val="tx1"/>
                </a:solidFill>
                <a:ea typeface="Verdana" panose="020B0604030504040204" pitchFamily="34" charset="0"/>
              </a:rPr>
              <a:t>max. volumes</a:t>
            </a:r>
          </a:p>
        </p:txBody>
      </p:sp>
      <p:sp>
        <p:nvSpPr>
          <p:cNvPr id="22" name="Tijdelijke aanduiding voor inhoud 2">
            <a:extLst>
              <a:ext uri="{FF2B5EF4-FFF2-40B4-BE49-F238E27FC236}">
                <a16:creationId xmlns:a16="http://schemas.microsoft.com/office/drawing/2014/main" id="{92ACB41D-7BFA-4C79-8C9A-FBEBBE109DDE}"/>
              </a:ext>
            </a:extLst>
          </p:cNvPr>
          <p:cNvSpPr txBox="1">
            <a:spLocks/>
          </p:cNvSpPr>
          <p:nvPr/>
        </p:nvSpPr>
        <p:spPr>
          <a:xfrm>
            <a:off x="9244018" y="2730156"/>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3" name="Tijdelijke aanduiding voor inhoud 2">
            <a:extLst>
              <a:ext uri="{FF2B5EF4-FFF2-40B4-BE49-F238E27FC236}">
                <a16:creationId xmlns:a16="http://schemas.microsoft.com/office/drawing/2014/main" id="{95C46783-ED4A-4685-8F8B-B385BBB20F58}"/>
              </a:ext>
            </a:extLst>
          </p:cNvPr>
          <p:cNvSpPr txBox="1">
            <a:spLocks/>
          </p:cNvSpPr>
          <p:nvPr/>
        </p:nvSpPr>
        <p:spPr>
          <a:xfrm>
            <a:off x="9244020" y="3522471"/>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5" name="Rechthoek 24">
            <a:extLst>
              <a:ext uri="{FF2B5EF4-FFF2-40B4-BE49-F238E27FC236}">
                <a16:creationId xmlns:a16="http://schemas.microsoft.com/office/drawing/2014/main" id="{9607EC03-2F92-43F4-88E4-42A44B920920}"/>
              </a:ext>
            </a:extLst>
          </p:cNvPr>
          <p:cNvSpPr/>
          <p:nvPr/>
        </p:nvSpPr>
        <p:spPr>
          <a:xfrm>
            <a:off x="9244020" y="3480490"/>
            <a:ext cx="2393247" cy="753182"/>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7" name="Titel 7">
            <a:extLst>
              <a:ext uri="{FF2B5EF4-FFF2-40B4-BE49-F238E27FC236}">
                <a16:creationId xmlns:a16="http://schemas.microsoft.com/office/drawing/2014/main" id="{D6D83CD8-0FD7-0A4F-A084-3B324779D54A}"/>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Uit te wisselen informatie</a:t>
            </a:r>
          </a:p>
        </p:txBody>
      </p:sp>
      <p:sp>
        <p:nvSpPr>
          <p:cNvPr id="35" name="Rechthoek 34">
            <a:extLst>
              <a:ext uri="{FF2B5EF4-FFF2-40B4-BE49-F238E27FC236}">
                <a16:creationId xmlns:a16="http://schemas.microsoft.com/office/drawing/2014/main" id="{28467F7F-960B-46BD-94E4-2B356DACE22C}"/>
              </a:ext>
            </a:extLst>
          </p:cNvPr>
          <p:cNvSpPr/>
          <p:nvPr/>
        </p:nvSpPr>
        <p:spPr>
          <a:xfrm>
            <a:off x="457193" y="3466615"/>
            <a:ext cx="8731957" cy="772749"/>
          </a:xfrm>
          <a:prstGeom prst="rect">
            <a:avLst/>
          </a:prstGeom>
          <a:solidFill>
            <a:srgbClr val="F6BC25">
              <a:alpha val="1700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07489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65813"/>
            <a:ext cx="8731957" cy="4760350"/>
          </a:xfrm>
        </p:spPr>
        <p:txBody>
          <a:bodyPr>
            <a:normAutofit/>
          </a:bodyPr>
          <a:lstStyle/>
          <a:p>
            <a:pPr marL="0" indent="0">
              <a:buNone/>
            </a:pPr>
            <a:endParaRPr lang="nl-NL" sz="1800" b="1" dirty="0">
              <a:effectLst/>
              <a:latin typeface="Verdana" panose="020B0604030504040204" pitchFamily="34" charset="0"/>
              <a:ea typeface="Verdana" panose="020B0604030504040204" pitchFamily="34" charset="0"/>
              <a:cs typeface="Arial" panose="020B0604020202020204" pitchFamily="34" charset="0"/>
            </a:endParaRPr>
          </a:p>
          <a:p>
            <a:pPr marL="0" indent="0">
              <a:buNone/>
            </a:pPr>
            <a:endParaRPr lang="nl-NL" sz="300" b="1" dirty="0">
              <a:effectLst/>
              <a:latin typeface="Verdana" panose="020B0604030504040204" pitchFamily="34" charset="0"/>
              <a:ea typeface="Verdana" panose="020B0604030504040204" pitchFamily="34" charset="0"/>
              <a:cs typeface="Arial" panose="020B0604020202020204" pitchFamily="34" charset="0"/>
            </a:endParaRPr>
          </a:p>
          <a:p>
            <a:pPr marL="457200" indent="-457200">
              <a:buFont typeface="+mj-lt"/>
              <a:buAutoNum type="arabicPeriod"/>
            </a:pPr>
            <a:r>
              <a:rPr lang="nl-NL" sz="1800" dirty="0">
                <a:ea typeface="Calibri" panose="020F0502020204030204" pitchFamily="34" charset="0"/>
                <a:cs typeface="Arial" panose="020B0604020202020204" pitchFamily="34" charset="0"/>
              </a:rPr>
              <a:t>Meetgegevens tijdseries van allocatiepunten/aansluitingen/ overdrachtspunten/koppelingspunten</a:t>
            </a:r>
          </a:p>
          <a:p>
            <a:pPr marL="457200" indent="-457200">
              <a:buFont typeface="+mj-lt"/>
              <a:buAutoNum type="arabicPeriod"/>
            </a:pPr>
            <a:endParaRPr lang="nl-NL" sz="1800" dirty="0">
              <a:ea typeface="Calibri" panose="020F0502020204030204" pitchFamily="34" charset="0"/>
              <a:cs typeface="Arial" panose="020B0604020202020204" pitchFamily="34" charset="0"/>
            </a:endParaRPr>
          </a:p>
          <a:p>
            <a:pPr marL="457200" indent="-457200">
              <a:buFont typeface="+mj-lt"/>
              <a:buAutoNum type="arabicPeriod"/>
            </a:pPr>
            <a:endParaRPr lang="nl-NL" sz="300" dirty="0">
              <a:ea typeface="Calibri" panose="020F0502020204030204" pitchFamily="34" charset="0"/>
              <a:cs typeface="Arial" panose="020B0604020202020204" pitchFamily="34" charset="0"/>
            </a:endParaRPr>
          </a:p>
          <a:p>
            <a:pPr marL="457200" indent="-457200">
              <a:buFont typeface="+mj-lt"/>
              <a:buAutoNum type="arabicPeriod"/>
            </a:pPr>
            <a:r>
              <a:rPr lang="nl-NL" sz="1800" dirty="0">
                <a:cs typeface="Arial" panose="020B0604020202020204" pitchFamily="34" charset="0"/>
              </a:rPr>
              <a:t>Volumes productie-installaties</a:t>
            </a:r>
          </a:p>
          <a:p>
            <a:pPr marL="457200" indent="-457200">
              <a:buFont typeface="+mj-lt"/>
              <a:buAutoNum type="arabicPeriod"/>
            </a:pPr>
            <a:endParaRPr lang="nl-NL" sz="1800" dirty="0">
              <a:cs typeface="Arial" panose="020B0604020202020204" pitchFamily="34" charset="0"/>
            </a:endParaRPr>
          </a:p>
          <a:p>
            <a:pPr marL="457200" indent="-457200">
              <a:buFont typeface="+mj-lt"/>
              <a:buAutoNum type="arabicPeriod"/>
            </a:pPr>
            <a:endParaRPr lang="nl-NL" sz="800" dirty="0">
              <a:cs typeface="Arial" panose="020B0604020202020204" pitchFamily="34" charset="0"/>
            </a:endParaRPr>
          </a:p>
          <a:p>
            <a:pPr marL="457200" indent="-457200">
              <a:buFont typeface="+mj-lt"/>
              <a:buAutoNum type="arabicPeriod"/>
            </a:pPr>
            <a:r>
              <a:rPr lang="nl-NL" sz="1800" dirty="0">
                <a:ea typeface="Calibri" panose="020F0502020204030204" pitchFamily="34" charset="0"/>
                <a:cs typeface="Arial" panose="020B0604020202020204" pitchFamily="34" charset="0"/>
              </a:rPr>
              <a:t>Volumes en meterstanden allocatiepunten/aansluitingen/ overdrachtspunten/koppelingspunten</a:t>
            </a:r>
          </a:p>
          <a:p>
            <a:pPr marL="457200" indent="-457200">
              <a:buFont typeface="+mj-lt"/>
              <a:buAutoNum type="arabicPeriod"/>
            </a:pPr>
            <a:endParaRPr lang="nl-NL" sz="1200" dirty="0">
              <a:cs typeface="Arial" panose="020B0604020202020204" pitchFamily="34" charset="0"/>
            </a:endParaRPr>
          </a:p>
          <a:p>
            <a:pPr marL="457200" indent="-457200">
              <a:buFont typeface="+mj-lt"/>
              <a:buAutoNum type="arabicPeriod"/>
            </a:pPr>
            <a:r>
              <a:rPr lang="nl-NL" sz="1800" dirty="0">
                <a:cs typeface="Arial" panose="020B0604020202020204" pitchFamily="34" charset="0"/>
              </a:rPr>
              <a:t>Herzieningsverzoeken na controle meetgegevens</a:t>
            </a:r>
          </a:p>
          <a:p>
            <a:pPr marL="457200" indent="-457200">
              <a:buFont typeface="+mj-lt"/>
              <a:buAutoNum type="arabicPeriod"/>
            </a:pPr>
            <a:endParaRPr lang="nl-NL" dirty="0">
              <a:cs typeface="Arial" panose="020B0604020202020204" pitchFamily="34" charset="0"/>
            </a:endParaRPr>
          </a:p>
          <a:p>
            <a:pPr marL="457200" indent="-457200">
              <a:buFont typeface="+mj-lt"/>
              <a:buAutoNum type="arabicPeriod"/>
            </a:pPr>
            <a:endParaRPr lang="nl-NL" sz="800" dirty="0">
              <a:cs typeface="Arial" panose="020B0604020202020204" pitchFamily="34" charset="0"/>
            </a:endParaRPr>
          </a:p>
          <a:p>
            <a:pPr marL="457200" indent="-457200">
              <a:buFont typeface="+mj-lt"/>
              <a:buAutoNum type="arabicPeriod"/>
            </a:pPr>
            <a:r>
              <a:rPr lang="nl-NL" sz="1800" dirty="0">
                <a:cs typeface="Arial" panose="020B0604020202020204" pitchFamily="34" charset="0"/>
              </a:rPr>
              <a:t>Herzieningsverzoeken na controle allocatiegegevens</a:t>
            </a:r>
            <a:endParaRPr lang="nl-NL" sz="1800"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28</a:t>
            </a:fld>
            <a:endParaRPr lang="nl-NL" dirty="0"/>
          </a:p>
        </p:txBody>
      </p:sp>
      <p:sp>
        <p:nvSpPr>
          <p:cNvPr id="15" name="Tijdelijke aanduiding voor inhoud 2">
            <a:extLst>
              <a:ext uri="{FF2B5EF4-FFF2-40B4-BE49-F238E27FC236}">
                <a16:creationId xmlns:a16="http://schemas.microsoft.com/office/drawing/2014/main" id="{5761BE64-59A1-410D-85F3-64658055446D}"/>
              </a:ext>
            </a:extLst>
          </p:cNvPr>
          <p:cNvSpPr txBox="1">
            <a:spLocks/>
          </p:cNvSpPr>
          <p:nvPr/>
        </p:nvSpPr>
        <p:spPr>
          <a:xfrm>
            <a:off x="9244018" y="1832123"/>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16" name="Tijdelijke aanduiding voor inhoud 2">
            <a:extLst>
              <a:ext uri="{FF2B5EF4-FFF2-40B4-BE49-F238E27FC236}">
                <a16:creationId xmlns:a16="http://schemas.microsoft.com/office/drawing/2014/main" id="{48921D54-6057-47FE-9B5D-56333490BBC4}"/>
              </a:ext>
            </a:extLst>
          </p:cNvPr>
          <p:cNvSpPr txBox="1">
            <a:spLocks/>
          </p:cNvSpPr>
          <p:nvPr/>
        </p:nvSpPr>
        <p:spPr>
          <a:xfrm>
            <a:off x="9244020" y="4382408"/>
            <a:ext cx="2393247" cy="65836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NL" sz="1800" dirty="0" err="1">
                <a:solidFill>
                  <a:schemeClr val="tx1"/>
                </a:solidFill>
                <a:ea typeface="Verdana" panose="020B0604030504040204" pitchFamily="34" charset="0"/>
              </a:rPr>
              <a:t>Orig</a:t>
            </a:r>
            <a:r>
              <a:rPr lang="nl-NL" sz="1800" dirty="0">
                <a:solidFill>
                  <a:schemeClr val="tx1"/>
                </a:solidFill>
                <a:ea typeface="Verdana" panose="020B0604030504040204" pitchFamily="34" charset="0"/>
              </a:rPr>
              <a:t>. volume</a:t>
            </a:r>
          </a:p>
          <a:p>
            <a:pPr marL="0" indent="0" algn="ctr">
              <a:buNone/>
            </a:pPr>
            <a:r>
              <a:rPr lang="nl-NL" sz="1800" dirty="0">
                <a:solidFill>
                  <a:schemeClr val="tx1"/>
                </a:solidFill>
                <a:ea typeface="Verdana" panose="020B0604030504040204" pitchFamily="34" charset="0"/>
              </a:rPr>
              <a:t>Voorstel volume</a:t>
            </a:r>
          </a:p>
        </p:txBody>
      </p:sp>
      <p:sp>
        <p:nvSpPr>
          <p:cNvPr id="22" name="Tijdelijke aanduiding voor inhoud 2">
            <a:extLst>
              <a:ext uri="{FF2B5EF4-FFF2-40B4-BE49-F238E27FC236}">
                <a16:creationId xmlns:a16="http://schemas.microsoft.com/office/drawing/2014/main" id="{92ACB41D-7BFA-4C79-8C9A-FBEBBE109DDE}"/>
              </a:ext>
            </a:extLst>
          </p:cNvPr>
          <p:cNvSpPr txBox="1">
            <a:spLocks/>
          </p:cNvSpPr>
          <p:nvPr/>
        </p:nvSpPr>
        <p:spPr>
          <a:xfrm>
            <a:off x="9244018" y="2730156"/>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3" name="Tijdelijke aanduiding voor inhoud 2">
            <a:extLst>
              <a:ext uri="{FF2B5EF4-FFF2-40B4-BE49-F238E27FC236}">
                <a16:creationId xmlns:a16="http://schemas.microsoft.com/office/drawing/2014/main" id="{95C46783-ED4A-4685-8F8B-B385BBB20F58}"/>
              </a:ext>
            </a:extLst>
          </p:cNvPr>
          <p:cNvSpPr txBox="1">
            <a:spLocks/>
          </p:cNvSpPr>
          <p:nvPr/>
        </p:nvSpPr>
        <p:spPr>
          <a:xfrm>
            <a:off x="9244020" y="3522471"/>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6" name="Rechthoek 25">
            <a:extLst>
              <a:ext uri="{FF2B5EF4-FFF2-40B4-BE49-F238E27FC236}">
                <a16:creationId xmlns:a16="http://schemas.microsoft.com/office/drawing/2014/main" id="{757A69D5-5D52-4D48-83C9-64F8E3ECDF50}"/>
              </a:ext>
            </a:extLst>
          </p:cNvPr>
          <p:cNvSpPr/>
          <p:nvPr/>
        </p:nvSpPr>
        <p:spPr>
          <a:xfrm>
            <a:off x="457194" y="4298023"/>
            <a:ext cx="8731957" cy="772749"/>
          </a:xfrm>
          <a:prstGeom prst="rect">
            <a:avLst/>
          </a:prstGeom>
          <a:solidFill>
            <a:srgbClr val="F6BC25">
              <a:alpha val="1700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8" name="Rechthoek 27">
            <a:extLst>
              <a:ext uri="{FF2B5EF4-FFF2-40B4-BE49-F238E27FC236}">
                <a16:creationId xmlns:a16="http://schemas.microsoft.com/office/drawing/2014/main" id="{5CC41BCE-C2F9-4EC4-8193-BF9A16E81F54}"/>
              </a:ext>
            </a:extLst>
          </p:cNvPr>
          <p:cNvSpPr/>
          <p:nvPr/>
        </p:nvSpPr>
        <p:spPr>
          <a:xfrm>
            <a:off x="9244020" y="4305208"/>
            <a:ext cx="2393247" cy="772749"/>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Tijdelijke aanduiding voor inhoud 2">
            <a:extLst>
              <a:ext uri="{FF2B5EF4-FFF2-40B4-BE49-F238E27FC236}">
                <a16:creationId xmlns:a16="http://schemas.microsoft.com/office/drawing/2014/main" id="{DB4ECF8C-FDD4-4D94-ABB0-A6E01D69517A}"/>
              </a:ext>
            </a:extLst>
          </p:cNvPr>
          <p:cNvSpPr txBox="1">
            <a:spLocks/>
          </p:cNvSpPr>
          <p:nvPr/>
        </p:nvSpPr>
        <p:spPr>
          <a:xfrm>
            <a:off x="9244013" y="4381138"/>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31" name="Tijdelijke aanduiding voor inhoud 2">
            <a:extLst>
              <a:ext uri="{FF2B5EF4-FFF2-40B4-BE49-F238E27FC236}">
                <a16:creationId xmlns:a16="http://schemas.microsoft.com/office/drawing/2014/main" id="{10A64AB8-4500-4B6C-9FEC-773F829E04EF}"/>
              </a:ext>
            </a:extLst>
          </p:cNvPr>
          <p:cNvSpPr txBox="1">
            <a:spLocks/>
          </p:cNvSpPr>
          <p:nvPr/>
        </p:nvSpPr>
        <p:spPr>
          <a:xfrm>
            <a:off x="9246306" y="5160263"/>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37" name="Titel 7">
            <a:extLst>
              <a:ext uri="{FF2B5EF4-FFF2-40B4-BE49-F238E27FC236}">
                <a16:creationId xmlns:a16="http://schemas.microsoft.com/office/drawing/2014/main" id="{D6D83CD8-0FD7-0A4F-A084-3B324779D54A}"/>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Uit te wisselen informatie</a:t>
            </a:r>
          </a:p>
        </p:txBody>
      </p:sp>
    </p:spTree>
    <p:extLst>
      <p:ext uri="{BB962C8B-B14F-4D97-AF65-F5344CB8AC3E}">
        <p14:creationId xmlns:p14="http://schemas.microsoft.com/office/powerpoint/2010/main" val="3290861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65813"/>
            <a:ext cx="8731957" cy="4760350"/>
          </a:xfrm>
        </p:spPr>
        <p:txBody>
          <a:bodyPr>
            <a:normAutofit/>
          </a:bodyPr>
          <a:lstStyle/>
          <a:p>
            <a:pPr marL="0" indent="0">
              <a:buNone/>
            </a:pPr>
            <a:endParaRPr lang="nl-NL" sz="1800" b="1" dirty="0">
              <a:effectLst/>
              <a:latin typeface="Verdana" panose="020B0604030504040204" pitchFamily="34" charset="0"/>
              <a:ea typeface="Verdana" panose="020B0604030504040204" pitchFamily="34" charset="0"/>
              <a:cs typeface="Arial" panose="020B0604020202020204" pitchFamily="34" charset="0"/>
            </a:endParaRPr>
          </a:p>
          <a:p>
            <a:pPr marL="0" indent="0">
              <a:buNone/>
            </a:pPr>
            <a:endParaRPr lang="nl-NL" sz="300" b="1" dirty="0">
              <a:effectLst/>
              <a:latin typeface="Verdana" panose="020B0604030504040204" pitchFamily="34" charset="0"/>
              <a:ea typeface="Verdana" panose="020B0604030504040204" pitchFamily="34" charset="0"/>
              <a:cs typeface="Arial" panose="020B0604020202020204" pitchFamily="34" charset="0"/>
            </a:endParaRPr>
          </a:p>
          <a:p>
            <a:pPr marL="457200" indent="-457200">
              <a:buFont typeface="+mj-lt"/>
              <a:buAutoNum type="arabicPeriod"/>
            </a:pPr>
            <a:r>
              <a:rPr lang="nl-NL" sz="1800" dirty="0">
                <a:ea typeface="Calibri" panose="020F0502020204030204" pitchFamily="34" charset="0"/>
                <a:cs typeface="Arial" panose="020B0604020202020204" pitchFamily="34" charset="0"/>
              </a:rPr>
              <a:t>Meetgegevens tijdseries van allocatiepunten/aansluitingen/ overdrachtspunten/koppelingspunten</a:t>
            </a:r>
          </a:p>
          <a:p>
            <a:pPr marL="457200" indent="-457200">
              <a:buFont typeface="+mj-lt"/>
              <a:buAutoNum type="arabicPeriod"/>
            </a:pPr>
            <a:endParaRPr lang="nl-NL" sz="1800" dirty="0">
              <a:ea typeface="Calibri" panose="020F0502020204030204" pitchFamily="34" charset="0"/>
              <a:cs typeface="Arial" panose="020B0604020202020204" pitchFamily="34" charset="0"/>
            </a:endParaRPr>
          </a:p>
          <a:p>
            <a:pPr marL="457200" indent="-457200">
              <a:buFont typeface="+mj-lt"/>
              <a:buAutoNum type="arabicPeriod"/>
            </a:pPr>
            <a:endParaRPr lang="nl-NL" sz="300" dirty="0">
              <a:ea typeface="Calibri" panose="020F0502020204030204" pitchFamily="34" charset="0"/>
              <a:cs typeface="Arial" panose="020B0604020202020204" pitchFamily="34" charset="0"/>
            </a:endParaRPr>
          </a:p>
          <a:p>
            <a:pPr marL="457200" indent="-457200">
              <a:buFont typeface="+mj-lt"/>
              <a:buAutoNum type="arabicPeriod"/>
            </a:pPr>
            <a:r>
              <a:rPr lang="nl-NL" sz="1800" dirty="0">
                <a:cs typeface="Arial" panose="020B0604020202020204" pitchFamily="34" charset="0"/>
              </a:rPr>
              <a:t>Volumes productie-installaties</a:t>
            </a:r>
          </a:p>
          <a:p>
            <a:pPr marL="457200" indent="-457200">
              <a:buFont typeface="+mj-lt"/>
              <a:buAutoNum type="arabicPeriod"/>
            </a:pPr>
            <a:endParaRPr lang="nl-NL" sz="1800" dirty="0">
              <a:cs typeface="Arial" panose="020B0604020202020204" pitchFamily="34" charset="0"/>
            </a:endParaRPr>
          </a:p>
          <a:p>
            <a:pPr marL="457200" indent="-457200">
              <a:buFont typeface="+mj-lt"/>
              <a:buAutoNum type="arabicPeriod"/>
            </a:pPr>
            <a:endParaRPr lang="nl-NL" sz="800" dirty="0">
              <a:cs typeface="Arial" panose="020B0604020202020204" pitchFamily="34" charset="0"/>
            </a:endParaRPr>
          </a:p>
          <a:p>
            <a:pPr marL="457200" indent="-457200">
              <a:buFont typeface="+mj-lt"/>
              <a:buAutoNum type="arabicPeriod"/>
            </a:pPr>
            <a:r>
              <a:rPr lang="nl-NL" sz="1800" dirty="0">
                <a:ea typeface="Calibri" panose="020F0502020204030204" pitchFamily="34" charset="0"/>
                <a:cs typeface="Arial" panose="020B0604020202020204" pitchFamily="34" charset="0"/>
              </a:rPr>
              <a:t>Volumes en meterstanden allocatiepunten/aansluitingen/ overdrachtspunten/koppelingspunten</a:t>
            </a:r>
          </a:p>
          <a:p>
            <a:pPr marL="457200" indent="-457200">
              <a:buFont typeface="+mj-lt"/>
              <a:buAutoNum type="arabicPeriod"/>
            </a:pPr>
            <a:endParaRPr lang="nl-NL" sz="1200" dirty="0">
              <a:cs typeface="Arial" panose="020B0604020202020204" pitchFamily="34" charset="0"/>
            </a:endParaRPr>
          </a:p>
          <a:p>
            <a:pPr marL="457200" indent="-457200">
              <a:buFont typeface="+mj-lt"/>
              <a:buAutoNum type="arabicPeriod"/>
            </a:pPr>
            <a:r>
              <a:rPr lang="nl-NL" sz="1800" dirty="0">
                <a:cs typeface="Arial" panose="020B0604020202020204" pitchFamily="34" charset="0"/>
              </a:rPr>
              <a:t>Herzieningsverzoeken na controle meetgegevens</a:t>
            </a:r>
          </a:p>
          <a:p>
            <a:pPr marL="457200" indent="-457200">
              <a:buFont typeface="+mj-lt"/>
              <a:buAutoNum type="arabicPeriod"/>
            </a:pPr>
            <a:endParaRPr lang="nl-NL" dirty="0">
              <a:cs typeface="Arial" panose="020B0604020202020204" pitchFamily="34" charset="0"/>
            </a:endParaRPr>
          </a:p>
          <a:p>
            <a:pPr marL="457200" indent="-457200">
              <a:buFont typeface="+mj-lt"/>
              <a:buAutoNum type="arabicPeriod"/>
            </a:pPr>
            <a:endParaRPr lang="nl-NL" sz="800" dirty="0">
              <a:cs typeface="Arial" panose="020B0604020202020204" pitchFamily="34" charset="0"/>
            </a:endParaRPr>
          </a:p>
          <a:p>
            <a:pPr marL="457200" indent="-457200">
              <a:buFont typeface="+mj-lt"/>
              <a:buAutoNum type="arabicPeriod"/>
            </a:pPr>
            <a:r>
              <a:rPr lang="nl-NL" sz="1800" dirty="0">
                <a:cs typeface="Arial" panose="020B0604020202020204" pitchFamily="34" charset="0"/>
              </a:rPr>
              <a:t>Herzieningsverzoeken na controle allocatiegegevens</a:t>
            </a:r>
            <a:endParaRPr lang="nl-NL" sz="1800"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29</a:t>
            </a:fld>
            <a:endParaRPr lang="nl-NL" dirty="0"/>
          </a:p>
        </p:txBody>
      </p:sp>
      <p:sp>
        <p:nvSpPr>
          <p:cNvPr id="15" name="Tijdelijke aanduiding voor inhoud 2">
            <a:extLst>
              <a:ext uri="{FF2B5EF4-FFF2-40B4-BE49-F238E27FC236}">
                <a16:creationId xmlns:a16="http://schemas.microsoft.com/office/drawing/2014/main" id="{5761BE64-59A1-410D-85F3-64658055446D}"/>
              </a:ext>
            </a:extLst>
          </p:cNvPr>
          <p:cNvSpPr txBox="1">
            <a:spLocks/>
          </p:cNvSpPr>
          <p:nvPr/>
        </p:nvSpPr>
        <p:spPr>
          <a:xfrm>
            <a:off x="9244018" y="1832123"/>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19" name="Tijdelijke aanduiding voor inhoud 2">
            <a:extLst>
              <a:ext uri="{FF2B5EF4-FFF2-40B4-BE49-F238E27FC236}">
                <a16:creationId xmlns:a16="http://schemas.microsoft.com/office/drawing/2014/main" id="{F0E24EB8-AF8F-4761-8F43-A123420378BB}"/>
              </a:ext>
            </a:extLst>
          </p:cNvPr>
          <p:cNvSpPr txBox="1">
            <a:spLocks/>
          </p:cNvSpPr>
          <p:nvPr/>
        </p:nvSpPr>
        <p:spPr>
          <a:xfrm>
            <a:off x="9244019" y="5124339"/>
            <a:ext cx="2393245" cy="658368"/>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NL" sz="1800" dirty="0">
                <a:solidFill>
                  <a:schemeClr val="tx1"/>
                </a:solidFill>
                <a:ea typeface="Verdana" panose="020B0604030504040204" pitchFamily="34" charset="0"/>
              </a:rPr>
              <a:t>Alleen verwijzing</a:t>
            </a:r>
          </a:p>
        </p:txBody>
      </p:sp>
      <p:sp>
        <p:nvSpPr>
          <p:cNvPr id="22" name="Tijdelijke aanduiding voor inhoud 2">
            <a:extLst>
              <a:ext uri="{FF2B5EF4-FFF2-40B4-BE49-F238E27FC236}">
                <a16:creationId xmlns:a16="http://schemas.microsoft.com/office/drawing/2014/main" id="{92ACB41D-7BFA-4C79-8C9A-FBEBBE109DDE}"/>
              </a:ext>
            </a:extLst>
          </p:cNvPr>
          <p:cNvSpPr txBox="1">
            <a:spLocks/>
          </p:cNvSpPr>
          <p:nvPr/>
        </p:nvSpPr>
        <p:spPr>
          <a:xfrm>
            <a:off x="9244018" y="2730156"/>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3" name="Tijdelijke aanduiding voor inhoud 2">
            <a:extLst>
              <a:ext uri="{FF2B5EF4-FFF2-40B4-BE49-F238E27FC236}">
                <a16:creationId xmlns:a16="http://schemas.microsoft.com/office/drawing/2014/main" id="{95C46783-ED4A-4685-8F8B-B385BBB20F58}"/>
              </a:ext>
            </a:extLst>
          </p:cNvPr>
          <p:cNvSpPr txBox="1">
            <a:spLocks/>
          </p:cNvSpPr>
          <p:nvPr/>
        </p:nvSpPr>
        <p:spPr>
          <a:xfrm>
            <a:off x="9244020" y="3522471"/>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7" name="Rechthoek 26">
            <a:extLst>
              <a:ext uri="{FF2B5EF4-FFF2-40B4-BE49-F238E27FC236}">
                <a16:creationId xmlns:a16="http://schemas.microsoft.com/office/drawing/2014/main" id="{A3843183-AC22-4184-8A3F-2E825389EF29}"/>
              </a:ext>
            </a:extLst>
          </p:cNvPr>
          <p:cNvSpPr/>
          <p:nvPr/>
        </p:nvSpPr>
        <p:spPr>
          <a:xfrm>
            <a:off x="457198" y="5146157"/>
            <a:ext cx="8731957" cy="716860"/>
          </a:xfrm>
          <a:prstGeom prst="rect">
            <a:avLst/>
          </a:prstGeom>
          <a:solidFill>
            <a:srgbClr val="F6BC25">
              <a:alpha val="1700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Rechthoek 28">
            <a:extLst>
              <a:ext uri="{FF2B5EF4-FFF2-40B4-BE49-F238E27FC236}">
                <a16:creationId xmlns:a16="http://schemas.microsoft.com/office/drawing/2014/main" id="{B210F05A-2FA5-42A9-BAD4-9FEDCDCB0757}"/>
              </a:ext>
            </a:extLst>
          </p:cNvPr>
          <p:cNvSpPr/>
          <p:nvPr/>
        </p:nvSpPr>
        <p:spPr>
          <a:xfrm>
            <a:off x="9244014" y="5146157"/>
            <a:ext cx="2393247" cy="720852"/>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Tijdelijke aanduiding voor inhoud 2">
            <a:extLst>
              <a:ext uri="{FF2B5EF4-FFF2-40B4-BE49-F238E27FC236}">
                <a16:creationId xmlns:a16="http://schemas.microsoft.com/office/drawing/2014/main" id="{DB4ECF8C-FDD4-4D94-ABB0-A6E01D69517A}"/>
              </a:ext>
            </a:extLst>
          </p:cNvPr>
          <p:cNvSpPr txBox="1">
            <a:spLocks/>
          </p:cNvSpPr>
          <p:nvPr/>
        </p:nvSpPr>
        <p:spPr>
          <a:xfrm>
            <a:off x="9244013" y="4381138"/>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31" name="Tijdelijke aanduiding voor inhoud 2">
            <a:extLst>
              <a:ext uri="{FF2B5EF4-FFF2-40B4-BE49-F238E27FC236}">
                <a16:creationId xmlns:a16="http://schemas.microsoft.com/office/drawing/2014/main" id="{10A64AB8-4500-4B6C-9FEC-773F829E04EF}"/>
              </a:ext>
            </a:extLst>
          </p:cNvPr>
          <p:cNvSpPr txBox="1">
            <a:spLocks/>
          </p:cNvSpPr>
          <p:nvPr/>
        </p:nvSpPr>
        <p:spPr>
          <a:xfrm>
            <a:off x="9246306" y="5160263"/>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37" name="Titel 7">
            <a:extLst>
              <a:ext uri="{FF2B5EF4-FFF2-40B4-BE49-F238E27FC236}">
                <a16:creationId xmlns:a16="http://schemas.microsoft.com/office/drawing/2014/main" id="{D6D83CD8-0FD7-0A4F-A084-3B324779D54A}"/>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Uit te wisselen informatie</a:t>
            </a:r>
          </a:p>
        </p:txBody>
      </p:sp>
    </p:spTree>
    <p:extLst>
      <p:ext uri="{BB962C8B-B14F-4D97-AF65-F5344CB8AC3E}">
        <p14:creationId xmlns:p14="http://schemas.microsoft.com/office/powerpoint/2010/main" val="244931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a:xfrm>
            <a:off x="457199" y="492773"/>
            <a:ext cx="9518073" cy="713631"/>
          </a:xfrm>
        </p:spPr>
        <p:txBody>
          <a:bodyPr/>
          <a:lstStyle/>
          <a:p>
            <a:r>
              <a:rPr lang="nl-NL" sz="2800" b="1" dirty="0">
                <a:cs typeface="Calibri"/>
              </a:rPr>
              <a:t>Agenda</a:t>
            </a:r>
            <a:endParaRPr lang="nl-NL" sz="2800" b="1" dirty="0"/>
          </a:p>
        </p:txBody>
      </p:sp>
      <p:sp>
        <p:nvSpPr>
          <p:cNvPr id="8" name="Tijdelijke aanduiding voor dianummer 7"/>
          <p:cNvSpPr>
            <a:spLocks noGrp="1"/>
          </p:cNvSpPr>
          <p:nvPr>
            <p:ph type="sldNum" sz="quarter" idx="12"/>
          </p:nvPr>
        </p:nvSpPr>
        <p:spPr>
          <a:xfrm>
            <a:off x="8920800" y="6482185"/>
            <a:ext cx="2548092" cy="331200"/>
          </a:xfrm>
        </p:spPr>
        <p:txBody>
          <a:bodyPr/>
          <a:lstStyle/>
          <a:p>
            <a:fld id="{A1C3A1F5-F269-2A47-BBB9-BDB2D4CF88E3}" type="slidenum">
              <a:rPr lang="nl-NL" smtClean="0"/>
              <a:t>3</a:t>
            </a:fld>
            <a:endParaRPr lang="nl-NL" dirty="0"/>
          </a:p>
        </p:txBody>
      </p:sp>
      <p:pic>
        <p:nvPicPr>
          <p:cNvPr id="2" name="Afbeelding 1">
            <a:extLst>
              <a:ext uri="{FF2B5EF4-FFF2-40B4-BE49-F238E27FC236}">
                <a16:creationId xmlns:a16="http://schemas.microsoft.com/office/drawing/2014/main" id="{787F2564-438A-4DDA-9074-A227E7EA7B80}"/>
              </a:ext>
            </a:extLst>
          </p:cNvPr>
          <p:cNvPicPr>
            <a:picLocks noChangeAspect="1"/>
          </p:cNvPicPr>
          <p:nvPr/>
        </p:nvPicPr>
        <p:blipFill>
          <a:blip r:embed="rId3"/>
          <a:stretch>
            <a:fillRect/>
          </a:stretch>
        </p:blipFill>
        <p:spPr>
          <a:xfrm>
            <a:off x="3913780" y="786548"/>
            <a:ext cx="4642130" cy="5578679"/>
          </a:xfrm>
          <a:prstGeom prst="rect">
            <a:avLst/>
          </a:prstGeom>
        </p:spPr>
      </p:pic>
    </p:spTree>
    <p:extLst>
      <p:ext uri="{BB962C8B-B14F-4D97-AF65-F5344CB8AC3E}">
        <p14:creationId xmlns:p14="http://schemas.microsoft.com/office/powerpoint/2010/main" val="1682596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30</a:t>
            </a:fld>
            <a:endParaRPr lang="nl-NL" dirty="0"/>
          </a:p>
        </p:txBody>
      </p:sp>
      <p:graphicFrame>
        <p:nvGraphicFramePr>
          <p:cNvPr id="2" name="Tabel 3">
            <a:extLst>
              <a:ext uri="{FF2B5EF4-FFF2-40B4-BE49-F238E27FC236}">
                <a16:creationId xmlns:a16="http://schemas.microsoft.com/office/drawing/2014/main" id="{AED1BE7B-AD2E-41D4-8FBA-FF9E0E7F26BA}"/>
              </a:ext>
            </a:extLst>
          </p:cNvPr>
          <p:cNvGraphicFramePr>
            <a:graphicFrameLocks noGrp="1"/>
          </p:cNvGraphicFramePr>
          <p:nvPr>
            <p:extLst>
              <p:ext uri="{D42A27DB-BD31-4B8C-83A1-F6EECF244321}">
                <p14:modId xmlns:p14="http://schemas.microsoft.com/office/powerpoint/2010/main" val="338492917"/>
              </p:ext>
            </p:extLst>
          </p:nvPr>
        </p:nvGraphicFramePr>
        <p:xfrm>
          <a:off x="426298" y="1632030"/>
          <a:ext cx="11042594" cy="4032063"/>
        </p:xfrm>
        <a:graphic>
          <a:graphicData uri="http://schemas.openxmlformats.org/drawingml/2006/table">
            <a:tbl>
              <a:tblPr firstRow="1" bandRow="1">
                <a:tableStyleId>{5C22544A-7EE6-4342-B048-85BDC9FD1C3A}</a:tableStyleId>
              </a:tblPr>
              <a:tblGrid>
                <a:gridCol w="5189806">
                  <a:extLst>
                    <a:ext uri="{9D8B030D-6E8A-4147-A177-3AD203B41FA5}">
                      <a16:colId xmlns:a16="http://schemas.microsoft.com/office/drawing/2014/main" val="2843488738"/>
                    </a:ext>
                  </a:extLst>
                </a:gridCol>
                <a:gridCol w="5852788">
                  <a:extLst>
                    <a:ext uri="{9D8B030D-6E8A-4147-A177-3AD203B41FA5}">
                      <a16:colId xmlns:a16="http://schemas.microsoft.com/office/drawing/2014/main" val="4072603119"/>
                    </a:ext>
                  </a:extLst>
                </a:gridCol>
              </a:tblGrid>
              <a:tr h="453465">
                <a:tc>
                  <a:txBody>
                    <a:bodyPr/>
                    <a:lstStyle/>
                    <a:p>
                      <a:r>
                        <a:rPr lang="nl-NL" dirty="0"/>
                        <a:t>Uit te wisselen informatie</a:t>
                      </a:r>
                    </a:p>
                  </a:txBody>
                  <a:tcPr>
                    <a:solidFill>
                      <a:srgbClr val="FFC000"/>
                    </a:solidFill>
                  </a:tcPr>
                </a:tc>
                <a:tc>
                  <a:txBody>
                    <a:bodyPr/>
                    <a:lstStyle/>
                    <a:p>
                      <a:r>
                        <a:rPr lang="nl-NL" dirty="0"/>
                        <a:t>Service</a:t>
                      </a:r>
                    </a:p>
                  </a:txBody>
                  <a:tcPr>
                    <a:solidFill>
                      <a:srgbClr val="F6BC25"/>
                    </a:solidFill>
                  </a:tcPr>
                </a:tc>
                <a:extLst>
                  <a:ext uri="{0D108BD9-81ED-4DB2-BD59-A6C34878D82A}">
                    <a16:rowId xmlns:a16="http://schemas.microsoft.com/office/drawing/2014/main" val="1281225344"/>
                  </a:ext>
                </a:extLst>
              </a:tr>
              <a:tr h="631786">
                <a:tc>
                  <a:txBody>
                    <a:bodyPr/>
                    <a:lstStyle/>
                    <a:p>
                      <a:pPr algn="l"/>
                      <a:r>
                        <a:rPr lang="nl-NL" dirty="0"/>
                        <a:t>1. Meetgegevens tijdseries</a:t>
                      </a:r>
                    </a:p>
                  </a:txBody>
                  <a:tcPr anchor="ctr">
                    <a:solidFill>
                      <a:srgbClr val="FDEEC7"/>
                    </a:solidFill>
                  </a:tcPr>
                </a:tc>
                <a:tc>
                  <a:txBody>
                    <a:bodyPr/>
                    <a:lstStyle/>
                    <a:p>
                      <a:pPr algn="l"/>
                      <a:r>
                        <a:rPr lang="nl-NL" sz="1800" b="0" i="0" u="none" strike="noStrike" kern="1200" baseline="0" dirty="0">
                          <a:solidFill>
                            <a:schemeClr val="dk1"/>
                          </a:solidFill>
                          <a:latin typeface="+mn-lt"/>
                          <a:ea typeface="+mn-ea"/>
                          <a:cs typeface="+mn-cs"/>
                        </a:rPr>
                        <a:t>BSCMF0061 - Uitwisselen meetgegevens tijdseries </a:t>
                      </a:r>
                      <a:endParaRPr lang="nl-NL" dirty="0"/>
                    </a:p>
                  </a:txBody>
                  <a:tcPr anchor="ctr">
                    <a:solidFill>
                      <a:srgbClr val="FDEEC7"/>
                    </a:solidFill>
                  </a:tcPr>
                </a:tc>
                <a:extLst>
                  <a:ext uri="{0D108BD9-81ED-4DB2-BD59-A6C34878D82A}">
                    <a16:rowId xmlns:a16="http://schemas.microsoft.com/office/drawing/2014/main" val="3561279112"/>
                  </a:ext>
                </a:extLst>
              </a:tr>
              <a:tr h="699456">
                <a:tc>
                  <a:txBody>
                    <a:bodyPr/>
                    <a:lstStyle/>
                    <a:p>
                      <a:pPr marL="0" algn="l" defTabSz="457200" rtl="0" eaLnBrk="1" latinLnBrk="0" hangingPunct="1"/>
                      <a:r>
                        <a:rPr lang="nl-NL" sz="1800" kern="1200" dirty="0">
                          <a:solidFill>
                            <a:schemeClr val="dk1"/>
                          </a:solidFill>
                          <a:latin typeface="+mn-lt"/>
                          <a:ea typeface="+mn-ea"/>
                          <a:cs typeface="+mn-cs"/>
                        </a:rPr>
                        <a:t>2. Volumes productie-installaties</a:t>
                      </a:r>
                    </a:p>
                  </a:txBody>
                  <a:tcPr anchor="ctr">
                    <a:solidFill>
                      <a:srgbClr val="FADA8A"/>
                    </a:solidFill>
                  </a:tcPr>
                </a:tc>
                <a:tc>
                  <a:txBody>
                    <a:bodyPr/>
                    <a:lstStyle/>
                    <a:p>
                      <a:pPr marL="0" algn="l" defTabSz="457200" rtl="0" eaLnBrk="1" latinLnBrk="0" hangingPunct="1"/>
                      <a:r>
                        <a:rPr lang="nl-NL" sz="1800" kern="1200" dirty="0">
                          <a:solidFill>
                            <a:schemeClr val="dk1"/>
                          </a:solidFill>
                          <a:latin typeface="+mn-lt"/>
                          <a:ea typeface="+mn-ea"/>
                          <a:cs typeface="+mn-cs"/>
                        </a:rPr>
                        <a:t>BSCMF0062 - Uitwisselen meetgegevens volumes installatie</a:t>
                      </a:r>
                    </a:p>
                  </a:txBody>
                  <a:tcPr anchor="ctr">
                    <a:solidFill>
                      <a:srgbClr val="FADA8A"/>
                    </a:solidFill>
                  </a:tcPr>
                </a:tc>
                <a:extLst>
                  <a:ext uri="{0D108BD9-81ED-4DB2-BD59-A6C34878D82A}">
                    <a16:rowId xmlns:a16="http://schemas.microsoft.com/office/drawing/2014/main" val="4096139822"/>
                  </a:ext>
                </a:extLst>
              </a:tr>
              <a:tr h="6819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3. Volumes en meterstanden</a:t>
                      </a:r>
                    </a:p>
                  </a:txBody>
                  <a:tcPr anchor="ctr">
                    <a:solidFill>
                      <a:srgbClr val="FDEEC7"/>
                    </a:solidFill>
                  </a:tcPr>
                </a:tc>
                <a:tc>
                  <a:txBody>
                    <a:bodyPr/>
                    <a:lstStyle/>
                    <a:p>
                      <a:r>
                        <a:rPr lang="nl-NL" sz="1800" b="0" i="0" u="none" strike="noStrike" kern="1200" baseline="0" dirty="0">
                          <a:solidFill>
                            <a:schemeClr val="dk1"/>
                          </a:solidFill>
                          <a:latin typeface="+mn-lt"/>
                          <a:ea typeface="+mn-ea"/>
                          <a:cs typeface="+mn-cs"/>
                        </a:rPr>
                        <a:t>BSCMF0063 - U</a:t>
                      </a:r>
                      <a:r>
                        <a:rPr lang="nl-NL" dirty="0"/>
                        <a:t>itwisselen meetgegevens volumes en meterstanden</a:t>
                      </a:r>
                    </a:p>
                  </a:txBody>
                  <a:tcPr anchor="ctr">
                    <a:solidFill>
                      <a:srgbClr val="FDEEC7"/>
                    </a:solidFill>
                  </a:tcPr>
                </a:tc>
                <a:extLst>
                  <a:ext uri="{0D108BD9-81ED-4DB2-BD59-A6C34878D82A}">
                    <a16:rowId xmlns:a16="http://schemas.microsoft.com/office/drawing/2014/main" val="589204846"/>
                  </a:ext>
                </a:extLst>
              </a:tr>
              <a:tr h="782693">
                <a:tc>
                  <a:txBody>
                    <a:bodyPr/>
                    <a:lstStyle/>
                    <a:p>
                      <a:r>
                        <a:rPr lang="nl-NL" dirty="0"/>
                        <a:t>4. Herzieningsverzoeken na controle meetgegevens</a:t>
                      </a:r>
                    </a:p>
                  </a:txBody>
                  <a:tcPr anchor="ctr">
                    <a:solidFill>
                      <a:srgbClr val="FADA8A"/>
                    </a:solidFill>
                  </a:tcPr>
                </a:tc>
                <a:tc>
                  <a:txBody>
                    <a:bodyPr/>
                    <a:lstStyle/>
                    <a:p>
                      <a:r>
                        <a:rPr lang="nl-NL" dirty="0"/>
                        <a:t>BSCMF0064 - Uitwisselen herzieningsverzoek</a:t>
                      </a:r>
                    </a:p>
                    <a:p>
                      <a:r>
                        <a:rPr lang="nl-NL" dirty="0"/>
                        <a:t>na controle meetgegevens</a:t>
                      </a:r>
                    </a:p>
                  </a:txBody>
                  <a:tcPr anchor="ctr">
                    <a:solidFill>
                      <a:srgbClr val="FADA8A"/>
                    </a:solidFill>
                  </a:tcPr>
                </a:tc>
                <a:extLst>
                  <a:ext uri="{0D108BD9-81ED-4DB2-BD59-A6C34878D82A}">
                    <a16:rowId xmlns:a16="http://schemas.microsoft.com/office/drawing/2014/main" val="4256184652"/>
                  </a:ext>
                </a:extLst>
              </a:tr>
              <a:tr h="782693">
                <a:tc>
                  <a:txBody>
                    <a:bodyPr/>
                    <a:lstStyle/>
                    <a:p>
                      <a:r>
                        <a:rPr lang="nl-NL" dirty="0"/>
                        <a:t>5. Herzieningsverzoeken na controle allocatiegegevens</a:t>
                      </a:r>
                    </a:p>
                  </a:txBody>
                  <a:tcPr anchor="ctr">
                    <a:solidFill>
                      <a:srgbClr val="FDEEC7"/>
                    </a:solidFill>
                  </a:tcPr>
                </a:tc>
                <a:tc>
                  <a:txBody>
                    <a:bodyPr/>
                    <a:lstStyle/>
                    <a:p>
                      <a:r>
                        <a:rPr lang="nl-NL" dirty="0"/>
                        <a:t>BSCMF0065 - Uitwisselen herzieningsverzoek</a:t>
                      </a:r>
                    </a:p>
                    <a:p>
                      <a:r>
                        <a:rPr lang="nl-NL" dirty="0"/>
                        <a:t>na controle allocatiegegevens</a:t>
                      </a:r>
                    </a:p>
                  </a:txBody>
                  <a:tcPr anchor="ctr">
                    <a:solidFill>
                      <a:srgbClr val="FDEEC7"/>
                    </a:solidFill>
                  </a:tcPr>
                </a:tc>
                <a:extLst>
                  <a:ext uri="{0D108BD9-81ED-4DB2-BD59-A6C34878D82A}">
                    <a16:rowId xmlns:a16="http://schemas.microsoft.com/office/drawing/2014/main" val="3245894043"/>
                  </a:ext>
                </a:extLst>
              </a:tr>
            </a:tbl>
          </a:graphicData>
        </a:graphic>
      </p:graphicFrame>
      <p:sp>
        <p:nvSpPr>
          <p:cNvPr id="9" name="Titel 7">
            <a:extLst>
              <a:ext uri="{FF2B5EF4-FFF2-40B4-BE49-F238E27FC236}">
                <a16:creationId xmlns:a16="http://schemas.microsoft.com/office/drawing/2014/main" id="{9438613D-E259-9149-99AF-D649C51AB28C}"/>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Business Services voor TR2021</a:t>
            </a:r>
          </a:p>
        </p:txBody>
      </p:sp>
    </p:spTree>
    <p:extLst>
      <p:ext uri="{BB962C8B-B14F-4D97-AF65-F5344CB8AC3E}">
        <p14:creationId xmlns:p14="http://schemas.microsoft.com/office/powerpoint/2010/main" val="111555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1197623"/>
            <a:ext cx="11625071" cy="4928540"/>
          </a:xfrm>
        </p:spPr>
        <p:txBody>
          <a:bodyPr>
            <a:noAutofit/>
          </a:bodyPr>
          <a:lstStyle/>
          <a:p>
            <a:pPr marL="457200" indent="-457200">
              <a:buFont typeface="+mj-lt"/>
              <a:buAutoNum type="arabicPeriod"/>
            </a:pPr>
            <a:r>
              <a:rPr lang="nl-NL" sz="1800" b="1" dirty="0">
                <a:latin typeface="+mj-lt"/>
                <a:ea typeface="Calibri" panose="020F0502020204030204" pitchFamily="34" charset="0"/>
                <a:cs typeface="Arial" panose="020B0604020202020204" pitchFamily="34" charset="0"/>
              </a:rPr>
              <a:t>BSCMF0061 - Uitwisselen meetgegevens tijdseries </a:t>
            </a:r>
          </a:p>
          <a:p>
            <a:pPr marL="457200" indent="-457200">
              <a:buFont typeface="+mj-lt"/>
              <a:buAutoNum type="arabicPeriod"/>
            </a:pPr>
            <a:endParaRPr lang="nl-NL" sz="1800" dirty="0">
              <a:latin typeface="Verdana" panose="020B0604030504040204" pitchFamily="34" charset="0"/>
              <a:ea typeface="Calibri" panose="020F0502020204030204" pitchFamily="34" charset="0"/>
              <a:cs typeface="Arial" panose="020B0604020202020204" pitchFamily="34" charset="0"/>
            </a:endParaRP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Tijdseries over 1 dag of over 1 maand</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MV stuurt tijdseries naar NB en PV</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Tijdserie per productsoort/energierichting</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Tijdseries over 1 dag voor:</a:t>
            </a:r>
          </a:p>
          <a:p>
            <a:pPr lvl="2">
              <a:buClr>
                <a:schemeClr val="tx1"/>
              </a:buClr>
              <a:buFont typeface="Wingdings" panose="05000000000000000000" pitchFamily="2" charset="2"/>
              <a:buChar char="§"/>
            </a:pPr>
            <a:r>
              <a:rPr lang="nl-NL" sz="1800" dirty="0">
                <a:ea typeface="Calibri" panose="020F0502020204030204" pitchFamily="34" charset="0"/>
                <a:cs typeface="Arial" panose="020B0604020202020204" pitchFamily="34" charset="0"/>
              </a:rPr>
              <a:t>Allocatiepunt elektriciteit grootverbruik</a:t>
            </a:r>
          </a:p>
          <a:p>
            <a:pPr lvl="2">
              <a:buClr>
                <a:schemeClr val="tx1"/>
              </a:buClr>
              <a:buFont typeface="Wingdings" panose="05000000000000000000" pitchFamily="2" charset="2"/>
              <a:buChar char="§"/>
            </a:pPr>
            <a:r>
              <a:rPr lang="nl-NL" sz="1800" dirty="0">
                <a:ea typeface="Calibri" panose="020F0502020204030204" pitchFamily="34" charset="0"/>
                <a:cs typeface="Arial" panose="020B0604020202020204" pitchFamily="34" charset="0"/>
              </a:rPr>
              <a:t>Net-op-net-overdrachtspunt elektriciteit</a:t>
            </a:r>
          </a:p>
          <a:p>
            <a:pPr lvl="2">
              <a:buClr>
                <a:schemeClr val="tx1"/>
              </a:buClr>
              <a:buFont typeface="Wingdings" panose="05000000000000000000" pitchFamily="2" charset="2"/>
              <a:buChar char="§"/>
            </a:pPr>
            <a:r>
              <a:rPr lang="nl-NL" sz="1800" dirty="0">
                <a:ea typeface="Calibri" panose="020F0502020204030204" pitchFamily="34" charset="0"/>
                <a:cs typeface="Arial" panose="020B0604020202020204" pitchFamily="34" charset="0"/>
              </a:rPr>
              <a:t>Allocatiepunt systeembalans elektriciteit</a:t>
            </a:r>
          </a:p>
          <a:p>
            <a:pPr lvl="2">
              <a:buClr>
                <a:schemeClr val="tx1"/>
              </a:buClr>
              <a:buFont typeface="Wingdings" panose="05000000000000000000" pitchFamily="2" charset="2"/>
              <a:buChar char="§"/>
            </a:pPr>
            <a:r>
              <a:rPr lang="nl-NL" sz="1800" dirty="0">
                <a:ea typeface="Calibri" panose="020F0502020204030204" pitchFamily="34" charset="0"/>
                <a:cs typeface="Arial" panose="020B0604020202020204" pitchFamily="34" charset="0"/>
              </a:rPr>
              <a:t>Overdrachtspunt MWNET elektriciteit</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Tijdseries over 1 maand voor:</a:t>
            </a:r>
          </a:p>
          <a:p>
            <a:pPr lvl="2">
              <a:buClr>
                <a:schemeClr val="tx1"/>
              </a:buClr>
              <a:buFont typeface="Wingdings" panose="05000000000000000000" pitchFamily="2" charset="2"/>
              <a:buChar char="§"/>
            </a:pPr>
            <a:r>
              <a:rPr lang="nl-NL" sz="1800" dirty="0">
                <a:ea typeface="Calibri" panose="020F0502020204030204" pitchFamily="34" charset="0"/>
                <a:cs typeface="Arial" panose="020B0604020202020204" pitchFamily="34" charset="0"/>
              </a:rPr>
              <a:t>Allocatiepunt elektriciteit grootverbruik</a:t>
            </a:r>
          </a:p>
          <a:p>
            <a:pPr lvl="2">
              <a:buClr>
                <a:schemeClr val="tx1"/>
              </a:buClr>
              <a:buFont typeface="Wingdings" panose="05000000000000000000" pitchFamily="2" charset="2"/>
              <a:buChar char="§"/>
            </a:pPr>
            <a:r>
              <a:rPr lang="nl-NL" sz="1800" dirty="0">
                <a:ea typeface="Calibri" panose="020F0502020204030204" pitchFamily="34" charset="0"/>
                <a:cs typeface="Arial" panose="020B0604020202020204" pitchFamily="34" charset="0"/>
              </a:rPr>
              <a:t>Net-op-net-overdrachtspunt elektriciteit</a:t>
            </a:r>
          </a:p>
          <a:p>
            <a:pPr lvl="2">
              <a:buClr>
                <a:schemeClr val="tx1"/>
              </a:buClr>
              <a:buFont typeface="Wingdings" panose="05000000000000000000" pitchFamily="2" charset="2"/>
              <a:buChar char="§"/>
            </a:pPr>
            <a:r>
              <a:rPr lang="nl-NL" sz="1800" dirty="0">
                <a:ea typeface="Calibri" panose="020F0502020204030204" pitchFamily="34" charset="0"/>
                <a:cs typeface="Arial" panose="020B0604020202020204" pitchFamily="34" charset="0"/>
              </a:rPr>
              <a:t>Aansluiting gas grootverbruik</a:t>
            </a:r>
          </a:p>
          <a:p>
            <a:pPr lvl="2">
              <a:buClr>
                <a:schemeClr val="tx1"/>
              </a:buClr>
              <a:buFont typeface="Wingdings" panose="05000000000000000000" pitchFamily="2" charset="2"/>
              <a:buChar char="§"/>
            </a:pPr>
            <a:r>
              <a:rPr lang="nl-NL" sz="1800" dirty="0">
                <a:ea typeface="Calibri" panose="020F0502020204030204" pitchFamily="34" charset="0"/>
                <a:cs typeface="Arial" panose="020B0604020202020204" pitchFamily="34" charset="0"/>
              </a:rPr>
              <a:t>Koppelingspunt van distributienetten gas</a:t>
            </a:r>
          </a:p>
          <a:p>
            <a:pPr>
              <a:buClr>
                <a:srgbClr val="FFC000"/>
              </a:buClr>
              <a:buFont typeface="Wingdings" panose="05000000000000000000" pitchFamily="2" charset="2"/>
              <a:buChar char="§"/>
            </a:pPr>
            <a:endParaRPr lang="nl-NL" sz="1800" dirty="0">
              <a:ea typeface="Calibri" panose="020F0502020204030204" pitchFamily="34" charset="0"/>
              <a:cs typeface="Arial" panose="020B0604020202020204" pitchFamily="34" charset="0"/>
            </a:endParaRPr>
          </a:p>
          <a:p>
            <a:pPr marL="0" indent="0">
              <a:buNone/>
            </a:pPr>
            <a:endParaRPr lang="nl-NL" sz="1800" dirty="0">
              <a:latin typeface="Verdana" panose="020B0604030504040204" pitchFamily="34" charset="0"/>
              <a:ea typeface="Calibri" panose="020F0502020204030204" pitchFamily="34" charset="0"/>
              <a:cs typeface="Arial" panose="020B0604020202020204" pitchFamily="34" charset="0"/>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31</a:t>
            </a:fld>
            <a:endParaRPr lang="nl-NL" dirty="0"/>
          </a:p>
        </p:txBody>
      </p:sp>
      <p:sp>
        <p:nvSpPr>
          <p:cNvPr id="7" name="Titel 7">
            <a:extLst>
              <a:ext uri="{FF2B5EF4-FFF2-40B4-BE49-F238E27FC236}">
                <a16:creationId xmlns:a16="http://schemas.microsoft.com/office/drawing/2014/main" id="{99C64E6A-C46D-8D43-BDA2-A5CDE2CC13EF}"/>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Business Services voor TR2021</a:t>
            </a:r>
          </a:p>
        </p:txBody>
      </p:sp>
    </p:spTree>
    <p:extLst>
      <p:ext uri="{BB962C8B-B14F-4D97-AF65-F5344CB8AC3E}">
        <p14:creationId xmlns:p14="http://schemas.microsoft.com/office/powerpoint/2010/main" val="60517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197623"/>
            <a:ext cx="11030400" cy="5374570"/>
          </a:xfrm>
        </p:spPr>
        <p:txBody>
          <a:bodyPr>
            <a:normAutofit/>
          </a:bodyPr>
          <a:lstStyle/>
          <a:p>
            <a:pPr marL="457200" indent="-457200">
              <a:buFont typeface="+mj-lt"/>
              <a:buAutoNum type="arabicPeriod" startAt="2"/>
            </a:pPr>
            <a:r>
              <a:rPr lang="nl-NL" sz="1800" b="1" dirty="0">
                <a:latin typeface="+mj-lt"/>
                <a:ea typeface="Calibri" panose="020F0502020204030204" pitchFamily="34" charset="0"/>
                <a:cs typeface="Arial" panose="020B0604020202020204" pitchFamily="34" charset="0"/>
              </a:rPr>
              <a:t>BSCMF0062 - Uitwisselen meetgegevens volumes installatie </a:t>
            </a:r>
          </a:p>
          <a:p>
            <a:pPr marL="457200" indent="-457200">
              <a:buFont typeface="+mj-lt"/>
              <a:buAutoNum type="arabicPeriod" startAt="2"/>
            </a:pPr>
            <a:endParaRPr lang="nl-NL" sz="1800" dirty="0">
              <a:latin typeface="Verdana" panose="020B0604030504040204" pitchFamily="34" charset="0"/>
              <a:ea typeface="Calibri" panose="020F0502020204030204" pitchFamily="34" charset="0"/>
              <a:cs typeface="Arial" panose="020B0604020202020204" pitchFamily="34" charset="0"/>
            </a:endParaRP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Volumes over een periode langer dan of gelijk aan 1 kalenderdag en korter of gelijk aan 1 kalendermaand</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MV stuurt volumes naar NB</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Volumes van alle installaties ‘achter’ het allocatiepunt</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Per installatie o.a.: identificatie, volume, energierichting, periode</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Volumes installatie over een periode voor:</a:t>
            </a:r>
          </a:p>
          <a:p>
            <a:pPr lvl="2">
              <a:buClr>
                <a:schemeClr val="tx1"/>
              </a:buClr>
              <a:buFont typeface="Wingdings" panose="05000000000000000000" pitchFamily="2" charset="2"/>
              <a:buChar char="§"/>
            </a:pPr>
            <a:r>
              <a:rPr lang="nl-NL" sz="1800" dirty="0">
                <a:cs typeface="Arial" panose="020B0604020202020204" pitchFamily="34" charset="0"/>
              </a:rPr>
              <a:t>Allocatiepunt elektriciteit profiel grootverbruik </a:t>
            </a:r>
          </a:p>
          <a:p>
            <a:pPr lvl="2">
              <a:buClr>
                <a:schemeClr val="tx1"/>
              </a:buClr>
              <a:buFont typeface="Wingdings" panose="05000000000000000000" pitchFamily="2" charset="2"/>
              <a:buChar char="§"/>
            </a:pPr>
            <a:r>
              <a:rPr lang="nl-NL" sz="1800" dirty="0">
                <a:cs typeface="Arial" panose="020B0604020202020204" pitchFamily="34" charset="0"/>
              </a:rPr>
              <a:t>Allocatiepunt elektriciteit telemetrie grootverbruik</a:t>
            </a:r>
          </a:p>
          <a:p>
            <a:endParaRPr lang="nl-NL" sz="1800" dirty="0">
              <a:ea typeface="Calibri" panose="020F0502020204030204" pitchFamily="34" charset="0"/>
              <a:cs typeface="Arial" panose="020B0604020202020204" pitchFamily="34" charset="0"/>
            </a:endParaRPr>
          </a:p>
          <a:p>
            <a:pPr marL="0" indent="0">
              <a:buNone/>
            </a:pPr>
            <a:endParaRPr lang="nl-NL" sz="1800" dirty="0">
              <a:latin typeface="Verdana" panose="020B0604030504040204" pitchFamily="34" charset="0"/>
              <a:ea typeface="Calibri" panose="020F0502020204030204" pitchFamily="34" charset="0"/>
              <a:cs typeface="Arial" panose="020B0604020202020204" pitchFamily="34" charset="0"/>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32</a:t>
            </a:fld>
            <a:endParaRPr lang="nl-NL" dirty="0"/>
          </a:p>
        </p:txBody>
      </p:sp>
      <p:sp>
        <p:nvSpPr>
          <p:cNvPr id="9" name="Titel 7">
            <a:extLst>
              <a:ext uri="{FF2B5EF4-FFF2-40B4-BE49-F238E27FC236}">
                <a16:creationId xmlns:a16="http://schemas.microsoft.com/office/drawing/2014/main" id="{D648D416-F57B-7E43-A3FF-C27B191FDBD4}"/>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Business Services voor TR2021</a:t>
            </a:r>
          </a:p>
        </p:txBody>
      </p:sp>
    </p:spTree>
    <p:extLst>
      <p:ext uri="{BB962C8B-B14F-4D97-AF65-F5344CB8AC3E}">
        <p14:creationId xmlns:p14="http://schemas.microsoft.com/office/powerpoint/2010/main" val="344293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197624"/>
            <a:ext cx="11030400" cy="5186408"/>
          </a:xfrm>
        </p:spPr>
        <p:txBody>
          <a:bodyPr>
            <a:normAutofit/>
          </a:bodyPr>
          <a:lstStyle/>
          <a:p>
            <a:pPr marL="457200" indent="-457200">
              <a:buFont typeface="+mj-lt"/>
              <a:buAutoNum type="arabicPeriod" startAt="3"/>
            </a:pPr>
            <a:r>
              <a:rPr lang="nl-NL" sz="1800" b="1" dirty="0">
                <a:latin typeface="+mj-lt"/>
                <a:ea typeface="Calibri" panose="020F0502020204030204" pitchFamily="34" charset="0"/>
                <a:cs typeface="Arial" panose="020B0604020202020204" pitchFamily="34" charset="0"/>
              </a:rPr>
              <a:t>BSCMF0063 - Uitwisselen meetgegevens volumes en meterstanden </a:t>
            </a:r>
          </a:p>
          <a:p>
            <a:pPr marL="457200" indent="-457200">
              <a:buFont typeface="+mj-lt"/>
              <a:buAutoNum type="arabicPeriod" startAt="3"/>
            </a:pPr>
            <a:endParaRPr lang="nl-NL" sz="1800" dirty="0">
              <a:latin typeface="+mj-lt"/>
              <a:ea typeface="Calibri" panose="020F0502020204030204" pitchFamily="34" charset="0"/>
              <a:cs typeface="Arial" panose="020B0604020202020204" pitchFamily="34" charset="0"/>
            </a:endParaRP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Volumes en meterstanden over een periode langer dan of gelijk aan 1 kalenderdag en korter of gelijk aan      1 kalendermaand</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MV stuurt volumes en meterstanden naar NB en PV</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Per aansluiting o.a.: volume, tariefzone, energierichting</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Per telwerk o.a.: identificatie, tariefzone, energierichting, meterstand</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Voor NB: restvolume gas, piekbelasting gas, weekpiekbelasting </a:t>
            </a:r>
            <a:r>
              <a:rPr lang="nl-NL" sz="1800" dirty="0" err="1">
                <a:ea typeface="Calibri" panose="020F0502020204030204" pitchFamily="34" charset="0"/>
                <a:cs typeface="Arial" panose="020B0604020202020204" pitchFamily="34" charset="0"/>
              </a:rPr>
              <a:t>elek</a:t>
            </a:r>
            <a:r>
              <a:rPr lang="nl-NL" sz="1800" dirty="0">
                <a:ea typeface="Calibri" panose="020F0502020204030204" pitchFamily="34" charset="0"/>
                <a:cs typeface="Arial" panose="020B0604020202020204" pitchFamily="34" charset="0"/>
              </a:rPr>
              <a:t>., maandpiekbelasting </a:t>
            </a:r>
            <a:r>
              <a:rPr lang="nl-NL" sz="1800" dirty="0" err="1">
                <a:ea typeface="Calibri" panose="020F0502020204030204" pitchFamily="34" charset="0"/>
                <a:cs typeface="Arial" panose="020B0604020202020204" pitchFamily="34" charset="0"/>
              </a:rPr>
              <a:t>elek</a:t>
            </a:r>
            <a:r>
              <a:rPr lang="nl-NL" sz="1800" dirty="0">
                <a:ea typeface="Calibri" panose="020F0502020204030204" pitchFamily="34" charset="0"/>
                <a:cs typeface="Arial" panose="020B0604020202020204" pitchFamily="34" charset="0"/>
              </a:rPr>
              <a:t>.</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Volumes en meterstanden over een periode voor:</a:t>
            </a:r>
          </a:p>
          <a:p>
            <a:pPr lvl="2">
              <a:buClr>
                <a:schemeClr val="tx1"/>
              </a:buClr>
              <a:buFont typeface="Wingdings" panose="05000000000000000000" pitchFamily="2" charset="2"/>
              <a:buChar char="§"/>
            </a:pPr>
            <a:r>
              <a:rPr lang="nl-NL" sz="1800" dirty="0">
                <a:ea typeface="Calibri" panose="020F0502020204030204" pitchFamily="34" charset="0"/>
                <a:cs typeface="Arial" panose="020B0604020202020204" pitchFamily="34" charset="0"/>
              </a:rPr>
              <a:t>Allocatiepunt elektriciteit profiel grootverbruik</a:t>
            </a:r>
          </a:p>
          <a:p>
            <a:pPr lvl="2">
              <a:buClr>
                <a:schemeClr val="tx1"/>
              </a:buClr>
              <a:buFont typeface="Wingdings" panose="05000000000000000000" pitchFamily="2" charset="2"/>
              <a:buChar char="§"/>
            </a:pPr>
            <a:r>
              <a:rPr lang="nl-NL" sz="1800" dirty="0">
                <a:ea typeface="Calibri" panose="020F0502020204030204" pitchFamily="34" charset="0"/>
                <a:cs typeface="Arial" panose="020B0604020202020204" pitchFamily="34" charset="0"/>
              </a:rPr>
              <a:t>Allocatiepunt elektriciteit telemetrie grootverbruik</a:t>
            </a:r>
          </a:p>
          <a:p>
            <a:pPr lvl="2">
              <a:buClr>
                <a:schemeClr val="tx1"/>
              </a:buClr>
              <a:buFont typeface="Wingdings" panose="05000000000000000000" pitchFamily="2" charset="2"/>
              <a:buChar char="§"/>
            </a:pPr>
            <a:r>
              <a:rPr lang="nl-NL" sz="1800" dirty="0">
                <a:ea typeface="Calibri" panose="020F0502020204030204" pitchFamily="34" charset="0"/>
                <a:cs typeface="Arial" panose="020B0604020202020204" pitchFamily="34" charset="0"/>
              </a:rPr>
              <a:t>Overdrachtspunt elektriciteit grootverbruik MLOEA</a:t>
            </a:r>
          </a:p>
          <a:p>
            <a:pPr lvl="2">
              <a:buClr>
                <a:schemeClr val="tx1"/>
              </a:buClr>
              <a:buFont typeface="Wingdings" panose="05000000000000000000" pitchFamily="2" charset="2"/>
              <a:buChar char="§"/>
            </a:pPr>
            <a:r>
              <a:rPr lang="nl-NL" sz="1800" dirty="0">
                <a:ea typeface="Calibri" panose="020F0502020204030204" pitchFamily="34" charset="0"/>
                <a:cs typeface="Arial" panose="020B0604020202020204" pitchFamily="34" charset="0"/>
              </a:rPr>
              <a:t>Aansluiting gas grootverbruik</a:t>
            </a:r>
          </a:p>
          <a:p>
            <a:pPr lvl="2">
              <a:buClr>
                <a:schemeClr val="tx1"/>
              </a:buClr>
              <a:buFont typeface="Wingdings" panose="05000000000000000000" pitchFamily="2" charset="2"/>
              <a:buChar char="§"/>
            </a:pPr>
            <a:r>
              <a:rPr lang="nl-NL" sz="1800" dirty="0">
                <a:ea typeface="Calibri" panose="020F0502020204030204" pitchFamily="34" charset="0"/>
                <a:cs typeface="Arial" panose="020B0604020202020204" pitchFamily="34" charset="0"/>
              </a:rPr>
              <a:t>Koppelingspunt distributienetten gas</a:t>
            </a:r>
          </a:p>
          <a:p>
            <a:pPr lvl="2">
              <a:buClr>
                <a:schemeClr val="tx1"/>
              </a:buClr>
              <a:buFont typeface="Wingdings" panose="05000000000000000000" pitchFamily="2" charset="2"/>
              <a:buChar char="§"/>
            </a:pPr>
            <a:r>
              <a:rPr lang="nl-NL" sz="1800" dirty="0">
                <a:ea typeface="Calibri" panose="020F0502020204030204" pitchFamily="34" charset="0"/>
                <a:cs typeface="Arial" panose="020B0604020202020204" pitchFamily="34" charset="0"/>
              </a:rPr>
              <a:t>Net-op-net-overdrachtspunt elektriciteit</a:t>
            </a:r>
          </a:p>
          <a:p>
            <a:endParaRPr lang="nl-NL" sz="1800" dirty="0">
              <a:latin typeface="Verdana" panose="020B0604030504040204" pitchFamily="34" charset="0"/>
              <a:ea typeface="Calibri" panose="020F0502020204030204" pitchFamily="34" charset="0"/>
              <a:cs typeface="Arial" panose="020B0604020202020204" pitchFamily="34" charset="0"/>
            </a:endParaRPr>
          </a:p>
          <a:p>
            <a:pPr marL="0" indent="0">
              <a:buNone/>
            </a:pPr>
            <a:endParaRPr lang="nl-NL" sz="1800" dirty="0">
              <a:latin typeface="Verdana" panose="020B0604030504040204" pitchFamily="34" charset="0"/>
              <a:ea typeface="Calibri" panose="020F0502020204030204" pitchFamily="34" charset="0"/>
              <a:cs typeface="Arial" panose="020B0604020202020204" pitchFamily="34" charset="0"/>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33</a:t>
            </a:fld>
            <a:endParaRPr lang="nl-NL" dirty="0"/>
          </a:p>
        </p:txBody>
      </p:sp>
      <p:sp>
        <p:nvSpPr>
          <p:cNvPr id="9" name="Titel 7">
            <a:extLst>
              <a:ext uri="{FF2B5EF4-FFF2-40B4-BE49-F238E27FC236}">
                <a16:creationId xmlns:a16="http://schemas.microsoft.com/office/drawing/2014/main" id="{933E8655-5403-064F-94A9-3FDD186F4276}"/>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Business Services voor TR2021</a:t>
            </a:r>
          </a:p>
        </p:txBody>
      </p:sp>
    </p:spTree>
    <p:extLst>
      <p:ext uri="{BB962C8B-B14F-4D97-AF65-F5344CB8AC3E}">
        <p14:creationId xmlns:p14="http://schemas.microsoft.com/office/powerpoint/2010/main" val="3058334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222481"/>
            <a:ext cx="11030400" cy="5259704"/>
          </a:xfrm>
        </p:spPr>
        <p:txBody>
          <a:bodyPr>
            <a:normAutofit fontScale="85000" lnSpcReduction="10000"/>
          </a:bodyPr>
          <a:lstStyle/>
          <a:p>
            <a:pPr marL="457200" indent="-457200">
              <a:buFont typeface="+mj-lt"/>
              <a:buAutoNum type="arabicPeriod" startAt="4"/>
            </a:pPr>
            <a:r>
              <a:rPr lang="nl-NL" sz="2100" b="1" dirty="0">
                <a:latin typeface="+mj-lt"/>
                <a:ea typeface="Calibri" panose="020F0502020204030204" pitchFamily="34" charset="0"/>
                <a:cs typeface="Arial" panose="020B0604020202020204" pitchFamily="34" charset="0"/>
              </a:rPr>
              <a:t>BSCMF0064 - Uitwisselen herzieningsverzoek na controle meetgegevens</a:t>
            </a:r>
          </a:p>
          <a:p>
            <a:pPr marL="457200" indent="-457200">
              <a:buFont typeface="+mj-lt"/>
              <a:buAutoNum type="arabicPeriod" startAt="4"/>
            </a:pPr>
            <a:endParaRPr lang="nl-NL" dirty="0">
              <a:latin typeface="Verdana" panose="020B0604030504040204" pitchFamily="34" charset="0"/>
              <a:ea typeface="Calibri" panose="020F0502020204030204" pitchFamily="34" charset="0"/>
              <a:cs typeface="Arial" panose="020B0604020202020204" pitchFamily="34" charset="0"/>
            </a:endParaRPr>
          </a:p>
          <a:p>
            <a:pPr lvl="1">
              <a:buClr>
                <a:srgbClr val="F6BC25"/>
              </a:buClr>
              <a:buFont typeface="Wingdings" panose="05000000000000000000" pitchFamily="2" charset="2"/>
              <a:buChar char="§"/>
            </a:pPr>
            <a:r>
              <a:rPr lang="nl-NL" dirty="0">
                <a:ea typeface="Calibri" panose="020F0502020204030204" pitchFamily="34" charset="0"/>
                <a:cs typeface="Arial" panose="020B0604020202020204" pitchFamily="34" charset="0"/>
              </a:rPr>
              <a:t>Herzieningsverzoeken voor reclamaties over meetgegevens in dagberichten van telemetrisch bemeten allocatiepunten</a:t>
            </a:r>
          </a:p>
          <a:p>
            <a:pPr lvl="1">
              <a:buClr>
                <a:srgbClr val="F6BC25"/>
              </a:buClr>
              <a:buFont typeface="Wingdings" panose="05000000000000000000" pitchFamily="2" charset="2"/>
              <a:buChar char="§"/>
            </a:pPr>
            <a:r>
              <a:rPr lang="nl-NL" dirty="0">
                <a:ea typeface="Calibri" panose="020F0502020204030204" pitchFamily="34" charset="0"/>
                <a:cs typeface="Arial" panose="020B0604020202020204" pitchFamily="34" charset="0"/>
              </a:rPr>
              <a:t>NB en PV sturen herzieningsverzoeken naar MV</a:t>
            </a:r>
          </a:p>
          <a:p>
            <a:pPr lvl="1">
              <a:buClr>
                <a:srgbClr val="F6BC25"/>
              </a:buClr>
              <a:buFont typeface="Wingdings" panose="05000000000000000000" pitchFamily="2" charset="2"/>
              <a:buChar char="§"/>
            </a:pPr>
            <a:r>
              <a:rPr lang="nl-NL" dirty="0">
                <a:ea typeface="Calibri" panose="020F0502020204030204" pitchFamily="34" charset="0"/>
                <a:cs typeface="Arial" panose="020B0604020202020204" pitchFamily="34" charset="0"/>
              </a:rPr>
              <a:t>Verschillende redenen voor indienen herzieningsverzoek:</a:t>
            </a:r>
          </a:p>
          <a:p>
            <a:pPr lvl="2">
              <a:buClr>
                <a:schemeClr val="tx1"/>
              </a:buClr>
              <a:buFont typeface="Wingdings" panose="05000000000000000000" pitchFamily="2" charset="2"/>
              <a:buChar char="§"/>
            </a:pPr>
            <a:r>
              <a:rPr lang="nl-NL" sz="2100" dirty="0">
                <a:solidFill>
                  <a:schemeClr val="tx1"/>
                </a:solidFill>
                <a:cs typeface="Arial" panose="020B0604020202020204" pitchFamily="34" charset="0"/>
              </a:rPr>
              <a:t>PV/NB: meetgegevens verwacht maar niet ontvangen (geen meetgegevens meesturen)</a:t>
            </a:r>
          </a:p>
          <a:p>
            <a:pPr lvl="2">
              <a:buClr>
                <a:schemeClr val="tx1"/>
              </a:buClr>
              <a:buFont typeface="Wingdings" panose="05000000000000000000" pitchFamily="2" charset="2"/>
              <a:buChar char="§"/>
            </a:pPr>
            <a:r>
              <a:rPr lang="nl-NL" sz="2100" dirty="0">
                <a:solidFill>
                  <a:schemeClr val="tx1"/>
                </a:solidFill>
                <a:cs typeface="Arial" panose="020B0604020202020204" pitchFamily="34" charset="0"/>
              </a:rPr>
              <a:t>PV: meetgegevens te lang geschat (originele en voorstel meetgegevens meesturen)	</a:t>
            </a:r>
          </a:p>
          <a:p>
            <a:pPr lvl="2">
              <a:buClr>
                <a:schemeClr val="tx1"/>
              </a:buClr>
              <a:buFont typeface="Wingdings" panose="05000000000000000000" pitchFamily="2" charset="2"/>
              <a:buChar char="§"/>
            </a:pPr>
            <a:r>
              <a:rPr lang="nl-NL" sz="2100" dirty="0">
                <a:solidFill>
                  <a:schemeClr val="tx1"/>
                </a:solidFill>
                <a:cs typeface="Arial" panose="020B0604020202020204" pitchFamily="34" charset="0"/>
              </a:rPr>
              <a:t>NB: meetgegevens passen niet bij de leveringsrichting (geen meetgegevens meesturen)</a:t>
            </a:r>
          </a:p>
          <a:p>
            <a:pPr lvl="2">
              <a:buClr>
                <a:schemeClr val="tx1"/>
              </a:buClr>
              <a:buFont typeface="Wingdings" panose="05000000000000000000" pitchFamily="2" charset="2"/>
              <a:buChar char="§"/>
            </a:pPr>
            <a:r>
              <a:rPr lang="nl-NL" sz="2100" dirty="0">
                <a:solidFill>
                  <a:schemeClr val="tx1"/>
                </a:solidFill>
                <a:cs typeface="Arial" panose="020B0604020202020204" pitchFamily="34" charset="0"/>
              </a:rPr>
              <a:t>NB: meetgegevens passen niet bij de geregistreerde capaciteit (originele meetgegevens meesturen)	</a:t>
            </a:r>
          </a:p>
          <a:p>
            <a:pPr lvl="2">
              <a:buClr>
                <a:schemeClr val="tx1"/>
              </a:buClr>
              <a:buFont typeface="Wingdings" panose="05000000000000000000" pitchFamily="2" charset="2"/>
              <a:buChar char="§"/>
            </a:pPr>
            <a:r>
              <a:rPr lang="nl-NL" sz="2100" dirty="0">
                <a:solidFill>
                  <a:schemeClr val="tx1"/>
                </a:solidFill>
                <a:cs typeface="Arial" panose="020B0604020202020204" pitchFamily="34" charset="0"/>
              </a:rPr>
              <a:t>PV: meetgegevens betwist (originele en voorstel meetgegevens meesturen)</a:t>
            </a:r>
          </a:p>
          <a:p>
            <a:pPr lvl="2">
              <a:buClr>
                <a:schemeClr val="tx1"/>
              </a:buClr>
              <a:buFont typeface="Wingdings" panose="05000000000000000000" pitchFamily="2" charset="2"/>
              <a:buChar char="§"/>
            </a:pPr>
            <a:r>
              <a:rPr lang="nl-NL" sz="2100" dirty="0">
                <a:solidFill>
                  <a:schemeClr val="tx1"/>
                </a:solidFill>
                <a:cs typeface="Arial" panose="020B0604020202020204" pitchFamily="34" charset="0"/>
              </a:rPr>
              <a:t>PV: langer dan 7 kalenderdagen gemeten nulwaarden (originele en voorstel meetgegevens meesturen)</a:t>
            </a:r>
          </a:p>
          <a:p>
            <a:pPr lvl="1">
              <a:buClr>
                <a:srgbClr val="F6BC25"/>
              </a:buClr>
              <a:buFont typeface="Wingdings" panose="05000000000000000000" pitchFamily="2" charset="2"/>
              <a:buChar char="§"/>
            </a:pPr>
            <a:r>
              <a:rPr lang="nl-NL" dirty="0">
                <a:cs typeface="Arial" panose="020B0604020202020204" pitchFamily="34" charset="0"/>
              </a:rPr>
              <a:t>PV/NB ontvangen in eerste instantie een bevestiging of een afwijzing van de MV op het herzieningsverzoek</a:t>
            </a:r>
          </a:p>
          <a:p>
            <a:pPr lvl="1">
              <a:buClr>
                <a:srgbClr val="F6BC25"/>
              </a:buClr>
              <a:buFont typeface="Wingdings" panose="05000000000000000000" pitchFamily="2" charset="2"/>
              <a:buChar char="§"/>
            </a:pPr>
            <a:r>
              <a:rPr lang="nl-NL" dirty="0">
                <a:cs typeface="Arial" panose="020B0604020202020204" pitchFamily="34" charset="0"/>
              </a:rPr>
              <a:t>Indien het een bevestiging betreft, dan volgt er een tweede stap waarin de MV het herzieningsverzoek beoordeelt</a:t>
            </a:r>
          </a:p>
          <a:p>
            <a:pPr lvl="1">
              <a:buClr>
                <a:srgbClr val="F6BC25"/>
              </a:buClr>
              <a:buFont typeface="Wingdings" panose="05000000000000000000" pitchFamily="2" charset="2"/>
              <a:buChar char="§"/>
            </a:pPr>
            <a:r>
              <a:rPr lang="nl-NL" dirty="0">
                <a:cs typeface="Arial" panose="020B0604020202020204" pitchFamily="34" charset="0"/>
              </a:rPr>
              <a:t>Na beoordeling van het herzieningsverzoek stuurt de MV een antwoord of het herzieningsverzoek wel of niet is gehonoreerd</a:t>
            </a:r>
          </a:p>
          <a:p>
            <a:pPr lvl="1">
              <a:buClr>
                <a:srgbClr val="F6BC25"/>
              </a:buClr>
              <a:buFont typeface="Wingdings" panose="05000000000000000000" pitchFamily="2" charset="2"/>
              <a:buChar char="§"/>
            </a:pPr>
            <a:r>
              <a:rPr lang="nl-NL" dirty="0">
                <a:cs typeface="Arial" panose="020B0604020202020204" pitchFamily="34" charset="0"/>
              </a:rPr>
              <a:t>Indien gehonoreerd, dan stuurt de MV gecorrigeerde meetgegevens  </a:t>
            </a:r>
            <a:r>
              <a:rPr lang="nl-NL" dirty="0"/>
              <a:t>	</a:t>
            </a:r>
          </a:p>
          <a:p>
            <a:pPr lvl="2"/>
            <a:endParaRPr lang="nl-NL" sz="2100" dirty="0">
              <a:cs typeface="Arial" panose="020B0604020202020204" pitchFamily="34" charset="0"/>
            </a:endParaRPr>
          </a:p>
          <a:p>
            <a:pPr marL="0" indent="0">
              <a:buNone/>
            </a:pPr>
            <a:endParaRPr lang="nl-NL" dirty="0">
              <a:latin typeface="Verdana" panose="020B0604030504040204" pitchFamily="34" charset="0"/>
              <a:ea typeface="Calibri" panose="020F0502020204030204" pitchFamily="34" charset="0"/>
              <a:cs typeface="Arial" panose="020B0604020202020204" pitchFamily="34" charset="0"/>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34</a:t>
            </a:fld>
            <a:endParaRPr lang="nl-NL" dirty="0"/>
          </a:p>
        </p:txBody>
      </p:sp>
      <p:sp>
        <p:nvSpPr>
          <p:cNvPr id="9" name="Titel 7">
            <a:extLst>
              <a:ext uri="{FF2B5EF4-FFF2-40B4-BE49-F238E27FC236}">
                <a16:creationId xmlns:a16="http://schemas.microsoft.com/office/drawing/2014/main" id="{8046278B-8380-9D43-9DD2-DA1616ED6B51}"/>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Business Services voor TR2021</a:t>
            </a:r>
          </a:p>
        </p:txBody>
      </p:sp>
    </p:spTree>
    <p:extLst>
      <p:ext uri="{BB962C8B-B14F-4D97-AF65-F5344CB8AC3E}">
        <p14:creationId xmlns:p14="http://schemas.microsoft.com/office/powerpoint/2010/main" val="2414114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197623"/>
            <a:ext cx="11030400" cy="5176385"/>
          </a:xfrm>
        </p:spPr>
        <p:txBody>
          <a:bodyPr>
            <a:normAutofit/>
          </a:bodyPr>
          <a:lstStyle/>
          <a:p>
            <a:pPr marL="457200" indent="-457200">
              <a:buFont typeface="+mj-lt"/>
              <a:buAutoNum type="arabicPeriod" startAt="5"/>
            </a:pPr>
            <a:r>
              <a:rPr lang="nl-NL" sz="1800" b="1" dirty="0">
                <a:latin typeface="+mj-lt"/>
                <a:ea typeface="Calibri" panose="020F0502020204030204" pitchFamily="34" charset="0"/>
                <a:cs typeface="Arial" panose="020B0604020202020204" pitchFamily="34" charset="0"/>
              </a:rPr>
              <a:t>BSCMF0065 - Uitwisselen herzieningsverzoek na controle allocatiegegevens</a:t>
            </a:r>
          </a:p>
          <a:p>
            <a:pPr marL="457200" indent="-457200">
              <a:buFont typeface="+mj-lt"/>
              <a:buAutoNum type="arabicPeriod" startAt="5"/>
            </a:pPr>
            <a:endParaRPr lang="nl-NL" sz="1800" dirty="0">
              <a:ea typeface="Calibri" panose="020F0502020204030204" pitchFamily="34" charset="0"/>
              <a:cs typeface="Arial" panose="020B0604020202020204" pitchFamily="34" charset="0"/>
            </a:endParaRP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Herzieningsverzoeken voor reclamaties over allocatiegegevens</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PV stuurt herzieningsverzoeken naar NB</a:t>
            </a:r>
          </a:p>
          <a:p>
            <a:pPr lvl="1">
              <a:buClr>
                <a:srgbClr val="F6BC25"/>
              </a:buClr>
              <a:buFont typeface="Wingdings" panose="05000000000000000000" pitchFamily="2" charset="2"/>
              <a:buChar char="§"/>
            </a:pPr>
            <a:r>
              <a:rPr lang="nl-NL" sz="1800" dirty="0">
                <a:ea typeface="Calibri" panose="020F0502020204030204" pitchFamily="34" charset="0"/>
                <a:cs typeface="Arial" panose="020B0604020202020204" pitchFamily="34" charset="0"/>
              </a:rPr>
              <a:t>Verschillende reden voor indienen herzieningsverzoek:</a:t>
            </a:r>
          </a:p>
          <a:p>
            <a:pPr lvl="2">
              <a:buClr>
                <a:schemeClr val="tx1"/>
              </a:buClr>
              <a:buFont typeface="Wingdings" panose="05000000000000000000" pitchFamily="2" charset="2"/>
              <a:buChar char="§"/>
            </a:pPr>
            <a:r>
              <a:rPr lang="nl-NL" sz="1800" dirty="0">
                <a:cs typeface="Arial" panose="020B0604020202020204" pitchFamily="34" charset="0"/>
              </a:rPr>
              <a:t>PV: allocatiegegevens allocatiepunt ontvangen maar niet verwacht</a:t>
            </a:r>
          </a:p>
          <a:p>
            <a:pPr lvl="2">
              <a:buClr>
                <a:schemeClr val="tx1"/>
              </a:buClr>
              <a:buFont typeface="Wingdings" panose="05000000000000000000" pitchFamily="2" charset="2"/>
              <a:buChar char="§"/>
            </a:pPr>
            <a:r>
              <a:rPr lang="nl-NL" sz="1800" dirty="0">
                <a:cs typeface="Arial" panose="020B0604020202020204" pitchFamily="34" charset="0"/>
              </a:rPr>
              <a:t>PV: allocatiegegevens allocatiepunt verwacht maar niet ontvangen</a:t>
            </a:r>
          </a:p>
          <a:p>
            <a:pPr lvl="1">
              <a:buClr>
                <a:srgbClr val="F6BC25"/>
              </a:buClr>
              <a:buFont typeface="Wingdings" panose="05000000000000000000" pitchFamily="2" charset="2"/>
              <a:buChar char="§"/>
            </a:pPr>
            <a:r>
              <a:rPr lang="nl-NL" sz="1800" dirty="0">
                <a:cs typeface="Arial" panose="020B0604020202020204" pitchFamily="34" charset="0"/>
              </a:rPr>
              <a:t>PV ontvangt in eerste instantie een bevestiging of een afwijzing van de NB op het herzieningsverzoek</a:t>
            </a:r>
          </a:p>
          <a:p>
            <a:pPr lvl="1">
              <a:buClr>
                <a:srgbClr val="F6BC25"/>
              </a:buClr>
              <a:buFont typeface="Wingdings" panose="05000000000000000000" pitchFamily="2" charset="2"/>
              <a:buChar char="§"/>
            </a:pPr>
            <a:r>
              <a:rPr lang="nl-NL" sz="1800" dirty="0">
                <a:cs typeface="Arial" panose="020B0604020202020204" pitchFamily="34" charset="0"/>
              </a:rPr>
              <a:t>Indien het een bevestiging betreft, dan volgt er een tweede stap waarin de NB het herzieningsverzoek beoordeelt</a:t>
            </a:r>
          </a:p>
          <a:p>
            <a:pPr lvl="1">
              <a:buClr>
                <a:srgbClr val="F6BC25"/>
              </a:buClr>
              <a:buFont typeface="Wingdings" panose="05000000000000000000" pitchFamily="2" charset="2"/>
              <a:buChar char="§"/>
            </a:pPr>
            <a:r>
              <a:rPr lang="nl-NL" sz="1800" dirty="0">
                <a:cs typeface="Arial" panose="020B0604020202020204" pitchFamily="34" charset="0"/>
              </a:rPr>
              <a:t>Na beoordeling van het herzieningsverzoek stuurt de NB een antwoord of het herzieningsverzoek wel of niet is gehonoreerd</a:t>
            </a:r>
          </a:p>
          <a:p>
            <a:pPr lvl="1">
              <a:buClr>
                <a:srgbClr val="F6BC25"/>
              </a:buClr>
              <a:buFont typeface="Wingdings" panose="05000000000000000000" pitchFamily="2" charset="2"/>
              <a:buChar char="§"/>
            </a:pPr>
            <a:r>
              <a:rPr lang="nl-NL" sz="1800" dirty="0">
                <a:cs typeface="Arial" panose="020B0604020202020204" pitchFamily="34" charset="0"/>
              </a:rPr>
              <a:t>Indien gehonoreerd, dan stuurt de NB gecorrigeerde allocatiegegevens  </a:t>
            </a:r>
            <a:r>
              <a:rPr lang="nl-NL" sz="1800" dirty="0"/>
              <a:t>	</a:t>
            </a:r>
          </a:p>
          <a:p>
            <a:pPr lvl="2"/>
            <a:endParaRPr lang="nl-NL" sz="2100" dirty="0">
              <a:latin typeface="Verdana" panose="020B0604030504040204" pitchFamily="34" charset="0"/>
              <a:cs typeface="Arial" panose="020B0604020202020204" pitchFamily="34" charset="0"/>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35</a:t>
            </a:fld>
            <a:endParaRPr lang="nl-NL" dirty="0"/>
          </a:p>
        </p:txBody>
      </p:sp>
      <p:sp>
        <p:nvSpPr>
          <p:cNvPr id="9" name="Titel 7">
            <a:extLst>
              <a:ext uri="{FF2B5EF4-FFF2-40B4-BE49-F238E27FC236}">
                <a16:creationId xmlns:a16="http://schemas.microsoft.com/office/drawing/2014/main" id="{4C106231-8A2F-4743-8590-C244874E2D45}"/>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Business Services voor TR2021</a:t>
            </a:r>
          </a:p>
        </p:txBody>
      </p:sp>
    </p:spTree>
    <p:extLst>
      <p:ext uri="{BB962C8B-B14F-4D97-AF65-F5344CB8AC3E}">
        <p14:creationId xmlns:p14="http://schemas.microsoft.com/office/powerpoint/2010/main" val="3385159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197624"/>
            <a:ext cx="11030400" cy="5186408"/>
          </a:xfrm>
        </p:spPr>
        <p:txBody>
          <a:bodyPr>
            <a:normAutofit/>
          </a:bodyPr>
          <a:lstStyle/>
          <a:p>
            <a:pPr marL="457200" indent="-457200">
              <a:buFont typeface="+mj-lt"/>
              <a:buAutoNum type="arabicPeriod"/>
            </a:pPr>
            <a:r>
              <a:rPr lang="nl-NL" sz="1800" b="1" dirty="0">
                <a:ea typeface="Calibri" panose="020F0502020204030204" pitchFamily="34" charset="0"/>
                <a:cs typeface="Arial" panose="020B0604020202020204" pitchFamily="34" charset="0"/>
              </a:rPr>
              <a:t>BSCMF0061 - Uitwisselen meetgegevens tijdseries</a:t>
            </a:r>
          </a:p>
          <a:p>
            <a:pPr lvl="1">
              <a:buClr>
                <a:srgbClr val="FFC000"/>
              </a:buClr>
              <a:buFont typeface="Wingdings" panose="05000000000000000000" pitchFamily="2" charset="2"/>
              <a:buChar char="§"/>
            </a:pPr>
            <a:r>
              <a:rPr lang="nl-NL" sz="1800" dirty="0">
                <a:cs typeface="Arial" panose="020B0604020202020204" pitchFamily="34" charset="0"/>
              </a:rPr>
              <a:t>Business Service Uitwisselen meetgegevens tijdseries v4.0</a:t>
            </a:r>
          </a:p>
          <a:p>
            <a:pPr marL="457200" indent="-457200">
              <a:buFont typeface="+mj-lt"/>
              <a:buAutoNum type="arabicPeriod"/>
            </a:pPr>
            <a:r>
              <a:rPr lang="nl-NL" sz="1800" b="1" dirty="0">
                <a:ea typeface="Calibri" panose="020F0502020204030204" pitchFamily="34" charset="0"/>
                <a:cs typeface="Arial" panose="020B0604020202020204" pitchFamily="34" charset="0"/>
              </a:rPr>
              <a:t>BSCMF0062 - Uitwisselen meetgegevens volumes installatie</a:t>
            </a:r>
          </a:p>
          <a:p>
            <a:pPr lvl="1">
              <a:buClr>
                <a:srgbClr val="FFC000"/>
              </a:buClr>
              <a:buFont typeface="Wingdings" panose="05000000000000000000" pitchFamily="2" charset="2"/>
              <a:buChar char="§"/>
            </a:pPr>
            <a:r>
              <a:rPr lang="nl-NL" sz="1800" dirty="0">
                <a:cs typeface="Arial" panose="020B0604020202020204" pitchFamily="34" charset="0"/>
              </a:rPr>
              <a:t>Business Service Uitwisselen meetgegevens volumes installatie v2.0</a:t>
            </a:r>
          </a:p>
          <a:p>
            <a:pPr marL="457200" indent="-457200">
              <a:buFont typeface="+mj-lt"/>
              <a:buAutoNum type="arabicPeriod"/>
            </a:pPr>
            <a:r>
              <a:rPr lang="nl-NL" sz="1800" b="1" dirty="0">
                <a:ea typeface="Calibri" panose="020F0502020204030204" pitchFamily="34" charset="0"/>
                <a:cs typeface="Arial" panose="020B0604020202020204" pitchFamily="34" charset="0"/>
              </a:rPr>
              <a:t>BSCMF0063 - Uitwisselen meetgegevens volumes en meterstanden</a:t>
            </a:r>
          </a:p>
          <a:p>
            <a:pPr lvl="1">
              <a:buClr>
                <a:srgbClr val="FFC000"/>
              </a:buClr>
              <a:buFont typeface="Wingdings" panose="05000000000000000000" pitchFamily="2" charset="2"/>
              <a:buChar char="§"/>
            </a:pPr>
            <a:r>
              <a:rPr lang="nl-NL" sz="1800" dirty="0">
                <a:cs typeface="Arial" panose="020B0604020202020204" pitchFamily="34" charset="0"/>
              </a:rPr>
              <a:t>Business Service Uitwisselen meetgegevens volumes en meterstanden v2.0</a:t>
            </a:r>
          </a:p>
          <a:p>
            <a:pPr marL="457200" indent="-457200">
              <a:buFont typeface="+mj-lt"/>
              <a:buAutoNum type="arabicPeriod"/>
            </a:pPr>
            <a:r>
              <a:rPr lang="nl-NL" sz="1800" b="1" dirty="0">
                <a:ea typeface="Calibri" panose="020F0502020204030204" pitchFamily="34" charset="0"/>
                <a:cs typeface="Arial" panose="020B0604020202020204" pitchFamily="34" charset="0"/>
              </a:rPr>
              <a:t>BSCMF0064 - Uitwisselen herzieningsverzoek na controle meetgegevens</a:t>
            </a:r>
          </a:p>
          <a:p>
            <a:pPr marL="457200" indent="-457200">
              <a:buFont typeface="+mj-lt"/>
              <a:buAutoNum type="arabicPeriod"/>
            </a:pPr>
            <a:r>
              <a:rPr lang="nl-NL" sz="1800" b="1" dirty="0">
                <a:ea typeface="Calibri" panose="020F0502020204030204" pitchFamily="34" charset="0"/>
                <a:cs typeface="Arial" panose="020B0604020202020204" pitchFamily="34" charset="0"/>
              </a:rPr>
              <a:t>BSCMF0065 - Uitwisselen herzieningsverzoek na controle allocatiegegevens</a:t>
            </a:r>
          </a:p>
          <a:p>
            <a:pPr lvl="1">
              <a:buClr>
                <a:srgbClr val="FFC000"/>
              </a:buClr>
              <a:buFont typeface="Wingdings" panose="05000000000000000000" pitchFamily="2" charset="2"/>
              <a:buChar char="§"/>
            </a:pPr>
            <a:r>
              <a:rPr lang="nl-NL" sz="1800" dirty="0">
                <a:cs typeface="Arial" panose="020B0604020202020204" pitchFamily="34" charset="0"/>
              </a:rPr>
              <a:t>Business Service Uitwisselen herzieningsverzoeken v2.0</a:t>
            </a:r>
          </a:p>
          <a:p>
            <a:pPr marL="360362" lvl="1" indent="0">
              <a:buNone/>
            </a:pPr>
            <a:endParaRPr lang="nl-NL" sz="1800" dirty="0">
              <a:cs typeface="Arial" panose="020B0604020202020204" pitchFamily="34" charset="0"/>
            </a:endParaRPr>
          </a:p>
          <a:p>
            <a:pPr marL="0" indent="-17463">
              <a:buNone/>
            </a:pPr>
            <a:r>
              <a:rPr lang="nl-NL" sz="1800" b="1" dirty="0">
                <a:ea typeface="Calibri" panose="020F0502020204030204" pitchFamily="34" charset="0"/>
                <a:cs typeface="Arial" panose="020B0604020202020204" pitchFamily="34" charset="0"/>
              </a:rPr>
              <a:t>Voorbeeldberichten voor bovenstaande servicebeschrijvingen worden momenteel opgesteld en komen vanaf april 2021 beschikbaar!</a:t>
            </a:r>
          </a:p>
          <a:p>
            <a:pPr marL="720725" lvl="2" indent="0">
              <a:buNone/>
            </a:pPr>
            <a:endParaRPr lang="nl-NL" sz="1800" dirty="0">
              <a:cs typeface="Arial" panose="020B0604020202020204" pitchFamily="34" charset="0"/>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36</a:t>
            </a:fld>
            <a:endParaRPr lang="nl-NL" dirty="0"/>
          </a:p>
        </p:txBody>
      </p:sp>
      <p:sp>
        <p:nvSpPr>
          <p:cNvPr id="8" name="Titel 7">
            <a:extLst>
              <a:ext uri="{FF2B5EF4-FFF2-40B4-BE49-F238E27FC236}">
                <a16:creationId xmlns:a16="http://schemas.microsoft.com/office/drawing/2014/main" id="{2C4A032C-CDB2-4F00-AAED-E9015C775EEB}"/>
              </a:ext>
            </a:extLst>
          </p:cNvPr>
          <p:cNvSpPr>
            <a:spLocks noGrp="1"/>
          </p:cNvSpPr>
          <p:nvPr>
            <p:ph type="title"/>
          </p:nvPr>
        </p:nvSpPr>
        <p:spPr>
          <a:xfrm>
            <a:off x="609601" y="483992"/>
            <a:ext cx="9143999" cy="713631"/>
          </a:xfrm>
        </p:spPr>
        <p:txBody>
          <a:bodyPr/>
          <a:lstStyle/>
          <a:p>
            <a:r>
              <a:rPr lang="nl-NL" sz="2800" b="1" dirty="0"/>
              <a:t>Versies servicebeschrijvingen TR2021</a:t>
            </a:r>
          </a:p>
        </p:txBody>
      </p:sp>
    </p:spTree>
    <p:extLst>
      <p:ext uri="{BB962C8B-B14F-4D97-AF65-F5344CB8AC3E}">
        <p14:creationId xmlns:p14="http://schemas.microsoft.com/office/powerpoint/2010/main" val="206027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37</a:t>
            </a:fld>
            <a:endParaRPr lang="nl-NL" dirty="0"/>
          </a:p>
        </p:txBody>
      </p:sp>
      <p:sp>
        <p:nvSpPr>
          <p:cNvPr id="8" name="Titel 7">
            <a:extLst>
              <a:ext uri="{FF2B5EF4-FFF2-40B4-BE49-F238E27FC236}">
                <a16:creationId xmlns:a16="http://schemas.microsoft.com/office/drawing/2014/main" id="{2C4A032C-CDB2-4F00-AAED-E9015C775EEB}"/>
              </a:ext>
            </a:extLst>
          </p:cNvPr>
          <p:cNvSpPr>
            <a:spLocks noGrp="1"/>
          </p:cNvSpPr>
          <p:nvPr>
            <p:ph type="title"/>
          </p:nvPr>
        </p:nvSpPr>
        <p:spPr/>
        <p:txBody>
          <a:bodyPr/>
          <a:lstStyle/>
          <a:p>
            <a:r>
              <a:rPr lang="nl-NL" sz="2800" b="1" dirty="0"/>
              <a:t>Servicebeschrijvingen TR2021</a:t>
            </a:r>
          </a:p>
        </p:txBody>
      </p:sp>
      <p:pic>
        <p:nvPicPr>
          <p:cNvPr id="2" name="Afbeelding 1">
            <a:extLst>
              <a:ext uri="{FF2B5EF4-FFF2-40B4-BE49-F238E27FC236}">
                <a16:creationId xmlns:a16="http://schemas.microsoft.com/office/drawing/2014/main" id="{5FBFADBE-97A4-42BE-ACA9-613E6700C2FC}"/>
              </a:ext>
            </a:extLst>
          </p:cNvPr>
          <p:cNvPicPr>
            <a:picLocks noChangeAspect="1"/>
          </p:cNvPicPr>
          <p:nvPr/>
        </p:nvPicPr>
        <p:blipFill>
          <a:blip r:embed="rId2"/>
          <a:stretch>
            <a:fillRect/>
          </a:stretch>
        </p:blipFill>
        <p:spPr>
          <a:xfrm rot="21118429">
            <a:off x="382411" y="1203612"/>
            <a:ext cx="3388348" cy="4834128"/>
          </a:xfrm>
          <a:prstGeom prst="rect">
            <a:avLst/>
          </a:prstGeom>
          <a:effectLst>
            <a:innerShdw blurRad="63500" dist="50800" dir="13500000">
              <a:prstClr val="black">
                <a:alpha val="50000"/>
              </a:prstClr>
            </a:innerShdw>
          </a:effectLst>
        </p:spPr>
      </p:pic>
      <p:pic>
        <p:nvPicPr>
          <p:cNvPr id="4" name="Afbeelding 3">
            <a:extLst>
              <a:ext uri="{FF2B5EF4-FFF2-40B4-BE49-F238E27FC236}">
                <a16:creationId xmlns:a16="http://schemas.microsoft.com/office/drawing/2014/main" id="{FCADEEAA-4068-469C-B557-EE1EADBAF663}"/>
              </a:ext>
            </a:extLst>
          </p:cNvPr>
          <p:cNvPicPr>
            <a:picLocks noChangeAspect="1"/>
          </p:cNvPicPr>
          <p:nvPr/>
        </p:nvPicPr>
        <p:blipFill>
          <a:blip r:embed="rId3"/>
          <a:stretch>
            <a:fillRect/>
          </a:stretch>
        </p:blipFill>
        <p:spPr>
          <a:xfrm rot="586435">
            <a:off x="1296745" y="1272942"/>
            <a:ext cx="3511907" cy="5041392"/>
          </a:xfrm>
          <a:prstGeom prst="rect">
            <a:avLst/>
          </a:prstGeom>
          <a:effectLst>
            <a:innerShdw blurRad="63500" dist="50800" dir="13500000">
              <a:prstClr val="black">
                <a:alpha val="50000"/>
              </a:prstClr>
            </a:innerShdw>
          </a:effectLst>
        </p:spPr>
      </p:pic>
      <p:pic>
        <p:nvPicPr>
          <p:cNvPr id="5" name="Afbeelding 4">
            <a:extLst>
              <a:ext uri="{FF2B5EF4-FFF2-40B4-BE49-F238E27FC236}">
                <a16:creationId xmlns:a16="http://schemas.microsoft.com/office/drawing/2014/main" id="{15BA790E-BA2D-44D2-B7B5-2FD997E74307}"/>
              </a:ext>
            </a:extLst>
          </p:cNvPr>
          <p:cNvPicPr>
            <a:picLocks noChangeAspect="1"/>
          </p:cNvPicPr>
          <p:nvPr/>
        </p:nvPicPr>
        <p:blipFill>
          <a:blip r:embed="rId4"/>
          <a:stretch>
            <a:fillRect/>
          </a:stretch>
        </p:blipFill>
        <p:spPr>
          <a:xfrm rot="20834933">
            <a:off x="3519279" y="1011720"/>
            <a:ext cx="3774148" cy="5384638"/>
          </a:xfrm>
          <a:prstGeom prst="rect">
            <a:avLst/>
          </a:prstGeom>
          <a:effectLst>
            <a:innerShdw blurRad="63500" dist="50800" dir="13500000">
              <a:prstClr val="black">
                <a:alpha val="50000"/>
              </a:prstClr>
            </a:innerShdw>
          </a:effectLst>
        </p:spPr>
      </p:pic>
      <p:pic>
        <p:nvPicPr>
          <p:cNvPr id="3" name="Afbeelding 2">
            <a:extLst>
              <a:ext uri="{FF2B5EF4-FFF2-40B4-BE49-F238E27FC236}">
                <a16:creationId xmlns:a16="http://schemas.microsoft.com/office/drawing/2014/main" id="{3AC04169-F371-40DB-AE03-FE65E500C0AF}"/>
              </a:ext>
            </a:extLst>
          </p:cNvPr>
          <p:cNvPicPr>
            <a:picLocks noChangeAspect="1"/>
          </p:cNvPicPr>
          <p:nvPr/>
        </p:nvPicPr>
        <p:blipFill>
          <a:blip r:embed="rId5"/>
          <a:stretch>
            <a:fillRect/>
          </a:stretch>
        </p:blipFill>
        <p:spPr>
          <a:xfrm>
            <a:off x="5381073" y="483992"/>
            <a:ext cx="4029977" cy="5867262"/>
          </a:xfrm>
          <a:prstGeom prst="rect">
            <a:avLst/>
          </a:prstGeom>
          <a:effectLst>
            <a:innerShdw blurRad="63500" dist="50800" dir="13500000">
              <a:prstClr val="black">
                <a:alpha val="50000"/>
              </a:prstClr>
            </a:innerShdw>
          </a:effectLst>
        </p:spPr>
      </p:pic>
      <p:pic>
        <p:nvPicPr>
          <p:cNvPr id="7" name="Afbeelding 6">
            <a:extLst>
              <a:ext uri="{FF2B5EF4-FFF2-40B4-BE49-F238E27FC236}">
                <a16:creationId xmlns:a16="http://schemas.microsoft.com/office/drawing/2014/main" id="{5C78A2F1-9950-4B7D-A9BE-655881883705}"/>
              </a:ext>
            </a:extLst>
          </p:cNvPr>
          <p:cNvPicPr>
            <a:picLocks noChangeAspect="1"/>
          </p:cNvPicPr>
          <p:nvPr/>
        </p:nvPicPr>
        <p:blipFill>
          <a:blip r:embed="rId6"/>
          <a:stretch>
            <a:fillRect/>
          </a:stretch>
        </p:blipFill>
        <p:spPr>
          <a:xfrm rot="336260">
            <a:off x="8024734" y="1012444"/>
            <a:ext cx="3787311" cy="5562388"/>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1025768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latin typeface="+mj-lt"/>
                <a:ea typeface="Calibri" panose="020F0502020204030204" pitchFamily="34" charset="0"/>
                <a:cs typeface="Arial" panose="020B0604020202020204" pitchFamily="34" charset="0"/>
              </a:rPr>
              <a:t>Impact op centrale systemen C-ARM</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2400" i="1" dirty="0">
                <a:latin typeface="+mj-lt"/>
                <a:ea typeface="Calibri" panose="020F0502020204030204" pitchFamily="34" charset="0"/>
                <a:cs typeface="Arial" panose="020B0604020202020204" pitchFamily="34" charset="0"/>
              </a:rPr>
              <a:t>Theo </a:t>
            </a:r>
            <a:r>
              <a:rPr lang="nl-NL" sz="2400" i="1" dirty="0" err="1">
                <a:latin typeface="+mj-lt"/>
                <a:ea typeface="Calibri" panose="020F0502020204030204" pitchFamily="34" charset="0"/>
                <a:cs typeface="Arial" panose="020B0604020202020204" pitchFamily="34" charset="0"/>
              </a:rPr>
              <a:t>Lantink</a:t>
            </a:r>
            <a:r>
              <a:rPr lang="nl-NL" sz="2400" i="1" dirty="0">
                <a:latin typeface="+mj-lt"/>
                <a:ea typeface="Calibri" panose="020F0502020204030204" pitchFamily="34" charset="0"/>
                <a:cs typeface="Arial" panose="020B0604020202020204" pitchFamily="34" charset="0"/>
              </a:rPr>
              <a:t> - Product Manager voor Allocatie en Reconciliatie</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38</a:t>
            </a:fld>
            <a:endParaRPr lang="nl-NL" dirty="0"/>
          </a:p>
        </p:txBody>
      </p:sp>
    </p:spTree>
    <p:extLst>
      <p:ext uri="{BB962C8B-B14F-4D97-AF65-F5344CB8AC3E}">
        <p14:creationId xmlns:p14="http://schemas.microsoft.com/office/powerpoint/2010/main" val="4086282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9975A5A-42A8-4D30-8BF4-07E30D0BEA9C}"/>
              </a:ext>
            </a:extLst>
          </p:cNvPr>
          <p:cNvSpPr>
            <a:spLocks noGrp="1"/>
          </p:cNvSpPr>
          <p:nvPr>
            <p:ph sz="quarter" idx="12"/>
          </p:nvPr>
        </p:nvSpPr>
        <p:spPr>
          <a:xfrm>
            <a:off x="609601" y="1512611"/>
            <a:ext cx="11280000" cy="4656000"/>
          </a:xfrm>
        </p:spPr>
        <p:txBody>
          <a:bodyPr>
            <a:normAutofit/>
          </a:bodyPr>
          <a:lstStyle/>
          <a:p>
            <a:pPr>
              <a:buFont typeface="Wingdings" panose="05000000000000000000" pitchFamily="2" charset="2"/>
              <a:buChar char="§"/>
            </a:pPr>
            <a:r>
              <a:rPr lang="nl-NL" sz="1800" dirty="0"/>
              <a:t>RNB verstuurt, ook op niet-werkdagen (lees: weekend- en feestdagen), allocatieresultaten (elektriciteit) naar </a:t>
            </a:r>
            <a:r>
              <a:rPr lang="nl-NL" sz="1800" dirty="0" err="1"/>
              <a:t>TenneT</a:t>
            </a:r>
            <a:r>
              <a:rPr lang="nl-NL" sz="1800" dirty="0"/>
              <a:t> en PV over de voorgaande kalenderdag (E31 en MSCONS)  </a:t>
            </a:r>
            <a:br>
              <a:rPr lang="nl-NL" sz="1800" dirty="0"/>
            </a:br>
            <a:endParaRPr lang="nl-NL" sz="1800" dirty="0"/>
          </a:p>
          <a:p>
            <a:pPr>
              <a:buFont typeface="Wingdings" panose="05000000000000000000" pitchFamily="2" charset="2"/>
              <a:buChar char="§"/>
            </a:pPr>
            <a:r>
              <a:rPr lang="nl-NL" sz="1800" dirty="0">
                <a:cs typeface="Calibri"/>
              </a:rPr>
              <a:t>Dit proces is volledig geautomatiseerd (zonder handmatige </a:t>
            </a:r>
            <a:r>
              <a:rPr lang="nl-NL" sz="1800" dirty="0" err="1">
                <a:cs typeface="Calibri"/>
              </a:rPr>
              <a:t>validaties</a:t>
            </a:r>
            <a:r>
              <a:rPr lang="nl-NL" sz="1800" dirty="0">
                <a:cs typeface="Calibri"/>
              </a:rPr>
              <a:t>)</a:t>
            </a:r>
            <a:br>
              <a:rPr lang="nl-NL" sz="1800" dirty="0">
                <a:cs typeface="Calibri"/>
              </a:rPr>
            </a:br>
            <a:endParaRPr lang="nl-NL" sz="1800" dirty="0">
              <a:cs typeface="Calibri"/>
            </a:endParaRPr>
          </a:p>
          <a:p>
            <a:pPr>
              <a:buFont typeface="Wingdings" panose="05000000000000000000" pitchFamily="2" charset="2"/>
              <a:buChar char="§"/>
            </a:pPr>
            <a:r>
              <a:rPr lang="nl-NL" sz="1800" dirty="0">
                <a:cs typeface="Calibri"/>
              </a:rPr>
              <a:t>Ook bij een MCF buiten de reguliere bandbreedtes zullen er allocatieresultaten verstuurd worden</a:t>
            </a:r>
            <a:br>
              <a:rPr lang="nl-NL" sz="1800" dirty="0">
                <a:cs typeface="Calibri"/>
              </a:rPr>
            </a:br>
            <a:endParaRPr lang="nl-NL" sz="1800" dirty="0">
              <a:cs typeface="Calibri"/>
            </a:endParaRPr>
          </a:p>
          <a:p>
            <a:pPr>
              <a:buFont typeface="Wingdings" panose="05000000000000000000" pitchFamily="2" charset="2"/>
              <a:buChar char="§"/>
            </a:pPr>
            <a:r>
              <a:rPr lang="nl-NL" sz="1800" dirty="0">
                <a:cs typeface="Calibri"/>
              </a:rPr>
              <a:t>Op de eerstvolgende werkdag wordt de 'formele' N-1 allocatie uitgevoerd (as is)</a:t>
            </a:r>
          </a:p>
          <a:p>
            <a:pPr marL="0" indent="0">
              <a:buNone/>
            </a:pPr>
            <a:endParaRPr lang="nl-NL" sz="1800" dirty="0"/>
          </a:p>
        </p:txBody>
      </p:sp>
      <p:sp>
        <p:nvSpPr>
          <p:cNvPr id="4" name="Tijdelijke aanduiding voor datum 3">
            <a:extLst>
              <a:ext uri="{FF2B5EF4-FFF2-40B4-BE49-F238E27FC236}">
                <a16:creationId xmlns:a16="http://schemas.microsoft.com/office/drawing/2014/main" id="{83420567-35BE-4A14-93AE-B7B16B55A4EE}"/>
              </a:ext>
            </a:extLst>
          </p:cNvPr>
          <p:cNvSpPr>
            <a:spLocks noGrp="1"/>
          </p:cNvSpPr>
          <p:nvPr>
            <p:ph type="dt" sz="half" idx="13"/>
          </p:nvPr>
        </p:nvSpPr>
        <p:spPr/>
        <p:txBody>
          <a:bodyPr/>
          <a:lstStyle/>
          <a:p>
            <a:r>
              <a:rPr lang="nl-NL" dirty="0"/>
              <a:t> </a:t>
            </a:r>
          </a:p>
        </p:txBody>
      </p:sp>
      <p:sp>
        <p:nvSpPr>
          <p:cNvPr id="5" name="Tijdelijke aanduiding voor dianummer 4">
            <a:extLst>
              <a:ext uri="{FF2B5EF4-FFF2-40B4-BE49-F238E27FC236}">
                <a16:creationId xmlns:a16="http://schemas.microsoft.com/office/drawing/2014/main" id="{C2905F44-4E73-42A1-83EF-5945AAFDCB6A}"/>
              </a:ext>
            </a:extLst>
          </p:cNvPr>
          <p:cNvSpPr>
            <a:spLocks noGrp="1"/>
          </p:cNvSpPr>
          <p:nvPr>
            <p:ph type="sldNum" sz="quarter" idx="14"/>
          </p:nvPr>
        </p:nvSpPr>
        <p:spPr/>
        <p:txBody>
          <a:bodyPr/>
          <a:lstStyle/>
          <a:p>
            <a:fld id="{D411042E-D614-4637-8836-761239EED61F}" type="slidenum">
              <a:rPr lang="nl-NL" smtClean="0"/>
              <a:pPr/>
              <a:t>39</a:t>
            </a:fld>
            <a:endParaRPr lang="nl-NL"/>
          </a:p>
        </p:txBody>
      </p:sp>
      <p:sp>
        <p:nvSpPr>
          <p:cNvPr id="8" name="Titel 2">
            <a:extLst>
              <a:ext uri="{FF2B5EF4-FFF2-40B4-BE49-F238E27FC236}">
                <a16:creationId xmlns:a16="http://schemas.microsoft.com/office/drawing/2014/main" id="{8044C2C3-FEB3-DB4F-AFF0-0653DD64408E}"/>
              </a:ext>
            </a:extLst>
          </p:cNvPr>
          <p:cNvSpPr>
            <a:spLocks noGrp="1"/>
          </p:cNvSpPr>
          <p:nvPr>
            <p:ph type="title"/>
          </p:nvPr>
        </p:nvSpPr>
        <p:spPr>
          <a:xfrm>
            <a:off x="609601" y="483992"/>
            <a:ext cx="8579555" cy="713631"/>
          </a:xfrm>
        </p:spPr>
        <p:txBody>
          <a:bodyPr/>
          <a:lstStyle/>
          <a:p>
            <a:r>
              <a:rPr lang="nl-NL" sz="2800" b="1" dirty="0"/>
              <a:t>IC231 ‘Dagelijks versturen meetwaarden’ </a:t>
            </a:r>
          </a:p>
        </p:txBody>
      </p:sp>
    </p:spTree>
    <p:extLst>
      <p:ext uri="{BB962C8B-B14F-4D97-AF65-F5344CB8AC3E}">
        <p14:creationId xmlns:p14="http://schemas.microsoft.com/office/powerpoint/2010/main" val="188913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solidFill>
                  <a:srgbClr val="000000"/>
                </a:solidFill>
                <a:effectLst/>
                <a:latin typeface="+mj-lt"/>
                <a:ea typeface="Calibri" panose="020F0502020204030204" pitchFamily="34" charset="0"/>
                <a:cs typeface="Arial" panose="020B0604020202020204" pitchFamily="34" charset="0"/>
              </a:rPr>
              <a:t>Stand van zaken Allocatie 2.0</a:t>
            </a:r>
            <a:br>
              <a:rPr lang="nl-NL" sz="2800" dirty="0">
                <a:effectLst/>
                <a:latin typeface="+mj-lt"/>
                <a:ea typeface="Calibri" panose="020F0502020204030204" pitchFamily="34" charset="0"/>
                <a:cs typeface="Arial" panose="020B0604020202020204" pitchFamily="34" charset="0"/>
              </a:rPr>
            </a:br>
            <a:endParaRPr lang="nl-NL" sz="2800" dirty="0">
              <a:effectLst/>
              <a:latin typeface="+mj-lt"/>
              <a:ea typeface="Calibri" panose="020F0502020204030204" pitchFamily="34" charset="0"/>
              <a:cs typeface="Arial" panose="020B0604020202020204" pitchFamily="34" charset="0"/>
            </a:endParaRPr>
          </a:p>
          <a:p>
            <a:pPr marL="0" indent="0">
              <a:buNone/>
            </a:pPr>
            <a:r>
              <a:rPr lang="nl-NL" sz="2400" i="1" dirty="0">
                <a:solidFill>
                  <a:srgbClr val="000000"/>
                </a:solidFill>
                <a:effectLst/>
                <a:latin typeface="+mj-lt"/>
                <a:ea typeface="Calibri" panose="020F0502020204030204" pitchFamily="34" charset="0"/>
                <a:cs typeface="Arial" panose="020B0604020202020204" pitchFamily="34" charset="0"/>
              </a:rPr>
              <a:t>Lammert Gerkes - programmamanager Allocatie 2.0 NEDU</a:t>
            </a:r>
            <a:endParaRPr lang="nl-NL" sz="2400" dirty="0">
              <a:solidFill>
                <a:srgbClr val="000000"/>
              </a:solidFill>
              <a:effectLst/>
              <a:latin typeface="+mj-lt"/>
              <a:ea typeface="Calibri" panose="020F0502020204030204" pitchFamily="34" charset="0"/>
              <a:cs typeface="Arial" panose="020B0604020202020204" pitchFamily="34" charset="0"/>
            </a:endParaRPr>
          </a:p>
          <a:p>
            <a:pPr marL="0" indent="0">
              <a:buNone/>
            </a:pPr>
            <a:endParaRPr lang="nl-NL" sz="2400" dirty="0">
              <a:latin typeface="Verdana" panose="020B0604030504040204" pitchFamily="34" charset="0"/>
              <a:ea typeface="Calibri" panose="020F0502020204030204" pitchFamily="34" charset="0"/>
              <a:cs typeface="Arial" panose="020B0604020202020204" pitchFamily="34" charset="0"/>
            </a:endParaRPr>
          </a:p>
          <a:p>
            <a:pPr marL="0" indent="0">
              <a:buNone/>
            </a:pPr>
            <a:endParaRPr lang="nl-NL" sz="1800" dirty="0">
              <a:latin typeface="Verdana" panose="020B0604030504040204" pitchFamily="34" charset="0"/>
              <a:ea typeface="Calibri" panose="020F0502020204030204" pitchFamily="34" charset="0"/>
              <a:cs typeface="Arial" panose="020B0604020202020204" pitchFamily="34" charset="0"/>
            </a:endParaRPr>
          </a:p>
          <a:p>
            <a:pPr marL="0" indent="0">
              <a:buNone/>
            </a:pPr>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a:t>
            </a:fld>
            <a:endParaRPr lang="nl-NL" dirty="0"/>
          </a:p>
        </p:txBody>
      </p:sp>
    </p:spTree>
    <p:extLst>
      <p:ext uri="{BB962C8B-B14F-4D97-AF65-F5344CB8AC3E}">
        <p14:creationId xmlns:p14="http://schemas.microsoft.com/office/powerpoint/2010/main" val="2182267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96">
            <a:extLst>
              <a:ext uri="{FF2B5EF4-FFF2-40B4-BE49-F238E27FC236}">
                <a16:creationId xmlns:a16="http://schemas.microsoft.com/office/drawing/2014/main" id="{4BF81D62-847C-46DE-84BD-F08594007A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25529" y="2045227"/>
            <a:ext cx="8582538" cy="4104692"/>
          </a:xfrm>
          <a:prstGeom prst="rect">
            <a:avLst/>
          </a:prstGeom>
        </p:spPr>
      </p:pic>
      <p:sp>
        <p:nvSpPr>
          <p:cNvPr id="2" name="Tijdelijke aanduiding voor inhoud 1">
            <a:extLst>
              <a:ext uri="{FF2B5EF4-FFF2-40B4-BE49-F238E27FC236}">
                <a16:creationId xmlns:a16="http://schemas.microsoft.com/office/drawing/2014/main" id="{5BF4FA1E-4E56-4DBB-9AAE-DE4FFA9046BB}"/>
              </a:ext>
            </a:extLst>
          </p:cNvPr>
          <p:cNvSpPr>
            <a:spLocks noGrp="1"/>
          </p:cNvSpPr>
          <p:nvPr>
            <p:ph sz="quarter" idx="12"/>
          </p:nvPr>
        </p:nvSpPr>
        <p:spPr>
          <a:xfrm>
            <a:off x="609600" y="1632030"/>
            <a:ext cx="11126399" cy="4703970"/>
          </a:xfrm>
        </p:spPr>
        <p:txBody>
          <a:bodyPr>
            <a:normAutofit/>
          </a:bodyPr>
          <a:lstStyle/>
          <a:p>
            <a:pPr>
              <a:buFont typeface="Wingdings" panose="05000000000000000000" pitchFamily="2" charset="2"/>
              <a:buChar char="§"/>
            </a:pPr>
            <a:r>
              <a:rPr lang="nl-NL" sz="1800" dirty="0"/>
              <a:t>Communicatie via MMC Hub i.p.v. CPS</a:t>
            </a:r>
          </a:p>
        </p:txBody>
      </p:sp>
      <p:sp>
        <p:nvSpPr>
          <p:cNvPr id="3" name="Titel 2">
            <a:extLst>
              <a:ext uri="{FF2B5EF4-FFF2-40B4-BE49-F238E27FC236}">
                <a16:creationId xmlns:a16="http://schemas.microsoft.com/office/drawing/2014/main" id="{2FAC9719-5B28-40F3-AA18-63E6B490911B}"/>
              </a:ext>
            </a:extLst>
          </p:cNvPr>
          <p:cNvSpPr>
            <a:spLocks noGrp="1"/>
          </p:cNvSpPr>
          <p:nvPr>
            <p:ph type="title"/>
          </p:nvPr>
        </p:nvSpPr>
        <p:spPr/>
        <p:txBody>
          <a:bodyPr/>
          <a:lstStyle/>
          <a:p>
            <a:r>
              <a:rPr lang="nl-NL" sz="2800" b="1" dirty="0"/>
              <a:t>IC248/IC249 Communicatie</a:t>
            </a:r>
          </a:p>
        </p:txBody>
      </p:sp>
      <p:sp>
        <p:nvSpPr>
          <p:cNvPr id="4" name="Tijdelijke aanduiding voor datum 3">
            <a:extLst>
              <a:ext uri="{FF2B5EF4-FFF2-40B4-BE49-F238E27FC236}">
                <a16:creationId xmlns:a16="http://schemas.microsoft.com/office/drawing/2014/main" id="{5B8F11C4-3C54-4666-ACA6-CCCF56F94094}"/>
              </a:ext>
            </a:extLst>
          </p:cNvPr>
          <p:cNvSpPr>
            <a:spLocks noGrp="1"/>
          </p:cNvSpPr>
          <p:nvPr>
            <p:ph type="dt" sz="half" idx="13"/>
          </p:nvPr>
        </p:nvSpPr>
        <p:spPr/>
        <p:txBody>
          <a:bodyPr/>
          <a:lstStyle/>
          <a:p>
            <a:r>
              <a:rPr lang="nl-NL" dirty="0"/>
              <a:t> </a:t>
            </a:r>
          </a:p>
        </p:txBody>
      </p:sp>
      <p:sp>
        <p:nvSpPr>
          <p:cNvPr id="5" name="Tijdelijke aanduiding voor dianummer 4">
            <a:extLst>
              <a:ext uri="{FF2B5EF4-FFF2-40B4-BE49-F238E27FC236}">
                <a16:creationId xmlns:a16="http://schemas.microsoft.com/office/drawing/2014/main" id="{4F4349B8-EC83-44E6-87C5-6B1CC0A94C6A}"/>
              </a:ext>
            </a:extLst>
          </p:cNvPr>
          <p:cNvSpPr>
            <a:spLocks noGrp="1"/>
          </p:cNvSpPr>
          <p:nvPr>
            <p:ph type="sldNum" sz="quarter" idx="14"/>
          </p:nvPr>
        </p:nvSpPr>
        <p:spPr/>
        <p:txBody>
          <a:bodyPr/>
          <a:lstStyle/>
          <a:p>
            <a:fld id="{D411042E-D614-4637-8836-761239EED61F}" type="slidenum">
              <a:rPr lang="nl-NL" smtClean="0"/>
              <a:pPr/>
              <a:t>40</a:t>
            </a:fld>
            <a:endParaRPr lang="nl-NL"/>
          </a:p>
        </p:txBody>
      </p:sp>
    </p:spTree>
    <p:extLst>
      <p:ext uri="{BB962C8B-B14F-4D97-AF65-F5344CB8AC3E}">
        <p14:creationId xmlns:p14="http://schemas.microsoft.com/office/powerpoint/2010/main" val="2624704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9975A5A-42A8-4D30-8BF4-07E30D0BEA9C}"/>
              </a:ext>
            </a:extLst>
          </p:cNvPr>
          <p:cNvSpPr>
            <a:spLocks noGrp="1"/>
          </p:cNvSpPr>
          <p:nvPr>
            <p:ph sz="quarter" idx="12"/>
          </p:nvPr>
        </p:nvSpPr>
        <p:spPr>
          <a:xfrm>
            <a:off x="609600" y="1551008"/>
            <a:ext cx="11126399" cy="4784992"/>
          </a:xfrm>
        </p:spPr>
        <p:txBody>
          <a:bodyPr>
            <a:normAutofit/>
          </a:bodyPr>
          <a:lstStyle/>
          <a:p>
            <a:pPr>
              <a:buFont typeface="Wingdings" panose="05000000000000000000" pitchFamily="2" charset="2"/>
              <a:buChar char="§"/>
            </a:pPr>
            <a:r>
              <a:rPr lang="nl-NL" sz="1800" dirty="0"/>
              <a:t>Herzieningsverzoek na controle meetgegevens</a:t>
            </a:r>
          </a:p>
          <a:p>
            <a:pPr>
              <a:buFont typeface="Wingdings" panose="05000000000000000000" pitchFamily="2" charset="2"/>
              <a:buChar char="§"/>
            </a:pPr>
            <a:r>
              <a:rPr lang="nl-NL" sz="1800" dirty="0"/>
              <a:t>Berichten conform BS Uitwisselen herzieningsverzoek</a:t>
            </a:r>
          </a:p>
          <a:p>
            <a:pPr>
              <a:buFont typeface="Wingdings" panose="05000000000000000000" pitchFamily="2" charset="2"/>
              <a:buChar char="§"/>
            </a:pPr>
            <a:r>
              <a:rPr lang="nl-NL" sz="1800" dirty="0"/>
              <a:t>Mogelijke redenen reclamatie:</a:t>
            </a:r>
          </a:p>
          <a:p>
            <a:pPr lvl="1">
              <a:buClr>
                <a:schemeClr val="tx1"/>
              </a:buClr>
              <a:buFont typeface="Wingdings" panose="05000000000000000000" pitchFamily="2" charset="2"/>
              <a:buChar char="§"/>
            </a:pPr>
            <a:r>
              <a:rPr lang="nl-NL" sz="1800" dirty="0"/>
              <a:t>Meetgegevens verwacht maar niet ontvangen </a:t>
            </a:r>
          </a:p>
          <a:p>
            <a:pPr lvl="1">
              <a:buClr>
                <a:schemeClr val="tx1"/>
              </a:buClr>
              <a:buFont typeface="Wingdings" panose="05000000000000000000" pitchFamily="2" charset="2"/>
              <a:buChar char="§"/>
            </a:pPr>
            <a:r>
              <a:rPr lang="nl-NL" sz="1800" dirty="0"/>
              <a:t>Meetgegevens passen niet bij de leveringsrichting </a:t>
            </a:r>
          </a:p>
          <a:p>
            <a:pPr lvl="1">
              <a:buClr>
                <a:schemeClr val="tx1"/>
              </a:buClr>
              <a:buFont typeface="Wingdings" panose="05000000000000000000" pitchFamily="2" charset="2"/>
              <a:buChar char="§"/>
            </a:pPr>
            <a:r>
              <a:rPr lang="nl-NL" sz="1800" dirty="0"/>
              <a:t>Meetgegevens passen niet bij de geregistreerde capaciteit</a:t>
            </a:r>
          </a:p>
          <a:p>
            <a:pPr>
              <a:buFont typeface="Wingdings" panose="05000000000000000000" pitchFamily="2" charset="2"/>
              <a:buChar char="§"/>
            </a:pPr>
            <a:r>
              <a:rPr lang="nl-NL" sz="1800" dirty="0"/>
              <a:t>In duale fase (XML/</a:t>
            </a:r>
            <a:r>
              <a:rPr lang="nl-NL" sz="1800" dirty="0" err="1"/>
              <a:t>Edine</a:t>
            </a:r>
            <a:r>
              <a:rPr lang="nl-NL" sz="1800" dirty="0"/>
              <a:t>):</a:t>
            </a:r>
          </a:p>
          <a:p>
            <a:pPr lvl="1">
              <a:buClr>
                <a:schemeClr val="tx1"/>
              </a:buClr>
              <a:buFont typeface="Wingdings" panose="05000000000000000000" pitchFamily="2" charset="2"/>
              <a:buChar char="§"/>
            </a:pPr>
            <a:r>
              <a:rPr lang="nl-NL" sz="1800" dirty="0"/>
              <a:t>Alleen </a:t>
            </a:r>
            <a:r>
              <a:rPr lang="nl-NL" sz="1800" dirty="0" err="1"/>
              <a:t>MeasurementSeriesRevision</a:t>
            </a:r>
            <a:r>
              <a:rPr lang="nl-NL" sz="1800" dirty="0"/>
              <a:t> (XML) wordt gebruikt</a:t>
            </a:r>
          </a:p>
          <a:p>
            <a:pPr lvl="1">
              <a:buClr>
                <a:schemeClr val="tx1"/>
              </a:buClr>
              <a:buFont typeface="Wingdings" panose="05000000000000000000" pitchFamily="2" charset="2"/>
              <a:buChar char="§"/>
            </a:pPr>
            <a:r>
              <a:rPr lang="nl-NL" sz="1800" dirty="0">
                <a:effectLst/>
                <a:latin typeface="Calibri" panose="020F0502020204030204" pitchFamily="34" charset="0"/>
                <a:ea typeface="Calibri" panose="020F0502020204030204" pitchFamily="34" charset="0"/>
              </a:rPr>
              <a:t>RNB </a:t>
            </a:r>
            <a:r>
              <a:rPr lang="nl-NL" sz="1800" u="sng" dirty="0">
                <a:effectLst/>
                <a:latin typeface="Calibri" panose="020F0502020204030204" pitchFamily="34" charset="0"/>
                <a:ea typeface="Calibri" panose="020F0502020204030204" pitchFamily="34" charset="0"/>
              </a:rPr>
              <a:t>initieert</a:t>
            </a:r>
            <a:r>
              <a:rPr lang="nl-NL" sz="1800" dirty="0">
                <a:effectLst/>
                <a:latin typeface="Calibri" panose="020F0502020204030204" pitchFamily="34" charset="0"/>
                <a:ea typeface="Calibri" panose="020F0502020204030204" pitchFamily="34" charset="0"/>
              </a:rPr>
              <a:t> niet langer automatisch een E73 naar MV. RNB kan er nog wel voor kiezen handmatig een E73, vanuit C-ARM, te versturen.</a:t>
            </a:r>
          </a:p>
          <a:p>
            <a:pPr lvl="1">
              <a:buClr>
                <a:schemeClr val="tx1"/>
              </a:buClr>
              <a:buFont typeface="Wingdings" panose="05000000000000000000" pitchFamily="2" charset="2"/>
              <a:buChar char="§"/>
            </a:pPr>
            <a:r>
              <a:rPr lang="nl-NL" sz="1800" dirty="0"/>
              <a:t>RNB stuurt nog wel E73 a.g.v. ontvangen E74</a:t>
            </a:r>
          </a:p>
        </p:txBody>
      </p:sp>
      <p:sp>
        <p:nvSpPr>
          <p:cNvPr id="4" name="Tijdelijke aanduiding voor datum 3">
            <a:extLst>
              <a:ext uri="{FF2B5EF4-FFF2-40B4-BE49-F238E27FC236}">
                <a16:creationId xmlns:a16="http://schemas.microsoft.com/office/drawing/2014/main" id="{83420567-35BE-4A14-93AE-B7B16B55A4EE}"/>
              </a:ext>
            </a:extLst>
          </p:cNvPr>
          <p:cNvSpPr>
            <a:spLocks noGrp="1"/>
          </p:cNvSpPr>
          <p:nvPr>
            <p:ph type="dt" sz="half" idx="13"/>
          </p:nvPr>
        </p:nvSpPr>
        <p:spPr/>
        <p:txBody>
          <a:bodyPr/>
          <a:lstStyle/>
          <a:p>
            <a:r>
              <a:rPr lang="nl-NL" dirty="0"/>
              <a:t> </a:t>
            </a:r>
          </a:p>
        </p:txBody>
      </p:sp>
      <p:sp>
        <p:nvSpPr>
          <p:cNvPr id="5" name="Tijdelijke aanduiding voor dianummer 4">
            <a:extLst>
              <a:ext uri="{FF2B5EF4-FFF2-40B4-BE49-F238E27FC236}">
                <a16:creationId xmlns:a16="http://schemas.microsoft.com/office/drawing/2014/main" id="{C2905F44-4E73-42A1-83EF-5945AAFDCB6A}"/>
              </a:ext>
            </a:extLst>
          </p:cNvPr>
          <p:cNvSpPr>
            <a:spLocks noGrp="1"/>
          </p:cNvSpPr>
          <p:nvPr>
            <p:ph type="sldNum" sz="quarter" idx="14"/>
          </p:nvPr>
        </p:nvSpPr>
        <p:spPr/>
        <p:txBody>
          <a:bodyPr/>
          <a:lstStyle/>
          <a:p>
            <a:fld id="{D411042E-D614-4637-8836-761239EED61F}" type="slidenum">
              <a:rPr lang="nl-NL" smtClean="0"/>
              <a:pPr/>
              <a:t>41</a:t>
            </a:fld>
            <a:endParaRPr lang="nl-NL"/>
          </a:p>
        </p:txBody>
      </p:sp>
      <p:sp>
        <p:nvSpPr>
          <p:cNvPr id="8" name="Titel 2">
            <a:extLst>
              <a:ext uri="{FF2B5EF4-FFF2-40B4-BE49-F238E27FC236}">
                <a16:creationId xmlns:a16="http://schemas.microsoft.com/office/drawing/2014/main" id="{F4F0D0B8-7B95-7440-82E8-3F89BCF68302}"/>
              </a:ext>
            </a:extLst>
          </p:cNvPr>
          <p:cNvSpPr>
            <a:spLocks noGrp="1"/>
          </p:cNvSpPr>
          <p:nvPr>
            <p:ph type="title"/>
          </p:nvPr>
        </p:nvSpPr>
        <p:spPr>
          <a:xfrm>
            <a:off x="609601" y="483992"/>
            <a:ext cx="8812191" cy="713631"/>
          </a:xfrm>
        </p:spPr>
        <p:txBody>
          <a:bodyPr/>
          <a:lstStyle/>
          <a:p>
            <a:r>
              <a:rPr lang="nl-NL" sz="2800" b="1" dirty="0"/>
              <a:t>IC248 ‘Reclamaties meetwaarden telemetrie’ - RNB </a:t>
            </a:r>
            <a:r>
              <a:rPr lang="nl-NL" sz="2800" b="1" dirty="0">
                <a:sym typeface="Wingdings" panose="05000000000000000000" pitchFamily="2" charset="2"/>
              </a:rPr>
              <a:t></a:t>
            </a:r>
            <a:r>
              <a:rPr lang="nl-NL" sz="2800" b="1" dirty="0"/>
              <a:t> MV </a:t>
            </a:r>
          </a:p>
        </p:txBody>
      </p:sp>
    </p:spTree>
    <p:extLst>
      <p:ext uri="{BB962C8B-B14F-4D97-AF65-F5344CB8AC3E}">
        <p14:creationId xmlns:p14="http://schemas.microsoft.com/office/powerpoint/2010/main" val="3701857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9975A5A-42A8-4D30-8BF4-07E30D0BEA9C}"/>
              </a:ext>
            </a:extLst>
          </p:cNvPr>
          <p:cNvSpPr>
            <a:spLocks noGrp="1"/>
          </p:cNvSpPr>
          <p:nvPr>
            <p:ph sz="quarter" idx="12"/>
          </p:nvPr>
        </p:nvSpPr>
        <p:spPr>
          <a:xfrm>
            <a:off x="609601" y="1512611"/>
            <a:ext cx="11280000" cy="4656000"/>
          </a:xfrm>
        </p:spPr>
        <p:txBody>
          <a:bodyPr>
            <a:normAutofit/>
          </a:bodyPr>
          <a:lstStyle/>
          <a:p>
            <a:pPr>
              <a:buFont typeface="Wingdings" panose="05000000000000000000" pitchFamily="2" charset="2"/>
              <a:buChar char="§"/>
            </a:pPr>
            <a:r>
              <a:rPr lang="nl-NL" sz="1800" dirty="0"/>
              <a:t>Herzieningsverzoek na controle allocatiegegevens</a:t>
            </a:r>
          </a:p>
          <a:p>
            <a:pPr>
              <a:buFont typeface="Wingdings" panose="05000000000000000000" pitchFamily="2" charset="2"/>
              <a:buChar char="§"/>
            </a:pPr>
            <a:r>
              <a:rPr lang="nl-NL" sz="1800" dirty="0"/>
              <a:t>Berichten conform BS Uitwisselen herzieningsverzoek</a:t>
            </a:r>
          </a:p>
          <a:p>
            <a:pPr>
              <a:buFont typeface="Wingdings" panose="05000000000000000000" pitchFamily="2" charset="2"/>
              <a:buChar char="§"/>
            </a:pPr>
            <a:r>
              <a:rPr lang="nl-NL" sz="1800" dirty="0"/>
              <a:t>Mogelijke redenen reclamatie:</a:t>
            </a:r>
          </a:p>
          <a:p>
            <a:pPr lvl="1">
              <a:buClr>
                <a:schemeClr val="tx1"/>
              </a:buClr>
              <a:buFont typeface="Wingdings" panose="05000000000000000000" pitchFamily="2" charset="2"/>
              <a:buChar char="§"/>
            </a:pPr>
            <a:r>
              <a:rPr lang="nl-NL" sz="1800" dirty="0"/>
              <a:t>Allocatiegegevens allocatiepunt ontvangen maar niet verwacht </a:t>
            </a:r>
          </a:p>
          <a:p>
            <a:pPr lvl="1">
              <a:buClr>
                <a:schemeClr val="tx1"/>
              </a:buClr>
              <a:buFont typeface="Wingdings" panose="05000000000000000000" pitchFamily="2" charset="2"/>
              <a:buChar char="§"/>
            </a:pPr>
            <a:r>
              <a:rPr lang="nl-NL" sz="1800" dirty="0"/>
              <a:t>Allocatiegegevens allocatiepunt verwacht maar niet ontvangen</a:t>
            </a:r>
          </a:p>
          <a:p>
            <a:pPr>
              <a:buFont typeface="Wingdings" panose="05000000000000000000" pitchFamily="2" charset="2"/>
              <a:buChar char="§"/>
            </a:pPr>
            <a:r>
              <a:rPr lang="nl-NL" sz="1800" dirty="0"/>
              <a:t>Herzieningsverzoek wordt niet meer doorgestuurd naar MV. PV stuurt deze rechtstreeks aan MV</a:t>
            </a:r>
          </a:p>
          <a:p>
            <a:pPr>
              <a:buFont typeface="Wingdings" panose="05000000000000000000" pitchFamily="2" charset="2"/>
              <a:buChar char="§"/>
            </a:pPr>
            <a:r>
              <a:rPr lang="nl-NL" sz="1800" dirty="0"/>
              <a:t>In duale fase (XML/</a:t>
            </a:r>
            <a:r>
              <a:rPr lang="nl-NL" sz="1800" dirty="0" err="1"/>
              <a:t>Edine</a:t>
            </a:r>
            <a:r>
              <a:rPr lang="nl-NL" sz="1800" dirty="0"/>
              <a:t>):</a:t>
            </a:r>
          </a:p>
          <a:p>
            <a:pPr lvl="1">
              <a:buClr>
                <a:schemeClr val="tx1"/>
              </a:buClr>
              <a:buFont typeface="Wingdings" panose="05000000000000000000" pitchFamily="2" charset="2"/>
              <a:buChar char="§"/>
            </a:pPr>
            <a:r>
              <a:rPr lang="nl-NL" sz="1800" dirty="0"/>
              <a:t>E74 wordt nog wel in behandeling genomen en/of doorgestuurd</a:t>
            </a:r>
          </a:p>
          <a:p>
            <a:pPr lvl="1">
              <a:buClr>
                <a:schemeClr val="tx1"/>
              </a:buClr>
              <a:buFont typeface="Wingdings" panose="05000000000000000000" pitchFamily="2" charset="2"/>
              <a:buChar char="§"/>
            </a:pPr>
            <a:r>
              <a:rPr lang="nl-NL" sz="1800" dirty="0"/>
              <a:t>Doorsturen E74 gebeurt altijd middels E73</a:t>
            </a:r>
          </a:p>
          <a:p>
            <a:pPr lvl="1">
              <a:buClr>
                <a:schemeClr val="tx1"/>
              </a:buClr>
              <a:buFont typeface="Wingdings" panose="05000000000000000000" pitchFamily="2" charset="2"/>
              <a:buChar char="§"/>
            </a:pPr>
            <a:r>
              <a:rPr lang="nl-NL" sz="1800" dirty="0"/>
              <a:t>Bij doorsturen E73 wordt niet gecontroleerd of MV al over is op XML</a:t>
            </a:r>
          </a:p>
        </p:txBody>
      </p:sp>
      <p:sp>
        <p:nvSpPr>
          <p:cNvPr id="4" name="Tijdelijke aanduiding voor datum 3">
            <a:extLst>
              <a:ext uri="{FF2B5EF4-FFF2-40B4-BE49-F238E27FC236}">
                <a16:creationId xmlns:a16="http://schemas.microsoft.com/office/drawing/2014/main" id="{83420567-35BE-4A14-93AE-B7B16B55A4EE}"/>
              </a:ext>
            </a:extLst>
          </p:cNvPr>
          <p:cNvSpPr>
            <a:spLocks noGrp="1"/>
          </p:cNvSpPr>
          <p:nvPr>
            <p:ph type="dt" sz="half" idx="13"/>
          </p:nvPr>
        </p:nvSpPr>
        <p:spPr/>
        <p:txBody>
          <a:bodyPr/>
          <a:lstStyle/>
          <a:p>
            <a:r>
              <a:rPr lang="nl-NL" dirty="0"/>
              <a:t> </a:t>
            </a:r>
          </a:p>
        </p:txBody>
      </p:sp>
      <p:sp>
        <p:nvSpPr>
          <p:cNvPr id="5" name="Tijdelijke aanduiding voor dianummer 4">
            <a:extLst>
              <a:ext uri="{FF2B5EF4-FFF2-40B4-BE49-F238E27FC236}">
                <a16:creationId xmlns:a16="http://schemas.microsoft.com/office/drawing/2014/main" id="{C2905F44-4E73-42A1-83EF-5945AAFDCB6A}"/>
              </a:ext>
            </a:extLst>
          </p:cNvPr>
          <p:cNvSpPr>
            <a:spLocks noGrp="1"/>
          </p:cNvSpPr>
          <p:nvPr>
            <p:ph type="sldNum" sz="quarter" idx="14"/>
          </p:nvPr>
        </p:nvSpPr>
        <p:spPr/>
        <p:txBody>
          <a:bodyPr/>
          <a:lstStyle/>
          <a:p>
            <a:fld id="{D411042E-D614-4637-8836-761239EED61F}" type="slidenum">
              <a:rPr lang="nl-NL" smtClean="0"/>
              <a:pPr/>
              <a:t>42</a:t>
            </a:fld>
            <a:endParaRPr lang="nl-NL" dirty="0"/>
          </a:p>
        </p:txBody>
      </p:sp>
      <p:sp>
        <p:nvSpPr>
          <p:cNvPr id="8" name="Titel 2">
            <a:extLst>
              <a:ext uri="{FF2B5EF4-FFF2-40B4-BE49-F238E27FC236}">
                <a16:creationId xmlns:a16="http://schemas.microsoft.com/office/drawing/2014/main" id="{8EA26963-A410-BF40-AD15-6E1747B8B93F}"/>
              </a:ext>
            </a:extLst>
          </p:cNvPr>
          <p:cNvSpPr>
            <a:spLocks noGrp="1"/>
          </p:cNvSpPr>
          <p:nvPr>
            <p:ph type="title"/>
          </p:nvPr>
        </p:nvSpPr>
        <p:spPr>
          <a:xfrm>
            <a:off x="609601" y="483992"/>
            <a:ext cx="8812191" cy="713631"/>
          </a:xfrm>
        </p:spPr>
        <p:txBody>
          <a:bodyPr/>
          <a:lstStyle/>
          <a:p>
            <a:r>
              <a:rPr lang="nl-NL" sz="2800" b="1" dirty="0"/>
              <a:t>IC248 ‘Reclamaties meetwaarden telemetrie’ - PV </a:t>
            </a:r>
            <a:r>
              <a:rPr lang="nl-NL" sz="2800" b="1" dirty="0">
                <a:sym typeface="Wingdings" panose="05000000000000000000" pitchFamily="2" charset="2"/>
              </a:rPr>
              <a:t></a:t>
            </a:r>
            <a:r>
              <a:rPr lang="nl-NL" sz="2800" b="1" dirty="0"/>
              <a:t> RNB </a:t>
            </a:r>
          </a:p>
        </p:txBody>
      </p:sp>
    </p:spTree>
    <p:extLst>
      <p:ext uri="{BB962C8B-B14F-4D97-AF65-F5344CB8AC3E}">
        <p14:creationId xmlns:p14="http://schemas.microsoft.com/office/powerpoint/2010/main" val="2639130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4755B9F-BA4D-43EE-B56B-4280C0FFDA4D}"/>
              </a:ext>
            </a:extLst>
          </p:cNvPr>
          <p:cNvSpPr>
            <a:spLocks noGrp="1"/>
          </p:cNvSpPr>
          <p:nvPr>
            <p:ph sz="quarter" idx="12"/>
          </p:nvPr>
        </p:nvSpPr>
        <p:spPr>
          <a:xfrm>
            <a:off x="609601" y="1512611"/>
            <a:ext cx="11280000" cy="4656000"/>
          </a:xfrm>
        </p:spPr>
        <p:txBody>
          <a:bodyPr>
            <a:normAutofit/>
          </a:bodyPr>
          <a:lstStyle/>
          <a:p>
            <a:pPr>
              <a:buFont typeface="Wingdings" panose="05000000000000000000" pitchFamily="2" charset="2"/>
              <a:buChar char="§"/>
            </a:pPr>
            <a:r>
              <a:rPr lang="nl-NL" sz="1800" dirty="0"/>
              <a:t>Berichten conform BS Uitwisselen meetgegevens tijdseries </a:t>
            </a:r>
          </a:p>
          <a:p>
            <a:pPr>
              <a:buFont typeface="Wingdings" panose="05000000000000000000" pitchFamily="2" charset="2"/>
              <a:buChar char="§"/>
            </a:pPr>
            <a:r>
              <a:rPr lang="nl-NL" sz="1800" dirty="0"/>
              <a:t>Controles en opvolging controles (foutmelding) o.b.v. controles uit de Business Service-beschrijving</a:t>
            </a:r>
          </a:p>
          <a:p>
            <a:pPr>
              <a:buFont typeface="Wingdings" panose="05000000000000000000" pitchFamily="2" charset="2"/>
              <a:buChar char="§"/>
            </a:pPr>
            <a:r>
              <a:rPr lang="nl-NL" sz="1800" dirty="0"/>
              <a:t>Verschillende tijdseries (in-/afname) worden apart opgeslagen</a:t>
            </a:r>
          </a:p>
          <a:p>
            <a:pPr>
              <a:buFont typeface="Wingdings" panose="05000000000000000000" pitchFamily="2" charset="2"/>
              <a:buChar char="§"/>
            </a:pPr>
            <a:r>
              <a:rPr lang="nl-NL" sz="1800" dirty="0"/>
              <a:t>Afname en </a:t>
            </a:r>
            <a:r>
              <a:rPr lang="nl-NL" sz="1800" dirty="0" err="1"/>
              <a:t>invoeding</a:t>
            </a:r>
            <a:r>
              <a:rPr lang="nl-NL" sz="1800" dirty="0"/>
              <a:t> worden nog gesaldeerd in de allocatie</a:t>
            </a:r>
          </a:p>
          <a:p>
            <a:pPr>
              <a:buFont typeface="Wingdings" panose="05000000000000000000" pitchFamily="2" charset="2"/>
              <a:buChar char="§"/>
            </a:pPr>
            <a:r>
              <a:rPr lang="nl-NL" sz="1800" dirty="0"/>
              <a:t>Statussen:</a:t>
            </a:r>
          </a:p>
          <a:p>
            <a:pPr lvl="1">
              <a:buClr>
                <a:srgbClr val="000000"/>
              </a:buClr>
              <a:buFont typeface="Wingdings" panose="05000000000000000000" pitchFamily="2" charset="2"/>
              <a:buChar char="§"/>
            </a:pPr>
            <a:r>
              <a:rPr lang="nl-NL" sz="1800" dirty="0"/>
              <a:t>ELK: RNB stuurt geen statussen meer door die deze van MV heeft ontvangen vanuit het XML-bericht zoals beschreven in IC249 via de MSCONS 99E (</a:t>
            </a:r>
            <a:r>
              <a:rPr lang="nl-NL" sz="1800" dirty="0" err="1"/>
              <a:t>Edine</a:t>
            </a:r>
            <a:r>
              <a:rPr lang="nl-NL" sz="1800" dirty="0"/>
              <a:t>) naar de PV. De velden die nu gevuld worden, worden leeg gelaten. De enige status die RNB nog stuurt, is wanneer de gegevens gerepareerd zijn conform IC249. In dat geval zal het veld voor de betreffende </a:t>
            </a:r>
            <a:r>
              <a:rPr lang="nl-NL" sz="1800" dirty="0" err="1"/>
              <a:t>onbalansverrekeningsperiode</a:t>
            </a:r>
            <a:r>
              <a:rPr lang="nl-NL" sz="1800" dirty="0"/>
              <a:t>(s) gevuld worden met de status E08 ‘</a:t>
            </a:r>
            <a:r>
              <a:rPr lang="nl-NL" sz="1800" dirty="0" err="1"/>
              <a:t>Estimated</a:t>
            </a:r>
            <a:r>
              <a:rPr lang="nl-NL" sz="1800" dirty="0"/>
              <a:t> </a:t>
            </a:r>
            <a:r>
              <a:rPr lang="nl-NL" sz="1800" dirty="0" err="1"/>
              <a:t>by</a:t>
            </a:r>
            <a:r>
              <a:rPr lang="nl-NL" sz="1800" dirty="0"/>
              <a:t> Netbeheerder’</a:t>
            </a:r>
          </a:p>
          <a:p>
            <a:pPr lvl="1">
              <a:buClr>
                <a:srgbClr val="000000"/>
              </a:buClr>
              <a:buFont typeface="Wingdings" panose="05000000000000000000" pitchFamily="2" charset="2"/>
              <a:buChar char="§"/>
            </a:pPr>
            <a:r>
              <a:rPr lang="nl-NL" sz="1800" dirty="0"/>
              <a:t>GAS: Voor BALL berichten vindt een statusmapping plaats vanuit het IC249 bericht (conform afstemming in de IC-WG)</a:t>
            </a:r>
          </a:p>
        </p:txBody>
      </p:sp>
      <p:sp>
        <p:nvSpPr>
          <p:cNvPr id="3" name="Titel 2">
            <a:extLst>
              <a:ext uri="{FF2B5EF4-FFF2-40B4-BE49-F238E27FC236}">
                <a16:creationId xmlns:a16="http://schemas.microsoft.com/office/drawing/2014/main" id="{DF4E1CE8-8D6C-408F-98B8-251976492092}"/>
              </a:ext>
            </a:extLst>
          </p:cNvPr>
          <p:cNvSpPr>
            <a:spLocks noGrp="1"/>
          </p:cNvSpPr>
          <p:nvPr>
            <p:ph type="title"/>
          </p:nvPr>
        </p:nvSpPr>
        <p:spPr/>
        <p:txBody>
          <a:bodyPr/>
          <a:lstStyle/>
          <a:p>
            <a:r>
              <a:rPr lang="nl-NL" sz="2800" b="1" dirty="0"/>
              <a:t>IC249 ‘Meetwaarden GV’ - MDT (</a:t>
            </a:r>
            <a:r>
              <a:rPr lang="nl-NL" sz="2800" b="1" dirty="0" err="1"/>
              <a:t>MeetDataTelemetrie</a:t>
            </a:r>
            <a:r>
              <a:rPr lang="nl-NL" sz="2800" b="1" dirty="0"/>
              <a:t>) </a:t>
            </a:r>
          </a:p>
        </p:txBody>
      </p:sp>
      <p:sp>
        <p:nvSpPr>
          <p:cNvPr id="4" name="Tijdelijke aanduiding voor datum 3">
            <a:extLst>
              <a:ext uri="{FF2B5EF4-FFF2-40B4-BE49-F238E27FC236}">
                <a16:creationId xmlns:a16="http://schemas.microsoft.com/office/drawing/2014/main" id="{88A5325C-D1AE-4760-B770-62876B171B0A}"/>
              </a:ext>
            </a:extLst>
          </p:cNvPr>
          <p:cNvSpPr>
            <a:spLocks noGrp="1"/>
          </p:cNvSpPr>
          <p:nvPr>
            <p:ph type="dt" sz="half" idx="13"/>
          </p:nvPr>
        </p:nvSpPr>
        <p:spPr/>
        <p:txBody>
          <a:bodyPr/>
          <a:lstStyle/>
          <a:p>
            <a:r>
              <a:rPr lang="nl-NL" dirty="0"/>
              <a:t> </a:t>
            </a:r>
          </a:p>
        </p:txBody>
      </p:sp>
      <p:sp>
        <p:nvSpPr>
          <p:cNvPr id="5" name="Tijdelijke aanduiding voor dianummer 4">
            <a:extLst>
              <a:ext uri="{FF2B5EF4-FFF2-40B4-BE49-F238E27FC236}">
                <a16:creationId xmlns:a16="http://schemas.microsoft.com/office/drawing/2014/main" id="{55D1CAD9-6674-46FB-8D26-A06546B96EED}"/>
              </a:ext>
            </a:extLst>
          </p:cNvPr>
          <p:cNvSpPr>
            <a:spLocks noGrp="1"/>
          </p:cNvSpPr>
          <p:nvPr>
            <p:ph type="sldNum" sz="quarter" idx="14"/>
          </p:nvPr>
        </p:nvSpPr>
        <p:spPr/>
        <p:txBody>
          <a:bodyPr/>
          <a:lstStyle/>
          <a:p>
            <a:fld id="{D411042E-D614-4637-8836-761239EED61F}" type="slidenum">
              <a:rPr lang="nl-NL" smtClean="0"/>
              <a:pPr/>
              <a:t>43</a:t>
            </a:fld>
            <a:endParaRPr lang="nl-NL"/>
          </a:p>
        </p:txBody>
      </p:sp>
    </p:spTree>
    <p:extLst>
      <p:ext uri="{BB962C8B-B14F-4D97-AF65-F5344CB8AC3E}">
        <p14:creationId xmlns:p14="http://schemas.microsoft.com/office/powerpoint/2010/main" val="2727686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4755B9F-BA4D-43EE-B56B-4280C0FFDA4D}"/>
              </a:ext>
            </a:extLst>
          </p:cNvPr>
          <p:cNvSpPr>
            <a:spLocks noGrp="1"/>
          </p:cNvSpPr>
          <p:nvPr>
            <p:ph sz="quarter" idx="12"/>
          </p:nvPr>
        </p:nvSpPr>
        <p:spPr>
          <a:xfrm>
            <a:off x="609600" y="1655180"/>
            <a:ext cx="11126399" cy="4680820"/>
          </a:xfrm>
        </p:spPr>
        <p:txBody>
          <a:bodyPr>
            <a:normAutofit/>
          </a:bodyPr>
          <a:lstStyle/>
          <a:p>
            <a:pPr>
              <a:buFont typeface="Wingdings" panose="05000000000000000000" pitchFamily="2" charset="2"/>
              <a:buChar char="§"/>
            </a:pPr>
            <a:r>
              <a:rPr lang="nl-NL" sz="1800" dirty="0"/>
              <a:t>Berichten conform BS Uitwisselen meetgegevens volumes en meterstanden</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a:t>Controles en opvolging controles (foutmelding) o.b.v. controles uit de Business Service-beschrijving</a:t>
            </a:r>
          </a:p>
          <a:p>
            <a:pPr lvl="1">
              <a:buClr>
                <a:srgbClr val="000000"/>
              </a:buClr>
              <a:buFont typeface="Wingdings" panose="05000000000000000000" pitchFamily="2" charset="2"/>
              <a:buChar char="§"/>
            </a:pPr>
            <a:r>
              <a:rPr lang="nl-NL" sz="1800" dirty="0"/>
              <a:t>Incl. controle op fysieke capaciteit</a:t>
            </a:r>
          </a:p>
          <a:p>
            <a:pPr lvl="1">
              <a:buClr>
                <a:srgbClr val="000000"/>
              </a:buClr>
              <a:buFont typeface="Wingdings" panose="05000000000000000000" pitchFamily="2" charset="2"/>
              <a:buChar char="§"/>
            </a:pPr>
            <a:r>
              <a:rPr lang="nl-NL" sz="1800" dirty="0"/>
              <a:t>Incl. controle op PV Switch (RFC 249.1)</a:t>
            </a:r>
          </a:p>
          <a:p>
            <a:pPr lvl="1">
              <a:buClr>
                <a:srgbClr val="000000"/>
              </a:buClr>
              <a:buFont typeface="Wingdings" panose="05000000000000000000" pitchFamily="2" charset="2"/>
              <a:buChar char="§"/>
            </a:pPr>
            <a:endParaRPr lang="nl-NL" sz="1800" dirty="0"/>
          </a:p>
          <a:p>
            <a:pPr>
              <a:buFont typeface="Wingdings" panose="05000000000000000000" pitchFamily="2" charset="2"/>
              <a:buChar char="§"/>
            </a:pPr>
            <a:r>
              <a:rPr lang="nl-NL" sz="1800" dirty="0"/>
              <a:t>C-ARM verwacht in elk (XML) bericht altijd een volledige set aan verbruiken. Deze set overschrijft de eerder aangeleverde set verbruiken voor dezelfde verbruiksperiode (geen deelleveringen)</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a:t>MLOEA conform huidige werkingen en IC270</a:t>
            </a:r>
          </a:p>
          <a:p>
            <a:pPr marL="0" indent="0">
              <a:buNone/>
            </a:pPr>
            <a:r>
              <a:rPr lang="nl-NL" sz="1800" dirty="0"/>
              <a:t> </a:t>
            </a:r>
          </a:p>
          <a:p>
            <a:pPr>
              <a:buFont typeface="Wingdings" panose="05000000000000000000" pitchFamily="2" charset="2"/>
              <a:buChar char="§"/>
            </a:pPr>
            <a:r>
              <a:rPr lang="nl-NL" sz="1800" dirty="0"/>
              <a:t>(Aparte berichten voor PAP, SAP en VAP)</a:t>
            </a:r>
          </a:p>
          <a:p>
            <a:pPr marL="0" indent="0">
              <a:buNone/>
            </a:pPr>
            <a:endParaRPr lang="nl-NL" dirty="0"/>
          </a:p>
          <a:p>
            <a:endParaRPr lang="nl-NL" dirty="0"/>
          </a:p>
          <a:p>
            <a:endParaRPr lang="nl-NL" dirty="0"/>
          </a:p>
        </p:txBody>
      </p:sp>
      <p:sp>
        <p:nvSpPr>
          <p:cNvPr id="3" name="Titel 2">
            <a:extLst>
              <a:ext uri="{FF2B5EF4-FFF2-40B4-BE49-F238E27FC236}">
                <a16:creationId xmlns:a16="http://schemas.microsoft.com/office/drawing/2014/main" id="{DF4E1CE8-8D6C-408F-98B8-251976492092}"/>
              </a:ext>
            </a:extLst>
          </p:cNvPr>
          <p:cNvSpPr>
            <a:spLocks noGrp="1"/>
          </p:cNvSpPr>
          <p:nvPr>
            <p:ph type="title"/>
          </p:nvPr>
        </p:nvSpPr>
        <p:spPr/>
        <p:txBody>
          <a:bodyPr>
            <a:noAutofit/>
          </a:bodyPr>
          <a:lstStyle/>
          <a:p>
            <a:r>
              <a:rPr lang="nl-NL" sz="2800" b="1" dirty="0"/>
              <a:t>IC249 ‘Meetwaarden GV’ - MDP (</a:t>
            </a:r>
            <a:r>
              <a:rPr lang="nl-NL" sz="2800" b="1" dirty="0" err="1"/>
              <a:t>MeetDataPeriodiek</a:t>
            </a:r>
            <a:r>
              <a:rPr lang="nl-NL" sz="2800" b="1" dirty="0"/>
              <a:t>) GV Meetgegevens </a:t>
            </a:r>
          </a:p>
        </p:txBody>
      </p:sp>
      <p:sp>
        <p:nvSpPr>
          <p:cNvPr id="4" name="Tijdelijke aanduiding voor datum 3">
            <a:extLst>
              <a:ext uri="{FF2B5EF4-FFF2-40B4-BE49-F238E27FC236}">
                <a16:creationId xmlns:a16="http://schemas.microsoft.com/office/drawing/2014/main" id="{88A5325C-D1AE-4760-B770-62876B171B0A}"/>
              </a:ext>
            </a:extLst>
          </p:cNvPr>
          <p:cNvSpPr>
            <a:spLocks noGrp="1"/>
          </p:cNvSpPr>
          <p:nvPr>
            <p:ph type="dt" sz="half" idx="13"/>
          </p:nvPr>
        </p:nvSpPr>
        <p:spPr/>
        <p:txBody>
          <a:bodyPr/>
          <a:lstStyle/>
          <a:p>
            <a:r>
              <a:rPr lang="nl-NL" dirty="0"/>
              <a:t> </a:t>
            </a:r>
          </a:p>
        </p:txBody>
      </p:sp>
      <p:sp>
        <p:nvSpPr>
          <p:cNvPr id="5" name="Tijdelijke aanduiding voor dianummer 4">
            <a:extLst>
              <a:ext uri="{FF2B5EF4-FFF2-40B4-BE49-F238E27FC236}">
                <a16:creationId xmlns:a16="http://schemas.microsoft.com/office/drawing/2014/main" id="{55D1CAD9-6674-46FB-8D26-A06546B96EED}"/>
              </a:ext>
            </a:extLst>
          </p:cNvPr>
          <p:cNvSpPr>
            <a:spLocks noGrp="1"/>
          </p:cNvSpPr>
          <p:nvPr>
            <p:ph type="sldNum" sz="quarter" idx="14"/>
          </p:nvPr>
        </p:nvSpPr>
        <p:spPr/>
        <p:txBody>
          <a:bodyPr/>
          <a:lstStyle/>
          <a:p>
            <a:fld id="{D411042E-D614-4637-8836-761239EED61F}" type="slidenum">
              <a:rPr lang="nl-NL" smtClean="0"/>
              <a:pPr/>
              <a:t>44</a:t>
            </a:fld>
            <a:endParaRPr lang="nl-NL"/>
          </a:p>
        </p:txBody>
      </p:sp>
    </p:spTree>
    <p:extLst>
      <p:ext uri="{BB962C8B-B14F-4D97-AF65-F5344CB8AC3E}">
        <p14:creationId xmlns:p14="http://schemas.microsoft.com/office/powerpoint/2010/main" val="1677730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4755B9F-BA4D-43EE-B56B-4280C0FFDA4D}"/>
              </a:ext>
            </a:extLst>
          </p:cNvPr>
          <p:cNvSpPr>
            <a:spLocks noGrp="1"/>
          </p:cNvSpPr>
          <p:nvPr>
            <p:ph sz="quarter" idx="12"/>
          </p:nvPr>
        </p:nvSpPr>
        <p:spPr>
          <a:xfrm>
            <a:off x="609601" y="1512611"/>
            <a:ext cx="11280000" cy="4656000"/>
          </a:xfrm>
        </p:spPr>
        <p:txBody>
          <a:bodyPr>
            <a:normAutofit/>
          </a:bodyPr>
          <a:lstStyle/>
          <a:p>
            <a:pPr>
              <a:buFont typeface="Wingdings" panose="05000000000000000000" pitchFamily="2" charset="2"/>
              <a:buChar char="§"/>
            </a:pPr>
            <a:r>
              <a:rPr lang="nl-NL" sz="1800" dirty="0"/>
              <a:t>Apart bericht naast bericht voor aanleveren van meetwaarden (i.t.t. E65)</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a:t>Berichten conform BS Uitwisselen meetgegevens volumes installatie </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a:t>Controles en opvolging controles (foutmelding) o.b.v. controles uit de Business Service-beschrijving</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a:t>Volumes gaan, conform huidige proces, mee in aanlevering meetgegevens aan </a:t>
            </a:r>
            <a:r>
              <a:rPr lang="nl-NL" sz="1800" dirty="0" err="1"/>
              <a:t>CertiQ</a:t>
            </a:r>
            <a:endParaRPr lang="nl-NL" sz="1800" dirty="0"/>
          </a:p>
          <a:p>
            <a:pPr>
              <a:buFont typeface="Wingdings" panose="05000000000000000000" pitchFamily="2" charset="2"/>
              <a:buChar char="§"/>
            </a:pPr>
            <a:endParaRPr lang="nl-NL" sz="1800" dirty="0"/>
          </a:p>
          <a:p>
            <a:pPr>
              <a:buFont typeface="Wingdings" panose="05000000000000000000" pitchFamily="2" charset="2"/>
              <a:buChar char="§"/>
            </a:pPr>
            <a:r>
              <a:rPr lang="nl-NL" sz="1800" dirty="0"/>
              <a:t>C-ARM verwacht in elk (XML-)bericht altijd een volledige set aan verbruiken. Deze set overschrijft de eerder aangeleverde set verbruiken voor dezelfde verbruiksperiode (geen deelleveringen).</a:t>
            </a:r>
          </a:p>
          <a:p>
            <a:pPr>
              <a:buFont typeface="Wingdings" panose="05000000000000000000" pitchFamily="2" charset="2"/>
              <a:buChar char="§"/>
            </a:pPr>
            <a:endParaRPr lang="nl-NL" dirty="0">
              <a:highlight>
                <a:srgbClr val="FFFF00"/>
              </a:highlight>
            </a:endParaRPr>
          </a:p>
          <a:p>
            <a:endParaRPr lang="nl-NL" dirty="0"/>
          </a:p>
          <a:p>
            <a:endParaRPr lang="nl-NL" dirty="0"/>
          </a:p>
        </p:txBody>
      </p:sp>
      <p:sp>
        <p:nvSpPr>
          <p:cNvPr id="3" name="Titel 2">
            <a:extLst>
              <a:ext uri="{FF2B5EF4-FFF2-40B4-BE49-F238E27FC236}">
                <a16:creationId xmlns:a16="http://schemas.microsoft.com/office/drawing/2014/main" id="{DF4E1CE8-8D6C-408F-98B8-251976492092}"/>
              </a:ext>
            </a:extLst>
          </p:cNvPr>
          <p:cNvSpPr>
            <a:spLocks noGrp="1"/>
          </p:cNvSpPr>
          <p:nvPr>
            <p:ph type="title"/>
          </p:nvPr>
        </p:nvSpPr>
        <p:spPr>
          <a:xfrm>
            <a:off x="609601" y="483992"/>
            <a:ext cx="8823766" cy="713631"/>
          </a:xfrm>
        </p:spPr>
        <p:txBody>
          <a:bodyPr>
            <a:noAutofit/>
          </a:bodyPr>
          <a:lstStyle/>
          <a:p>
            <a:r>
              <a:rPr lang="nl-NL" sz="2800" b="1" dirty="0"/>
              <a:t>IC249 ‘Meetwaarden GV’ – MDP GV Productie-installaties </a:t>
            </a:r>
          </a:p>
        </p:txBody>
      </p:sp>
      <p:sp>
        <p:nvSpPr>
          <p:cNvPr id="4" name="Tijdelijke aanduiding voor datum 3">
            <a:extLst>
              <a:ext uri="{FF2B5EF4-FFF2-40B4-BE49-F238E27FC236}">
                <a16:creationId xmlns:a16="http://schemas.microsoft.com/office/drawing/2014/main" id="{88A5325C-D1AE-4760-B770-62876B171B0A}"/>
              </a:ext>
            </a:extLst>
          </p:cNvPr>
          <p:cNvSpPr>
            <a:spLocks noGrp="1"/>
          </p:cNvSpPr>
          <p:nvPr>
            <p:ph type="dt" sz="half" idx="13"/>
          </p:nvPr>
        </p:nvSpPr>
        <p:spPr/>
        <p:txBody>
          <a:bodyPr/>
          <a:lstStyle/>
          <a:p>
            <a:r>
              <a:rPr lang="nl-NL" dirty="0"/>
              <a:t> </a:t>
            </a:r>
          </a:p>
        </p:txBody>
      </p:sp>
      <p:sp>
        <p:nvSpPr>
          <p:cNvPr id="5" name="Tijdelijke aanduiding voor dianummer 4">
            <a:extLst>
              <a:ext uri="{FF2B5EF4-FFF2-40B4-BE49-F238E27FC236}">
                <a16:creationId xmlns:a16="http://schemas.microsoft.com/office/drawing/2014/main" id="{55D1CAD9-6674-46FB-8D26-A06546B96EED}"/>
              </a:ext>
            </a:extLst>
          </p:cNvPr>
          <p:cNvSpPr>
            <a:spLocks noGrp="1"/>
          </p:cNvSpPr>
          <p:nvPr>
            <p:ph type="sldNum" sz="quarter" idx="14"/>
          </p:nvPr>
        </p:nvSpPr>
        <p:spPr/>
        <p:txBody>
          <a:bodyPr/>
          <a:lstStyle/>
          <a:p>
            <a:fld id="{D411042E-D614-4637-8836-761239EED61F}" type="slidenum">
              <a:rPr lang="nl-NL" smtClean="0"/>
              <a:pPr/>
              <a:t>45</a:t>
            </a:fld>
            <a:endParaRPr lang="nl-NL"/>
          </a:p>
        </p:txBody>
      </p:sp>
    </p:spTree>
    <p:extLst>
      <p:ext uri="{BB962C8B-B14F-4D97-AF65-F5344CB8AC3E}">
        <p14:creationId xmlns:p14="http://schemas.microsoft.com/office/powerpoint/2010/main" val="2954924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solidFill>
                  <a:srgbClr val="000000"/>
                </a:solidFill>
                <a:effectLst/>
                <a:ea typeface="Calibri" panose="020F0502020204030204" pitchFamily="34" charset="0"/>
                <a:cs typeface="Arial" panose="020B0604020202020204" pitchFamily="34" charset="0"/>
              </a:rPr>
              <a:t>MMC Hub en TenneT-kwalificatie</a:t>
            </a:r>
            <a:br>
              <a:rPr lang="nl-NL" sz="2000" b="1" dirty="0">
                <a:solidFill>
                  <a:srgbClr val="000000"/>
                </a:solidFill>
                <a:effectLst/>
                <a:latin typeface="Verdana" panose="020B0604030504040204" pitchFamily="34" charset="0"/>
                <a:ea typeface="Calibri" panose="020F0502020204030204" pitchFamily="34" charset="0"/>
                <a:cs typeface="Arial" panose="020B0604020202020204" pitchFamily="34" charset="0"/>
              </a:rPr>
            </a:br>
            <a:br>
              <a:rPr lang="nl-NL" sz="2000" dirty="0">
                <a:effectLst/>
                <a:latin typeface="Calibri" panose="020F0502020204030204" pitchFamily="34" charset="0"/>
                <a:ea typeface="Calibri" panose="020F0502020204030204" pitchFamily="34" charset="0"/>
                <a:cs typeface="Arial" panose="020B0604020202020204" pitchFamily="34" charset="0"/>
              </a:rPr>
            </a:br>
            <a:r>
              <a:rPr lang="nl-NL" sz="2400" i="1" dirty="0">
                <a:solidFill>
                  <a:srgbClr val="000000"/>
                </a:solidFill>
                <a:effectLst/>
                <a:ea typeface="Calibri" panose="020F0502020204030204" pitchFamily="34" charset="0"/>
                <a:cs typeface="Arial" panose="020B0604020202020204" pitchFamily="34" charset="0"/>
              </a:rPr>
              <a:t>Elderik de Witte - projectmanager TenneT</a:t>
            </a:r>
            <a:endParaRPr lang="nl-NL" sz="2400"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46</a:t>
            </a:fld>
            <a:endParaRPr lang="nl-NL" dirty="0"/>
          </a:p>
        </p:txBody>
      </p:sp>
    </p:spTree>
    <p:extLst>
      <p:ext uri="{BB962C8B-B14F-4D97-AF65-F5344CB8AC3E}">
        <p14:creationId xmlns:p14="http://schemas.microsoft.com/office/powerpoint/2010/main" val="2488918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448335"/>
            <a:ext cx="11030400" cy="4783138"/>
          </a:xfrm>
        </p:spPr>
        <p:txBody>
          <a:bodyPr>
            <a:normAutofit/>
          </a:bodyPr>
          <a:lstStyle/>
          <a:p>
            <a:pPr>
              <a:buFont typeface="Wingdings" panose="05000000000000000000" pitchFamily="2" charset="2"/>
              <a:buChar char="§"/>
            </a:pPr>
            <a:r>
              <a:rPr lang="nl-NL" sz="1800" dirty="0">
                <a:ea typeface="Calibri" panose="020F0502020204030204" pitchFamily="34" charset="0"/>
                <a:cs typeface="Arial" panose="020B0604020202020204" pitchFamily="34" charset="0"/>
              </a:rPr>
              <a:t>Elke dag zorgen MV, LV, PV, RNB, FNB, BSP, LNB ervoor dat de elektriciteitsmarkt functioneert en het net stabiel blijft</a:t>
            </a:r>
            <a:endParaRPr lang="nl-NL" sz="1800" dirty="0">
              <a:effectLst/>
              <a:ea typeface="Calibri" panose="020F0502020204030204" pitchFamily="34" charset="0"/>
              <a:cs typeface="Arial" panose="020B0604020202020204" pitchFamily="34" charset="0"/>
            </a:endParaRPr>
          </a:p>
          <a:p>
            <a:pPr marL="0" indent="0">
              <a:buNone/>
            </a:pPr>
            <a:endParaRPr lang="nl-NL" sz="1800" dirty="0"/>
          </a:p>
          <a:p>
            <a:pPr>
              <a:buFont typeface="Wingdings" panose="05000000000000000000" pitchFamily="2" charset="2"/>
              <a:buChar char="§"/>
            </a:pPr>
            <a:r>
              <a:rPr lang="nl-NL" sz="1800" dirty="0"/>
              <a:t>Deze release (Allocatie 2.0 Tranche 1) heeft impact op het berichtenverkeer tussen marktpartijen</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a:t>Om te borgen dat verzender en ontvanger aan berichtinhoud (en proces) dezelfde betekenis geven, organiseren NEDU en TenneT een rij aan testen</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err="1"/>
              <a:t>TenneT</a:t>
            </a:r>
            <a:r>
              <a:rPr lang="nl-NL" sz="1800" dirty="0"/>
              <a:t> doet dat in de rol van kwalificerende organisatie voor deze marktprocessen</a:t>
            </a:r>
          </a:p>
          <a:p>
            <a:endParaRPr lang="nl-NL" dirty="0"/>
          </a:p>
          <a:p>
            <a:pPr marL="0" indent="0">
              <a:buNone/>
            </a:pPr>
            <a:r>
              <a:rPr lang="nl-NL" dirty="0"/>
              <a:t> </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47</a:t>
            </a:fld>
            <a:endParaRPr lang="nl-NL" dirty="0"/>
          </a:p>
        </p:txBody>
      </p:sp>
      <p:sp>
        <p:nvSpPr>
          <p:cNvPr id="7" name="Titel 2">
            <a:extLst>
              <a:ext uri="{FF2B5EF4-FFF2-40B4-BE49-F238E27FC236}">
                <a16:creationId xmlns:a16="http://schemas.microsoft.com/office/drawing/2014/main" id="{F36DFE55-FCD6-6B43-BDF5-1B2B92FF4CB4}"/>
              </a:ext>
            </a:extLst>
          </p:cNvPr>
          <p:cNvSpPr>
            <a:spLocks noGrp="1"/>
          </p:cNvSpPr>
          <p:nvPr>
            <p:ph type="title"/>
          </p:nvPr>
        </p:nvSpPr>
        <p:spPr>
          <a:xfrm>
            <a:off x="609601" y="483992"/>
            <a:ext cx="8823766" cy="713631"/>
          </a:xfrm>
        </p:spPr>
        <p:txBody>
          <a:bodyPr>
            <a:noAutofit/>
          </a:bodyPr>
          <a:lstStyle/>
          <a:p>
            <a:r>
              <a:rPr lang="nl-NL" sz="2800" b="1" dirty="0"/>
              <a:t>Proces- en berichtkwaliteit borgt functioneren elektriciteitsmarkt</a:t>
            </a:r>
          </a:p>
        </p:txBody>
      </p:sp>
    </p:spTree>
    <p:extLst>
      <p:ext uri="{BB962C8B-B14F-4D97-AF65-F5344CB8AC3E}">
        <p14:creationId xmlns:p14="http://schemas.microsoft.com/office/powerpoint/2010/main" val="2099985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285557"/>
            <a:ext cx="11030400" cy="4783138"/>
          </a:xfrm>
        </p:spPr>
        <p:txBody>
          <a:bodyPr>
            <a:normAutofit/>
          </a:bodyPr>
          <a:lstStyle/>
          <a:p>
            <a:pPr>
              <a:buSzPct val="100000"/>
              <a:buFont typeface="Wingdings" panose="05000000000000000000" pitchFamily="2" charset="2"/>
              <a:buChar char="§"/>
            </a:pPr>
            <a:r>
              <a:rPr lang="nl-NL" sz="1800" dirty="0" err="1"/>
              <a:t>Tennet</a:t>
            </a:r>
            <a:r>
              <a:rPr lang="nl-NL" sz="1800" dirty="0"/>
              <a:t> delivery testaanpak:</a:t>
            </a:r>
          </a:p>
          <a:p>
            <a:pPr lvl="1">
              <a:buClr>
                <a:srgbClr val="000000"/>
              </a:buClr>
              <a:buFont typeface="Wingdings" panose="05000000000000000000" pitchFamily="2" charset="2"/>
              <a:buChar char="§"/>
            </a:pPr>
            <a:r>
              <a:rPr lang="nl-NL" sz="1800" i="1" dirty="0"/>
              <a:t>Bouw en test marktpartij intern</a:t>
            </a:r>
          </a:p>
          <a:p>
            <a:pPr lvl="1">
              <a:buClr>
                <a:srgbClr val="000000"/>
              </a:buClr>
              <a:buFont typeface="Wingdings" panose="05000000000000000000" pitchFamily="2" charset="2"/>
              <a:buChar char="§"/>
            </a:pPr>
            <a:r>
              <a:rPr lang="nl-NL" sz="1800" dirty="0"/>
              <a:t>Aansluiten en connectietesten op MMC Hub in een </a:t>
            </a:r>
            <a:r>
              <a:rPr lang="nl-NL" sz="1800" dirty="0" err="1"/>
              <a:t>sandbox</a:t>
            </a:r>
            <a:r>
              <a:rPr lang="nl-NL" sz="1800" dirty="0"/>
              <a:t>-omgeving (TQF)</a:t>
            </a:r>
          </a:p>
          <a:p>
            <a:pPr lvl="1">
              <a:buClr>
                <a:srgbClr val="000000"/>
              </a:buClr>
              <a:buFont typeface="Wingdings" panose="05000000000000000000" pitchFamily="2" charset="2"/>
              <a:buChar char="§"/>
            </a:pPr>
            <a:r>
              <a:rPr lang="nl-NL" sz="1800" dirty="0"/>
              <a:t>Functionele testen van marktberichten in </a:t>
            </a:r>
            <a:r>
              <a:rPr lang="nl-NL" sz="1800" dirty="0" err="1"/>
              <a:t>sandbox</a:t>
            </a:r>
            <a:r>
              <a:rPr lang="nl-NL" sz="1800" dirty="0"/>
              <a:t>-omgeving  (TQF)</a:t>
            </a:r>
          </a:p>
          <a:p>
            <a:pPr lvl="1">
              <a:buClr>
                <a:srgbClr val="000000"/>
              </a:buClr>
              <a:buFont typeface="Wingdings" panose="05000000000000000000" pitchFamily="2" charset="2"/>
              <a:buChar char="§"/>
            </a:pPr>
            <a:r>
              <a:rPr lang="nl-NL" sz="1800" dirty="0"/>
              <a:t>Kwalificatietesten in een omgeving met verbonden systemen. Dit zijn ketentesten met meerdere marktrollen in groepjes zoals normaal is bij NEDU-releases</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48</a:t>
            </a:fld>
            <a:endParaRPr lang="nl-NL" dirty="0"/>
          </a:p>
        </p:txBody>
      </p:sp>
      <p:sp>
        <p:nvSpPr>
          <p:cNvPr id="5" name="PIJL-RECHTS 4"/>
          <p:cNvSpPr/>
          <p:nvPr/>
        </p:nvSpPr>
        <p:spPr>
          <a:xfrm>
            <a:off x="980552" y="4593904"/>
            <a:ext cx="5067299" cy="7524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t>Test </a:t>
            </a:r>
            <a:r>
              <a:rPr lang="nl-NL" dirty="0" err="1"/>
              <a:t>phase</a:t>
            </a:r>
            <a:endParaRPr lang="nl-NL" dirty="0"/>
          </a:p>
        </p:txBody>
      </p:sp>
      <p:sp>
        <p:nvSpPr>
          <p:cNvPr id="7" name="PIJL-RECHTS 6"/>
          <p:cNvSpPr/>
          <p:nvPr/>
        </p:nvSpPr>
        <p:spPr>
          <a:xfrm>
            <a:off x="6047851" y="4593905"/>
            <a:ext cx="3495676" cy="7524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err="1"/>
              <a:t>Qualification</a:t>
            </a:r>
            <a:r>
              <a:rPr lang="nl-NL" dirty="0"/>
              <a:t> </a:t>
            </a:r>
            <a:r>
              <a:rPr lang="nl-NL" dirty="0" err="1"/>
              <a:t>phase</a:t>
            </a:r>
            <a:endParaRPr lang="nl-NL" dirty="0"/>
          </a:p>
        </p:txBody>
      </p:sp>
      <p:sp>
        <p:nvSpPr>
          <p:cNvPr id="8" name="Rechthoek 7"/>
          <p:cNvSpPr/>
          <p:nvPr/>
        </p:nvSpPr>
        <p:spPr>
          <a:xfrm>
            <a:off x="1038741" y="5508305"/>
            <a:ext cx="2076452" cy="4095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400" b="1" dirty="0"/>
              <a:t>Connectivity </a:t>
            </a:r>
            <a:r>
              <a:rPr lang="nl-NL" sz="1400" b="1" dirty="0" err="1"/>
              <a:t>testing</a:t>
            </a:r>
            <a:endParaRPr lang="nl-NL" sz="1400" b="1" dirty="0"/>
          </a:p>
        </p:txBody>
      </p:sp>
      <p:sp>
        <p:nvSpPr>
          <p:cNvPr id="9" name="Rechthoek 8"/>
          <p:cNvSpPr/>
          <p:nvPr/>
        </p:nvSpPr>
        <p:spPr>
          <a:xfrm>
            <a:off x="3514201" y="5508303"/>
            <a:ext cx="2152652" cy="40957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400" b="1" dirty="0" err="1"/>
              <a:t>Functional</a:t>
            </a:r>
            <a:r>
              <a:rPr lang="nl-NL" sz="1400" b="1" dirty="0"/>
              <a:t> </a:t>
            </a:r>
            <a:r>
              <a:rPr lang="nl-NL" sz="1400" b="1" dirty="0" err="1"/>
              <a:t>testing</a:t>
            </a:r>
            <a:endParaRPr lang="nl-NL" sz="1400" b="1" dirty="0"/>
          </a:p>
        </p:txBody>
      </p:sp>
      <p:sp>
        <p:nvSpPr>
          <p:cNvPr id="10" name="Rechthoek 9"/>
          <p:cNvSpPr/>
          <p:nvPr/>
        </p:nvSpPr>
        <p:spPr>
          <a:xfrm>
            <a:off x="6136349" y="5549089"/>
            <a:ext cx="3114675" cy="4095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400" b="1" dirty="0" err="1"/>
              <a:t>Executing</a:t>
            </a:r>
            <a:r>
              <a:rPr lang="nl-NL" sz="1400" b="1" dirty="0"/>
              <a:t> </a:t>
            </a:r>
            <a:r>
              <a:rPr lang="nl-NL" sz="1400" b="1" dirty="0" err="1"/>
              <a:t>qualification</a:t>
            </a:r>
            <a:r>
              <a:rPr lang="nl-NL" sz="1400" b="1" dirty="0"/>
              <a:t> </a:t>
            </a:r>
            <a:r>
              <a:rPr lang="nl-NL" sz="1400" b="1" dirty="0" err="1"/>
              <a:t>scenarios</a:t>
            </a:r>
            <a:endParaRPr lang="nl-NL" sz="1400" b="1" dirty="0"/>
          </a:p>
        </p:txBody>
      </p:sp>
      <p:sp>
        <p:nvSpPr>
          <p:cNvPr id="12" name="Titel 2">
            <a:extLst>
              <a:ext uri="{FF2B5EF4-FFF2-40B4-BE49-F238E27FC236}">
                <a16:creationId xmlns:a16="http://schemas.microsoft.com/office/drawing/2014/main" id="{F623C7E1-72B3-F640-9ED0-1B1DD107F304}"/>
              </a:ext>
            </a:extLst>
          </p:cNvPr>
          <p:cNvSpPr>
            <a:spLocks noGrp="1"/>
          </p:cNvSpPr>
          <p:nvPr>
            <p:ph type="title"/>
          </p:nvPr>
        </p:nvSpPr>
        <p:spPr>
          <a:xfrm>
            <a:off x="609601" y="483992"/>
            <a:ext cx="8823766" cy="713631"/>
          </a:xfrm>
        </p:spPr>
        <p:txBody>
          <a:bodyPr>
            <a:noAutofit/>
          </a:bodyPr>
          <a:lstStyle/>
          <a:p>
            <a:r>
              <a:rPr lang="nl-NL" sz="2800" b="1" dirty="0"/>
              <a:t>Testreeks: kwalificatie</a:t>
            </a:r>
          </a:p>
        </p:txBody>
      </p:sp>
    </p:spTree>
    <p:extLst>
      <p:ext uri="{BB962C8B-B14F-4D97-AF65-F5344CB8AC3E}">
        <p14:creationId xmlns:p14="http://schemas.microsoft.com/office/powerpoint/2010/main" val="4126133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49</a:t>
            </a:fld>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960707"/>
            <a:ext cx="9921875" cy="222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el 2">
            <a:extLst>
              <a:ext uri="{FF2B5EF4-FFF2-40B4-BE49-F238E27FC236}">
                <a16:creationId xmlns:a16="http://schemas.microsoft.com/office/drawing/2014/main" id="{AE82ED11-998A-A940-B803-94278CD7BC1D}"/>
              </a:ext>
            </a:extLst>
          </p:cNvPr>
          <p:cNvSpPr>
            <a:spLocks noGrp="1"/>
          </p:cNvSpPr>
          <p:nvPr>
            <p:ph type="title"/>
          </p:nvPr>
        </p:nvSpPr>
        <p:spPr>
          <a:xfrm>
            <a:off x="609601" y="483992"/>
            <a:ext cx="8823766" cy="713631"/>
          </a:xfrm>
        </p:spPr>
        <p:txBody>
          <a:bodyPr>
            <a:noAutofit/>
          </a:bodyPr>
          <a:lstStyle/>
          <a:p>
            <a:r>
              <a:rPr lang="nl-NL" sz="2800" b="1" dirty="0"/>
              <a:t>Planning</a:t>
            </a:r>
          </a:p>
        </p:txBody>
      </p:sp>
    </p:spTree>
    <p:extLst>
      <p:ext uri="{BB962C8B-B14F-4D97-AF65-F5344CB8AC3E}">
        <p14:creationId xmlns:p14="http://schemas.microsoft.com/office/powerpoint/2010/main" val="346450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a:t>
            </a:fld>
            <a:endParaRPr lang="nl-NL" dirty="0"/>
          </a:p>
        </p:txBody>
      </p:sp>
      <p:sp>
        <p:nvSpPr>
          <p:cNvPr id="7" name="Titel 2">
            <a:extLst>
              <a:ext uri="{FF2B5EF4-FFF2-40B4-BE49-F238E27FC236}">
                <a16:creationId xmlns:a16="http://schemas.microsoft.com/office/drawing/2014/main" id="{54A65F46-9DAE-4899-A09D-AACB136679C2}"/>
              </a:ext>
            </a:extLst>
          </p:cNvPr>
          <p:cNvSpPr txBox="1">
            <a:spLocks/>
          </p:cNvSpPr>
          <p:nvPr/>
        </p:nvSpPr>
        <p:spPr>
          <a:xfrm>
            <a:off x="561801" y="459341"/>
            <a:ext cx="9202625" cy="77629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endParaRPr lang="nl-NL" sz="2800" b="1" dirty="0"/>
          </a:p>
        </p:txBody>
      </p:sp>
      <p:pic>
        <p:nvPicPr>
          <p:cNvPr id="10" name="Picture 3">
            <a:extLst>
              <a:ext uri="{FF2B5EF4-FFF2-40B4-BE49-F238E27FC236}">
                <a16:creationId xmlns:a16="http://schemas.microsoft.com/office/drawing/2014/main" id="{80D410CE-8645-47E5-852F-2D58FD2616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1597" y="4785568"/>
            <a:ext cx="2680402" cy="14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6627F9A0-8AEF-4542-B55A-6D46DA598F5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59875" y="4785568"/>
            <a:ext cx="2866592" cy="14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IJL-RECHTS 8">
            <a:extLst>
              <a:ext uri="{FF2B5EF4-FFF2-40B4-BE49-F238E27FC236}">
                <a16:creationId xmlns:a16="http://schemas.microsoft.com/office/drawing/2014/main" id="{EABA175C-B43D-4249-A9E4-6E40AC44B720}"/>
              </a:ext>
            </a:extLst>
          </p:cNvPr>
          <p:cNvSpPr/>
          <p:nvPr/>
        </p:nvSpPr>
        <p:spPr bwMode="auto">
          <a:xfrm>
            <a:off x="5075426" y="5275859"/>
            <a:ext cx="1472727" cy="608340"/>
          </a:xfrm>
          <a:prstGeom prst="rightArrow">
            <a:avLst/>
          </a:prstGeom>
          <a:no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 typeface="Verdana" pitchFamily="34" charset="0"/>
              <a:buNone/>
              <a:tabLst/>
            </a:pPr>
            <a:endParaRPr kumimoji="0" lang="nl-NL" sz="1200" b="0" i="0" u="none" strike="noStrike" cap="none" normalizeH="0" baseline="0">
              <a:ln>
                <a:noFill/>
              </a:ln>
              <a:solidFill>
                <a:schemeClr val="tx1"/>
              </a:solidFill>
              <a:effectLst/>
              <a:latin typeface="Verdana" pitchFamily="34" charset="0"/>
            </a:endParaRPr>
          </a:p>
        </p:txBody>
      </p:sp>
      <p:pic>
        <p:nvPicPr>
          <p:cNvPr id="13" name="Afbeelding 12">
            <a:extLst>
              <a:ext uri="{FF2B5EF4-FFF2-40B4-BE49-F238E27FC236}">
                <a16:creationId xmlns:a16="http://schemas.microsoft.com/office/drawing/2014/main" id="{F1284C85-A643-48B6-92B2-F4597030C853}"/>
              </a:ext>
            </a:extLst>
          </p:cNvPr>
          <p:cNvPicPr>
            <a:picLocks noChangeAspect="1"/>
          </p:cNvPicPr>
          <p:nvPr/>
        </p:nvPicPr>
        <p:blipFill>
          <a:blip r:embed="rId5"/>
          <a:stretch>
            <a:fillRect/>
          </a:stretch>
        </p:blipFill>
        <p:spPr>
          <a:xfrm>
            <a:off x="10955698" y="1235631"/>
            <a:ext cx="1026387" cy="1590010"/>
          </a:xfrm>
          <a:prstGeom prst="rect">
            <a:avLst/>
          </a:prstGeom>
        </p:spPr>
      </p:pic>
      <p:sp>
        <p:nvSpPr>
          <p:cNvPr id="14" name="Tijdelijke aanduiding voor inhoud 2">
            <a:extLst>
              <a:ext uri="{FF2B5EF4-FFF2-40B4-BE49-F238E27FC236}">
                <a16:creationId xmlns:a16="http://schemas.microsoft.com/office/drawing/2014/main" id="{4A144F3A-4BDB-4621-A592-67502A5E4DE2}"/>
              </a:ext>
            </a:extLst>
          </p:cNvPr>
          <p:cNvSpPr>
            <a:spLocks noGrp="1"/>
          </p:cNvSpPr>
          <p:nvPr>
            <p:ph idx="1"/>
          </p:nvPr>
        </p:nvSpPr>
        <p:spPr>
          <a:xfrm>
            <a:off x="609601" y="1396888"/>
            <a:ext cx="10585682" cy="3596017"/>
          </a:xfrm>
        </p:spPr>
        <p:txBody>
          <a:bodyPr>
            <a:noAutofit/>
          </a:bodyPr>
          <a:lstStyle/>
          <a:p>
            <a:pPr marL="0" indent="0">
              <a:buNone/>
            </a:pPr>
            <a:r>
              <a:rPr lang="nl-NL" sz="1600" b="1" dirty="0"/>
              <a:t>Huidige profielenmethodiek</a:t>
            </a:r>
          </a:p>
          <a:p>
            <a:pPr lvl="1">
              <a:buClr>
                <a:srgbClr val="FFC000"/>
              </a:buClr>
              <a:buFont typeface="Wingdings" pitchFamily="2" charset="2"/>
              <a:buChar char="§"/>
            </a:pPr>
            <a:r>
              <a:rPr lang="nl-NL" sz="1600" dirty="0">
                <a:solidFill>
                  <a:schemeClr val="tx1"/>
                </a:solidFill>
              </a:rPr>
              <a:t>Huidige allocatiemethodiek stamt uit 1998</a:t>
            </a:r>
          </a:p>
          <a:p>
            <a:pPr lvl="1">
              <a:buClr>
                <a:srgbClr val="FFC000"/>
              </a:buClr>
              <a:buFont typeface="Wingdings" pitchFamily="2" charset="2"/>
              <a:buChar char="§"/>
            </a:pPr>
            <a:r>
              <a:rPr lang="nl-NL" sz="1600" dirty="0">
                <a:solidFill>
                  <a:schemeClr val="tx1"/>
                </a:solidFill>
              </a:rPr>
              <a:t>De methodiek werkt op basis van profielen die jaarlijks vastgesteld worden door Commissie Verbruiksprofielen</a:t>
            </a:r>
          </a:p>
          <a:p>
            <a:pPr lvl="1">
              <a:buClr>
                <a:srgbClr val="FFC000"/>
              </a:buClr>
              <a:buFont typeface="Wingdings" pitchFamily="2" charset="2"/>
              <a:buChar char="§"/>
            </a:pPr>
            <a:r>
              <a:rPr lang="nl-NL" sz="1600" dirty="0">
                <a:solidFill>
                  <a:schemeClr val="tx1"/>
                </a:solidFill>
              </a:rPr>
              <a:t>De methodiek veronderstelt voor aansluitingen een standaardafnamepatroon en houdt alleen rekening met levering</a:t>
            </a:r>
          </a:p>
          <a:p>
            <a:pPr marL="0" indent="0">
              <a:buNone/>
            </a:pPr>
            <a:r>
              <a:rPr lang="nl-NL" sz="1600" b="1" dirty="0"/>
              <a:t>Opkomst decentrale opwekking, elektrificatie en grotere diversiteit</a:t>
            </a:r>
            <a:endParaRPr lang="nl-NL" sz="1600" b="1" dirty="0">
              <a:solidFill>
                <a:schemeClr val="tx1"/>
              </a:solidFill>
            </a:endParaRPr>
          </a:p>
          <a:p>
            <a:pPr lvl="1">
              <a:buClr>
                <a:srgbClr val="FFC000"/>
              </a:buClr>
              <a:buFont typeface="Wingdings" pitchFamily="2" charset="2"/>
              <a:buChar char="§"/>
            </a:pPr>
            <a:r>
              <a:rPr lang="nl-NL" sz="1600" dirty="0"/>
              <a:t>Door de opkomst van decentrale opwekking, elektrificatie en een grotere diversiteit en verschillen aan afnamepatronen, wordt de huidige methodiek steeds minder geschikt</a:t>
            </a:r>
          </a:p>
          <a:p>
            <a:pPr lvl="1">
              <a:buClr>
                <a:srgbClr val="FFC000"/>
              </a:buClr>
              <a:buFont typeface="Wingdings" pitchFamily="2" charset="2"/>
              <a:buChar char="§"/>
            </a:pPr>
            <a:r>
              <a:rPr lang="nl-NL" sz="1600" dirty="0"/>
              <a:t>De Commissie Verbruiksprofielen adviseert om uiterlijk </a:t>
            </a:r>
            <a:r>
              <a:rPr lang="nl-NL" sz="1600" b="1" dirty="0"/>
              <a:t>1 januari 2023 </a:t>
            </a:r>
            <a:r>
              <a:rPr lang="nl-NL" sz="1600" dirty="0"/>
              <a:t>een alternatieve allocatiemethodiek in te voeren omdat de huidige profielenmethodiek de facto niet meer bruikbaar is</a:t>
            </a:r>
          </a:p>
          <a:p>
            <a:pPr lvl="1">
              <a:buClr>
                <a:srgbClr val="FFC000"/>
              </a:buClr>
              <a:buFont typeface="Wingdings" pitchFamily="2" charset="2"/>
              <a:buChar char="§"/>
            </a:pPr>
            <a:r>
              <a:rPr lang="nl-NL" sz="1600" dirty="0"/>
              <a:t>Inmiddels is een MCF &lt; 0,5 geen uitzondering meer voor een aantal netgebieden in Nederland (waardoor er met regelmaat 2x zo veel verbruik wordt ingeschat dan daadwerkelijk benodigd was voor profielaansluitingen)</a:t>
            </a:r>
          </a:p>
          <a:p>
            <a:pPr marL="0" lvl="0" indent="0">
              <a:buNone/>
            </a:pPr>
            <a:endParaRPr lang="nl-NL" sz="1600" dirty="0"/>
          </a:p>
        </p:txBody>
      </p:sp>
      <p:sp>
        <p:nvSpPr>
          <p:cNvPr id="16" name="Titel 7">
            <a:extLst>
              <a:ext uri="{FF2B5EF4-FFF2-40B4-BE49-F238E27FC236}">
                <a16:creationId xmlns:a16="http://schemas.microsoft.com/office/drawing/2014/main" id="{23D946B2-FEAA-CF4E-AE79-C586790871FD}"/>
              </a:ext>
            </a:extLst>
          </p:cNvPr>
          <p:cNvSpPr>
            <a:spLocks noGrp="1"/>
          </p:cNvSpPr>
          <p:nvPr>
            <p:ph type="title"/>
          </p:nvPr>
        </p:nvSpPr>
        <p:spPr>
          <a:xfrm>
            <a:off x="609601" y="483992"/>
            <a:ext cx="10585682" cy="713631"/>
          </a:xfrm>
        </p:spPr>
        <p:txBody>
          <a:bodyPr/>
          <a:lstStyle/>
          <a:p>
            <a:br>
              <a:rPr lang="nl-NL" sz="2800" b="1" dirty="0"/>
            </a:br>
            <a:r>
              <a:rPr lang="nl-NL" sz="2800" b="1" dirty="0"/>
              <a:t>Intro: profielenmethodiek en energietransitie vereist A2.0</a:t>
            </a:r>
            <a:br>
              <a:rPr lang="nl-NL" sz="2800" b="1" dirty="0"/>
            </a:br>
            <a:endParaRPr lang="nl-NL" sz="2800" b="1" dirty="0"/>
          </a:p>
        </p:txBody>
      </p:sp>
    </p:spTree>
    <p:extLst>
      <p:ext uri="{BB962C8B-B14F-4D97-AF65-F5344CB8AC3E}">
        <p14:creationId xmlns:p14="http://schemas.microsoft.com/office/powerpoint/2010/main" val="20405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366174"/>
            <a:ext cx="11030400" cy="4783138"/>
          </a:xfrm>
        </p:spPr>
        <p:txBody>
          <a:bodyPr/>
          <a:lstStyle/>
          <a:p>
            <a:pPr>
              <a:buFont typeface="Wingdings" panose="05000000000000000000" pitchFamily="2" charset="2"/>
              <a:buChar char="§"/>
            </a:pPr>
            <a:r>
              <a:rPr lang="nl-NL" sz="1800" dirty="0"/>
              <a:t>Documentatie over aansluiten op de MMC Hub is te vinden op:</a:t>
            </a:r>
          </a:p>
          <a:p>
            <a:pPr lvl="1">
              <a:buClr>
                <a:srgbClr val="000000"/>
              </a:buClr>
              <a:buFont typeface="Wingdings" panose="05000000000000000000" pitchFamily="2" charset="2"/>
              <a:buChar char="§"/>
            </a:pPr>
            <a:r>
              <a:rPr lang="nl-NL" sz="1800" dirty="0" err="1"/>
              <a:t>MyTenneT</a:t>
            </a:r>
            <a:r>
              <a:rPr lang="nl-NL" sz="1800" dirty="0"/>
              <a:t> onder de tegel IT-verbindingen, MMC-Hub/Documentatie (vanaf 1 april 2021)</a:t>
            </a:r>
            <a:endParaRPr lang="nl-NL" sz="1800" dirty="0">
              <a:solidFill>
                <a:srgbClr val="FF0000"/>
              </a:solidFill>
            </a:endParaRPr>
          </a:p>
          <a:p>
            <a:pPr>
              <a:buFont typeface="Wingdings" panose="05000000000000000000" pitchFamily="2" charset="2"/>
              <a:buChar char="§"/>
            </a:pPr>
            <a:endParaRPr lang="nl-NL" sz="1800" dirty="0"/>
          </a:p>
          <a:p>
            <a:pPr>
              <a:buFont typeface="Wingdings" panose="05000000000000000000" pitchFamily="2" charset="2"/>
              <a:buChar char="§"/>
            </a:pPr>
            <a:r>
              <a:rPr lang="nl-NL" sz="1800" dirty="0"/>
              <a:t>Documentatie over de kwalificatie komt in Q2 op </a:t>
            </a:r>
            <a:r>
              <a:rPr lang="nl-NL" sz="1800" dirty="0" err="1"/>
              <a:t>MyTenneT</a:t>
            </a:r>
            <a:r>
              <a:rPr lang="nl-NL" sz="1800" dirty="0"/>
              <a:t> te staan</a:t>
            </a:r>
            <a:endParaRPr lang="nl-NL" sz="1800" dirty="0">
              <a:solidFill>
                <a:srgbClr val="FF0000"/>
              </a:solidFill>
            </a:endParaRPr>
          </a:p>
          <a:p>
            <a:pPr lvl="1">
              <a:buClr>
                <a:srgbClr val="F6BC25"/>
              </a:buClr>
            </a:pPr>
            <a:endParaRPr lang="nl-NL" sz="1800" dirty="0"/>
          </a:p>
          <a:p>
            <a:pPr>
              <a:buFont typeface="Wingdings" panose="05000000000000000000" pitchFamily="2" charset="2"/>
              <a:buChar char="§"/>
            </a:pPr>
            <a:r>
              <a:rPr lang="nl-NL" sz="1800" dirty="0"/>
              <a:t>Vragen over MMC Hub of kwalificatie? Contact via </a:t>
            </a:r>
            <a:r>
              <a:rPr lang="nl-NL" sz="1800" dirty="0">
                <a:hlinkClick r:id="rId2"/>
              </a:rPr>
              <a:t>allocatie2@tennet.eu</a:t>
            </a:r>
            <a:endParaRPr lang="nl-NL" sz="1800" dirty="0"/>
          </a:p>
          <a:p>
            <a:pPr>
              <a:buFont typeface="Wingdings" panose="05000000000000000000" pitchFamily="2" charset="2"/>
              <a:buChar char="§"/>
            </a:pPr>
            <a:endParaRPr lang="nl-NL" sz="1800" dirty="0"/>
          </a:p>
          <a:p>
            <a:pPr>
              <a:buFont typeface="Wingdings" panose="05000000000000000000" pitchFamily="2" charset="2"/>
              <a:buChar char="§"/>
            </a:pPr>
            <a:r>
              <a:rPr lang="nl-NL" sz="1800" dirty="0"/>
              <a:t>Komen er nog meer voorlichtingen vanuit </a:t>
            </a:r>
            <a:r>
              <a:rPr lang="nl-NL" sz="1800" dirty="0" err="1"/>
              <a:t>Tennet</a:t>
            </a:r>
            <a:r>
              <a:rPr lang="nl-NL" sz="1800" dirty="0"/>
              <a:t> met meer detailinformatie?</a:t>
            </a:r>
          </a:p>
          <a:p>
            <a:pPr lvl="1">
              <a:buClr>
                <a:srgbClr val="000000"/>
              </a:buClr>
              <a:buFont typeface="Wingdings" pitchFamily="2" charset="2"/>
              <a:buChar char="§"/>
            </a:pPr>
            <a:r>
              <a:rPr lang="nl-NL" sz="1800" dirty="0"/>
              <a:t>Ja (vanaf Q3 maandelijks)</a:t>
            </a:r>
          </a:p>
          <a:p>
            <a:pPr>
              <a:buFont typeface="Wingdings" pitchFamily="2" charset="2"/>
              <a:buChar char="§"/>
            </a:pPr>
            <a:endParaRPr lang="nl-NL" dirty="0"/>
          </a:p>
          <a:p>
            <a:endParaRPr lang="nl-NL" dirty="0"/>
          </a:p>
          <a:p>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50</a:t>
            </a:fld>
            <a:endParaRPr lang="nl-NL" dirty="0"/>
          </a:p>
        </p:txBody>
      </p:sp>
      <p:sp>
        <p:nvSpPr>
          <p:cNvPr id="7" name="Titel 2">
            <a:extLst>
              <a:ext uri="{FF2B5EF4-FFF2-40B4-BE49-F238E27FC236}">
                <a16:creationId xmlns:a16="http://schemas.microsoft.com/office/drawing/2014/main" id="{958449B3-A8C3-F743-9F88-3DE6B31CB333}"/>
              </a:ext>
            </a:extLst>
          </p:cNvPr>
          <p:cNvSpPr>
            <a:spLocks noGrp="1"/>
          </p:cNvSpPr>
          <p:nvPr>
            <p:ph type="title"/>
          </p:nvPr>
        </p:nvSpPr>
        <p:spPr>
          <a:xfrm>
            <a:off x="609601" y="483992"/>
            <a:ext cx="8823766" cy="713631"/>
          </a:xfrm>
        </p:spPr>
        <p:txBody>
          <a:bodyPr>
            <a:noAutofit/>
          </a:bodyPr>
          <a:lstStyle/>
          <a:p>
            <a:r>
              <a:rPr lang="nl-NL" sz="2800" b="1" dirty="0"/>
              <a:t>Documentatie en contactmogelijkheden</a:t>
            </a:r>
          </a:p>
        </p:txBody>
      </p:sp>
    </p:spTree>
    <p:extLst>
      <p:ext uri="{BB962C8B-B14F-4D97-AF65-F5344CB8AC3E}">
        <p14:creationId xmlns:p14="http://schemas.microsoft.com/office/powerpoint/2010/main" val="3484805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354599"/>
            <a:ext cx="11030400" cy="4783138"/>
          </a:xfrm>
        </p:spPr>
        <p:txBody>
          <a:bodyPr>
            <a:normAutofit/>
          </a:bodyPr>
          <a:lstStyle/>
          <a:p>
            <a:pPr>
              <a:buFont typeface="Wingdings" panose="05000000000000000000" pitchFamily="2" charset="2"/>
              <a:buChar char="§"/>
            </a:pPr>
            <a:r>
              <a:rPr lang="nl-NL" sz="1800" dirty="0"/>
              <a:t>Zijn er voorbeeldberichten die ik kan gebruiken voor mijn interne testen?</a:t>
            </a:r>
          </a:p>
          <a:p>
            <a:pPr lvl="1">
              <a:buClr>
                <a:srgbClr val="000000"/>
              </a:buClr>
              <a:buFont typeface="Wingdings" panose="05000000000000000000" pitchFamily="2" charset="2"/>
              <a:buChar char="§"/>
            </a:pPr>
            <a:r>
              <a:rPr lang="nl-NL" sz="1800" dirty="0"/>
              <a:t>Ja. Die worden nu opgesteld en later ter beschikking gesteld, of bij NEDU of op </a:t>
            </a:r>
            <a:r>
              <a:rPr lang="nl-NL" sz="1800" dirty="0" err="1"/>
              <a:t>MyTenneT</a:t>
            </a:r>
            <a:endParaRPr lang="nl-NL" sz="1800" dirty="0"/>
          </a:p>
          <a:p>
            <a:pPr>
              <a:buFont typeface="Wingdings" panose="05000000000000000000" pitchFamily="2" charset="2"/>
              <a:buChar char="§"/>
            </a:pPr>
            <a:r>
              <a:rPr lang="nl-NL" sz="1800" dirty="0"/>
              <a:t>Is het mogelijk om eerder te beginnen met connectietesten en semantische testen?</a:t>
            </a:r>
          </a:p>
          <a:p>
            <a:pPr lvl="1">
              <a:buClr>
                <a:srgbClr val="000000"/>
              </a:buClr>
              <a:buFont typeface="Wingdings" panose="05000000000000000000" pitchFamily="2" charset="2"/>
              <a:buChar char="§"/>
            </a:pPr>
            <a:r>
              <a:rPr lang="nl-NL" sz="1800" dirty="0"/>
              <a:t>Als mogelijk, gaan we dat faciliteren. Communicatie erover volgt later dit jaar.</a:t>
            </a:r>
          </a:p>
          <a:p>
            <a:pPr>
              <a:buFont typeface="Wingdings" panose="05000000000000000000" pitchFamily="2" charset="2"/>
              <a:buChar char="§"/>
            </a:pPr>
            <a:r>
              <a:rPr lang="nl-NL" sz="1800" dirty="0"/>
              <a:t>Zijn testen vrij of voorgeschreven?</a:t>
            </a:r>
          </a:p>
          <a:p>
            <a:pPr lvl="1">
              <a:buClr>
                <a:srgbClr val="000000"/>
              </a:buClr>
              <a:buFont typeface="Wingdings" panose="05000000000000000000" pitchFamily="2" charset="2"/>
              <a:buChar char="§"/>
            </a:pPr>
            <a:r>
              <a:rPr lang="nl-NL" sz="1800" dirty="0"/>
              <a:t>Functionele testen en kwalificatietesten zijn een set voorgeschreven testen. In kwalificatiematrix staat uitgewerkt welk type partij welke testen moet doorlopen. Kwalificatiedocumentatie komt in Q2 op </a:t>
            </a:r>
            <a:r>
              <a:rPr lang="nl-NL" sz="1800" dirty="0" err="1"/>
              <a:t>MyTenneT</a:t>
            </a:r>
            <a:r>
              <a:rPr lang="nl-NL" sz="1800" dirty="0"/>
              <a:t> beschikbaar</a:t>
            </a:r>
          </a:p>
          <a:p>
            <a:pPr>
              <a:buFont typeface="Wingdings" panose="05000000000000000000" pitchFamily="2" charset="2"/>
              <a:buChar char="§"/>
            </a:pPr>
            <a:r>
              <a:rPr lang="nl-NL" sz="1800" dirty="0"/>
              <a:t>Moet ik me als MV voor alles kwalificeren of alleen voor (sub)berichttypen die ik operationeel gebruik?</a:t>
            </a:r>
          </a:p>
          <a:p>
            <a:pPr lvl="1">
              <a:buClr>
                <a:srgbClr val="000000"/>
              </a:buClr>
              <a:buFont typeface="Wingdings" panose="05000000000000000000" pitchFamily="2" charset="2"/>
              <a:buChar char="§"/>
            </a:pPr>
            <a:r>
              <a:rPr lang="nl-NL" sz="1800" dirty="0"/>
              <a:t>Alleen de berichttypen die je operationeel gebruikt. Dialoog voeren met TenneT hierover voorafgaand aan de kwalificatie</a:t>
            </a:r>
          </a:p>
          <a:p>
            <a:pPr>
              <a:buClr>
                <a:srgbClr val="FFC000"/>
              </a:buClr>
              <a:buFont typeface="Wingdings" panose="05000000000000000000" pitchFamily="2" charset="2"/>
              <a:buChar char="§"/>
            </a:pPr>
            <a:endParaRPr lang="nl-NL" dirty="0"/>
          </a:p>
          <a:p>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51</a:t>
            </a:fld>
            <a:endParaRPr lang="nl-NL" dirty="0"/>
          </a:p>
        </p:txBody>
      </p:sp>
      <p:sp>
        <p:nvSpPr>
          <p:cNvPr id="7" name="Titel 2">
            <a:extLst>
              <a:ext uri="{FF2B5EF4-FFF2-40B4-BE49-F238E27FC236}">
                <a16:creationId xmlns:a16="http://schemas.microsoft.com/office/drawing/2014/main" id="{0EA55C17-B321-544E-BF2A-0327D21C6332}"/>
              </a:ext>
            </a:extLst>
          </p:cNvPr>
          <p:cNvSpPr>
            <a:spLocks noGrp="1"/>
          </p:cNvSpPr>
          <p:nvPr>
            <p:ph type="title"/>
          </p:nvPr>
        </p:nvSpPr>
        <p:spPr>
          <a:xfrm>
            <a:off x="609601" y="483992"/>
            <a:ext cx="8823766" cy="713631"/>
          </a:xfrm>
        </p:spPr>
        <p:txBody>
          <a:bodyPr>
            <a:noAutofit/>
          </a:bodyPr>
          <a:lstStyle/>
          <a:p>
            <a:r>
              <a:rPr lang="nl-NL" sz="2800" b="1" dirty="0"/>
              <a:t>FAQ</a:t>
            </a:r>
          </a:p>
        </p:txBody>
      </p:sp>
    </p:spTree>
    <p:extLst>
      <p:ext uri="{BB962C8B-B14F-4D97-AF65-F5344CB8AC3E}">
        <p14:creationId xmlns:p14="http://schemas.microsoft.com/office/powerpoint/2010/main" val="1492921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609803"/>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endParaRPr lang="nl-NL" dirty="0"/>
          </a:p>
          <a:p>
            <a:endParaRPr lang="nl-NL" dirty="0"/>
          </a:p>
          <a:p>
            <a:pPr marL="0" indent="0" algn="ctr">
              <a:buNone/>
            </a:pPr>
            <a:r>
              <a:rPr lang="nl-NL" sz="2800" b="1" dirty="0">
                <a:effectLst/>
                <a:ea typeface="Calibri" panose="020F0502020204030204" pitchFamily="34" charset="0"/>
                <a:cs typeface="Arial" panose="020B0604020202020204" pitchFamily="34" charset="0"/>
              </a:rPr>
              <a:t>Vragen?</a:t>
            </a:r>
            <a:endParaRPr lang="nl-NL" sz="2800"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52</a:t>
            </a:fld>
            <a:endParaRPr lang="nl-NL" dirty="0"/>
          </a:p>
        </p:txBody>
      </p:sp>
    </p:spTree>
    <p:extLst>
      <p:ext uri="{BB962C8B-B14F-4D97-AF65-F5344CB8AC3E}">
        <p14:creationId xmlns:p14="http://schemas.microsoft.com/office/powerpoint/2010/main" val="1419625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solidFill>
                  <a:srgbClr val="000000"/>
                </a:solidFill>
                <a:effectLst/>
                <a:latin typeface="+mj-lt"/>
                <a:ea typeface="Calibri" panose="020F0502020204030204" pitchFamily="34" charset="0"/>
                <a:cs typeface="Arial" panose="020B0604020202020204" pitchFamily="34" charset="0"/>
              </a:rPr>
              <a:t>Programma RNB/EDSN</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2400" i="1" dirty="0">
                <a:cs typeface="Arial" panose="020B0604020202020204" pitchFamily="34" charset="0"/>
              </a:rPr>
              <a:t>Mark Ruiter en Thijs Lindenkamp - programmamanagers EDSN</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53</a:t>
            </a:fld>
            <a:endParaRPr lang="nl-NL" dirty="0"/>
          </a:p>
        </p:txBody>
      </p:sp>
    </p:spTree>
    <p:extLst>
      <p:ext uri="{BB962C8B-B14F-4D97-AF65-F5344CB8AC3E}">
        <p14:creationId xmlns:p14="http://schemas.microsoft.com/office/powerpoint/2010/main" val="4280055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C34898-DE9C-4E59-95E3-C06DDEDCBE5F}"/>
              </a:ext>
            </a:extLst>
          </p:cNvPr>
          <p:cNvSpPr>
            <a:spLocks noGrp="1"/>
          </p:cNvSpPr>
          <p:nvPr>
            <p:ph type="sldNum" sz="quarter" idx="12"/>
          </p:nvPr>
        </p:nvSpPr>
        <p:spPr/>
        <p:txBody>
          <a:bodyPr/>
          <a:lstStyle/>
          <a:p>
            <a:fld id="{A1C3A1F5-F269-2A47-BBB9-BDB2D4CF88E3}" type="slidenum">
              <a:rPr lang="nl-NL" smtClean="0"/>
              <a:t>54</a:t>
            </a:fld>
            <a:endParaRPr lang="nl-NL" dirty="0"/>
          </a:p>
        </p:txBody>
      </p:sp>
      <p:sp>
        <p:nvSpPr>
          <p:cNvPr id="75" name="Rectangle 74">
            <a:extLst>
              <a:ext uri="{FF2B5EF4-FFF2-40B4-BE49-F238E27FC236}">
                <a16:creationId xmlns:a16="http://schemas.microsoft.com/office/drawing/2014/main" id="{5D4621CB-536A-43A0-878E-F5E1D9395CA9}"/>
              </a:ext>
            </a:extLst>
          </p:cNvPr>
          <p:cNvSpPr/>
          <p:nvPr/>
        </p:nvSpPr>
        <p:spPr>
          <a:xfrm>
            <a:off x="7508956" y="5919965"/>
            <a:ext cx="912562" cy="232044"/>
          </a:xfrm>
          <a:prstGeom prst="rect">
            <a:avLst/>
          </a:prstGeom>
          <a:solidFill>
            <a:srgbClr val="002D41">
              <a:alpha val="50000"/>
            </a:srgbClr>
          </a:solidFill>
          <a:ln w="12700" cap="flat" cmpd="sng" algn="ctr">
            <a:solidFill>
              <a:srgbClr val="002D41">
                <a:shade val="50000"/>
                <a:alpha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RNB</a:t>
            </a:r>
          </a:p>
        </p:txBody>
      </p:sp>
      <p:sp>
        <p:nvSpPr>
          <p:cNvPr id="76" name="Rectangle 75">
            <a:extLst>
              <a:ext uri="{FF2B5EF4-FFF2-40B4-BE49-F238E27FC236}">
                <a16:creationId xmlns:a16="http://schemas.microsoft.com/office/drawing/2014/main" id="{1353A1AB-B497-4236-BC5F-EA74143E7379}"/>
              </a:ext>
            </a:extLst>
          </p:cNvPr>
          <p:cNvSpPr/>
          <p:nvPr/>
        </p:nvSpPr>
        <p:spPr>
          <a:xfrm>
            <a:off x="7356556" y="5767565"/>
            <a:ext cx="912562" cy="232044"/>
          </a:xfrm>
          <a:prstGeom prst="rect">
            <a:avLst/>
          </a:prstGeom>
          <a:solidFill>
            <a:srgbClr val="002D41">
              <a:alpha val="50000"/>
            </a:srgbClr>
          </a:solidFill>
          <a:ln w="12700" cap="flat" cmpd="sng" algn="ctr">
            <a:solidFill>
              <a:srgbClr val="002D41">
                <a:shade val="50000"/>
                <a:alpha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RNB</a:t>
            </a:r>
          </a:p>
        </p:txBody>
      </p:sp>
      <p:cxnSp>
        <p:nvCxnSpPr>
          <p:cNvPr id="77" name="Straight Connector 15">
            <a:extLst>
              <a:ext uri="{FF2B5EF4-FFF2-40B4-BE49-F238E27FC236}">
                <a16:creationId xmlns:a16="http://schemas.microsoft.com/office/drawing/2014/main" id="{F7B6F1C8-2976-48DC-85B9-3BE705CE4DEC}"/>
              </a:ext>
            </a:extLst>
          </p:cNvPr>
          <p:cNvCxnSpPr>
            <a:cxnSpLocks/>
            <a:stCxn id="93" idx="2"/>
          </p:cNvCxnSpPr>
          <p:nvPr/>
        </p:nvCxnSpPr>
        <p:spPr>
          <a:xfrm flipH="1">
            <a:off x="2629737" y="2681953"/>
            <a:ext cx="5012" cy="2988115"/>
          </a:xfrm>
          <a:prstGeom prst="line">
            <a:avLst/>
          </a:prstGeom>
          <a:noFill/>
          <a:ln w="19050" cap="flat" cmpd="sng" algn="ctr">
            <a:solidFill>
              <a:srgbClr val="002D41"/>
            </a:solidFill>
            <a:prstDash val="solid"/>
            <a:miter lim="800000"/>
          </a:ln>
          <a:effectLst/>
        </p:spPr>
      </p:cxnSp>
      <p:sp>
        <p:nvSpPr>
          <p:cNvPr id="78" name="Rectangle 77">
            <a:extLst>
              <a:ext uri="{FF2B5EF4-FFF2-40B4-BE49-F238E27FC236}">
                <a16:creationId xmlns:a16="http://schemas.microsoft.com/office/drawing/2014/main" id="{639D3069-0655-4E64-9E37-5AB67A9D9BB3}"/>
              </a:ext>
            </a:extLst>
          </p:cNvPr>
          <p:cNvSpPr/>
          <p:nvPr/>
        </p:nvSpPr>
        <p:spPr>
          <a:xfrm>
            <a:off x="5435600" y="2814717"/>
            <a:ext cx="6199945" cy="3494843"/>
          </a:xfrm>
          <a:prstGeom prst="rect">
            <a:avLst/>
          </a:prstGeom>
          <a:noFill/>
          <a:ln w="19050" cap="flat" cmpd="sng" algn="ctr">
            <a:solidFill>
              <a:srgbClr val="0070C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5ACFDEE-9065-4B7C-A059-AB4449F29C59}"/>
              </a:ext>
            </a:extLst>
          </p:cNvPr>
          <p:cNvSpPr/>
          <p:nvPr/>
        </p:nvSpPr>
        <p:spPr>
          <a:xfrm>
            <a:off x="5750289" y="4140474"/>
            <a:ext cx="5683808" cy="2111937"/>
          </a:xfrm>
          <a:prstGeom prst="rect">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80" name="Straight Connector 79">
            <a:extLst>
              <a:ext uri="{FF2B5EF4-FFF2-40B4-BE49-F238E27FC236}">
                <a16:creationId xmlns:a16="http://schemas.microsoft.com/office/drawing/2014/main" id="{E254EDB6-2853-406A-8743-52D98073B3E8}"/>
              </a:ext>
            </a:extLst>
          </p:cNvPr>
          <p:cNvCxnSpPr>
            <a:cxnSpLocks/>
            <a:stCxn id="81" idx="2"/>
            <a:endCxn id="101" idx="0"/>
          </p:cNvCxnSpPr>
          <p:nvPr/>
        </p:nvCxnSpPr>
        <p:spPr>
          <a:xfrm>
            <a:off x="8717890" y="2681953"/>
            <a:ext cx="13038" cy="2322465"/>
          </a:xfrm>
          <a:prstGeom prst="line">
            <a:avLst/>
          </a:prstGeom>
          <a:noFill/>
          <a:ln w="19050" cap="flat" cmpd="sng" algn="ctr">
            <a:solidFill>
              <a:srgbClr val="002D41"/>
            </a:solidFill>
            <a:prstDash val="solid"/>
            <a:miter lim="800000"/>
          </a:ln>
          <a:effectLst/>
        </p:spPr>
      </p:cxnSp>
      <p:sp>
        <p:nvSpPr>
          <p:cNvPr id="81" name="Rectangle 80">
            <a:extLst>
              <a:ext uri="{FF2B5EF4-FFF2-40B4-BE49-F238E27FC236}">
                <a16:creationId xmlns:a16="http://schemas.microsoft.com/office/drawing/2014/main" id="{02317B87-BDC0-4F86-A407-3139B257A0C6}"/>
              </a:ext>
            </a:extLst>
          </p:cNvPr>
          <p:cNvSpPr/>
          <p:nvPr/>
        </p:nvSpPr>
        <p:spPr>
          <a:xfrm>
            <a:off x="7156846" y="2213601"/>
            <a:ext cx="3122088" cy="468352"/>
          </a:xfrm>
          <a:prstGeom prst="rect">
            <a:avLst/>
          </a:prstGeom>
          <a:solidFill>
            <a:srgbClr val="002D41"/>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Ledenraad Netbeheer Nederland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00"/>
                </a:solidFill>
                <a:effectLst/>
                <a:uLnTx/>
                <a:uFillTx/>
                <a:latin typeface="Calibri" panose="020F0502020204030204"/>
                <a:ea typeface="+mn-ea"/>
                <a:cs typeface="+mn-cs"/>
              </a:rPr>
              <a:t>(Sponsorgroep)</a:t>
            </a:r>
          </a:p>
        </p:txBody>
      </p:sp>
      <p:sp>
        <p:nvSpPr>
          <p:cNvPr id="82" name="Rectangle 81">
            <a:extLst>
              <a:ext uri="{FF2B5EF4-FFF2-40B4-BE49-F238E27FC236}">
                <a16:creationId xmlns:a16="http://schemas.microsoft.com/office/drawing/2014/main" id="{6D932D76-F507-46F3-B412-D92EDE35FE04}"/>
              </a:ext>
            </a:extLst>
          </p:cNvPr>
          <p:cNvSpPr/>
          <p:nvPr/>
        </p:nvSpPr>
        <p:spPr>
          <a:xfrm>
            <a:off x="7156847" y="2965748"/>
            <a:ext cx="3122088" cy="468352"/>
          </a:xfrm>
          <a:prstGeom prst="rect">
            <a:avLst/>
          </a:prstGeom>
          <a:solidFill>
            <a:srgbClr val="002D41"/>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Domeinraad Klant &amp; Markt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00"/>
                </a:solidFill>
                <a:effectLst/>
                <a:uLnTx/>
                <a:uFillTx/>
                <a:latin typeface="Calibri" panose="020F0502020204030204"/>
                <a:ea typeface="+mn-ea"/>
                <a:cs typeface="+mn-cs"/>
              </a:rPr>
              <a:t>(Opdrachtgever)</a:t>
            </a:r>
          </a:p>
        </p:txBody>
      </p:sp>
      <p:sp>
        <p:nvSpPr>
          <p:cNvPr id="83" name="Rectangle 82">
            <a:extLst>
              <a:ext uri="{FF2B5EF4-FFF2-40B4-BE49-F238E27FC236}">
                <a16:creationId xmlns:a16="http://schemas.microsoft.com/office/drawing/2014/main" id="{18972744-3141-465F-B2EA-EDC49F63E442}"/>
              </a:ext>
            </a:extLst>
          </p:cNvPr>
          <p:cNvSpPr/>
          <p:nvPr/>
        </p:nvSpPr>
        <p:spPr>
          <a:xfrm>
            <a:off x="7156846" y="3585130"/>
            <a:ext cx="3122088" cy="468352"/>
          </a:xfrm>
          <a:prstGeom prst="rect">
            <a:avLst/>
          </a:prstGeom>
          <a:solidFill>
            <a:srgbClr val="002D41"/>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Programmaraad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00"/>
                </a:solidFill>
                <a:effectLst/>
                <a:uLnTx/>
                <a:uFillTx/>
                <a:latin typeface="Calibri" panose="020F0502020204030204"/>
                <a:ea typeface="+mn-ea"/>
                <a:cs typeface="+mn-cs"/>
              </a:rPr>
              <a:t>(SRO en </a:t>
            </a:r>
            <a:r>
              <a:rPr kumimoji="0" lang="nl-NL" sz="1200" b="0" i="0" u="none" strike="noStrike" kern="0" cap="none" spc="0" normalizeH="0" baseline="0" noProof="0" dirty="0" err="1">
                <a:ln>
                  <a:noFill/>
                </a:ln>
                <a:solidFill>
                  <a:srgbClr val="FFFF00"/>
                </a:solidFill>
                <a:effectLst/>
                <a:uLnTx/>
                <a:uFillTx/>
                <a:latin typeface="Calibri" panose="020F0502020204030204"/>
                <a:ea typeface="+mn-ea"/>
                <a:cs typeface="+mn-cs"/>
              </a:rPr>
              <a:t>BO’s</a:t>
            </a:r>
            <a:r>
              <a:rPr kumimoji="0" lang="nl-NL" sz="1200" b="0" i="0" u="none" strike="noStrike" kern="0" cap="none" spc="0" normalizeH="0" baseline="0" noProof="0" dirty="0">
                <a:ln>
                  <a:noFill/>
                </a:ln>
                <a:solidFill>
                  <a:srgbClr val="FFFF00"/>
                </a:solidFill>
                <a:effectLst/>
                <a:uLnTx/>
                <a:uFillTx/>
                <a:latin typeface="Calibri" panose="020F0502020204030204"/>
                <a:ea typeface="+mn-ea"/>
                <a:cs typeface="+mn-cs"/>
              </a:rPr>
              <a:t>: gemandateerd opdrachtgever)</a:t>
            </a:r>
          </a:p>
        </p:txBody>
      </p:sp>
      <p:sp>
        <p:nvSpPr>
          <p:cNvPr id="84" name="Rectangle 83">
            <a:extLst>
              <a:ext uri="{FF2B5EF4-FFF2-40B4-BE49-F238E27FC236}">
                <a16:creationId xmlns:a16="http://schemas.microsoft.com/office/drawing/2014/main" id="{1DD2A9F1-4430-485D-AABF-A6C7A62F065E}"/>
              </a:ext>
            </a:extLst>
          </p:cNvPr>
          <p:cNvSpPr/>
          <p:nvPr/>
        </p:nvSpPr>
        <p:spPr>
          <a:xfrm>
            <a:off x="7632294" y="4281357"/>
            <a:ext cx="2149554" cy="468000"/>
          </a:xfrm>
          <a:prstGeom prst="rect">
            <a:avLst/>
          </a:prstGeom>
          <a:solidFill>
            <a:srgbClr val="002D41"/>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Programma Regie Organisatie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00"/>
                </a:solidFill>
                <a:effectLst/>
                <a:uLnTx/>
                <a:uFillTx/>
                <a:latin typeface="Calibri" panose="020F0502020204030204"/>
                <a:ea typeface="+mn-ea"/>
                <a:cs typeface="+mn-cs"/>
              </a:rPr>
              <a:t>(Opdrachtnemer)</a:t>
            </a:r>
          </a:p>
        </p:txBody>
      </p:sp>
      <p:sp>
        <p:nvSpPr>
          <p:cNvPr id="85" name="TextBox 84">
            <a:extLst>
              <a:ext uri="{FF2B5EF4-FFF2-40B4-BE49-F238E27FC236}">
                <a16:creationId xmlns:a16="http://schemas.microsoft.com/office/drawing/2014/main" id="{18947695-60CD-4FD0-BC0A-BC466637C09B}"/>
              </a:ext>
            </a:extLst>
          </p:cNvPr>
          <p:cNvSpPr txBox="1"/>
          <p:nvPr/>
        </p:nvSpPr>
        <p:spPr>
          <a:xfrm>
            <a:off x="9653000" y="5872920"/>
            <a:ext cx="1699182" cy="276999"/>
          </a:xfrm>
          <a:prstGeom prst="rect">
            <a:avLst/>
          </a:prstGeom>
          <a:solidFill>
            <a:srgbClr val="FFFFFF"/>
          </a:solidFill>
          <a:ln w="12700" cap="flat" cmpd="sng" algn="ctr">
            <a:noFill/>
            <a:prstDash val="solid"/>
            <a:miter lim="800000"/>
          </a:ln>
          <a:effectLst/>
        </p:spPr>
        <p:txBody>
          <a:bodyPr rtlCol="0" anchor="ctr"/>
          <a:lstStyle>
            <a:defPPr>
              <a:defRPr lang="nl-NL"/>
            </a:defPPr>
            <a:lvl1pPr algn="ctr">
              <a:defRPr sz="1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002D41"/>
                </a:solidFill>
                <a:effectLst/>
                <a:uLnTx/>
                <a:uFillTx/>
                <a:latin typeface="Calibri" panose="020F0502020204030204"/>
                <a:ea typeface="+mn-ea"/>
                <a:cs typeface="+mn-cs"/>
              </a:rPr>
              <a:t>Uitvoerend Programma </a:t>
            </a:r>
          </a:p>
        </p:txBody>
      </p:sp>
      <p:sp>
        <p:nvSpPr>
          <p:cNvPr id="86" name="Rectangle 85">
            <a:extLst>
              <a:ext uri="{FF2B5EF4-FFF2-40B4-BE49-F238E27FC236}">
                <a16:creationId xmlns:a16="http://schemas.microsoft.com/office/drawing/2014/main" id="{7A35D6A8-F464-4AEE-8254-9DA7F16C2F89}"/>
              </a:ext>
            </a:extLst>
          </p:cNvPr>
          <p:cNvSpPr/>
          <p:nvPr/>
        </p:nvSpPr>
        <p:spPr>
          <a:xfrm>
            <a:off x="6206356" y="5004418"/>
            <a:ext cx="1378220" cy="531576"/>
          </a:xfrm>
          <a:prstGeom prst="rect">
            <a:avLst/>
          </a:prstGeom>
          <a:solidFill>
            <a:srgbClr val="002D41"/>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Tranche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00"/>
                </a:solidFill>
                <a:effectLst/>
                <a:uLnTx/>
                <a:uFillTx/>
                <a:latin typeface="Calibri" panose="020F0502020204030204"/>
                <a:ea typeface="+mn-ea"/>
                <a:cs typeface="+mn-cs"/>
              </a:rPr>
              <a:t>(EDSN &amp; </a:t>
            </a:r>
            <a:r>
              <a:rPr kumimoji="0" lang="nl-NL" sz="1200" b="0" i="0" u="none" strike="noStrike" kern="0" cap="none" spc="0" normalizeH="0" baseline="0" noProof="0" dirty="0" err="1">
                <a:ln>
                  <a:noFill/>
                </a:ln>
                <a:solidFill>
                  <a:srgbClr val="FFFF00"/>
                </a:solidFill>
                <a:effectLst/>
                <a:uLnTx/>
                <a:uFillTx/>
                <a:latin typeface="Calibri" panose="020F0502020204030204"/>
                <a:ea typeface="+mn-ea"/>
                <a:cs typeface="+mn-cs"/>
              </a:rPr>
              <a:t>RNB’s</a:t>
            </a:r>
            <a:r>
              <a:rPr kumimoji="0" lang="nl-NL" sz="1200" b="0" i="0" u="none" strike="noStrike" kern="0" cap="none" spc="0" normalizeH="0" baseline="0" noProof="0" dirty="0">
                <a:ln>
                  <a:noFill/>
                </a:ln>
                <a:solidFill>
                  <a:srgbClr val="FFFF00"/>
                </a:solidFill>
                <a:effectLst/>
                <a:uLnTx/>
                <a:uFillTx/>
                <a:latin typeface="Calibri" panose="020F0502020204030204"/>
                <a:ea typeface="+mn-ea"/>
                <a:cs typeface="+mn-cs"/>
              </a:rPr>
              <a:t>)</a:t>
            </a:r>
          </a:p>
        </p:txBody>
      </p:sp>
      <p:sp>
        <p:nvSpPr>
          <p:cNvPr id="87" name="Rectangle 86">
            <a:extLst>
              <a:ext uri="{FF2B5EF4-FFF2-40B4-BE49-F238E27FC236}">
                <a16:creationId xmlns:a16="http://schemas.microsoft.com/office/drawing/2014/main" id="{15C19BA3-A174-44F6-A6B8-CF6431D5C751}"/>
              </a:ext>
            </a:extLst>
          </p:cNvPr>
          <p:cNvSpPr/>
          <p:nvPr/>
        </p:nvSpPr>
        <p:spPr>
          <a:xfrm>
            <a:off x="6251412" y="4279246"/>
            <a:ext cx="1152000" cy="468000"/>
          </a:xfrm>
          <a:prstGeom prst="rect">
            <a:avLst/>
          </a:prstGeom>
          <a:solidFill>
            <a:srgbClr val="002D41"/>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Expert Team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00"/>
                </a:solidFill>
                <a:effectLst/>
                <a:uLnTx/>
                <a:uFillTx/>
                <a:latin typeface="Calibri" panose="020F0502020204030204"/>
                <a:ea typeface="+mn-ea"/>
                <a:cs typeface="+mn-cs"/>
              </a:rPr>
              <a:t>(Kennisfunctie)</a:t>
            </a:r>
          </a:p>
        </p:txBody>
      </p:sp>
      <p:sp>
        <p:nvSpPr>
          <p:cNvPr id="88" name="Rechthoek 2">
            <a:extLst>
              <a:ext uri="{FF2B5EF4-FFF2-40B4-BE49-F238E27FC236}">
                <a16:creationId xmlns:a16="http://schemas.microsoft.com/office/drawing/2014/main" id="{DF7C5B5E-46B7-4F4D-BC21-FCCC9F823D13}"/>
              </a:ext>
            </a:extLst>
          </p:cNvPr>
          <p:cNvSpPr/>
          <p:nvPr/>
        </p:nvSpPr>
        <p:spPr>
          <a:xfrm>
            <a:off x="6936157" y="1758209"/>
            <a:ext cx="3810659"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000000"/>
                </a:solidFill>
                <a:effectLst/>
                <a:uLnTx/>
                <a:uFillTx/>
              </a:rPr>
              <a:t>Deelprogramma RNB Allocatie 2.0</a:t>
            </a:r>
          </a:p>
        </p:txBody>
      </p:sp>
      <p:sp>
        <p:nvSpPr>
          <p:cNvPr id="89" name="Rectangle 47">
            <a:extLst>
              <a:ext uri="{FF2B5EF4-FFF2-40B4-BE49-F238E27FC236}">
                <a16:creationId xmlns:a16="http://schemas.microsoft.com/office/drawing/2014/main" id="{661FEEA0-FE15-4CAF-A653-FA876FC3F6C9}"/>
              </a:ext>
            </a:extLst>
          </p:cNvPr>
          <p:cNvSpPr/>
          <p:nvPr/>
        </p:nvSpPr>
        <p:spPr>
          <a:xfrm>
            <a:off x="354320" y="2814717"/>
            <a:ext cx="4496411" cy="3494843"/>
          </a:xfrm>
          <a:prstGeom prst="rect">
            <a:avLst/>
          </a:prstGeom>
          <a:noFill/>
          <a:ln w="19050" cap="flat" cmpd="sng" algn="ctr">
            <a:solidFill>
              <a:srgbClr val="0070C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0" name="Rectangle 7">
            <a:extLst>
              <a:ext uri="{FF2B5EF4-FFF2-40B4-BE49-F238E27FC236}">
                <a16:creationId xmlns:a16="http://schemas.microsoft.com/office/drawing/2014/main" id="{8226D949-D773-45A2-953D-5E8D625FDE6B}"/>
              </a:ext>
            </a:extLst>
          </p:cNvPr>
          <p:cNvSpPr/>
          <p:nvPr/>
        </p:nvSpPr>
        <p:spPr>
          <a:xfrm>
            <a:off x="1132375" y="3579837"/>
            <a:ext cx="3122088" cy="468352"/>
          </a:xfrm>
          <a:prstGeom prst="rect">
            <a:avLst/>
          </a:prstGeom>
          <a:solidFill>
            <a:srgbClr val="002D41">
              <a:lumMod val="75000"/>
              <a:lumOff val="25000"/>
            </a:srgbClr>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SSG NEDU</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00"/>
                </a:solidFill>
                <a:effectLst/>
                <a:uLnTx/>
                <a:uFillTx/>
                <a:latin typeface="Calibri" panose="020F0502020204030204"/>
                <a:ea typeface="+mn-ea"/>
                <a:cs typeface="+mn-cs"/>
              </a:rPr>
              <a:t>(Gemandateerde opdrachtgever)</a:t>
            </a:r>
          </a:p>
        </p:txBody>
      </p:sp>
      <p:sp>
        <p:nvSpPr>
          <p:cNvPr id="91" name="Rectangle 7">
            <a:extLst>
              <a:ext uri="{FF2B5EF4-FFF2-40B4-BE49-F238E27FC236}">
                <a16:creationId xmlns:a16="http://schemas.microsoft.com/office/drawing/2014/main" id="{A2D6D736-6256-4C27-A292-7FF9AF7CA9CC}"/>
              </a:ext>
            </a:extLst>
          </p:cNvPr>
          <p:cNvSpPr/>
          <p:nvPr/>
        </p:nvSpPr>
        <p:spPr>
          <a:xfrm>
            <a:off x="615926" y="4281357"/>
            <a:ext cx="1660562" cy="468352"/>
          </a:xfrm>
          <a:prstGeom prst="rect">
            <a:avLst/>
          </a:prstGeom>
          <a:solidFill>
            <a:srgbClr val="002D41">
              <a:lumMod val="75000"/>
              <a:lumOff val="25000"/>
            </a:srgbClr>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Product </a:t>
            </a:r>
            <a:r>
              <a:rPr kumimoji="0" lang="nl-NL" sz="1200" b="1" i="0" u="none" strike="noStrike" kern="0" cap="none" spc="0" normalizeH="0" baseline="0" noProof="0" dirty="0" err="1">
                <a:ln>
                  <a:noFill/>
                </a:ln>
                <a:solidFill>
                  <a:srgbClr val="FFFFFF"/>
                </a:solidFill>
                <a:effectLst/>
                <a:uLnTx/>
                <a:uFillTx/>
                <a:latin typeface="Calibri" panose="020F0502020204030204"/>
                <a:ea typeface="+mn-ea"/>
                <a:cs typeface="+mn-cs"/>
              </a:rPr>
              <a:t>Owner</a:t>
            </a:r>
            <a:endPar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2" name="Rectangle 7">
            <a:extLst>
              <a:ext uri="{FF2B5EF4-FFF2-40B4-BE49-F238E27FC236}">
                <a16:creationId xmlns:a16="http://schemas.microsoft.com/office/drawing/2014/main" id="{97BAFF1A-CF6D-44E2-9303-F03CA03597D1}"/>
              </a:ext>
            </a:extLst>
          </p:cNvPr>
          <p:cNvSpPr/>
          <p:nvPr/>
        </p:nvSpPr>
        <p:spPr>
          <a:xfrm>
            <a:off x="2719264" y="4281357"/>
            <a:ext cx="1660562" cy="468352"/>
          </a:xfrm>
          <a:prstGeom prst="rect">
            <a:avLst/>
          </a:prstGeom>
          <a:solidFill>
            <a:srgbClr val="002D41">
              <a:lumMod val="75000"/>
              <a:lumOff val="25000"/>
            </a:srgbClr>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Programmamanager</a:t>
            </a:r>
          </a:p>
        </p:txBody>
      </p:sp>
      <p:sp>
        <p:nvSpPr>
          <p:cNvPr id="93" name="Rectangle 5">
            <a:extLst>
              <a:ext uri="{FF2B5EF4-FFF2-40B4-BE49-F238E27FC236}">
                <a16:creationId xmlns:a16="http://schemas.microsoft.com/office/drawing/2014/main" id="{0059987C-8951-4330-8D5A-C86CA6289654}"/>
              </a:ext>
            </a:extLst>
          </p:cNvPr>
          <p:cNvSpPr/>
          <p:nvPr/>
        </p:nvSpPr>
        <p:spPr>
          <a:xfrm>
            <a:off x="1073705" y="2213601"/>
            <a:ext cx="3122088" cy="468352"/>
          </a:xfrm>
          <a:prstGeom prst="rect">
            <a:avLst/>
          </a:prstGeom>
          <a:solidFill>
            <a:srgbClr val="002D41">
              <a:lumMod val="75000"/>
              <a:lumOff val="25000"/>
            </a:srgbClr>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ALV NEDU</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00"/>
                </a:solidFill>
                <a:effectLst/>
                <a:uLnTx/>
                <a:uFillTx/>
                <a:latin typeface="Calibri" panose="020F0502020204030204"/>
                <a:ea typeface="+mn-ea"/>
                <a:cs typeface="+mn-cs"/>
              </a:rPr>
              <a:t>(Sponsorgroep)</a:t>
            </a:r>
          </a:p>
        </p:txBody>
      </p:sp>
      <p:sp>
        <p:nvSpPr>
          <p:cNvPr id="94" name="Rectangle 1">
            <a:extLst>
              <a:ext uri="{FF2B5EF4-FFF2-40B4-BE49-F238E27FC236}">
                <a16:creationId xmlns:a16="http://schemas.microsoft.com/office/drawing/2014/main" id="{F8F13614-AF2D-44AB-B5B2-E4E59DB99B41}"/>
              </a:ext>
            </a:extLst>
          </p:cNvPr>
          <p:cNvSpPr/>
          <p:nvPr/>
        </p:nvSpPr>
        <p:spPr>
          <a:xfrm>
            <a:off x="499199" y="4140474"/>
            <a:ext cx="4177638" cy="1823900"/>
          </a:xfrm>
          <a:prstGeom prst="rect">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5" name="Rectangle 7">
            <a:extLst>
              <a:ext uri="{FF2B5EF4-FFF2-40B4-BE49-F238E27FC236}">
                <a16:creationId xmlns:a16="http://schemas.microsoft.com/office/drawing/2014/main" id="{76327F3B-625A-4CE2-9831-76088F9E283F}"/>
              </a:ext>
            </a:extLst>
          </p:cNvPr>
          <p:cNvSpPr/>
          <p:nvPr/>
        </p:nvSpPr>
        <p:spPr>
          <a:xfrm>
            <a:off x="646880" y="5043701"/>
            <a:ext cx="1153345" cy="522176"/>
          </a:xfrm>
          <a:prstGeom prst="rect">
            <a:avLst/>
          </a:prstGeom>
          <a:solidFill>
            <a:srgbClr val="002D41">
              <a:lumMod val="75000"/>
              <a:lumOff val="25000"/>
            </a:srgbClr>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Release- project -managers</a:t>
            </a:r>
          </a:p>
        </p:txBody>
      </p:sp>
      <p:sp>
        <p:nvSpPr>
          <p:cNvPr id="96" name="Rectangle 7">
            <a:extLst>
              <a:ext uri="{FF2B5EF4-FFF2-40B4-BE49-F238E27FC236}">
                <a16:creationId xmlns:a16="http://schemas.microsoft.com/office/drawing/2014/main" id="{0DA1C554-FD4F-466B-BD75-F9ECE937A8C6}"/>
              </a:ext>
            </a:extLst>
          </p:cNvPr>
          <p:cNvSpPr/>
          <p:nvPr/>
        </p:nvSpPr>
        <p:spPr>
          <a:xfrm>
            <a:off x="1980835" y="5043701"/>
            <a:ext cx="1215277" cy="522176"/>
          </a:xfrm>
          <a:prstGeom prst="rect">
            <a:avLst/>
          </a:prstGeom>
          <a:solidFill>
            <a:srgbClr val="002D41">
              <a:lumMod val="75000"/>
              <a:lumOff val="25000"/>
            </a:srgbClr>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err="1">
                <a:ln>
                  <a:noFill/>
                </a:ln>
                <a:solidFill>
                  <a:srgbClr val="FFFFFF"/>
                </a:solidFill>
                <a:effectLst/>
                <a:uLnTx/>
                <a:uFillTx/>
                <a:latin typeface="Calibri" panose="020F0502020204030204"/>
                <a:ea typeface="+mn-ea"/>
                <a:cs typeface="+mn-cs"/>
              </a:rPr>
              <a:t>TenneT</a:t>
            </a: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 programma- manager</a:t>
            </a:r>
          </a:p>
        </p:txBody>
      </p:sp>
      <p:sp>
        <p:nvSpPr>
          <p:cNvPr id="97" name="Rectangle 7">
            <a:extLst>
              <a:ext uri="{FF2B5EF4-FFF2-40B4-BE49-F238E27FC236}">
                <a16:creationId xmlns:a16="http://schemas.microsoft.com/office/drawing/2014/main" id="{97F8BBE5-00D9-4691-8164-636CDB26DFEC}"/>
              </a:ext>
            </a:extLst>
          </p:cNvPr>
          <p:cNvSpPr/>
          <p:nvPr/>
        </p:nvSpPr>
        <p:spPr>
          <a:xfrm>
            <a:off x="3301356" y="5050706"/>
            <a:ext cx="1215277" cy="522176"/>
          </a:xfrm>
          <a:prstGeom prst="rect">
            <a:avLst/>
          </a:prstGeom>
          <a:solidFill>
            <a:srgbClr val="002D41"/>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RNB programma- manager</a:t>
            </a:r>
          </a:p>
        </p:txBody>
      </p:sp>
      <p:sp>
        <p:nvSpPr>
          <p:cNvPr id="98" name="Rechthoek 39">
            <a:extLst>
              <a:ext uri="{FF2B5EF4-FFF2-40B4-BE49-F238E27FC236}">
                <a16:creationId xmlns:a16="http://schemas.microsoft.com/office/drawing/2014/main" id="{AF7107D1-F8F9-4BE9-BDE1-6E1106B716D5}"/>
              </a:ext>
            </a:extLst>
          </p:cNvPr>
          <p:cNvSpPr/>
          <p:nvPr/>
        </p:nvSpPr>
        <p:spPr>
          <a:xfrm>
            <a:off x="934632" y="1810124"/>
            <a:ext cx="3491661"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000000"/>
                </a:solidFill>
                <a:effectLst/>
                <a:uLnTx/>
                <a:uFillTx/>
              </a:rPr>
              <a:t>NEDU-programma Allocatie 2.0</a:t>
            </a:r>
          </a:p>
        </p:txBody>
      </p:sp>
      <p:sp>
        <p:nvSpPr>
          <p:cNvPr id="99" name="TextBox 9">
            <a:extLst>
              <a:ext uri="{FF2B5EF4-FFF2-40B4-BE49-F238E27FC236}">
                <a16:creationId xmlns:a16="http://schemas.microsoft.com/office/drawing/2014/main" id="{242D2E5E-44A2-4EE7-AAE7-9C615D6D8203}"/>
              </a:ext>
            </a:extLst>
          </p:cNvPr>
          <p:cNvSpPr txBox="1"/>
          <p:nvPr/>
        </p:nvSpPr>
        <p:spPr>
          <a:xfrm>
            <a:off x="3687166" y="5635301"/>
            <a:ext cx="909122" cy="312233"/>
          </a:xfrm>
          <a:prstGeom prst="rect">
            <a:avLst/>
          </a:prstGeom>
          <a:solidFill>
            <a:srgbClr val="FFFFFF"/>
          </a:solidFill>
          <a:ln w="12700" cap="flat" cmpd="sng" algn="ctr">
            <a:noFill/>
            <a:prstDash val="solid"/>
            <a:miter lim="800000"/>
          </a:ln>
          <a:effectLst/>
        </p:spPr>
        <p:txBody>
          <a:bodyPr rtlCol="0" anchor="ctr"/>
          <a:lstStyle>
            <a:defPPr>
              <a:defRPr lang="nl-NL"/>
            </a:defPPr>
            <a:lvl1pPr algn="ctr">
              <a:defRPr sz="1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err="1">
                <a:ln>
                  <a:noFill/>
                </a:ln>
                <a:solidFill>
                  <a:srgbClr val="002D41"/>
                </a:solidFill>
                <a:effectLst/>
                <a:uLnTx/>
                <a:uFillTx/>
                <a:latin typeface="Calibri" panose="020F0502020204030204"/>
                <a:ea typeface="+mn-ea"/>
                <a:cs typeface="+mn-cs"/>
              </a:rPr>
              <a:t>Core</a:t>
            </a:r>
            <a:r>
              <a:rPr kumimoji="0" lang="nl-NL" sz="1200" b="1" i="0" u="none" strike="noStrike" kern="0" cap="none" spc="0" normalizeH="0" baseline="0" noProof="0" dirty="0">
                <a:ln>
                  <a:noFill/>
                </a:ln>
                <a:solidFill>
                  <a:srgbClr val="002D41"/>
                </a:solidFill>
                <a:effectLst/>
                <a:uLnTx/>
                <a:uFillTx/>
                <a:latin typeface="Calibri" panose="020F0502020204030204"/>
                <a:ea typeface="+mn-ea"/>
                <a:cs typeface="+mn-cs"/>
              </a:rPr>
              <a:t> Team</a:t>
            </a:r>
          </a:p>
        </p:txBody>
      </p:sp>
      <p:sp>
        <p:nvSpPr>
          <p:cNvPr id="100" name="Pijl-links en -rechts 41">
            <a:extLst>
              <a:ext uri="{FF2B5EF4-FFF2-40B4-BE49-F238E27FC236}">
                <a16:creationId xmlns:a16="http://schemas.microsoft.com/office/drawing/2014/main" id="{F02880CC-7D45-4E9B-8B7C-506ED3718EA8}"/>
              </a:ext>
            </a:extLst>
          </p:cNvPr>
          <p:cNvSpPr/>
          <p:nvPr/>
        </p:nvSpPr>
        <p:spPr>
          <a:xfrm>
            <a:off x="4566842" y="4538934"/>
            <a:ext cx="885947" cy="662648"/>
          </a:xfrm>
          <a:prstGeom prst="leftRightArrow">
            <a:avLst/>
          </a:prstGeom>
          <a:solidFill>
            <a:srgbClr val="002D41"/>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1" name="Rectangle 11">
            <a:extLst>
              <a:ext uri="{FF2B5EF4-FFF2-40B4-BE49-F238E27FC236}">
                <a16:creationId xmlns:a16="http://schemas.microsoft.com/office/drawing/2014/main" id="{807DD9FB-38E9-47AE-977C-6C93BA9665CA}"/>
              </a:ext>
            </a:extLst>
          </p:cNvPr>
          <p:cNvSpPr/>
          <p:nvPr/>
        </p:nvSpPr>
        <p:spPr>
          <a:xfrm>
            <a:off x="8041818" y="5004418"/>
            <a:ext cx="1378220" cy="531576"/>
          </a:xfrm>
          <a:prstGeom prst="rect">
            <a:avLst/>
          </a:prstGeom>
          <a:solidFill>
            <a:srgbClr val="002D41">
              <a:alpha val="50000"/>
            </a:srgbClr>
          </a:solidFill>
          <a:ln w="12700" cap="flat" cmpd="sng" algn="ctr">
            <a:solidFill>
              <a:srgbClr val="002D41">
                <a:shade val="50000"/>
                <a:alpha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Tranche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00"/>
                </a:solidFill>
                <a:effectLst/>
                <a:uLnTx/>
                <a:uFillTx/>
                <a:latin typeface="Calibri" panose="020F0502020204030204"/>
                <a:ea typeface="+mn-ea"/>
                <a:cs typeface="+mn-cs"/>
              </a:rPr>
              <a:t>(EDSN &amp; </a:t>
            </a:r>
            <a:r>
              <a:rPr kumimoji="0" lang="nl-NL" sz="1200" b="0" i="0" u="none" strike="noStrike" kern="0" cap="none" spc="0" normalizeH="0" baseline="0" noProof="0" dirty="0" err="1">
                <a:ln>
                  <a:noFill/>
                </a:ln>
                <a:solidFill>
                  <a:srgbClr val="FFFF00"/>
                </a:solidFill>
                <a:effectLst/>
                <a:uLnTx/>
                <a:uFillTx/>
                <a:latin typeface="Calibri" panose="020F0502020204030204"/>
                <a:ea typeface="+mn-ea"/>
                <a:cs typeface="+mn-cs"/>
              </a:rPr>
              <a:t>RNB’s</a:t>
            </a:r>
            <a:r>
              <a:rPr kumimoji="0" lang="nl-NL" sz="1200" b="0" i="0" u="none" strike="noStrike" kern="0" cap="none" spc="0" normalizeH="0" baseline="0" noProof="0" dirty="0">
                <a:ln>
                  <a:noFill/>
                </a:ln>
                <a:solidFill>
                  <a:srgbClr val="FFFF00"/>
                </a:solidFill>
                <a:effectLst/>
                <a:uLnTx/>
                <a:uFillTx/>
                <a:latin typeface="Calibri" panose="020F0502020204030204"/>
                <a:ea typeface="+mn-ea"/>
                <a:cs typeface="+mn-cs"/>
              </a:rPr>
              <a:t>)</a:t>
            </a:r>
          </a:p>
        </p:txBody>
      </p:sp>
      <p:sp>
        <p:nvSpPr>
          <p:cNvPr id="102" name="Rectangle 11">
            <a:extLst>
              <a:ext uri="{FF2B5EF4-FFF2-40B4-BE49-F238E27FC236}">
                <a16:creationId xmlns:a16="http://schemas.microsoft.com/office/drawing/2014/main" id="{55EF8A08-1BC2-4696-82B2-10E75FA7194D}"/>
              </a:ext>
            </a:extLst>
          </p:cNvPr>
          <p:cNvSpPr/>
          <p:nvPr/>
        </p:nvSpPr>
        <p:spPr>
          <a:xfrm>
            <a:off x="9865224" y="5013197"/>
            <a:ext cx="1378220" cy="531576"/>
          </a:xfrm>
          <a:prstGeom prst="rect">
            <a:avLst/>
          </a:prstGeom>
          <a:solidFill>
            <a:srgbClr val="002D41">
              <a:alpha val="50000"/>
            </a:srgbClr>
          </a:solidFill>
          <a:ln w="12700" cap="flat" cmpd="sng" algn="ctr">
            <a:solidFill>
              <a:srgbClr val="002D41">
                <a:shade val="50000"/>
                <a:alpha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Tranche 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00"/>
                </a:solidFill>
                <a:effectLst/>
                <a:uLnTx/>
                <a:uFillTx/>
                <a:latin typeface="Calibri" panose="020F0502020204030204"/>
                <a:ea typeface="+mn-ea"/>
                <a:cs typeface="+mn-cs"/>
              </a:rPr>
              <a:t>(EDSN &amp; </a:t>
            </a:r>
            <a:r>
              <a:rPr kumimoji="0" lang="nl-NL" sz="1200" b="0" i="0" u="none" strike="noStrike" kern="0" cap="none" spc="0" normalizeH="0" baseline="0" noProof="0" dirty="0" err="1">
                <a:ln>
                  <a:noFill/>
                </a:ln>
                <a:solidFill>
                  <a:srgbClr val="FFFF00"/>
                </a:solidFill>
                <a:effectLst/>
                <a:uLnTx/>
                <a:uFillTx/>
                <a:latin typeface="Calibri" panose="020F0502020204030204"/>
                <a:ea typeface="+mn-ea"/>
                <a:cs typeface="+mn-cs"/>
              </a:rPr>
              <a:t>RNB’s</a:t>
            </a:r>
            <a:r>
              <a:rPr kumimoji="0" lang="nl-NL" sz="1200" b="0" i="0" u="none" strike="noStrike" kern="0" cap="none" spc="0" normalizeH="0" baseline="0" noProof="0" dirty="0">
                <a:ln>
                  <a:noFill/>
                </a:ln>
                <a:solidFill>
                  <a:srgbClr val="FFFF00"/>
                </a:solidFill>
                <a:effectLst/>
                <a:uLnTx/>
                <a:uFillTx/>
                <a:latin typeface="Calibri" panose="020F0502020204030204"/>
                <a:ea typeface="+mn-ea"/>
                <a:cs typeface="+mn-cs"/>
              </a:rPr>
              <a:t>)</a:t>
            </a:r>
          </a:p>
        </p:txBody>
      </p:sp>
      <p:sp>
        <p:nvSpPr>
          <p:cNvPr id="103" name="Rectangle 8">
            <a:extLst>
              <a:ext uri="{FF2B5EF4-FFF2-40B4-BE49-F238E27FC236}">
                <a16:creationId xmlns:a16="http://schemas.microsoft.com/office/drawing/2014/main" id="{72BA9815-726B-4A89-A7C7-6EDB0C90E774}"/>
              </a:ext>
            </a:extLst>
          </p:cNvPr>
          <p:cNvSpPr/>
          <p:nvPr/>
        </p:nvSpPr>
        <p:spPr>
          <a:xfrm>
            <a:off x="9956382" y="4279246"/>
            <a:ext cx="1287062" cy="468000"/>
          </a:xfrm>
          <a:prstGeom prst="rect">
            <a:avLst/>
          </a:prstGeom>
          <a:solidFill>
            <a:srgbClr val="002D41"/>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Business Change </a:t>
            </a:r>
            <a:r>
              <a:rPr kumimoji="0" lang="nl-NL" sz="1200" b="1" i="0" u="none" strike="noStrike" kern="0" cap="none" spc="0" normalizeH="0" baseline="0" noProof="0" dirty="0" err="1">
                <a:ln>
                  <a:noFill/>
                </a:ln>
                <a:solidFill>
                  <a:srgbClr val="FFFFFF"/>
                </a:solidFill>
                <a:effectLst/>
                <a:uLnTx/>
                <a:uFillTx/>
                <a:latin typeface="Calibri" panose="020F0502020204030204"/>
                <a:ea typeface="+mn-ea"/>
                <a:cs typeface="+mn-cs"/>
              </a:rPr>
              <a:t>Authority</a:t>
            </a:r>
            <a:endPar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104" name="Straight Connector 103">
            <a:extLst>
              <a:ext uri="{FF2B5EF4-FFF2-40B4-BE49-F238E27FC236}">
                <a16:creationId xmlns:a16="http://schemas.microsoft.com/office/drawing/2014/main" id="{C1DA94A4-11F2-4643-BDC8-4AAD1EE2158A}"/>
              </a:ext>
            </a:extLst>
          </p:cNvPr>
          <p:cNvCxnSpPr>
            <a:cxnSpLocks/>
            <a:endCxn id="86" idx="0"/>
          </p:cNvCxnSpPr>
          <p:nvPr/>
        </p:nvCxnSpPr>
        <p:spPr>
          <a:xfrm>
            <a:off x="6895466" y="4870258"/>
            <a:ext cx="0" cy="134160"/>
          </a:xfrm>
          <a:prstGeom prst="line">
            <a:avLst/>
          </a:prstGeom>
          <a:noFill/>
          <a:ln w="19050" cap="flat" cmpd="sng" algn="ctr">
            <a:solidFill>
              <a:srgbClr val="002D41"/>
            </a:solidFill>
            <a:prstDash val="solid"/>
            <a:miter lim="800000"/>
          </a:ln>
          <a:effectLst/>
        </p:spPr>
      </p:cxnSp>
      <p:cxnSp>
        <p:nvCxnSpPr>
          <p:cNvPr id="105" name="Straight Connector 104">
            <a:extLst>
              <a:ext uri="{FF2B5EF4-FFF2-40B4-BE49-F238E27FC236}">
                <a16:creationId xmlns:a16="http://schemas.microsoft.com/office/drawing/2014/main" id="{AEA5BE44-2C87-4487-BF1C-455111544CA8}"/>
              </a:ext>
            </a:extLst>
          </p:cNvPr>
          <p:cNvCxnSpPr>
            <a:cxnSpLocks/>
          </p:cNvCxnSpPr>
          <p:nvPr/>
        </p:nvCxnSpPr>
        <p:spPr>
          <a:xfrm>
            <a:off x="7047866" y="5022658"/>
            <a:ext cx="0" cy="134160"/>
          </a:xfrm>
          <a:prstGeom prst="line">
            <a:avLst/>
          </a:prstGeom>
          <a:noFill/>
          <a:ln w="19050" cap="flat" cmpd="sng" algn="ctr">
            <a:solidFill>
              <a:srgbClr val="002D41"/>
            </a:solidFill>
            <a:prstDash val="solid"/>
            <a:miter lim="800000"/>
          </a:ln>
          <a:effectLst/>
        </p:spPr>
      </p:cxnSp>
      <p:cxnSp>
        <p:nvCxnSpPr>
          <p:cNvPr id="106" name="Straight Connector 105">
            <a:extLst>
              <a:ext uri="{FF2B5EF4-FFF2-40B4-BE49-F238E27FC236}">
                <a16:creationId xmlns:a16="http://schemas.microsoft.com/office/drawing/2014/main" id="{9921E617-C239-4794-B76C-2C16163EEAE6}"/>
              </a:ext>
            </a:extLst>
          </p:cNvPr>
          <p:cNvCxnSpPr>
            <a:cxnSpLocks/>
            <a:endCxn id="102" idx="0"/>
          </p:cNvCxnSpPr>
          <p:nvPr/>
        </p:nvCxnSpPr>
        <p:spPr>
          <a:xfrm>
            <a:off x="10545497" y="4870258"/>
            <a:ext cx="8837" cy="142939"/>
          </a:xfrm>
          <a:prstGeom prst="line">
            <a:avLst/>
          </a:prstGeom>
          <a:noFill/>
          <a:ln w="19050" cap="flat" cmpd="sng" algn="ctr">
            <a:solidFill>
              <a:srgbClr val="002D41"/>
            </a:solidFill>
            <a:prstDash val="solid"/>
            <a:miter lim="800000"/>
          </a:ln>
          <a:effectLst/>
        </p:spPr>
      </p:cxnSp>
      <p:cxnSp>
        <p:nvCxnSpPr>
          <p:cNvPr id="107" name="Straight Connector 106">
            <a:extLst>
              <a:ext uri="{FF2B5EF4-FFF2-40B4-BE49-F238E27FC236}">
                <a16:creationId xmlns:a16="http://schemas.microsoft.com/office/drawing/2014/main" id="{A4823EE9-7AD5-4580-974A-922F9D9D9476}"/>
              </a:ext>
            </a:extLst>
          </p:cNvPr>
          <p:cNvCxnSpPr>
            <a:cxnSpLocks/>
          </p:cNvCxnSpPr>
          <p:nvPr/>
        </p:nvCxnSpPr>
        <p:spPr>
          <a:xfrm flipH="1" flipV="1">
            <a:off x="6895466" y="4876614"/>
            <a:ext cx="3658868" cy="8778"/>
          </a:xfrm>
          <a:prstGeom prst="line">
            <a:avLst/>
          </a:prstGeom>
          <a:noFill/>
          <a:ln w="19050" cap="flat" cmpd="sng" algn="ctr">
            <a:solidFill>
              <a:srgbClr val="002D41"/>
            </a:solidFill>
            <a:prstDash val="solid"/>
            <a:miter lim="800000"/>
          </a:ln>
          <a:effectLst/>
        </p:spPr>
      </p:cxnSp>
      <p:sp>
        <p:nvSpPr>
          <p:cNvPr id="108" name="Rectangle 107">
            <a:extLst>
              <a:ext uri="{FF2B5EF4-FFF2-40B4-BE49-F238E27FC236}">
                <a16:creationId xmlns:a16="http://schemas.microsoft.com/office/drawing/2014/main" id="{FA0660F4-A505-422E-99A4-F022818B5064}"/>
              </a:ext>
            </a:extLst>
          </p:cNvPr>
          <p:cNvSpPr/>
          <p:nvPr/>
        </p:nvSpPr>
        <p:spPr>
          <a:xfrm>
            <a:off x="6196158" y="5607132"/>
            <a:ext cx="912562" cy="531576"/>
          </a:xfrm>
          <a:prstGeom prst="rect">
            <a:avLst/>
          </a:prstGeom>
          <a:solidFill>
            <a:srgbClr val="002D41"/>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EDSN</a:t>
            </a:r>
          </a:p>
        </p:txBody>
      </p:sp>
      <p:sp>
        <p:nvSpPr>
          <p:cNvPr id="109" name="Rectangle 108">
            <a:extLst>
              <a:ext uri="{FF2B5EF4-FFF2-40B4-BE49-F238E27FC236}">
                <a16:creationId xmlns:a16="http://schemas.microsoft.com/office/drawing/2014/main" id="{1B9173C5-0047-4DBA-A222-C7B0AAE7BD33}"/>
              </a:ext>
            </a:extLst>
          </p:cNvPr>
          <p:cNvSpPr/>
          <p:nvPr/>
        </p:nvSpPr>
        <p:spPr>
          <a:xfrm>
            <a:off x="7204156" y="5615165"/>
            <a:ext cx="912562" cy="232044"/>
          </a:xfrm>
          <a:prstGeom prst="rect">
            <a:avLst/>
          </a:prstGeom>
          <a:solidFill>
            <a:srgbClr val="002D41"/>
          </a:solidFill>
          <a:ln w="12700" cap="flat" cmpd="sng" algn="ctr">
            <a:solidFill>
              <a:srgbClr val="002D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panose="020F0502020204030204"/>
                <a:ea typeface="+mn-ea"/>
                <a:cs typeface="+mn-cs"/>
              </a:rPr>
              <a:t>RNB</a:t>
            </a:r>
          </a:p>
        </p:txBody>
      </p:sp>
      <p:sp>
        <p:nvSpPr>
          <p:cNvPr id="110" name="Tijdelijke aanduiding voor inhoud 2">
            <a:extLst>
              <a:ext uri="{FF2B5EF4-FFF2-40B4-BE49-F238E27FC236}">
                <a16:creationId xmlns:a16="http://schemas.microsoft.com/office/drawing/2014/main" id="{6901F8CB-8F4A-4285-A900-A28690D4E1FD}"/>
              </a:ext>
            </a:extLst>
          </p:cNvPr>
          <p:cNvSpPr>
            <a:spLocks noGrp="1"/>
          </p:cNvSpPr>
          <p:nvPr>
            <p:ph idx="1"/>
          </p:nvPr>
        </p:nvSpPr>
        <p:spPr>
          <a:xfrm>
            <a:off x="649090" y="1212464"/>
            <a:ext cx="9216134" cy="902469"/>
          </a:xfrm>
        </p:spPr>
        <p:txBody>
          <a:bodyPr>
            <a:noAutofit/>
          </a:bodyPr>
          <a:lstStyle/>
          <a:p>
            <a:pPr marL="0" lvl="0" indent="0">
              <a:buNone/>
            </a:pPr>
            <a:r>
              <a:rPr lang="nl-NL" sz="1800" dirty="0"/>
              <a:t>De </a:t>
            </a:r>
            <a:r>
              <a:rPr lang="nl-NL" sz="1800" dirty="0" err="1"/>
              <a:t>governance</a:t>
            </a:r>
            <a:r>
              <a:rPr lang="nl-NL" sz="1800" dirty="0"/>
              <a:t> vanuit de </a:t>
            </a:r>
            <a:r>
              <a:rPr lang="nl-NL" sz="1800" dirty="0" err="1"/>
              <a:t>RNB’s</a:t>
            </a:r>
            <a:r>
              <a:rPr lang="nl-NL" sz="1800" dirty="0"/>
              <a:t> is ingericht vanuit een Programma Regie Organisatie (</a:t>
            </a:r>
            <a:r>
              <a:rPr lang="nl-NL" sz="1800" dirty="0" err="1"/>
              <a:t>pRO</a:t>
            </a:r>
            <a:r>
              <a:rPr lang="nl-NL" sz="1800" dirty="0"/>
              <a:t>) voor Allocatie 2.0, onderdeel hiervan is de centrale IT-delivery bij EDSN</a:t>
            </a:r>
          </a:p>
          <a:p>
            <a:pPr>
              <a:buFont typeface="Arial" panose="020B0604020202020204" pitchFamily="34" charset="0"/>
              <a:buChar char="•"/>
            </a:pPr>
            <a:endParaRPr lang="en-GB" sz="1800" dirty="0"/>
          </a:p>
        </p:txBody>
      </p:sp>
      <p:sp>
        <p:nvSpPr>
          <p:cNvPr id="42" name="Titel 2">
            <a:extLst>
              <a:ext uri="{FF2B5EF4-FFF2-40B4-BE49-F238E27FC236}">
                <a16:creationId xmlns:a16="http://schemas.microsoft.com/office/drawing/2014/main" id="{C3F85512-02C9-FF44-86E9-CE5ED3A40878}"/>
              </a:ext>
            </a:extLst>
          </p:cNvPr>
          <p:cNvSpPr>
            <a:spLocks noGrp="1"/>
          </p:cNvSpPr>
          <p:nvPr>
            <p:ph type="title"/>
          </p:nvPr>
        </p:nvSpPr>
        <p:spPr>
          <a:xfrm>
            <a:off x="609601" y="483992"/>
            <a:ext cx="8823766" cy="713631"/>
          </a:xfrm>
        </p:spPr>
        <p:txBody>
          <a:bodyPr>
            <a:noAutofit/>
          </a:bodyPr>
          <a:lstStyle/>
          <a:p>
            <a:r>
              <a:rPr lang="nl-NL" sz="2800" b="1" dirty="0" err="1"/>
              <a:t>Governance</a:t>
            </a:r>
            <a:r>
              <a:rPr lang="nl-NL" sz="2800" b="1" dirty="0"/>
              <a:t> centraal programma</a:t>
            </a:r>
          </a:p>
        </p:txBody>
      </p:sp>
    </p:spTree>
    <p:extLst>
      <p:ext uri="{BB962C8B-B14F-4D97-AF65-F5344CB8AC3E}">
        <p14:creationId xmlns:p14="http://schemas.microsoft.com/office/powerpoint/2010/main" val="2049462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685A35-4955-46AC-B0F7-70DFFC85B239}"/>
              </a:ext>
            </a:extLst>
          </p:cNvPr>
          <p:cNvSpPr>
            <a:spLocks noGrp="1"/>
          </p:cNvSpPr>
          <p:nvPr>
            <p:ph type="sldNum" sz="quarter" idx="12"/>
          </p:nvPr>
        </p:nvSpPr>
        <p:spPr/>
        <p:txBody>
          <a:bodyPr/>
          <a:lstStyle/>
          <a:p>
            <a:fld id="{A1C3A1F5-F269-2A47-BBB9-BDB2D4CF88E3}" type="slidenum">
              <a:rPr lang="nl-NL" smtClean="0"/>
              <a:t>55</a:t>
            </a:fld>
            <a:endParaRPr lang="nl-NL" dirty="0"/>
          </a:p>
        </p:txBody>
      </p:sp>
      <p:sp>
        <p:nvSpPr>
          <p:cNvPr id="51" name="Rechthoek: afgeronde hoeken 20">
            <a:extLst>
              <a:ext uri="{FF2B5EF4-FFF2-40B4-BE49-F238E27FC236}">
                <a16:creationId xmlns:a16="http://schemas.microsoft.com/office/drawing/2014/main" id="{A5D6DC7A-A8DD-4536-B564-F5FCE5D9C1F3}"/>
              </a:ext>
            </a:extLst>
          </p:cNvPr>
          <p:cNvSpPr/>
          <p:nvPr/>
        </p:nvSpPr>
        <p:spPr>
          <a:xfrm>
            <a:off x="1397724" y="3457776"/>
            <a:ext cx="8483597" cy="900000"/>
          </a:xfrm>
          <a:prstGeom prst="roundRect">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hthoek: afgeronde hoeken 1">
            <a:extLst>
              <a:ext uri="{FF2B5EF4-FFF2-40B4-BE49-F238E27FC236}">
                <a16:creationId xmlns:a16="http://schemas.microsoft.com/office/drawing/2014/main" id="{CD4C2E57-272A-4D06-81CA-D63D2B3EA048}"/>
              </a:ext>
            </a:extLst>
          </p:cNvPr>
          <p:cNvSpPr/>
          <p:nvPr/>
        </p:nvSpPr>
        <p:spPr>
          <a:xfrm>
            <a:off x="1397724" y="2480917"/>
            <a:ext cx="10080000" cy="900000"/>
          </a:xfrm>
          <a:prstGeom prst="roundRect">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3" name="Picture 2" descr="Vereniging Nederlandse EnergieDataUitwisseling (NEDU) | LinkedIn">
            <a:extLst>
              <a:ext uri="{FF2B5EF4-FFF2-40B4-BE49-F238E27FC236}">
                <a16:creationId xmlns:a16="http://schemas.microsoft.com/office/drawing/2014/main" id="{F0E1B27E-6E01-47AA-9ABB-0F0C3D4B9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78" y="2480918"/>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54" name="Pijl: punthaak 3">
            <a:extLst>
              <a:ext uri="{FF2B5EF4-FFF2-40B4-BE49-F238E27FC236}">
                <a16:creationId xmlns:a16="http://schemas.microsoft.com/office/drawing/2014/main" id="{AB32275F-A116-44CA-82EB-8E940D929F94}"/>
              </a:ext>
            </a:extLst>
          </p:cNvPr>
          <p:cNvSpPr/>
          <p:nvPr/>
        </p:nvSpPr>
        <p:spPr>
          <a:xfrm>
            <a:off x="1285118" y="2567545"/>
            <a:ext cx="2403419" cy="288000"/>
          </a:xfrm>
          <a:prstGeom prst="chevron">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Codificering</a:t>
            </a:r>
          </a:p>
        </p:txBody>
      </p:sp>
      <p:sp>
        <p:nvSpPr>
          <p:cNvPr id="55" name="Pijl: punthaak 4">
            <a:extLst>
              <a:ext uri="{FF2B5EF4-FFF2-40B4-BE49-F238E27FC236}">
                <a16:creationId xmlns:a16="http://schemas.microsoft.com/office/drawing/2014/main" id="{979FF78E-C0BD-4DE5-852F-E8FDA695DFAF}"/>
              </a:ext>
            </a:extLst>
          </p:cNvPr>
          <p:cNvSpPr/>
          <p:nvPr/>
        </p:nvSpPr>
        <p:spPr>
          <a:xfrm>
            <a:off x="1285118" y="2926103"/>
            <a:ext cx="2403419" cy="288000"/>
          </a:xfrm>
          <a:prstGeom prst="chevron">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Specificaties</a:t>
            </a:r>
          </a:p>
        </p:txBody>
      </p:sp>
      <p:cxnSp>
        <p:nvCxnSpPr>
          <p:cNvPr id="56" name="Rechte verbindingslijn 10">
            <a:extLst>
              <a:ext uri="{FF2B5EF4-FFF2-40B4-BE49-F238E27FC236}">
                <a16:creationId xmlns:a16="http://schemas.microsoft.com/office/drawing/2014/main" id="{92EFAB8B-1E3F-4D18-98FC-CB283DD48A66}"/>
              </a:ext>
            </a:extLst>
          </p:cNvPr>
          <p:cNvCxnSpPr>
            <a:cxnSpLocks/>
          </p:cNvCxnSpPr>
          <p:nvPr/>
        </p:nvCxnSpPr>
        <p:spPr>
          <a:xfrm>
            <a:off x="9392017" y="2282536"/>
            <a:ext cx="0" cy="2304000"/>
          </a:xfrm>
          <a:prstGeom prst="line">
            <a:avLst/>
          </a:prstGeom>
          <a:noFill/>
          <a:ln w="6350" cap="flat" cmpd="sng" algn="ctr">
            <a:solidFill>
              <a:sysClr val="windowText" lastClr="000000"/>
            </a:solidFill>
            <a:prstDash val="dash"/>
            <a:miter lim="800000"/>
          </a:ln>
          <a:effectLst/>
        </p:spPr>
      </p:cxnSp>
      <p:sp>
        <p:nvSpPr>
          <p:cNvPr id="57" name="Pijl: punthaak 18">
            <a:extLst>
              <a:ext uri="{FF2B5EF4-FFF2-40B4-BE49-F238E27FC236}">
                <a16:creationId xmlns:a16="http://schemas.microsoft.com/office/drawing/2014/main" id="{5DD01BC7-131F-4EAF-B88B-768B1F440794}"/>
              </a:ext>
            </a:extLst>
          </p:cNvPr>
          <p:cNvSpPr/>
          <p:nvPr/>
        </p:nvSpPr>
        <p:spPr>
          <a:xfrm>
            <a:off x="9031627" y="2567545"/>
            <a:ext cx="2175310" cy="288000"/>
          </a:xfrm>
          <a:prstGeom prst="chevron">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Gebruikersacceptatie</a:t>
            </a:r>
          </a:p>
        </p:txBody>
      </p:sp>
      <p:sp>
        <p:nvSpPr>
          <p:cNvPr id="58" name="Pijl: punthaak 22">
            <a:extLst>
              <a:ext uri="{FF2B5EF4-FFF2-40B4-BE49-F238E27FC236}">
                <a16:creationId xmlns:a16="http://schemas.microsoft.com/office/drawing/2014/main" id="{84966242-98A4-4382-B22A-BB3AADE2602D}"/>
              </a:ext>
            </a:extLst>
          </p:cNvPr>
          <p:cNvSpPr/>
          <p:nvPr/>
        </p:nvSpPr>
        <p:spPr>
          <a:xfrm>
            <a:off x="3415756" y="3560535"/>
            <a:ext cx="5524705" cy="630469"/>
          </a:xfrm>
          <a:prstGeom prst="chevron">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Ontwerpen, bouwen en testen</a:t>
            </a:r>
          </a:p>
        </p:txBody>
      </p:sp>
      <p:sp>
        <p:nvSpPr>
          <p:cNvPr id="59" name="Rechthoek: afgeronde hoeken 24">
            <a:extLst>
              <a:ext uri="{FF2B5EF4-FFF2-40B4-BE49-F238E27FC236}">
                <a16:creationId xmlns:a16="http://schemas.microsoft.com/office/drawing/2014/main" id="{C3D73D2D-4AC8-4B4C-A30E-5F70EDFCE63B}"/>
              </a:ext>
            </a:extLst>
          </p:cNvPr>
          <p:cNvSpPr/>
          <p:nvPr/>
        </p:nvSpPr>
        <p:spPr>
          <a:xfrm>
            <a:off x="10033726" y="3457776"/>
            <a:ext cx="1443997" cy="900000"/>
          </a:xfrm>
          <a:prstGeom prst="roundRect">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Ovaal 9">
            <a:extLst>
              <a:ext uri="{FF2B5EF4-FFF2-40B4-BE49-F238E27FC236}">
                <a16:creationId xmlns:a16="http://schemas.microsoft.com/office/drawing/2014/main" id="{466C9A68-7DAF-450D-9871-3D930F39236F}"/>
              </a:ext>
            </a:extLst>
          </p:cNvPr>
          <p:cNvSpPr/>
          <p:nvPr/>
        </p:nvSpPr>
        <p:spPr>
          <a:xfrm>
            <a:off x="3679624" y="3200536"/>
            <a:ext cx="360000" cy="360000"/>
          </a:xfrm>
          <a:prstGeom prst="ellipse">
            <a:avLst/>
          </a:prstGeom>
          <a:solidFill>
            <a:srgbClr val="002060"/>
          </a:solidFill>
          <a:ln w="12700" cap="flat" cmpd="sng" algn="ctr">
            <a:no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T1</a:t>
            </a:r>
          </a:p>
        </p:txBody>
      </p:sp>
      <p:sp>
        <p:nvSpPr>
          <p:cNvPr id="61" name="Ovaal 14">
            <a:extLst>
              <a:ext uri="{FF2B5EF4-FFF2-40B4-BE49-F238E27FC236}">
                <a16:creationId xmlns:a16="http://schemas.microsoft.com/office/drawing/2014/main" id="{79945931-97CF-4522-A3FC-B06C8CB96FB6}"/>
              </a:ext>
            </a:extLst>
          </p:cNvPr>
          <p:cNvSpPr/>
          <p:nvPr/>
        </p:nvSpPr>
        <p:spPr>
          <a:xfrm>
            <a:off x="11023268" y="3200536"/>
            <a:ext cx="360000" cy="360000"/>
          </a:xfrm>
          <a:prstGeom prst="ellipse">
            <a:avLst/>
          </a:prstGeom>
          <a:solidFill>
            <a:srgbClr val="00206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Live</a:t>
            </a:r>
          </a:p>
        </p:txBody>
      </p:sp>
      <p:sp>
        <p:nvSpPr>
          <p:cNvPr id="62" name="Ovaal 28">
            <a:extLst>
              <a:ext uri="{FF2B5EF4-FFF2-40B4-BE49-F238E27FC236}">
                <a16:creationId xmlns:a16="http://schemas.microsoft.com/office/drawing/2014/main" id="{1BD21593-E15D-4184-9F7A-59527A5FC2E3}"/>
              </a:ext>
            </a:extLst>
          </p:cNvPr>
          <p:cNvSpPr/>
          <p:nvPr/>
        </p:nvSpPr>
        <p:spPr>
          <a:xfrm>
            <a:off x="1660429" y="3200536"/>
            <a:ext cx="360000" cy="360000"/>
          </a:xfrm>
          <a:prstGeom prst="ellipse">
            <a:avLst/>
          </a:prstGeom>
          <a:solidFill>
            <a:srgbClr val="002060"/>
          </a:solidFill>
          <a:ln w="12700" cap="flat" cmpd="sng" algn="ctr">
            <a:no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T0</a:t>
            </a:r>
          </a:p>
        </p:txBody>
      </p:sp>
      <p:cxnSp>
        <p:nvCxnSpPr>
          <p:cNvPr id="64" name="Rechte verbindingslijn 16">
            <a:extLst>
              <a:ext uri="{FF2B5EF4-FFF2-40B4-BE49-F238E27FC236}">
                <a16:creationId xmlns:a16="http://schemas.microsoft.com/office/drawing/2014/main" id="{1E117A18-4FDF-4E47-A220-F48A167C4F30}"/>
              </a:ext>
            </a:extLst>
          </p:cNvPr>
          <p:cNvCxnSpPr>
            <a:cxnSpLocks/>
          </p:cNvCxnSpPr>
          <p:nvPr/>
        </p:nvCxnSpPr>
        <p:spPr>
          <a:xfrm>
            <a:off x="11203268" y="2282536"/>
            <a:ext cx="0" cy="2304000"/>
          </a:xfrm>
          <a:prstGeom prst="line">
            <a:avLst/>
          </a:prstGeom>
          <a:noFill/>
          <a:ln w="6350" cap="flat" cmpd="sng" algn="ctr">
            <a:solidFill>
              <a:sysClr val="windowText" lastClr="000000"/>
            </a:solidFill>
            <a:prstDash val="dash"/>
            <a:miter lim="800000"/>
          </a:ln>
          <a:effectLst/>
        </p:spPr>
      </p:cxnSp>
      <p:sp>
        <p:nvSpPr>
          <p:cNvPr id="65" name="Pijl: punthaak 22">
            <a:extLst>
              <a:ext uri="{FF2B5EF4-FFF2-40B4-BE49-F238E27FC236}">
                <a16:creationId xmlns:a16="http://schemas.microsoft.com/office/drawing/2014/main" id="{D2020284-46A0-419A-BF2D-3389FB039574}"/>
              </a:ext>
            </a:extLst>
          </p:cNvPr>
          <p:cNvSpPr/>
          <p:nvPr/>
        </p:nvSpPr>
        <p:spPr>
          <a:xfrm>
            <a:off x="1831435" y="3560535"/>
            <a:ext cx="1844521" cy="630469"/>
          </a:xfrm>
          <a:prstGeom prst="chevron">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Initiatie</a:t>
            </a:r>
          </a:p>
        </p:txBody>
      </p:sp>
      <p:cxnSp>
        <p:nvCxnSpPr>
          <p:cNvPr id="66" name="Rechte verbindingslijn 7">
            <a:extLst>
              <a:ext uri="{FF2B5EF4-FFF2-40B4-BE49-F238E27FC236}">
                <a16:creationId xmlns:a16="http://schemas.microsoft.com/office/drawing/2014/main" id="{AE1D5924-AD1F-4580-B3B0-44D0CB6EEB62}"/>
              </a:ext>
            </a:extLst>
          </p:cNvPr>
          <p:cNvCxnSpPr>
            <a:cxnSpLocks/>
          </p:cNvCxnSpPr>
          <p:nvPr/>
        </p:nvCxnSpPr>
        <p:spPr>
          <a:xfrm>
            <a:off x="3859624" y="2282536"/>
            <a:ext cx="0" cy="2304000"/>
          </a:xfrm>
          <a:prstGeom prst="line">
            <a:avLst/>
          </a:prstGeom>
          <a:noFill/>
          <a:ln w="6350" cap="flat" cmpd="sng" algn="ctr">
            <a:solidFill>
              <a:sysClr val="windowText" lastClr="000000"/>
            </a:solidFill>
            <a:prstDash val="dash"/>
            <a:miter lim="800000"/>
          </a:ln>
          <a:effectLst/>
        </p:spPr>
      </p:cxnSp>
      <p:sp>
        <p:nvSpPr>
          <p:cNvPr id="67" name="Pijl: punthaak 22">
            <a:extLst>
              <a:ext uri="{FF2B5EF4-FFF2-40B4-BE49-F238E27FC236}">
                <a16:creationId xmlns:a16="http://schemas.microsoft.com/office/drawing/2014/main" id="{8B99DE09-06E6-463C-983D-D0FFE3BE26EF}"/>
              </a:ext>
            </a:extLst>
          </p:cNvPr>
          <p:cNvSpPr/>
          <p:nvPr/>
        </p:nvSpPr>
        <p:spPr>
          <a:xfrm>
            <a:off x="8686606" y="3552133"/>
            <a:ext cx="2457052" cy="630469"/>
          </a:xfrm>
          <a:prstGeom prst="chevron">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Deployment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(Transitie &amp; go </a:t>
            </a:r>
            <a:r>
              <a:rPr lang="nl-NL" sz="1200" b="1" kern="0" dirty="0">
                <a:solidFill>
                  <a:prstClr val="white"/>
                </a:solidFill>
                <a:latin typeface="Arial" panose="020B0604020202020204" pitchFamily="34" charset="0"/>
                <a:cs typeface="Arial" panose="020B0604020202020204" pitchFamily="34" charset="0"/>
              </a:rPr>
              <a:t>l</a:t>
            </a:r>
            <a:r>
              <a:rPr kumimoji="0" lang="nl-NL" sz="1200" b="1" i="0" u="none" strike="noStrike" kern="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ive</a:t>
            </a:r>
            <a:r>
              <a:rPr kumimoji="0" lang="nl-NL"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68" name="Pijl: punthaak 26">
            <a:extLst>
              <a:ext uri="{FF2B5EF4-FFF2-40B4-BE49-F238E27FC236}">
                <a16:creationId xmlns:a16="http://schemas.microsoft.com/office/drawing/2014/main" id="{67A8209C-7738-45EE-86BD-EA663E70C521}"/>
              </a:ext>
            </a:extLst>
          </p:cNvPr>
          <p:cNvSpPr/>
          <p:nvPr/>
        </p:nvSpPr>
        <p:spPr>
          <a:xfrm>
            <a:off x="10817850" y="3555137"/>
            <a:ext cx="1308834" cy="288000"/>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Nazorg</a:t>
            </a:r>
          </a:p>
        </p:txBody>
      </p:sp>
      <p:sp>
        <p:nvSpPr>
          <p:cNvPr id="69" name="Pijl: punthaak 18">
            <a:extLst>
              <a:ext uri="{FF2B5EF4-FFF2-40B4-BE49-F238E27FC236}">
                <a16:creationId xmlns:a16="http://schemas.microsoft.com/office/drawing/2014/main" id="{8A842FC9-51A9-423B-BF90-AE7AD9710A2C}"/>
              </a:ext>
            </a:extLst>
          </p:cNvPr>
          <p:cNvSpPr/>
          <p:nvPr/>
        </p:nvSpPr>
        <p:spPr>
          <a:xfrm>
            <a:off x="9031627" y="2926103"/>
            <a:ext cx="2175310" cy="288000"/>
          </a:xfrm>
          <a:prstGeom prst="chevron">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Transitie</a:t>
            </a:r>
          </a:p>
        </p:txBody>
      </p:sp>
      <p:sp>
        <p:nvSpPr>
          <p:cNvPr id="70" name="Pijl: punthaak 26">
            <a:extLst>
              <a:ext uri="{FF2B5EF4-FFF2-40B4-BE49-F238E27FC236}">
                <a16:creationId xmlns:a16="http://schemas.microsoft.com/office/drawing/2014/main" id="{5025E898-0D64-47AD-9D14-C694803F6063}"/>
              </a:ext>
            </a:extLst>
          </p:cNvPr>
          <p:cNvSpPr/>
          <p:nvPr/>
        </p:nvSpPr>
        <p:spPr>
          <a:xfrm>
            <a:off x="10607152" y="3895214"/>
            <a:ext cx="1519532" cy="295790"/>
          </a:xfrm>
          <a:prstGeom prst="chevron">
            <a:avLst/>
          </a:prstGeom>
          <a:solidFill>
            <a:sysClr val="window" lastClr="FFFFFF">
              <a:lumMod val="50000"/>
              <a:alpha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Beheer</a:t>
            </a:r>
          </a:p>
        </p:txBody>
      </p:sp>
      <p:cxnSp>
        <p:nvCxnSpPr>
          <p:cNvPr id="71" name="Straight Connector 70">
            <a:extLst>
              <a:ext uri="{FF2B5EF4-FFF2-40B4-BE49-F238E27FC236}">
                <a16:creationId xmlns:a16="http://schemas.microsoft.com/office/drawing/2014/main" id="{50E2A526-CE38-4F4D-BE3D-F46398D3103A}"/>
              </a:ext>
            </a:extLst>
          </p:cNvPr>
          <p:cNvCxnSpPr>
            <a:cxnSpLocks/>
          </p:cNvCxnSpPr>
          <p:nvPr/>
        </p:nvCxnSpPr>
        <p:spPr>
          <a:xfrm flipH="1" flipV="1">
            <a:off x="10807217" y="3558152"/>
            <a:ext cx="325808" cy="295790"/>
          </a:xfrm>
          <a:prstGeom prst="line">
            <a:avLst/>
          </a:prstGeom>
          <a:noFill/>
          <a:ln w="31750" cap="flat" cmpd="sng" algn="ctr">
            <a:solidFill>
              <a:srgbClr val="D9D9D9"/>
            </a:solidFill>
            <a:prstDash val="solid"/>
            <a:miter lim="800000"/>
          </a:ln>
          <a:effectLst/>
        </p:spPr>
      </p:cxnSp>
      <p:sp>
        <p:nvSpPr>
          <p:cNvPr id="72" name="TextBox 71">
            <a:extLst>
              <a:ext uri="{FF2B5EF4-FFF2-40B4-BE49-F238E27FC236}">
                <a16:creationId xmlns:a16="http://schemas.microsoft.com/office/drawing/2014/main" id="{2ADC793E-A382-433F-AE07-1DA0DF95D37D}"/>
              </a:ext>
            </a:extLst>
          </p:cNvPr>
          <p:cNvSpPr txBox="1"/>
          <p:nvPr/>
        </p:nvSpPr>
        <p:spPr>
          <a:xfrm rot="5400000">
            <a:off x="3441357" y="4955648"/>
            <a:ext cx="90601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01-07-2020</a:t>
            </a:r>
          </a:p>
        </p:txBody>
      </p:sp>
      <p:sp>
        <p:nvSpPr>
          <p:cNvPr id="73" name="Isosceles Triangle 72">
            <a:extLst>
              <a:ext uri="{FF2B5EF4-FFF2-40B4-BE49-F238E27FC236}">
                <a16:creationId xmlns:a16="http://schemas.microsoft.com/office/drawing/2014/main" id="{4F0C1D81-2C31-4D41-9C54-7472DB0AB012}"/>
              </a:ext>
            </a:extLst>
          </p:cNvPr>
          <p:cNvSpPr/>
          <p:nvPr/>
        </p:nvSpPr>
        <p:spPr>
          <a:xfrm>
            <a:off x="3747329" y="4432159"/>
            <a:ext cx="224590" cy="190384"/>
          </a:xfrm>
          <a:prstGeom prst="triangle">
            <a:avLst/>
          </a:prstGeom>
          <a:solidFill>
            <a:srgbClr val="FFC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9DD70C6B-D23A-445B-94BD-AED078AE824F}"/>
              </a:ext>
            </a:extLst>
          </p:cNvPr>
          <p:cNvSpPr txBox="1"/>
          <p:nvPr/>
        </p:nvSpPr>
        <p:spPr>
          <a:xfrm rot="5400000">
            <a:off x="8956445" y="4863315"/>
            <a:ext cx="90601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03-01-2022</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GAT</a:t>
            </a:r>
          </a:p>
        </p:txBody>
      </p:sp>
      <p:sp>
        <p:nvSpPr>
          <p:cNvPr id="75" name="Isosceles Triangle 74">
            <a:extLst>
              <a:ext uri="{FF2B5EF4-FFF2-40B4-BE49-F238E27FC236}">
                <a16:creationId xmlns:a16="http://schemas.microsoft.com/office/drawing/2014/main" id="{39B62DC5-631E-47CA-8148-5B82CC868D18}"/>
              </a:ext>
            </a:extLst>
          </p:cNvPr>
          <p:cNvSpPr/>
          <p:nvPr/>
        </p:nvSpPr>
        <p:spPr>
          <a:xfrm>
            <a:off x="9300395" y="4432159"/>
            <a:ext cx="224590" cy="190384"/>
          </a:xfrm>
          <a:prstGeom prst="triangle">
            <a:avLst/>
          </a:prstGeom>
          <a:solidFill>
            <a:srgbClr val="FFC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7361AF1C-FB55-49A5-A4CD-D75DA72F3B6F}"/>
              </a:ext>
            </a:extLst>
          </p:cNvPr>
          <p:cNvSpPr txBox="1"/>
          <p:nvPr/>
        </p:nvSpPr>
        <p:spPr>
          <a:xfrm rot="5400000">
            <a:off x="10753888" y="4987673"/>
            <a:ext cx="90601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19-03-2022</a:t>
            </a:r>
          </a:p>
        </p:txBody>
      </p:sp>
      <p:sp>
        <p:nvSpPr>
          <p:cNvPr id="77" name="Isosceles Triangle 76">
            <a:extLst>
              <a:ext uri="{FF2B5EF4-FFF2-40B4-BE49-F238E27FC236}">
                <a16:creationId xmlns:a16="http://schemas.microsoft.com/office/drawing/2014/main" id="{629DE623-53C7-43F4-8FC5-3152047E0695}"/>
              </a:ext>
            </a:extLst>
          </p:cNvPr>
          <p:cNvSpPr/>
          <p:nvPr/>
        </p:nvSpPr>
        <p:spPr>
          <a:xfrm>
            <a:off x="11090973" y="4473011"/>
            <a:ext cx="224590" cy="190384"/>
          </a:xfrm>
          <a:prstGeom prst="triangle">
            <a:avLst/>
          </a:prstGeom>
          <a:solidFill>
            <a:srgbClr val="FFC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2195AB12-8783-4196-9158-212622804146}"/>
              </a:ext>
            </a:extLst>
          </p:cNvPr>
          <p:cNvSpPr txBox="1"/>
          <p:nvPr/>
        </p:nvSpPr>
        <p:spPr>
          <a:xfrm rot="5400000">
            <a:off x="2938156" y="4955648"/>
            <a:ext cx="90601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01-07-2020</a:t>
            </a:r>
          </a:p>
        </p:txBody>
      </p:sp>
      <p:sp>
        <p:nvSpPr>
          <p:cNvPr id="79" name="Isosceles Triangle 78">
            <a:extLst>
              <a:ext uri="{FF2B5EF4-FFF2-40B4-BE49-F238E27FC236}">
                <a16:creationId xmlns:a16="http://schemas.microsoft.com/office/drawing/2014/main" id="{D000771B-1F0A-4DF2-97A1-D86206E381FF}"/>
              </a:ext>
            </a:extLst>
          </p:cNvPr>
          <p:cNvSpPr/>
          <p:nvPr/>
        </p:nvSpPr>
        <p:spPr>
          <a:xfrm>
            <a:off x="3244128" y="4432159"/>
            <a:ext cx="224590" cy="190384"/>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83810B0D-578E-4DDE-9F48-5A5AB0F82E67}"/>
              </a:ext>
            </a:extLst>
          </p:cNvPr>
          <p:cNvSpPr txBox="1"/>
          <p:nvPr/>
        </p:nvSpPr>
        <p:spPr>
          <a:xfrm rot="5400000">
            <a:off x="1584024" y="4955648"/>
            <a:ext cx="90601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01-05-2020</a:t>
            </a:r>
          </a:p>
        </p:txBody>
      </p:sp>
      <p:sp>
        <p:nvSpPr>
          <p:cNvPr id="81" name="Isosceles Triangle 80">
            <a:extLst>
              <a:ext uri="{FF2B5EF4-FFF2-40B4-BE49-F238E27FC236}">
                <a16:creationId xmlns:a16="http://schemas.microsoft.com/office/drawing/2014/main" id="{4D1576D7-9B89-4A82-BAAB-9B022607EED7}"/>
              </a:ext>
            </a:extLst>
          </p:cNvPr>
          <p:cNvSpPr/>
          <p:nvPr/>
        </p:nvSpPr>
        <p:spPr>
          <a:xfrm>
            <a:off x="1889996" y="4432159"/>
            <a:ext cx="224590" cy="190384"/>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F5BF32E2-0ADE-444B-8FCA-C127EEA5B638}"/>
              </a:ext>
            </a:extLst>
          </p:cNvPr>
          <p:cNvSpPr txBox="1"/>
          <p:nvPr/>
        </p:nvSpPr>
        <p:spPr>
          <a:xfrm rot="5400000">
            <a:off x="4650107" y="5014607"/>
            <a:ext cx="120860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09-2020</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Start Bouw MDT</a:t>
            </a:r>
          </a:p>
        </p:txBody>
      </p:sp>
      <p:sp>
        <p:nvSpPr>
          <p:cNvPr id="83" name="Isosceles Triangle 82">
            <a:extLst>
              <a:ext uri="{FF2B5EF4-FFF2-40B4-BE49-F238E27FC236}">
                <a16:creationId xmlns:a16="http://schemas.microsoft.com/office/drawing/2014/main" id="{EC5C2965-578E-4AC1-802B-0E60610A9CFD}"/>
              </a:ext>
            </a:extLst>
          </p:cNvPr>
          <p:cNvSpPr/>
          <p:nvPr/>
        </p:nvSpPr>
        <p:spPr>
          <a:xfrm>
            <a:off x="5123413" y="4432159"/>
            <a:ext cx="224590" cy="190384"/>
          </a:xfrm>
          <a:prstGeom prst="triangle">
            <a:avLst/>
          </a:prstGeom>
          <a:solidFill>
            <a:srgbClr val="7F7F7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40A63C27-DE96-4544-921D-A24944B47916}"/>
              </a:ext>
            </a:extLst>
          </p:cNvPr>
          <p:cNvSpPr txBox="1"/>
          <p:nvPr/>
        </p:nvSpPr>
        <p:spPr>
          <a:xfrm rot="5400000">
            <a:off x="2047652" y="5155810"/>
            <a:ext cx="149100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08-06-2020</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Start </a:t>
            </a:r>
            <a:r>
              <a:rPr kumimoji="0" lang="nl-NL" sz="1200" b="0" i="0" u="none" strike="noStrike" kern="0" cap="none" spc="0" normalizeH="0" baseline="0" noProof="0" dirty="0" err="1">
                <a:ln>
                  <a:noFill/>
                </a:ln>
                <a:solidFill>
                  <a:prstClr val="black"/>
                </a:solidFill>
                <a:effectLst/>
                <a:uLnTx/>
                <a:uFillTx/>
              </a:rPr>
              <a:t>Refinement</a:t>
            </a:r>
            <a:endParaRPr kumimoji="0" lang="nl-NL" sz="1200" b="0" i="0" u="none" strike="noStrike" kern="0" cap="none" spc="0" normalizeH="0" baseline="0" noProof="0" dirty="0">
              <a:ln>
                <a:noFill/>
              </a:ln>
              <a:solidFill>
                <a:prstClr val="black"/>
              </a:solidFill>
              <a:effectLst/>
              <a:uLnTx/>
              <a:uFillTx/>
            </a:endParaRPr>
          </a:p>
        </p:txBody>
      </p:sp>
      <p:sp>
        <p:nvSpPr>
          <p:cNvPr id="85" name="Isosceles Triangle 84">
            <a:extLst>
              <a:ext uri="{FF2B5EF4-FFF2-40B4-BE49-F238E27FC236}">
                <a16:creationId xmlns:a16="http://schemas.microsoft.com/office/drawing/2014/main" id="{0D601F6C-02FD-471C-8560-0F22819C9AD4}"/>
              </a:ext>
            </a:extLst>
          </p:cNvPr>
          <p:cNvSpPr/>
          <p:nvPr/>
        </p:nvSpPr>
        <p:spPr>
          <a:xfrm>
            <a:off x="2681020" y="4432159"/>
            <a:ext cx="224590" cy="190384"/>
          </a:xfrm>
          <a:prstGeom prst="triangle">
            <a:avLst/>
          </a:prstGeom>
          <a:solidFill>
            <a:srgbClr val="7F7F7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TextBox 85">
            <a:extLst>
              <a:ext uri="{FF2B5EF4-FFF2-40B4-BE49-F238E27FC236}">
                <a16:creationId xmlns:a16="http://schemas.microsoft.com/office/drawing/2014/main" id="{998CF8EF-FA5E-40CF-8DC0-3AAEE778199D}"/>
              </a:ext>
            </a:extLst>
          </p:cNvPr>
          <p:cNvSpPr txBox="1"/>
          <p:nvPr/>
        </p:nvSpPr>
        <p:spPr>
          <a:xfrm rot="5400000">
            <a:off x="3920903" y="5079610"/>
            <a:ext cx="133860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08-2020</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Start Bouw MDP</a:t>
            </a:r>
          </a:p>
        </p:txBody>
      </p:sp>
      <p:sp>
        <p:nvSpPr>
          <p:cNvPr id="87" name="TextBox 86">
            <a:extLst>
              <a:ext uri="{FF2B5EF4-FFF2-40B4-BE49-F238E27FC236}">
                <a16:creationId xmlns:a16="http://schemas.microsoft.com/office/drawing/2014/main" id="{5804191C-9A5C-4F4C-8346-9AACA535DEB4}"/>
              </a:ext>
            </a:extLst>
          </p:cNvPr>
          <p:cNvSpPr txBox="1"/>
          <p:nvPr/>
        </p:nvSpPr>
        <p:spPr>
          <a:xfrm rot="5400000">
            <a:off x="7628267" y="5079610"/>
            <a:ext cx="133860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16-08-2021</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RNB Acceptatie</a:t>
            </a:r>
          </a:p>
        </p:txBody>
      </p:sp>
      <p:sp>
        <p:nvSpPr>
          <p:cNvPr id="88" name="TextBox 87">
            <a:extLst>
              <a:ext uri="{FF2B5EF4-FFF2-40B4-BE49-F238E27FC236}">
                <a16:creationId xmlns:a16="http://schemas.microsoft.com/office/drawing/2014/main" id="{D0FD703B-6F59-4E4D-8AB8-F6B2B59EED61}"/>
              </a:ext>
            </a:extLst>
          </p:cNvPr>
          <p:cNvSpPr txBox="1"/>
          <p:nvPr/>
        </p:nvSpPr>
        <p:spPr>
          <a:xfrm rot="5400000">
            <a:off x="8119880" y="4994858"/>
            <a:ext cx="116910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31-09-2021</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black"/>
                </a:solidFill>
                <a:effectLst/>
                <a:uLnTx/>
                <a:uFillTx/>
              </a:rPr>
              <a:t>Einde Realisatie</a:t>
            </a:r>
          </a:p>
        </p:txBody>
      </p:sp>
      <p:sp>
        <p:nvSpPr>
          <p:cNvPr id="89" name="Isosceles Triangle 88">
            <a:extLst>
              <a:ext uri="{FF2B5EF4-FFF2-40B4-BE49-F238E27FC236}">
                <a16:creationId xmlns:a16="http://schemas.microsoft.com/office/drawing/2014/main" id="{F39A5734-8DD6-4761-BD62-D22BEF9B5390}"/>
              </a:ext>
            </a:extLst>
          </p:cNvPr>
          <p:cNvSpPr/>
          <p:nvPr/>
        </p:nvSpPr>
        <p:spPr>
          <a:xfrm>
            <a:off x="8557394" y="4432159"/>
            <a:ext cx="224590" cy="190384"/>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Isosceles Triangle 89">
            <a:extLst>
              <a:ext uri="{FF2B5EF4-FFF2-40B4-BE49-F238E27FC236}">
                <a16:creationId xmlns:a16="http://schemas.microsoft.com/office/drawing/2014/main" id="{E5364322-7742-48B6-810C-47A6DD1ADC1A}"/>
              </a:ext>
            </a:extLst>
          </p:cNvPr>
          <p:cNvSpPr/>
          <p:nvPr/>
        </p:nvSpPr>
        <p:spPr>
          <a:xfrm>
            <a:off x="4459213" y="4432159"/>
            <a:ext cx="224590" cy="190384"/>
          </a:xfrm>
          <a:prstGeom prst="triangle">
            <a:avLst/>
          </a:prstGeom>
          <a:solidFill>
            <a:srgbClr val="7F7F7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Isosceles Triangle 90">
            <a:extLst>
              <a:ext uri="{FF2B5EF4-FFF2-40B4-BE49-F238E27FC236}">
                <a16:creationId xmlns:a16="http://schemas.microsoft.com/office/drawing/2014/main" id="{2239E601-C30C-46E3-858E-9966F736502A}"/>
              </a:ext>
            </a:extLst>
          </p:cNvPr>
          <p:cNvSpPr/>
          <p:nvPr/>
        </p:nvSpPr>
        <p:spPr>
          <a:xfrm>
            <a:off x="8166577" y="4432159"/>
            <a:ext cx="224590" cy="190384"/>
          </a:xfrm>
          <a:prstGeom prst="triangle">
            <a:avLst/>
          </a:prstGeom>
          <a:solidFill>
            <a:srgbClr val="7F7F7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Ovaal 9">
            <a:extLst>
              <a:ext uri="{FF2B5EF4-FFF2-40B4-BE49-F238E27FC236}">
                <a16:creationId xmlns:a16="http://schemas.microsoft.com/office/drawing/2014/main" id="{3ABF50CD-630F-45D1-A4D3-41958DADFEFB}"/>
              </a:ext>
            </a:extLst>
          </p:cNvPr>
          <p:cNvSpPr/>
          <p:nvPr/>
        </p:nvSpPr>
        <p:spPr>
          <a:xfrm>
            <a:off x="5723838" y="3219513"/>
            <a:ext cx="360000" cy="360000"/>
          </a:xfrm>
          <a:prstGeom prst="ellipse">
            <a:avLst/>
          </a:prstGeom>
          <a:solidFill>
            <a:srgbClr val="002060">
              <a:alpha val="50000"/>
            </a:srgbClr>
          </a:solidFill>
          <a:ln w="12700" cap="flat" cmpd="sng" algn="ctr">
            <a:no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T1</a:t>
            </a:r>
          </a:p>
        </p:txBody>
      </p:sp>
      <p:cxnSp>
        <p:nvCxnSpPr>
          <p:cNvPr id="93" name="Straight Arrow Connector 92">
            <a:extLst>
              <a:ext uri="{FF2B5EF4-FFF2-40B4-BE49-F238E27FC236}">
                <a16:creationId xmlns:a16="http://schemas.microsoft.com/office/drawing/2014/main" id="{56D24CE4-3612-4DFD-8B48-C64A60983B5F}"/>
              </a:ext>
            </a:extLst>
          </p:cNvPr>
          <p:cNvCxnSpPr>
            <a:cxnSpLocks/>
          </p:cNvCxnSpPr>
          <p:nvPr/>
        </p:nvCxnSpPr>
        <p:spPr>
          <a:xfrm>
            <a:off x="3932320" y="3238563"/>
            <a:ext cx="1791518" cy="0"/>
          </a:xfrm>
          <a:prstGeom prst="straightConnector1">
            <a:avLst/>
          </a:prstGeom>
          <a:noFill/>
          <a:ln w="6350" cap="flat" cmpd="sng" algn="ctr">
            <a:solidFill>
              <a:srgbClr val="4472C4"/>
            </a:solidFill>
            <a:prstDash val="dash"/>
            <a:miter lim="800000"/>
            <a:tailEnd type="triangle"/>
          </a:ln>
          <a:effectLst/>
        </p:spPr>
      </p:cxnSp>
      <p:sp>
        <p:nvSpPr>
          <p:cNvPr id="94" name="Ovaal 14">
            <a:extLst>
              <a:ext uri="{FF2B5EF4-FFF2-40B4-BE49-F238E27FC236}">
                <a16:creationId xmlns:a16="http://schemas.microsoft.com/office/drawing/2014/main" id="{18094A9C-4CAD-4D62-B0BA-EA053ACADA0B}"/>
              </a:ext>
            </a:extLst>
          </p:cNvPr>
          <p:cNvSpPr/>
          <p:nvPr/>
        </p:nvSpPr>
        <p:spPr>
          <a:xfrm>
            <a:off x="8667959" y="3196183"/>
            <a:ext cx="360000" cy="360000"/>
          </a:xfrm>
          <a:prstGeom prst="ellipse">
            <a:avLst/>
          </a:prstGeom>
          <a:solidFill>
            <a:srgbClr val="002060">
              <a:alpha val="5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Live</a:t>
            </a:r>
          </a:p>
        </p:txBody>
      </p:sp>
      <p:cxnSp>
        <p:nvCxnSpPr>
          <p:cNvPr id="95" name="Straight Arrow Connector 94">
            <a:extLst>
              <a:ext uri="{FF2B5EF4-FFF2-40B4-BE49-F238E27FC236}">
                <a16:creationId xmlns:a16="http://schemas.microsoft.com/office/drawing/2014/main" id="{6FFAD893-0A72-48DC-8D4D-1F19B865F5A2}"/>
              </a:ext>
            </a:extLst>
          </p:cNvPr>
          <p:cNvCxnSpPr>
            <a:cxnSpLocks/>
          </p:cNvCxnSpPr>
          <p:nvPr/>
        </p:nvCxnSpPr>
        <p:spPr>
          <a:xfrm flipV="1">
            <a:off x="8953627" y="3238563"/>
            <a:ext cx="2069641" cy="0"/>
          </a:xfrm>
          <a:prstGeom prst="straightConnector1">
            <a:avLst/>
          </a:prstGeom>
          <a:noFill/>
          <a:ln w="6350" cap="flat" cmpd="sng" algn="ctr">
            <a:solidFill>
              <a:srgbClr val="4472C4"/>
            </a:solidFill>
            <a:prstDash val="dash"/>
            <a:miter lim="800000"/>
            <a:tailEnd type="triangle"/>
          </a:ln>
          <a:effectLst/>
        </p:spPr>
      </p:cxnSp>
      <p:sp>
        <p:nvSpPr>
          <p:cNvPr id="96" name="Ovaal 12">
            <a:extLst>
              <a:ext uri="{FF2B5EF4-FFF2-40B4-BE49-F238E27FC236}">
                <a16:creationId xmlns:a16="http://schemas.microsoft.com/office/drawing/2014/main" id="{FD31C8D9-7D59-4AE2-991A-5813A2B499DC}"/>
              </a:ext>
            </a:extLst>
          </p:cNvPr>
          <p:cNvSpPr/>
          <p:nvPr/>
        </p:nvSpPr>
        <p:spPr>
          <a:xfrm>
            <a:off x="9212017" y="3200536"/>
            <a:ext cx="360000" cy="360000"/>
          </a:xfrm>
          <a:prstGeom prst="ellipse">
            <a:avLst/>
          </a:prstGeom>
          <a:solidFill>
            <a:srgbClr val="002060"/>
          </a:solidFill>
          <a:ln w="12700" cap="flat" cmpd="sng" algn="ctr">
            <a:no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T2</a:t>
            </a:r>
          </a:p>
        </p:txBody>
      </p:sp>
      <p:pic>
        <p:nvPicPr>
          <p:cNvPr id="98" name="Picture 97">
            <a:extLst>
              <a:ext uri="{FF2B5EF4-FFF2-40B4-BE49-F238E27FC236}">
                <a16:creationId xmlns:a16="http://schemas.microsoft.com/office/drawing/2014/main" id="{B0D8F136-C4E4-4251-A63D-3B11D695AB95}"/>
              </a:ext>
            </a:extLst>
          </p:cNvPr>
          <p:cNvPicPr>
            <a:picLocks noChangeAspect="1"/>
          </p:cNvPicPr>
          <p:nvPr/>
        </p:nvPicPr>
        <p:blipFill>
          <a:blip r:embed="rId3"/>
          <a:stretch>
            <a:fillRect/>
          </a:stretch>
        </p:blipFill>
        <p:spPr>
          <a:xfrm>
            <a:off x="236682" y="3771760"/>
            <a:ext cx="1143709" cy="285318"/>
          </a:xfrm>
          <a:prstGeom prst="rect">
            <a:avLst/>
          </a:prstGeom>
        </p:spPr>
      </p:pic>
      <p:sp>
        <p:nvSpPr>
          <p:cNvPr id="102" name="Tijdelijke aanduiding voor inhoud 2">
            <a:extLst>
              <a:ext uri="{FF2B5EF4-FFF2-40B4-BE49-F238E27FC236}">
                <a16:creationId xmlns:a16="http://schemas.microsoft.com/office/drawing/2014/main" id="{8A5CBC0F-226D-4262-85BB-89AAF8056F30}"/>
              </a:ext>
            </a:extLst>
          </p:cNvPr>
          <p:cNvSpPr txBox="1">
            <a:spLocks/>
          </p:cNvSpPr>
          <p:nvPr/>
        </p:nvSpPr>
        <p:spPr>
          <a:xfrm>
            <a:off x="665187" y="1178339"/>
            <a:ext cx="9216134" cy="90246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nl-NL" sz="1800" dirty="0"/>
              <a:t>De EDSN IT Programma-delivery-organisatie is opgezet om de afgesproken planning te realiseren en voert de centrale IT-werkzaamheden uit, biedt ondersteuning met de operationele sturing gedurende de ontwikkeling van Allocatie 2.0 Tranche 1.</a:t>
            </a:r>
          </a:p>
          <a:p>
            <a:pPr>
              <a:buFont typeface="Arial" panose="020B0604020202020204" pitchFamily="34" charset="0"/>
              <a:buChar char="•"/>
            </a:pPr>
            <a:endParaRPr lang="en-GB" sz="1800" dirty="0"/>
          </a:p>
        </p:txBody>
      </p:sp>
      <p:sp>
        <p:nvSpPr>
          <p:cNvPr id="63" name="Titel 2">
            <a:extLst>
              <a:ext uri="{FF2B5EF4-FFF2-40B4-BE49-F238E27FC236}">
                <a16:creationId xmlns:a16="http://schemas.microsoft.com/office/drawing/2014/main" id="{D575BFF3-A3F1-784F-82C0-99CCF7C0D78A}"/>
              </a:ext>
            </a:extLst>
          </p:cNvPr>
          <p:cNvSpPr>
            <a:spLocks noGrp="1"/>
          </p:cNvSpPr>
          <p:nvPr>
            <p:ph type="title"/>
          </p:nvPr>
        </p:nvSpPr>
        <p:spPr>
          <a:xfrm>
            <a:off x="609601" y="483992"/>
            <a:ext cx="8823766" cy="713631"/>
          </a:xfrm>
        </p:spPr>
        <p:txBody>
          <a:bodyPr>
            <a:noAutofit/>
          </a:bodyPr>
          <a:lstStyle/>
          <a:p>
            <a:r>
              <a:rPr lang="nl-NL" sz="2800" b="1" dirty="0"/>
              <a:t>High Level Planning - IT Delivery</a:t>
            </a:r>
          </a:p>
        </p:txBody>
      </p:sp>
    </p:spTree>
    <p:extLst>
      <p:ext uri="{BB962C8B-B14F-4D97-AF65-F5344CB8AC3E}">
        <p14:creationId xmlns:p14="http://schemas.microsoft.com/office/powerpoint/2010/main" val="4160693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2FAE91-9604-41F7-B1F0-1A6C2F255A66}"/>
              </a:ext>
            </a:extLst>
          </p:cNvPr>
          <p:cNvSpPr>
            <a:spLocks noGrp="1"/>
          </p:cNvSpPr>
          <p:nvPr>
            <p:ph type="sldNum" sz="quarter" idx="12"/>
          </p:nvPr>
        </p:nvSpPr>
        <p:spPr/>
        <p:txBody>
          <a:bodyPr/>
          <a:lstStyle/>
          <a:p>
            <a:fld id="{A1C3A1F5-F269-2A47-BBB9-BDB2D4CF88E3}" type="slidenum">
              <a:rPr lang="nl-NL" smtClean="0"/>
              <a:t>56</a:t>
            </a:fld>
            <a:endParaRPr lang="nl-NL" dirty="0"/>
          </a:p>
        </p:txBody>
      </p:sp>
      <p:sp>
        <p:nvSpPr>
          <p:cNvPr id="6" name="Tijdelijke aanduiding voor inhoud 2">
            <a:extLst>
              <a:ext uri="{FF2B5EF4-FFF2-40B4-BE49-F238E27FC236}">
                <a16:creationId xmlns:a16="http://schemas.microsoft.com/office/drawing/2014/main" id="{14357342-1D72-4101-A539-2A3C96AB5323}"/>
              </a:ext>
            </a:extLst>
          </p:cNvPr>
          <p:cNvSpPr>
            <a:spLocks noGrp="1"/>
          </p:cNvSpPr>
          <p:nvPr>
            <p:ph idx="1"/>
          </p:nvPr>
        </p:nvSpPr>
        <p:spPr>
          <a:xfrm>
            <a:off x="609601" y="1343025"/>
            <a:ext cx="11030400" cy="4783138"/>
          </a:xfrm>
        </p:spPr>
        <p:txBody>
          <a:bodyPr/>
          <a:lstStyle/>
          <a:p>
            <a:pPr lvl="0">
              <a:buFont typeface="Wingdings" pitchFamily="2" charset="2"/>
              <a:buChar char="§"/>
            </a:pPr>
            <a:r>
              <a:rPr lang="nl-NL" sz="1800" dirty="0"/>
              <a:t>EDSN en </a:t>
            </a:r>
            <a:r>
              <a:rPr lang="nl-NL" sz="1800" dirty="0" err="1"/>
              <a:t>pRO</a:t>
            </a:r>
            <a:r>
              <a:rPr lang="nl-NL" sz="1800" dirty="0"/>
              <a:t> hebben nauwe onderlinge afstemming over prioriteiten, scope, planning en deliverables. Teams trekken gezamenlijk op bij oplossen van issues en identificeren van risico’s</a:t>
            </a:r>
          </a:p>
          <a:p>
            <a:pPr lvl="0">
              <a:buFont typeface="Wingdings" pitchFamily="2" charset="2"/>
              <a:buChar char="§"/>
            </a:pPr>
            <a:r>
              <a:rPr lang="nl-NL" sz="1800" dirty="0"/>
              <a:t>De IT Delivery-bouwteams werken met agile/scrum-aanpak, waarbij de scrumteams verantwoordelijk zijn voor </a:t>
            </a:r>
            <a:r>
              <a:rPr lang="nl-NL" sz="1800" dirty="0" err="1"/>
              <a:t>refinement</a:t>
            </a:r>
            <a:r>
              <a:rPr lang="nl-NL" sz="1800" dirty="0"/>
              <a:t>, bouw en functionele testen van de diverse </a:t>
            </a:r>
            <a:r>
              <a:rPr lang="nl-NL" sz="1800" dirty="0" err="1"/>
              <a:t>Epic’s</a:t>
            </a:r>
            <a:r>
              <a:rPr lang="nl-NL" sz="1800" dirty="0"/>
              <a:t> en </a:t>
            </a:r>
            <a:r>
              <a:rPr lang="nl-NL" sz="1800" dirty="0" err="1"/>
              <a:t>Feature’s</a:t>
            </a:r>
            <a:endParaRPr lang="nl-NL" sz="1800" dirty="0"/>
          </a:p>
          <a:p>
            <a:pPr lvl="0">
              <a:buFont typeface="Wingdings" pitchFamily="2" charset="2"/>
              <a:buChar char="§"/>
            </a:pPr>
            <a:r>
              <a:rPr lang="nl-NL" sz="1800" dirty="0"/>
              <a:t>Scope en tijd staat vast, namelijk de issues die onderdeel uitmaken van de Themarelease 2021</a:t>
            </a:r>
          </a:p>
          <a:p>
            <a:pPr>
              <a:buFont typeface="Wingdings" pitchFamily="2" charset="2"/>
              <a:buChar char="§"/>
            </a:pPr>
            <a:r>
              <a:rPr lang="nl-NL" sz="1800" dirty="0"/>
              <a:t>De aanpak in de sector tussen de verschillende marktpartijen kent T-momenten in de planning met duidelijke faseovergangen tussen ontwerp, bouw, test en de go live. De centrale bouwactiviteiten door EDSN zijn reeds gaande</a:t>
            </a:r>
          </a:p>
          <a:p>
            <a:pPr>
              <a:buFont typeface="Wingdings" pitchFamily="2" charset="2"/>
              <a:buChar char="§"/>
            </a:pPr>
            <a:r>
              <a:rPr lang="nl-NL" sz="1800" dirty="0" err="1"/>
              <a:t>pRO</a:t>
            </a:r>
            <a:r>
              <a:rPr lang="nl-NL" sz="1800" dirty="0"/>
              <a:t> voert namens de </a:t>
            </a:r>
            <a:r>
              <a:rPr lang="nl-NL" sz="1800" dirty="0" err="1"/>
              <a:t>RNB’s</a:t>
            </a:r>
            <a:r>
              <a:rPr lang="nl-NL" sz="1800" dirty="0"/>
              <a:t> regie over de marktpartijen (NEDU Gebruikersacceptatietest en transitie via gebruikelijke aansturing)</a:t>
            </a:r>
          </a:p>
          <a:p>
            <a:pPr>
              <a:buFont typeface="Wingdings" pitchFamily="2" charset="2"/>
              <a:buChar char="§"/>
            </a:pPr>
            <a:r>
              <a:rPr lang="nl-NL" sz="1800" dirty="0"/>
              <a:t>Succes van het programma is mede afhankelijk van de gezamenlijke afstemming tussen EDSN en </a:t>
            </a:r>
            <a:r>
              <a:rPr lang="nl-NL" sz="1800" dirty="0" err="1"/>
              <a:t>pRO</a:t>
            </a:r>
            <a:r>
              <a:rPr lang="nl-NL" sz="1800" dirty="0"/>
              <a:t> en alle marktpartijen</a:t>
            </a:r>
          </a:p>
          <a:p>
            <a:pPr lvl="0"/>
            <a:endParaRPr lang="nl-NL" dirty="0"/>
          </a:p>
          <a:p>
            <a:pPr lvl="0"/>
            <a:endParaRPr lang="nl-NL" sz="1200" dirty="0"/>
          </a:p>
        </p:txBody>
      </p:sp>
      <p:sp>
        <p:nvSpPr>
          <p:cNvPr id="7" name="Titel 2">
            <a:extLst>
              <a:ext uri="{FF2B5EF4-FFF2-40B4-BE49-F238E27FC236}">
                <a16:creationId xmlns:a16="http://schemas.microsoft.com/office/drawing/2014/main" id="{99DE0E27-4AEB-F249-9EE0-769033800D30}"/>
              </a:ext>
            </a:extLst>
          </p:cNvPr>
          <p:cNvSpPr>
            <a:spLocks noGrp="1"/>
          </p:cNvSpPr>
          <p:nvPr>
            <p:ph type="title"/>
          </p:nvPr>
        </p:nvSpPr>
        <p:spPr>
          <a:xfrm>
            <a:off x="609601" y="483992"/>
            <a:ext cx="8823766" cy="713631"/>
          </a:xfrm>
        </p:spPr>
        <p:txBody>
          <a:bodyPr>
            <a:noAutofit/>
          </a:bodyPr>
          <a:lstStyle/>
          <a:p>
            <a:r>
              <a:rPr lang="nl-NL" sz="2800" b="1" dirty="0"/>
              <a:t>Samenwerking</a:t>
            </a:r>
          </a:p>
        </p:txBody>
      </p:sp>
    </p:spTree>
    <p:extLst>
      <p:ext uri="{BB962C8B-B14F-4D97-AF65-F5344CB8AC3E}">
        <p14:creationId xmlns:p14="http://schemas.microsoft.com/office/powerpoint/2010/main" val="29832836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solidFill>
                  <a:srgbClr val="000000"/>
                </a:solidFill>
                <a:effectLst/>
                <a:latin typeface="+mj-lt"/>
                <a:ea typeface="Calibri" panose="020F0502020204030204" pitchFamily="34" charset="0"/>
                <a:cs typeface="Arial" panose="020B0604020202020204" pitchFamily="34" charset="0"/>
              </a:rPr>
              <a:t>Planning, communicatie en monitoring</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2400" i="1" dirty="0">
                <a:cs typeface="Arial" panose="020B0604020202020204" pitchFamily="34" charset="0"/>
              </a:rPr>
              <a:t>Mirjam van der Horst - projectmanager NEDU en voorzitter SR NEDU</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57</a:t>
            </a:fld>
            <a:endParaRPr lang="nl-NL" dirty="0"/>
          </a:p>
        </p:txBody>
      </p:sp>
    </p:spTree>
    <p:extLst>
      <p:ext uri="{BB962C8B-B14F-4D97-AF65-F5344CB8AC3E}">
        <p14:creationId xmlns:p14="http://schemas.microsoft.com/office/powerpoint/2010/main" val="2698470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5"/>
            <a:ext cx="11030400" cy="4783138"/>
          </a:xfrm>
        </p:spPr>
        <p:txBody>
          <a:bodyPr/>
          <a:lstStyle/>
          <a:p>
            <a:pPr marL="0" indent="0">
              <a:lnSpc>
                <a:spcPct val="115000"/>
              </a:lnSpc>
              <a:spcAft>
                <a:spcPts val="800"/>
              </a:spcAft>
              <a:buNone/>
            </a:pPr>
            <a:r>
              <a:rPr lang="nl-NL" sz="18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58</a:t>
            </a:fld>
            <a:endParaRPr lang="nl-NL" dirty="0"/>
          </a:p>
        </p:txBody>
      </p:sp>
      <p:sp>
        <p:nvSpPr>
          <p:cNvPr id="11" name="Titel 2">
            <a:extLst>
              <a:ext uri="{FF2B5EF4-FFF2-40B4-BE49-F238E27FC236}">
                <a16:creationId xmlns:a16="http://schemas.microsoft.com/office/drawing/2014/main" id="{56B875ED-C631-E74E-883C-C59BA4702164}"/>
              </a:ext>
            </a:extLst>
          </p:cNvPr>
          <p:cNvSpPr>
            <a:spLocks noGrp="1"/>
          </p:cNvSpPr>
          <p:nvPr>
            <p:ph type="title"/>
          </p:nvPr>
        </p:nvSpPr>
        <p:spPr>
          <a:xfrm>
            <a:off x="609601" y="483992"/>
            <a:ext cx="8823766" cy="713631"/>
          </a:xfrm>
        </p:spPr>
        <p:txBody>
          <a:bodyPr>
            <a:noAutofit/>
          </a:bodyPr>
          <a:lstStyle/>
          <a:p>
            <a:r>
              <a:rPr lang="nl-NL" sz="2800" b="1" dirty="0"/>
              <a:t>Planning (zie ook </a:t>
            </a:r>
            <a:r>
              <a:rPr lang="nl-NL" sz="2800" b="1" dirty="0" err="1"/>
              <a:t>mijnNEDU</a:t>
            </a:r>
            <a:r>
              <a:rPr lang="nl-NL" sz="2800" b="1" dirty="0"/>
              <a:t>)</a:t>
            </a:r>
          </a:p>
        </p:txBody>
      </p:sp>
      <p:pic>
        <p:nvPicPr>
          <p:cNvPr id="2" name="Afbeelding 1">
            <a:extLst>
              <a:ext uri="{FF2B5EF4-FFF2-40B4-BE49-F238E27FC236}">
                <a16:creationId xmlns:a16="http://schemas.microsoft.com/office/drawing/2014/main" id="{3DB8E218-5A79-451F-A83B-D2307B55BE58}"/>
              </a:ext>
            </a:extLst>
          </p:cNvPr>
          <p:cNvPicPr>
            <a:picLocks noChangeAspect="1"/>
          </p:cNvPicPr>
          <p:nvPr/>
        </p:nvPicPr>
        <p:blipFill>
          <a:blip r:embed="rId2"/>
          <a:stretch>
            <a:fillRect/>
          </a:stretch>
        </p:blipFill>
        <p:spPr>
          <a:xfrm>
            <a:off x="0" y="1602910"/>
            <a:ext cx="11327907" cy="3953773"/>
          </a:xfrm>
          <a:prstGeom prst="rect">
            <a:avLst/>
          </a:prstGeom>
        </p:spPr>
      </p:pic>
    </p:spTree>
    <p:extLst>
      <p:ext uri="{BB962C8B-B14F-4D97-AF65-F5344CB8AC3E}">
        <p14:creationId xmlns:p14="http://schemas.microsoft.com/office/powerpoint/2010/main" val="4233772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197623"/>
            <a:ext cx="11030400" cy="51007810"/>
          </a:xfrm>
        </p:spPr>
        <p:txBody>
          <a:bodyPr wrap="none">
            <a:noAutofit/>
          </a:bodyPr>
          <a:lstStyle/>
          <a:p>
            <a:pPr marL="0" indent="0">
              <a:spcBef>
                <a:spcPts val="0"/>
              </a:spcBef>
              <a:spcAft>
                <a:spcPts val="800"/>
              </a:spcAft>
              <a:buNone/>
            </a:pPr>
            <a:r>
              <a:rPr lang="nl-NL" sz="1800" b="1" dirty="0"/>
              <a:t>Belangrijke data 2021</a:t>
            </a:r>
          </a:p>
          <a:p>
            <a:pPr>
              <a:spcBef>
                <a:spcPts val="0"/>
              </a:spcBef>
              <a:spcAft>
                <a:spcPts val="800"/>
              </a:spcAft>
              <a:buFont typeface="Wingdings" panose="05000000000000000000" pitchFamily="2" charset="2"/>
              <a:buChar char="§"/>
            </a:pPr>
            <a:r>
              <a:rPr lang="nl-NL" sz="1800" dirty="0"/>
              <a:t>oktober 2021: connectietesten met MMC Hub</a:t>
            </a:r>
          </a:p>
          <a:p>
            <a:pPr>
              <a:spcBef>
                <a:spcPts val="0"/>
              </a:spcBef>
              <a:spcAft>
                <a:spcPts val="800"/>
              </a:spcAft>
              <a:buFont typeface="Wingdings" panose="05000000000000000000" pitchFamily="2" charset="2"/>
              <a:buChar char="§"/>
            </a:pPr>
            <a:r>
              <a:rPr lang="nl-NL" sz="1800" dirty="0"/>
              <a:t>oktober 2021:  voorlichting testen en transitie</a:t>
            </a:r>
          </a:p>
          <a:p>
            <a:pPr>
              <a:spcBef>
                <a:spcPts val="0"/>
              </a:spcBef>
              <a:spcAft>
                <a:spcPts val="800"/>
              </a:spcAft>
              <a:buFont typeface="Wingdings" panose="05000000000000000000" pitchFamily="2" charset="2"/>
              <a:buChar char="§"/>
            </a:pPr>
            <a:r>
              <a:rPr lang="nl-NL" sz="1800" dirty="0"/>
              <a:t>29 november 2021: start Functionele acceptatietest/</a:t>
            </a:r>
            <a:r>
              <a:rPr lang="nl-NL" sz="1800" dirty="0" err="1"/>
              <a:t>Kopgroeptesten</a:t>
            </a:r>
            <a:endParaRPr lang="nl-NL" sz="1800" dirty="0"/>
          </a:p>
          <a:p>
            <a:pPr marL="0" indent="0">
              <a:spcBef>
                <a:spcPts val="0"/>
              </a:spcBef>
              <a:spcAft>
                <a:spcPts val="800"/>
              </a:spcAft>
              <a:buNone/>
            </a:pPr>
            <a:r>
              <a:rPr lang="nl-NL" sz="1800" b="1" dirty="0"/>
              <a:t>Belangrijke data 2022</a:t>
            </a:r>
          </a:p>
          <a:p>
            <a:pPr>
              <a:spcBef>
                <a:spcPts val="0"/>
              </a:spcBef>
              <a:spcAft>
                <a:spcPts val="800"/>
              </a:spcAft>
              <a:buFont typeface="Wingdings" panose="05000000000000000000" pitchFamily="2" charset="2"/>
              <a:buChar char="§"/>
            </a:pPr>
            <a:r>
              <a:rPr lang="nl-NL" sz="1800" dirty="0"/>
              <a:t>3 januari 2022: 	start Gebruikersacceptatietesten </a:t>
            </a:r>
          </a:p>
          <a:p>
            <a:pPr>
              <a:spcBef>
                <a:spcPts val="0"/>
              </a:spcBef>
              <a:spcAft>
                <a:spcPts val="800"/>
              </a:spcAft>
              <a:buFont typeface="Wingdings" panose="05000000000000000000" pitchFamily="2" charset="2"/>
              <a:buChar char="§"/>
            </a:pPr>
            <a:r>
              <a:rPr lang="nl-NL" sz="1800" dirty="0"/>
              <a:t>11 februari 2022: einde Gebruikersacceptatietesten</a:t>
            </a:r>
          </a:p>
          <a:p>
            <a:pPr>
              <a:spcBef>
                <a:spcPts val="0"/>
              </a:spcBef>
              <a:spcAft>
                <a:spcPts val="800"/>
              </a:spcAft>
              <a:buFont typeface="Wingdings" panose="05000000000000000000" pitchFamily="2" charset="2"/>
              <a:buChar char="§"/>
            </a:pPr>
            <a:r>
              <a:rPr lang="nl-NL" sz="1800" dirty="0"/>
              <a:t>14 februari 2022: versturen market </a:t>
            </a:r>
            <a:r>
              <a:rPr lang="nl-NL" sz="1800" dirty="0" err="1"/>
              <a:t>readiness</a:t>
            </a:r>
            <a:r>
              <a:rPr lang="nl-NL" sz="1800" dirty="0"/>
              <a:t> go live</a:t>
            </a:r>
          </a:p>
          <a:p>
            <a:pPr>
              <a:spcBef>
                <a:spcPts val="0"/>
              </a:spcBef>
              <a:spcAft>
                <a:spcPts val="800"/>
              </a:spcAft>
              <a:buFont typeface="Wingdings" panose="05000000000000000000" pitchFamily="2" charset="2"/>
              <a:buChar char="§"/>
            </a:pPr>
            <a:r>
              <a:rPr lang="nl-NL" sz="1800" dirty="0"/>
              <a:t>9 maart 2022: ALV NEDU besluit tot go live</a:t>
            </a:r>
          </a:p>
          <a:p>
            <a:pPr>
              <a:spcBef>
                <a:spcPts val="0"/>
              </a:spcBef>
              <a:spcAft>
                <a:spcPts val="800"/>
              </a:spcAft>
              <a:buFont typeface="Wingdings" panose="05000000000000000000" pitchFamily="2" charset="2"/>
              <a:buChar char="§"/>
            </a:pPr>
            <a:r>
              <a:rPr lang="nl-NL" sz="1800" dirty="0"/>
              <a:t>9-18 maart 2022: </a:t>
            </a:r>
            <a:r>
              <a:rPr lang="nl-NL" sz="1800" dirty="0" err="1"/>
              <a:t>freeze</a:t>
            </a:r>
            <a:r>
              <a:rPr lang="nl-NL" sz="1800" dirty="0"/>
              <a:t> op de systemen</a:t>
            </a:r>
          </a:p>
          <a:p>
            <a:pPr>
              <a:spcBef>
                <a:spcPts val="0"/>
              </a:spcBef>
              <a:spcAft>
                <a:spcPts val="800"/>
              </a:spcAft>
              <a:buFont typeface="Wingdings" panose="05000000000000000000" pitchFamily="2" charset="2"/>
              <a:buChar char="§"/>
            </a:pPr>
            <a:r>
              <a:rPr lang="nl-NL" sz="1800" dirty="0"/>
              <a:t>18 maart 2022: 	SR NEDU/SSG start </a:t>
            </a:r>
            <a:r>
              <a:rPr lang="nl-NL" sz="1800" dirty="0" err="1"/>
              <a:t>deployment</a:t>
            </a:r>
            <a:endParaRPr lang="nl-NL" sz="1800" dirty="0"/>
          </a:p>
          <a:p>
            <a:pPr>
              <a:spcBef>
                <a:spcPts val="0"/>
              </a:spcBef>
              <a:spcAft>
                <a:spcPts val="800"/>
              </a:spcAft>
              <a:buFont typeface="Wingdings" panose="05000000000000000000" pitchFamily="2" charset="2"/>
              <a:buChar char="§"/>
            </a:pPr>
            <a:r>
              <a:rPr lang="nl-NL" sz="1800" dirty="0"/>
              <a:t>19 maart 2022: 	go live</a:t>
            </a:r>
          </a:p>
          <a:p>
            <a:pPr marL="0" indent="0">
              <a:lnSpc>
                <a:spcPct val="115000"/>
              </a:lnSpc>
              <a:spcAft>
                <a:spcPts val="800"/>
              </a:spcAft>
              <a:buNone/>
            </a:pPr>
            <a:endParaRPr lang="nl-NL" sz="12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marL="0" indent="0">
              <a:lnSpc>
                <a:spcPct val="115000"/>
              </a:lnSpc>
              <a:spcAft>
                <a:spcPts val="800"/>
              </a:spcAft>
              <a:buNone/>
            </a:pPr>
            <a:r>
              <a:rPr lang="nl-NL" sz="12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59</a:t>
            </a:fld>
            <a:endParaRPr lang="nl-NL" dirty="0"/>
          </a:p>
        </p:txBody>
      </p:sp>
      <p:sp>
        <p:nvSpPr>
          <p:cNvPr id="8" name="Titel 2">
            <a:extLst>
              <a:ext uri="{FF2B5EF4-FFF2-40B4-BE49-F238E27FC236}">
                <a16:creationId xmlns:a16="http://schemas.microsoft.com/office/drawing/2014/main" id="{7B20D3E4-03FB-DB4F-B3DB-80ACC225D65F}"/>
              </a:ext>
            </a:extLst>
          </p:cNvPr>
          <p:cNvSpPr>
            <a:spLocks noGrp="1"/>
          </p:cNvSpPr>
          <p:nvPr>
            <p:ph type="title"/>
          </p:nvPr>
        </p:nvSpPr>
        <p:spPr>
          <a:xfrm>
            <a:off x="609601" y="483992"/>
            <a:ext cx="8823766" cy="713631"/>
          </a:xfrm>
        </p:spPr>
        <p:txBody>
          <a:bodyPr>
            <a:noAutofit/>
          </a:bodyPr>
          <a:lstStyle/>
          <a:p>
            <a:r>
              <a:rPr lang="nl-NL" sz="2800" b="1" dirty="0"/>
              <a:t>Planning</a:t>
            </a:r>
          </a:p>
        </p:txBody>
      </p:sp>
    </p:spTree>
    <p:extLst>
      <p:ext uri="{BB962C8B-B14F-4D97-AF65-F5344CB8AC3E}">
        <p14:creationId xmlns:p14="http://schemas.microsoft.com/office/powerpoint/2010/main" val="374205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a:t>
            </a:fld>
            <a:endParaRPr lang="nl-NL" dirty="0"/>
          </a:p>
        </p:txBody>
      </p:sp>
      <p:sp>
        <p:nvSpPr>
          <p:cNvPr id="11" name="Tijdelijke aanduiding voor verticale tekst 1">
            <a:extLst>
              <a:ext uri="{FF2B5EF4-FFF2-40B4-BE49-F238E27FC236}">
                <a16:creationId xmlns:a16="http://schemas.microsoft.com/office/drawing/2014/main" id="{0FA26189-4BF9-4DEC-A650-E905C120B800}"/>
              </a:ext>
            </a:extLst>
          </p:cNvPr>
          <p:cNvSpPr txBox="1">
            <a:spLocks/>
          </p:cNvSpPr>
          <p:nvPr/>
        </p:nvSpPr>
        <p:spPr>
          <a:xfrm>
            <a:off x="609601" y="1446835"/>
            <a:ext cx="11046167" cy="36598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FFC000"/>
              </a:buClr>
              <a:buNone/>
            </a:pPr>
            <a:r>
              <a:rPr lang="nl-NL" sz="1800" b="1" dirty="0">
                <a:solidFill>
                  <a:schemeClr val="tx1"/>
                </a:solidFill>
              </a:rPr>
              <a:t>Hogere kwaliteit, korter, eerlijker en </a:t>
            </a:r>
            <a:r>
              <a:rPr lang="nl-NL" sz="1800" b="1" dirty="0" err="1">
                <a:solidFill>
                  <a:schemeClr val="tx1"/>
                </a:solidFill>
              </a:rPr>
              <a:t>toekomstvast</a:t>
            </a:r>
            <a:endParaRPr lang="nl-NL" sz="1800" b="1" dirty="0">
              <a:solidFill>
                <a:schemeClr val="tx1"/>
              </a:solidFill>
            </a:endParaRPr>
          </a:p>
          <a:p>
            <a:pPr>
              <a:buClr>
                <a:srgbClr val="FFC000"/>
              </a:buClr>
              <a:buFont typeface="Arial" panose="020B0604020202020204" pitchFamily="34" charset="0"/>
              <a:buChar char="•"/>
            </a:pPr>
            <a:endParaRPr lang="nl-NL" sz="1800" dirty="0">
              <a:solidFill>
                <a:schemeClr val="tx1"/>
              </a:solidFill>
            </a:endParaRPr>
          </a:p>
          <a:p>
            <a:pPr>
              <a:buClr>
                <a:srgbClr val="FFC000"/>
              </a:buClr>
              <a:buFont typeface="Wingdings" pitchFamily="2" charset="2"/>
              <a:buChar char="§"/>
            </a:pPr>
            <a:r>
              <a:rPr lang="nl-NL" sz="1800" dirty="0">
                <a:solidFill>
                  <a:schemeClr val="tx1"/>
                </a:solidFill>
              </a:rPr>
              <a:t>Allocatie 2.0 verbetert de kwaliteit van de toewijzing en het efficiënt functioneren van de markt</a:t>
            </a:r>
            <a:br>
              <a:rPr lang="nl-NL" sz="1800" dirty="0">
                <a:solidFill>
                  <a:schemeClr val="tx1"/>
                </a:solidFill>
              </a:rPr>
            </a:br>
            <a:endParaRPr lang="nl-NL" sz="1800" dirty="0">
              <a:solidFill>
                <a:schemeClr val="tx1"/>
              </a:solidFill>
            </a:endParaRPr>
          </a:p>
          <a:p>
            <a:pPr marL="342900" lvl="2" indent="-342900">
              <a:buClr>
                <a:srgbClr val="FFC000"/>
              </a:buClr>
              <a:buFont typeface="Wingdings" pitchFamily="2" charset="2"/>
              <a:buChar char="§"/>
            </a:pPr>
            <a:r>
              <a:rPr lang="nl-NL" sz="1800" dirty="0">
                <a:solidFill>
                  <a:schemeClr val="tx1"/>
                </a:solidFill>
              </a:rPr>
              <a:t>Allocatie 2.0 is eerlijker en faciliteert de energietransitie</a:t>
            </a:r>
            <a:br>
              <a:rPr lang="nl-NL" sz="1800" dirty="0">
                <a:solidFill>
                  <a:schemeClr val="tx1"/>
                </a:solidFill>
              </a:rPr>
            </a:br>
            <a:r>
              <a:rPr lang="nl-NL" sz="1800" dirty="0">
                <a:solidFill>
                  <a:schemeClr val="tx1"/>
                </a:solidFill>
              </a:rPr>
              <a:t> </a:t>
            </a:r>
          </a:p>
          <a:p>
            <a:pPr>
              <a:buClr>
                <a:srgbClr val="FFC000"/>
              </a:buClr>
              <a:buFont typeface="Wingdings" pitchFamily="2" charset="2"/>
              <a:buChar char="§"/>
            </a:pPr>
            <a:r>
              <a:rPr lang="nl-NL" sz="1800" dirty="0">
                <a:solidFill>
                  <a:schemeClr val="tx1"/>
                </a:solidFill>
              </a:rPr>
              <a:t>Allocatie 2.0 is </a:t>
            </a:r>
            <a:r>
              <a:rPr lang="nl-NL" sz="1800" dirty="0" err="1">
                <a:solidFill>
                  <a:schemeClr val="tx1"/>
                </a:solidFill>
              </a:rPr>
              <a:t>toekomstvast</a:t>
            </a:r>
            <a:endParaRPr lang="nl-NL" sz="1800" dirty="0">
              <a:solidFill>
                <a:schemeClr val="tx1"/>
              </a:solidFill>
            </a:endParaRPr>
          </a:p>
          <a:p>
            <a:pPr marL="285750" lvl="1"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sz="2800" dirty="0"/>
          </a:p>
          <a:p>
            <a:pPr marL="285750" indent="-285750">
              <a:buFont typeface="Arial" panose="020B0604020202020204" pitchFamily="34" charset="0"/>
              <a:buChar char="•"/>
            </a:pPr>
            <a:endParaRPr lang="nl-NL" sz="2800" dirty="0"/>
          </a:p>
        </p:txBody>
      </p:sp>
      <p:sp>
        <p:nvSpPr>
          <p:cNvPr id="12" name="Titel 2">
            <a:extLst>
              <a:ext uri="{FF2B5EF4-FFF2-40B4-BE49-F238E27FC236}">
                <a16:creationId xmlns:a16="http://schemas.microsoft.com/office/drawing/2014/main" id="{C91FC1A9-2DDC-46DD-9904-932E347CBF8D}"/>
              </a:ext>
            </a:extLst>
          </p:cNvPr>
          <p:cNvSpPr txBox="1">
            <a:spLocks/>
          </p:cNvSpPr>
          <p:nvPr/>
        </p:nvSpPr>
        <p:spPr>
          <a:xfrm>
            <a:off x="362558" y="960745"/>
            <a:ext cx="9202625" cy="32861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endParaRPr lang="nl-NL" dirty="0"/>
          </a:p>
        </p:txBody>
      </p:sp>
      <p:sp>
        <p:nvSpPr>
          <p:cNvPr id="15" name="Tijdelijke aanduiding voor tekst 3">
            <a:extLst>
              <a:ext uri="{FF2B5EF4-FFF2-40B4-BE49-F238E27FC236}">
                <a16:creationId xmlns:a16="http://schemas.microsoft.com/office/drawing/2014/main" id="{CFD32DD5-C6B6-4813-A3B5-3A747DA37228}"/>
              </a:ext>
            </a:extLst>
          </p:cNvPr>
          <p:cNvSpPr txBox="1">
            <a:spLocks/>
          </p:cNvSpPr>
          <p:nvPr/>
        </p:nvSpPr>
        <p:spPr>
          <a:xfrm>
            <a:off x="354726" y="971550"/>
            <a:ext cx="9202625" cy="270790"/>
          </a:xfrm>
          <a:prstGeom prst="rect">
            <a:avLst/>
          </a:prstGeom>
        </p:spPr>
        <p:txBody>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nl-NL" sz="2400" b="1" dirty="0">
              <a:solidFill>
                <a:schemeClr val="tx1"/>
              </a:solidFill>
            </a:endParaRPr>
          </a:p>
        </p:txBody>
      </p:sp>
      <p:sp>
        <p:nvSpPr>
          <p:cNvPr id="8" name="Titel 7">
            <a:extLst>
              <a:ext uri="{FF2B5EF4-FFF2-40B4-BE49-F238E27FC236}">
                <a16:creationId xmlns:a16="http://schemas.microsoft.com/office/drawing/2014/main" id="{7447E1CF-B210-2247-99D9-1F03D2E82236}"/>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Intro: Allocatie 2.0 doelstellingen</a:t>
            </a:r>
          </a:p>
        </p:txBody>
      </p:sp>
    </p:spTree>
    <p:extLst>
      <p:ext uri="{BB962C8B-B14F-4D97-AF65-F5344CB8AC3E}">
        <p14:creationId xmlns:p14="http://schemas.microsoft.com/office/powerpoint/2010/main" val="309106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354600"/>
            <a:ext cx="11030400" cy="4783138"/>
          </a:xfrm>
        </p:spPr>
        <p:txBody>
          <a:bodyPr/>
          <a:lstStyle/>
          <a:p>
            <a:pPr>
              <a:lnSpc>
                <a:spcPct val="150000"/>
              </a:lnSpc>
              <a:buFont typeface="Wingdings" panose="05000000000000000000" pitchFamily="2" charset="2"/>
              <a:buChar char="§"/>
            </a:pPr>
            <a:r>
              <a:rPr lang="nl-NL" sz="1800" dirty="0"/>
              <a:t>Informatiesessie releases in najaar 2021</a:t>
            </a:r>
          </a:p>
          <a:p>
            <a:pPr>
              <a:lnSpc>
                <a:spcPct val="150000"/>
              </a:lnSpc>
              <a:buFont typeface="Wingdings" panose="05000000000000000000" pitchFamily="2" charset="2"/>
              <a:buChar char="§"/>
            </a:pPr>
            <a:r>
              <a:rPr lang="nl-NL" sz="1800" b="1" dirty="0" err="1"/>
              <a:t>mijnNEDU</a:t>
            </a:r>
            <a:r>
              <a:rPr lang="nl-NL" sz="1800" dirty="0"/>
              <a:t>: documenten en Q&amp;A </a:t>
            </a:r>
          </a:p>
          <a:p>
            <a:pPr>
              <a:lnSpc>
                <a:spcPct val="150000"/>
              </a:lnSpc>
              <a:buFont typeface="Wingdings" panose="05000000000000000000" pitchFamily="2" charset="2"/>
              <a:buChar char="§"/>
            </a:pPr>
            <a:r>
              <a:rPr lang="nl-NL" sz="1800" dirty="0"/>
              <a:t>Nieuwsbrief NEDU Releases (www.nedu.nl/nieuws/abonneer)</a:t>
            </a:r>
          </a:p>
          <a:p>
            <a:pPr>
              <a:lnSpc>
                <a:spcPct val="150000"/>
              </a:lnSpc>
              <a:buFont typeface="Wingdings" panose="05000000000000000000" pitchFamily="2" charset="2"/>
              <a:buChar char="§"/>
            </a:pPr>
            <a:r>
              <a:rPr lang="nl-NL" sz="1800" dirty="0"/>
              <a:t>Via SSG, Stuurgroep Releases en ALV NEDU, werkgroepen, Kopgroep Testen, Klankbordgroep Transitie.</a:t>
            </a:r>
            <a:endParaRPr lang="nl-NL" sz="1800" b="1" dirty="0"/>
          </a:p>
          <a:p>
            <a:pPr>
              <a:lnSpc>
                <a:spcPct val="150000"/>
              </a:lnSpc>
              <a:buFont typeface="Wingdings" panose="05000000000000000000" pitchFamily="2" charset="2"/>
              <a:buChar char="§"/>
            </a:pPr>
            <a:r>
              <a:rPr lang="nl-NL" sz="1800" dirty="0"/>
              <a:t>Vragen over deze  release kunt u stellen via e-mail: </a:t>
            </a:r>
            <a:r>
              <a:rPr lang="nl-NL" sz="1800" dirty="0">
                <a:highlight>
                  <a:srgbClr val="FADA8A"/>
                </a:highlight>
              </a:rPr>
              <a:t>allocatie2.0@edsn.nl</a:t>
            </a:r>
          </a:p>
          <a:p>
            <a:pPr>
              <a:lnSpc>
                <a:spcPct val="150000"/>
              </a:lnSpc>
              <a:buFont typeface="Wingdings" panose="05000000000000000000" pitchFamily="2" charset="2"/>
              <a:buChar char="§"/>
            </a:pPr>
            <a:endParaRPr lang="nl-NL" sz="1800" dirty="0">
              <a:highlight>
                <a:srgbClr val="FFFF00"/>
              </a:highlight>
            </a:endParaRPr>
          </a:p>
          <a:p>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60</a:t>
            </a:fld>
            <a:endParaRPr lang="nl-NL" dirty="0"/>
          </a:p>
        </p:txBody>
      </p:sp>
      <p:sp>
        <p:nvSpPr>
          <p:cNvPr id="7" name="Titel 2">
            <a:extLst>
              <a:ext uri="{FF2B5EF4-FFF2-40B4-BE49-F238E27FC236}">
                <a16:creationId xmlns:a16="http://schemas.microsoft.com/office/drawing/2014/main" id="{4D408DC9-0F79-4F47-AB93-81E384B8124C}"/>
              </a:ext>
            </a:extLst>
          </p:cNvPr>
          <p:cNvSpPr>
            <a:spLocks noGrp="1"/>
          </p:cNvSpPr>
          <p:nvPr>
            <p:ph type="title"/>
          </p:nvPr>
        </p:nvSpPr>
        <p:spPr>
          <a:xfrm>
            <a:off x="609601" y="483992"/>
            <a:ext cx="8823766" cy="713631"/>
          </a:xfrm>
        </p:spPr>
        <p:txBody>
          <a:bodyPr>
            <a:noAutofit/>
          </a:bodyPr>
          <a:lstStyle/>
          <a:p>
            <a:r>
              <a:rPr lang="nl-NL" sz="2800" b="1" dirty="0"/>
              <a:t>Communicatiekanalen</a:t>
            </a:r>
          </a:p>
        </p:txBody>
      </p:sp>
    </p:spTree>
    <p:extLst>
      <p:ext uri="{BB962C8B-B14F-4D97-AF65-F5344CB8AC3E}">
        <p14:creationId xmlns:p14="http://schemas.microsoft.com/office/powerpoint/2010/main" val="2180027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037431"/>
            <a:ext cx="11030400" cy="4783138"/>
          </a:xfrm>
        </p:spPr>
        <p:txBody>
          <a:bodyPr>
            <a:normAutofit/>
          </a:bodyPr>
          <a:lstStyle/>
          <a:p>
            <a:pPr marL="0" indent="0">
              <a:lnSpc>
                <a:spcPct val="150000"/>
              </a:lnSpc>
              <a:buNone/>
            </a:pPr>
            <a:r>
              <a:rPr lang="nl-NL" sz="1800" b="1" dirty="0"/>
              <a:t>Iedereen heeft toegang: mijnnedu@nedu.nl</a:t>
            </a:r>
            <a:r>
              <a:rPr lang="nl-NL" sz="1800" dirty="0"/>
              <a:t> </a:t>
            </a:r>
          </a:p>
          <a:p>
            <a:pPr>
              <a:lnSpc>
                <a:spcPct val="150000"/>
              </a:lnSpc>
              <a:buFont typeface="Wingdings" panose="05000000000000000000" pitchFamily="2" charset="2"/>
              <a:buChar char="§"/>
            </a:pPr>
            <a:r>
              <a:rPr lang="nl-NL" sz="1800" dirty="0" err="1"/>
              <a:t>mijnNEDU</a:t>
            </a:r>
            <a:r>
              <a:rPr lang="nl-NL" sz="1800" dirty="0"/>
              <a:t>/releases/themarelease</a:t>
            </a:r>
          </a:p>
          <a:p>
            <a:pPr>
              <a:lnSpc>
                <a:spcPct val="150000"/>
              </a:lnSpc>
              <a:buFont typeface="Wingdings" panose="05000000000000000000" pitchFamily="2" charset="2"/>
              <a:buChar char="§"/>
            </a:pPr>
            <a:r>
              <a:rPr lang="en-US" sz="1800" dirty="0" err="1">
                <a:hlinkClick r:id="rId2"/>
              </a:rPr>
              <a:t>ThemaRelease</a:t>
            </a:r>
            <a:r>
              <a:rPr lang="en-US" sz="1800" dirty="0">
                <a:hlinkClick r:id="rId2"/>
              </a:rPr>
              <a:t> 2021 - </a:t>
            </a:r>
            <a:r>
              <a:rPr lang="en-US" sz="1800" dirty="0" err="1">
                <a:hlinkClick r:id="rId2"/>
              </a:rPr>
              <a:t>Introductiepagina</a:t>
            </a:r>
            <a:r>
              <a:rPr lang="en-US" sz="1800" dirty="0">
                <a:hlinkClick r:id="rId2"/>
              </a:rPr>
              <a:t> (sharepoint.com)</a:t>
            </a:r>
            <a:endParaRPr lang="nl-NL" sz="1800" dirty="0"/>
          </a:p>
          <a:p>
            <a:pPr>
              <a:lnSpc>
                <a:spcPct val="150000"/>
              </a:lnSpc>
              <a:buFont typeface="Wingdings" panose="05000000000000000000" pitchFamily="2" charset="2"/>
              <a:buChar char="§"/>
            </a:pPr>
            <a:r>
              <a:rPr lang="nl-NL" sz="1800" dirty="0"/>
              <a:t>Issues, BRS, MSP</a:t>
            </a:r>
          </a:p>
          <a:p>
            <a:pPr>
              <a:lnSpc>
                <a:spcPct val="150000"/>
              </a:lnSpc>
              <a:buFont typeface="Wingdings" panose="05000000000000000000" pitchFamily="2" charset="2"/>
              <a:buChar char="§"/>
            </a:pPr>
            <a:r>
              <a:rPr lang="nl-NL" sz="1800" dirty="0" err="1"/>
              <a:t>Berichtdefinties</a:t>
            </a:r>
            <a:r>
              <a:rPr lang="nl-NL" sz="1800" dirty="0"/>
              <a:t> &amp; Business Services</a:t>
            </a:r>
          </a:p>
          <a:p>
            <a:pPr>
              <a:lnSpc>
                <a:spcPct val="150000"/>
              </a:lnSpc>
              <a:buFont typeface="Wingdings" panose="05000000000000000000" pitchFamily="2" charset="2"/>
              <a:buChar char="§"/>
            </a:pPr>
            <a:r>
              <a:rPr lang="nl-NL" sz="1800" dirty="0" err="1"/>
              <a:t>RFC’s</a:t>
            </a:r>
            <a:endParaRPr lang="nl-NL" sz="1800" dirty="0"/>
          </a:p>
          <a:p>
            <a:pPr>
              <a:lnSpc>
                <a:spcPct val="150000"/>
              </a:lnSpc>
              <a:buFont typeface="Wingdings" panose="05000000000000000000" pitchFamily="2" charset="2"/>
              <a:buChar char="§"/>
            </a:pPr>
            <a:r>
              <a:rPr lang="nl-NL" sz="1800" dirty="0"/>
              <a:t>Projectmanagement</a:t>
            </a:r>
          </a:p>
          <a:p>
            <a:pPr>
              <a:lnSpc>
                <a:spcPct val="150000"/>
              </a:lnSpc>
              <a:buFont typeface="Wingdings" panose="05000000000000000000" pitchFamily="2" charset="2"/>
              <a:buChar char="§"/>
            </a:pPr>
            <a:r>
              <a:rPr lang="nl-NL" sz="1800" dirty="0"/>
              <a:t>Testen</a:t>
            </a:r>
          </a:p>
          <a:p>
            <a:pPr>
              <a:lnSpc>
                <a:spcPct val="150000"/>
              </a:lnSpc>
              <a:buFont typeface="Wingdings" panose="05000000000000000000" pitchFamily="2" charset="2"/>
              <a:buChar char="§"/>
            </a:pPr>
            <a:r>
              <a:rPr lang="nl-NL" sz="1800" dirty="0"/>
              <a:t>Transities</a:t>
            </a:r>
          </a:p>
          <a:p>
            <a:pPr>
              <a:lnSpc>
                <a:spcPct val="150000"/>
              </a:lnSpc>
              <a:buFont typeface="Wingdings" panose="05000000000000000000" pitchFamily="2" charset="2"/>
              <a:buChar char="§"/>
            </a:pPr>
            <a:r>
              <a:rPr lang="nl-NL" sz="1800" dirty="0"/>
              <a:t>Voorlichting</a:t>
            </a:r>
          </a:p>
          <a:p>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61</a:t>
            </a:fld>
            <a:endParaRPr lang="nl-NL" dirty="0"/>
          </a:p>
        </p:txBody>
      </p:sp>
      <p:sp>
        <p:nvSpPr>
          <p:cNvPr id="7" name="Titel 2">
            <a:extLst>
              <a:ext uri="{FF2B5EF4-FFF2-40B4-BE49-F238E27FC236}">
                <a16:creationId xmlns:a16="http://schemas.microsoft.com/office/drawing/2014/main" id="{E5E3EC98-DF79-604E-A0F2-E9947EA270A6}"/>
              </a:ext>
            </a:extLst>
          </p:cNvPr>
          <p:cNvSpPr>
            <a:spLocks noGrp="1"/>
          </p:cNvSpPr>
          <p:nvPr>
            <p:ph type="title"/>
          </p:nvPr>
        </p:nvSpPr>
        <p:spPr>
          <a:xfrm>
            <a:off x="609601" y="483992"/>
            <a:ext cx="8823766" cy="713631"/>
          </a:xfrm>
        </p:spPr>
        <p:txBody>
          <a:bodyPr>
            <a:noAutofit/>
          </a:bodyPr>
          <a:lstStyle/>
          <a:p>
            <a:r>
              <a:rPr lang="nl-NL" sz="2800" b="1" dirty="0" err="1"/>
              <a:t>mijnNEDU</a:t>
            </a:r>
            <a:endParaRPr lang="nl-NL" sz="2800" b="1" dirty="0"/>
          </a:p>
        </p:txBody>
      </p:sp>
    </p:spTree>
    <p:extLst>
      <p:ext uri="{BB962C8B-B14F-4D97-AF65-F5344CB8AC3E}">
        <p14:creationId xmlns:p14="http://schemas.microsoft.com/office/powerpoint/2010/main" val="4161092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343025"/>
            <a:ext cx="11030400" cy="4783138"/>
          </a:xfrm>
        </p:spPr>
        <p:txBody>
          <a:bodyPr/>
          <a:lstStyle/>
          <a:p>
            <a:pPr>
              <a:lnSpc>
                <a:spcPct val="150000"/>
              </a:lnSpc>
              <a:buFont typeface="Wingdings" panose="05000000000000000000" pitchFamily="2" charset="2"/>
              <a:buChar char="§"/>
            </a:pPr>
            <a:r>
              <a:rPr lang="nl-NL" sz="1800" dirty="0"/>
              <a:t>Market readiness gaat via </a:t>
            </a:r>
            <a:r>
              <a:rPr lang="nl-NL" sz="1800" dirty="0" err="1"/>
              <a:t>SurveyMonkey</a:t>
            </a:r>
            <a:r>
              <a:rPr lang="nl-NL" sz="1800" dirty="0"/>
              <a:t> (</a:t>
            </a:r>
            <a:r>
              <a:rPr lang="nl-NL" sz="1800" dirty="0" err="1"/>
              <a:t>spambox</a:t>
            </a:r>
            <a:r>
              <a:rPr lang="nl-NL" sz="1800" dirty="0"/>
              <a:t>?)</a:t>
            </a:r>
          </a:p>
          <a:p>
            <a:pPr>
              <a:lnSpc>
                <a:spcPct val="150000"/>
              </a:lnSpc>
              <a:buFont typeface="Wingdings" panose="05000000000000000000" pitchFamily="2" charset="2"/>
              <a:buChar char="§"/>
            </a:pPr>
            <a:r>
              <a:rPr lang="nl-NL" sz="1800" b="1" dirty="0"/>
              <a:t>Eerste uitvraag: uitvraag projectmanager en testmanager (low response)</a:t>
            </a:r>
            <a:endParaRPr lang="nl-NL" sz="1800" dirty="0"/>
          </a:p>
          <a:p>
            <a:pPr>
              <a:lnSpc>
                <a:spcPct val="150000"/>
              </a:lnSpc>
              <a:buFont typeface="Wingdings" panose="05000000000000000000" pitchFamily="2" charset="2"/>
              <a:buChar char="§"/>
            </a:pPr>
            <a:r>
              <a:rPr lang="nl-NL" sz="1800" dirty="0"/>
              <a:t>Leden: we blijven ALV NEDU-lid als projectmanager/eerste contactpersoon zien bij geen response</a:t>
            </a:r>
          </a:p>
          <a:p>
            <a:pPr>
              <a:lnSpc>
                <a:spcPct val="150000"/>
              </a:lnSpc>
              <a:buFont typeface="Wingdings" panose="05000000000000000000" pitchFamily="2" charset="2"/>
              <a:buChar char="§"/>
            </a:pPr>
            <a:r>
              <a:rPr lang="nl-NL" sz="1800" dirty="0"/>
              <a:t>Niet leden: hiervan houden wij ook een lijst bij (contactpersonenlijst)</a:t>
            </a:r>
          </a:p>
          <a:p>
            <a:pPr>
              <a:lnSpc>
                <a:spcPct val="150000"/>
              </a:lnSpc>
              <a:buFont typeface="Wingdings" panose="05000000000000000000" pitchFamily="2" charset="2"/>
              <a:buChar char="§"/>
            </a:pPr>
            <a:r>
              <a:rPr lang="nl-NL" sz="1800" dirty="0"/>
              <a:t>PV-E: oproep om te reageren uitgestuurd door </a:t>
            </a:r>
            <a:r>
              <a:rPr lang="nl-NL" sz="1800" dirty="0" err="1"/>
              <a:t>TenneT</a:t>
            </a:r>
            <a:endParaRPr lang="nl-NL" sz="1800" b="1" dirty="0"/>
          </a:p>
          <a:p>
            <a:pPr>
              <a:lnSpc>
                <a:spcPct val="150000"/>
              </a:lnSpc>
              <a:buFont typeface="Wingdings" panose="05000000000000000000" pitchFamily="2" charset="2"/>
              <a:buChar char="§"/>
            </a:pPr>
            <a:r>
              <a:rPr lang="nl-NL" sz="1800" dirty="0"/>
              <a:t>Na voorlichting start monitoring van voortgang bouw, interne testen, vragen ingangsdocumentatie en </a:t>
            </a:r>
            <a:r>
              <a:rPr lang="nl-NL" sz="1800" dirty="0" err="1"/>
              <a:t>RFC’s</a:t>
            </a:r>
            <a:endParaRPr lang="nl-NL" sz="1800" dirty="0"/>
          </a:p>
          <a:p>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62</a:t>
            </a:fld>
            <a:endParaRPr lang="nl-NL" dirty="0"/>
          </a:p>
        </p:txBody>
      </p:sp>
      <p:sp>
        <p:nvSpPr>
          <p:cNvPr id="7" name="Titel 2">
            <a:extLst>
              <a:ext uri="{FF2B5EF4-FFF2-40B4-BE49-F238E27FC236}">
                <a16:creationId xmlns:a16="http://schemas.microsoft.com/office/drawing/2014/main" id="{2E5D5080-436B-B34B-A22B-198EFD021A8D}"/>
              </a:ext>
            </a:extLst>
          </p:cNvPr>
          <p:cNvSpPr>
            <a:spLocks noGrp="1"/>
          </p:cNvSpPr>
          <p:nvPr>
            <p:ph type="title"/>
          </p:nvPr>
        </p:nvSpPr>
        <p:spPr>
          <a:xfrm>
            <a:off x="609601" y="483992"/>
            <a:ext cx="8823766" cy="713631"/>
          </a:xfrm>
        </p:spPr>
        <p:txBody>
          <a:bodyPr>
            <a:noAutofit/>
          </a:bodyPr>
          <a:lstStyle/>
          <a:p>
            <a:r>
              <a:rPr lang="nl-NL" sz="2800" b="1" dirty="0"/>
              <a:t>Monitoring via market </a:t>
            </a:r>
            <a:r>
              <a:rPr lang="nl-NL" sz="2800" b="1" dirty="0" err="1"/>
              <a:t>readiness</a:t>
            </a:r>
            <a:endParaRPr lang="nl-NL" sz="2800" b="1" dirty="0"/>
          </a:p>
        </p:txBody>
      </p:sp>
    </p:spTree>
    <p:extLst>
      <p:ext uri="{BB962C8B-B14F-4D97-AF65-F5344CB8AC3E}">
        <p14:creationId xmlns:p14="http://schemas.microsoft.com/office/powerpoint/2010/main" val="851706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err="1">
                <a:effectLst/>
                <a:latin typeface="Calibri" panose="020F0502020204030204" pitchFamily="34" charset="0"/>
                <a:ea typeface="Calibri" panose="020F0502020204030204" pitchFamily="34" charset="0"/>
                <a:cs typeface="Arial" panose="020B0604020202020204" pitchFamily="34" charset="0"/>
              </a:rPr>
              <a:t>Requests</a:t>
            </a:r>
            <a:r>
              <a:rPr lang="nl-NL" sz="2800" b="1" dirty="0">
                <a:effectLst/>
                <a:latin typeface="Calibri" panose="020F0502020204030204" pitchFamily="34" charset="0"/>
                <a:ea typeface="Calibri" panose="020F0502020204030204" pitchFamily="34" charset="0"/>
                <a:cs typeface="Arial" panose="020B0604020202020204" pitchFamily="34" charset="0"/>
              </a:rPr>
              <a:t> </a:t>
            </a:r>
            <a:r>
              <a:rPr lang="nl-NL" sz="2800" b="1" dirty="0" err="1">
                <a:effectLst/>
                <a:latin typeface="Calibri" panose="020F0502020204030204" pitchFamily="34" charset="0"/>
                <a:ea typeface="Calibri" panose="020F0502020204030204" pitchFamily="34" charset="0"/>
                <a:cs typeface="Arial" panose="020B0604020202020204" pitchFamily="34" charset="0"/>
              </a:rPr>
              <a:t>for</a:t>
            </a:r>
            <a:r>
              <a:rPr lang="nl-NL" sz="2800" b="1" dirty="0">
                <a:effectLst/>
                <a:latin typeface="Calibri" panose="020F0502020204030204" pitchFamily="34" charset="0"/>
                <a:ea typeface="Calibri" panose="020F0502020204030204" pitchFamily="34" charset="0"/>
                <a:cs typeface="Arial" panose="020B0604020202020204" pitchFamily="34" charset="0"/>
              </a:rPr>
              <a:t> Change</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2400" i="1" dirty="0">
                <a:cs typeface="Arial" panose="020B0604020202020204" pitchFamily="34" charset="0"/>
              </a:rPr>
              <a:t>Bram van Straalen – RNB-expert, lid Werkgroep XML Berichten, lid SR NEDU</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63</a:t>
            </a:fld>
            <a:endParaRPr lang="nl-NL" dirty="0"/>
          </a:p>
        </p:txBody>
      </p:sp>
    </p:spTree>
    <p:extLst>
      <p:ext uri="{BB962C8B-B14F-4D97-AF65-F5344CB8AC3E}">
        <p14:creationId xmlns:p14="http://schemas.microsoft.com/office/powerpoint/2010/main" val="7951368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342663"/>
            <a:ext cx="11030400" cy="4638098"/>
          </a:xfrm>
        </p:spPr>
        <p:txBody>
          <a:bodyPr>
            <a:normAutofit/>
          </a:bodyPr>
          <a:lstStyle/>
          <a:p>
            <a:pPr>
              <a:buFont typeface="Wingdings" panose="05000000000000000000" pitchFamily="2" charset="2"/>
              <a:buChar char="§"/>
            </a:pPr>
            <a:r>
              <a:rPr lang="nl-NL" sz="1800" b="1" dirty="0"/>
              <a:t>Inhoudelijk</a:t>
            </a:r>
          </a:p>
          <a:p>
            <a:pPr lvl="1">
              <a:buFont typeface="Wingdings" panose="05000000000000000000" pitchFamily="2" charset="2"/>
              <a:buChar char="§"/>
            </a:pPr>
            <a:r>
              <a:rPr lang="nl-NL" sz="1800" dirty="0"/>
              <a:t>RFC TR2021.1 BRS update van versie 1.0 naar 2.0</a:t>
            </a:r>
          </a:p>
          <a:p>
            <a:pPr lvl="1">
              <a:buFont typeface="Wingdings" panose="05000000000000000000" pitchFamily="2" charset="2"/>
              <a:buChar char="§"/>
            </a:pPr>
            <a:r>
              <a:rPr lang="en-US" sz="1800" dirty="0"/>
              <a:t>RFC TR2021.3 </a:t>
            </a:r>
            <a:r>
              <a:rPr lang="en-US" sz="1800" dirty="0" err="1"/>
              <a:t>Aanpassing</a:t>
            </a:r>
            <a:r>
              <a:rPr lang="en-US" sz="1800" dirty="0"/>
              <a:t> BD </a:t>
            </a:r>
            <a:r>
              <a:rPr lang="en-US" sz="1800" dirty="0" err="1"/>
              <a:t>MeasurementSeriesAcknowledgement</a:t>
            </a:r>
            <a:endParaRPr lang="en-US" sz="1800" dirty="0"/>
          </a:p>
          <a:p>
            <a:pPr lvl="1">
              <a:buFont typeface="Wingdings" panose="05000000000000000000" pitchFamily="2" charset="2"/>
              <a:buChar char="§"/>
            </a:pPr>
            <a:r>
              <a:rPr lang="nl-NL" sz="1800" dirty="0"/>
              <a:t>RFC TR2021.4 BRS update van versie 2.0 naar 3.0</a:t>
            </a:r>
          </a:p>
          <a:p>
            <a:pPr lvl="1">
              <a:buFont typeface="Wingdings" panose="05000000000000000000" pitchFamily="2" charset="2"/>
              <a:buChar char="§"/>
            </a:pPr>
            <a:r>
              <a:rPr lang="nl-NL" sz="1800" dirty="0"/>
              <a:t>RFC 249.1 RFC 249.1 Splitsen verbruiken bij PV-Switch</a:t>
            </a:r>
          </a:p>
          <a:p>
            <a:pPr lvl="1">
              <a:buFont typeface="Wingdings" panose="05000000000000000000" pitchFamily="2" charset="2"/>
              <a:buChar char="§"/>
            </a:pPr>
            <a:r>
              <a:rPr lang="nl-NL" sz="1800" dirty="0"/>
              <a:t>RFC 249.2 Mapping XML Meetwaarden telemetrie met MSCONS 99E</a:t>
            </a:r>
          </a:p>
          <a:p>
            <a:pPr lvl="1">
              <a:buFont typeface="Wingdings" panose="05000000000000000000" pitchFamily="2" charset="2"/>
              <a:buChar char="§"/>
            </a:pPr>
            <a:r>
              <a:rPr lang="nl-NL" sz="1800" dirty="0"/>
              <a:t>RFC 249.3 Mapping statuscodes van XML Meetwaarden telemetrie naar BALL</a:t>
            </a:r>
          </a:p>
          <a:p>
            <a:pPr lvl="1">
              <a:buFont typeface="Wingdings" panose="05000000000000000000" pitchFamily="2" charset="2"/>
              <a:buChar char="§"/>
            </a:pPr>
            <a:r>
              <a:rPr lang="nl-NL" sz="1800" dirty="0"/>
              <a:t>RFC 231.1 Handmatige acties RNB op niet-werkdagen</a:t>
            </a:r>
          </a:p>
          <a:p>
            <a:pPr>
              <a:buFont typeface="Wingdings" panose="05000000000000000000" pitchFamily="2" charset="2"/>
              <a:buChar char="§"/>
            </a:pPr>
            <a:r>
              <a:rPr lang="nl-NL" sz="1800" b="1" dirty="0"/>
              <a:t>Scope</a:t>
            </a:r>
          </a:p>
          <a:p>
            <a:pPr lvl="1">
              <a:buFont typeface="Wingdings" panose="05000000000000000000" pitchFamily="2" charset="2"/>
              <a:buChar char="§"/>
            </a:pPr>
            <a:r>
              <a:rPr lang="nl-NL" sz="1800" dirty="0"/>
              <a:t>RFC TR2021.2 Uitbreiden scope met IC259</a:t>
            </a:r>
          </a:p>
          <a:p>
            <a:pPr lvl="1">
              <a:buFont typeface="Wingdings" panose="05000000000000000000" pitchFamily="2" charset="2"/>
              <a:buChar char="§"/>
            </a:pPr>
            <a:r>
              <a:rPr lang="nl-NL" sz="1800" dirty="0"/>
              <a:t>RFC Scopewijziging TR2021 door IC270</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64</a:t>
            </a:fld>
            <a:endParaRPr lang="nl-NL" dirty="0"/>
          </a:p>
        </p:txBody>
      </p:sp>
      <p:sp>
        <p:nvSpPr>
          <p:cNvPr id="7" name="Titel 2">
            <a:extLst>
              <a:ext uri="{FF2B5EF4-FFF2-40B4-BE49-F238E27FC236}">
                <a16:creationId xmlns:a16="http://schemas.microsoft.com/office/drawing/2014/main" id="{856547DD-5ED9-2648-9501-AB93A938A0C0}"/>
              </a:ext>
            </a:extLst>
          </p:cNvPr>
          <p:cNvSpPr>
            <a:spLocks noGrp="1"/>
          </p:cNvSpPr>
          <p:nvPr>
            <p:ph type="title"/>
          </p:nvPr>
        </p:nvSpPr>
        <p:spPr>
          <a:xfrm>
            <a:off x="609601" y="483992"/>
            <a:ext cx="8823766" cy="713631"/>
          </a:xfrm>
        </p:spPr>
        <p:txBody>
          <a:bodyPr>
            <a:noAutofit/>
          </a:bodyPr>
          <a:lstStyle/>
          <a:p>
            <a:r>
              <a:rPr lang="nl-NL" sz="2800" b="1" dirty="0" err="1"/>
              <a:t>RFC’s</a:t>
            </a:r>
            <a:r>
              <a:rPr lang="nl-NL" sz="2800" b="1" dirty="0"/>
              <a:t> - overzicht</a:t>
            </a:r>
          </a:p>
        </p:txBody>
      </p:sp>
    </p:spTree>
    <p:extLst>
      <p:ext uri="{BB962C8B-B14F-4D97-AF65-F5344CB8AC3E}">
        <p14:creationId xmlns:p14="http://schemas.microsoft.com/office/powerpoint/2010/main" val="7231873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2D17C-4C00-47FB-83CC-E8E968C74363}"/>
              </a:ext>
            </a:extLst>
          </p:cNvPr>
          <p:cNvSpPr>
            <a:spLocks noGrp="1"/>
          </p:cNvSpPr>
          <p:nvPr>
            <p:ph type="title"/>
          </p:nvPr>
        </p:nvSpPr>
        <p:spPr/>
        <p:txBody>
          <a:bodyPr/>
          <a:lstStyle/>
          <a:p>
            <a:r>
              <a:rPr lang="nl-NL" sz="2800" b="1" dirty="0" err="1">
                <a:latin typeface="Calibri" panose="020F0502020204030204" pitchFamily="34" charset="0"/>
                <a:cs typeface="Arial" panose="020B0604020202020204" pitchFamily="34" charset="0"/>
              </a:rPr>
              <a:t>RFC’s</a:t>
            </a:r>
            <a:r>
              <a:rPr lang="nl-NL" sz="2800" b="1" dirty="0">
                <a:latin typeface="Calibri" panose="020F0502020204030204" pitchFamily="34" charset="0"/>
                <a:cs typeface="Arial" panose="020B0604020202020204" pitchFamily="34" charset="0"/>
              </a:rPr>
              <a:t> - inhoudelijk (1)</a:t>
            </a:r>
          </a:p>
        </p:txBody>
      </p:sp>
      <p:sp>
        <p:nvSpPr>
          <p:cNvPr id="3" name="Tijdelijke aanduiding voor inhoud 2">
            <a:extLst>
              <a:ext uri="{FF2B5EF4-FFF2-40B4-BE49-F238E27FC236}">
                <a16:creationId xmlns:a16="http://schemas.microsoft.com/office/drawing/2014/main" id="{1E3928C8-DB2D-49DB-9631-4641E975CE21}"/>
              </a:ext>
            </a:extLst>
          </p:cNvPr>
          <p:cNvSpPr>
            <a:spLocks noGrp="1"/>
          </p:cNvSpPr>
          <p:nvPr>
            <p:ph idx="1"/>
          </p:nvPr>
        </p:nvSpPr>
        <p:spPr/>
        <p:txBody>
          <a:bodyPr>
            <a:normAutofit/>
          </a:bodyPr>
          <a:lstStyle/>
          <a:p>
            <a:pPr>
              <a:buFont typeface="Wingdings" pitchFamily="2" charset="2"/>
              <a:buChar char="§"/>
            </a:pPr>
            <a:r>
              <a:rPr lang="nl-NL" sz="1800" dirty="0"/>
              <a:t>1-7-2020 </a:t>
            </a:r>
            <a:r>
              <a:rPr lang="nl-NL" sz="1800" b="1" i="1" dirty="0"/>
              <a:t>BRS Meetgegevens GV &amp; Reclamaties Meetgegevens GV 1.0 </a:t>
            </a:r>
            <a:r>
              <a:rPr lang="nl-NL" sz="1800" dirty="0"/>
              <a:t>(initiële versie met een aantal openstaande punten)</a:t>
            </a:r>
          </a:p>
          <a:p>
            <a:pPr>
              <a:buFont typeface="Wingdings" pitchFamily="2" charset="2"/>
              <a:buChar char="§"/>
            </a:pPr>
            <a:r>
              <a:rPr lang="nl-NL" sz="1800" dirty="0"/>
              <a:t>7-8-2020 </a:t>
            </a:r>
            <a:r>
              <a:rPr lang="nl-NL" sz="1800" b="1" i="1" dirty="0"/>
              <a:t>BS Tijdseries 1.0 </a:t>
            </a:r>
            <a:r>
              <a:rPr lang="nl-NL" sz="1800" i="1" dirty="0"/>
              <a:t>+ </a:t>
            </a:r>
            <a:r>
              <a:rPr lang="nl-NL" sz="1800" b="1" i="1" dirty="0"/>
              <a:t>BD </a:t>
            </a:r>
            <a:r>
              <a:rPr lang="nl-NL" sz="1800" b="1" i="1" dirty="0" err="1"/>
              <a:t>MeasurementSeries</a:t>
            </a:r>
            <a:r>
              <a:rPr lang="nl-NL" sz="1800" b="1" i="1" dirty="0"/>
              <a:t> 1.0 </a:t>
            </a:r>
            <a:r>
              <a:rPr lang="nl-NL" sz="1800" dirty="0"/>
              <a:t>(initiële versie)</a:t>
            </a:r>
          </a:p>
          <a:p>
            <a:pPr>
              <a:buFont typeface="Wingdings" pitchFamily="2" charset="2"/>
              <a:buChar char="§"/>
            </a:pPr>
            <a:r>
              <a:rPr lang="nl-NL" sz="1800" dirty="0"/>
              <a:t>21-8-2020 </a:t>
            </a:r>
            <a:r>
              <a:rPr lang="nl-NL" sz="1800" b="1" i="1" dirty="0"/>
              <a:t>BS Tijdseries 2.0 </a:t>
            </a:r>
            <a:r>
              <a:rPr lang="nl-NL" sz="1800" i="1" dirty="0"/>
              <a:t>+ </a:t>
            </a:r>
            <a:r>
              <a:rPr lang="nl-NL" sz="1800" b="1" i="1" dirty="0"/>
              <a:t>BD </a:t>
            </a:r>
            <a:r>
              <a:rPr lang="nl-NL" sz="1800" b="1" i="1" dirty="0" err="1"/>
              <a:t>MeasurementSeries</a:t>
            </a:r>
            <a:r>
              <a:rPr lang="nl-NL" sz="1800" b="1" i="1" dirty="0"/>
              <a:t> 2.0 </a:t>
            </a:r>
            <a:r>
              <a:rPr lang="nl-NL" sz="1800" dirty="0"/>
              <a:t>met globaal de volgende wijzigingen:</a:t>
            </a:r>
          </a:p>
          <a:p>
            <a:pPr lvl="1">
              <a:buFont typeface="Wingdings" pitchFamily="2" charset="2"/>
              <a:buChar char="§"/>
            </a:pPr>
            <a:r>
              <a:rPr lang="nl-NL" sz="1800" dirty="0"/>
              <a:t>Uitbreiding van het aantal </a:t>
            </a:r>
            <a:r>
              <a:rPr lang="nl-NL" sz="1800" dirty="0" err="1"/>
              <a:t>usecases</a:t>
            </a:r>
            <a:r>
              <a:rPr lang="nl-NL" sz="1800" dirty="0"/>
              <a:t> in het BRS</a:t>
            </a:r>
          </a:p>
          <a:p>
            <a:pPr lvl="1">
              <a:buFont typeface="Wingdings" pitchFamily="2" charset="2"/>
              <a:buChar char="§"/>
            </a:pPr>
            <a:r>
              <a:rPr lang="nl-NL" sz="1800" dirty="0"/>
              <a:t>Aantal en vulling van decimalen voor volume</a:t>
            </a:r>
          </a:p>
          <a:p>
            <a:pPr lvl="1">
              <a:buFont typeface="Wingdings" pitchFamily="2" charset="2"/>
              <a:buChar char="§"/>
            </a:pPr>
            <a:r>
              <a:rPr lang="nl-NL" sz="1800" dirty="0"/>
              <a:t>Aanpassing van validatieregels</a:t>
            </a:r>
          </a:p>
          <a:p>
            <a:pPr>
              <a:buFont typeface="Wingdings" pitchFamily="2" charset="2"/>
              <a:buChar char="§"/>
            </a:pPr>
            <a:r>
              <a:rPr lang="nl-NL" sz="1800" dirty="0"/>
              <a:t>2-10-2020 </a:t>
            </a:r>
            <a:r>
              <a:rPr lang="nl-NL" b="1" dirty="0">
                <a:solidFill>
                  <a:schemeClr val="tx1"/>
                </a:solidFill>
              </a:rPr>
              <a:t>RFC TR2021.1 BRS update van versie 1.0 naar 2.0</a:t>
            </a:r>
          </a:p>
          <a:p>
            <a:pPr lvl="1">
              <a:buFont typeface="Wingdings" pitchFamily="2" charset="2"/>
              <a:buChar char="§"/>
            </a:pPr>
            <a:r>
              <a:rPr lang="nl-NL" sz="1800" dirty="0"/>
              <a:t>Oplossing voor de openstaande punten uit de BRS versie 1.0</a:t>
            </a:r>
          </a:p>
          <a:p>
            <a:pPr lvl="1">
              <a:buFont typeface="Wingdings" pitchFamily="2" charset="2"/>
              <a:buChar char="§"/>
            </a:pPr>
            <a:r>
              <a:rPr lang="nl-NL" sz="1800" dirty="0"/>
              <a:t>Aanvulling </a:t>
            </a:r>
            <a:r>
              <a:rPr lang="nl-NL" sz="1800" dirty="0" err="1"/>
              <a:t>usecases</a:t>
            </a:r>
            <a:r>
              <a:rPr lang="nl-NL" sz="1800" dirty="0"/>
              <a:t> (voor de LNB)</a:t>
            </a:r>
          </a:p>
          <a:p>
            <a:pPr lvl="1">
              <a:buFont typeface="Wingdings" pitchFamily="2" charset="2"/>
              <a:buChar char="§"/>
            </a:pPr>
            <a:r>
              <a:rPr lang="nl-NL" sz="1800" dirty="0"/>
              <a:t>Diverse kleinere aanpassingen</a:t>
            </a:r>
          </a:p>
          <a:p>
            <a:pPr>
              <a:buFont typeface="Wingdings" pitchFamily="2" charset="2"/>
              <a:buChar char="§"/>
            </a:pPr>
            <a:r>
              <a:rPr lang="nl-NL" sz="1800" dirty="0"/>
              <a:t>2-10-2020 </a:t>
            </a:r>
            <a:r>
              <a:rPr lang="nl-NL" sz="1800" b="1" i="1" dirty="0"/>
              <a:t>BRS Meetgegevens GV &amp; Reclamaties Meetgegevens versie 2.0</a:t>
            </a:r>
          </a:p>
          <a:p>
            <a:pPr>
              <a:buFont typeface="Wingdings" pitchFamily="2" charset="2"/>
              <a:buChar char="§"/>
            </a:pPr>
            <a:r>
              <a:rPr lang="nl-NL" sz="1800" dirty="0"/>
              <a:t>2-10-2020</a:t>
            </a:r>
            <a:r>
              <a:rPr lang="nl-NL" sz="1800" b="1" dirty="0"/>
              <a:t> </a:t>
            </a:r>
            <a:r>
              <a:rPr lang="nl-NL" sz="1800" b="1" i="1" dirty="0"/>
              <a:t>BS Volumes en meterstanden 1.0 + BD </a:t>
            </a:r>
            <a:r>
              <a:rPr lang="nl-NL" sz="1800" b="1" i="1" dirty="0" err="1"/>
              <a:t>VolumeSeries</a:t>
            </a:r>
            <a:r>
              <a:rPr lang="nl-NL" sz="1800" b="1" i="1" dirty="0"/>
              <a:t> 1.0</a:t>
            </a:r>
          </a:p>
          <a:p>
            <a:pPr>
              <a:buFont typeface="Wingdings" pitchFamily="2" charset="2"/>
              <a:buChar char="§"/>
            </a:pPr>
            <a:r>
              <a:rPr lang="nl-NL" sz="1800" dirty="0"/>
              <a:t>2-10-2020</a:t>
            </a:r>
            <a:r>
              <a:rPr lang="nl-NL" sz="1800" b="1" dirty="0"/>
              <a:t> </a:t>
            </a:r>
            <a:r>
              <a:rPr lang="nl-NL" sz="1800" b="1" i="1" dirty="0"/>
              <a:t>BS Volumes installatie 1.0 + BD </a:t>
            </a:r>
            <a:r>
              <a:rPr lang="nl-NL" sz="1800" b="1" i="1" dirty="0" err="1"/>
              <a:t>VolumeInstallationSeries</a:t>
            </a:r>
            <a:r>
              <a:rPr lang="nl-NL" sz="1800" b="1" i="1" dirty="0"/>
              <a:t> 1.0</a:t>
            </a:r>
            <a:endParaRPr lang="nl-NL" sz="1800" i="1" dirty="0"/>
          </a:p>
          <a:p>
            <a:endParaRPr lang="nl-NL" dirty="0"/>
          </a:p>
          <a:p>
            <a:endParaRPr lang="nl-NL" dirty="0"/>
          </a:p>
        </p:txBody>
      </p:sp>
      <p:sp>
        <p:nvSpPr>
          <p:cNvPr id="4" name="Tijdelijke aanduiding voor dianummer 3">
            <a:extLst>
              <a:ext uri="{FF2B5EF4-FFF2-40B4-BE49-F238E27FC236}">
                <a16:creationId xmlns:a16="http://schemas.microsoft.com/office/drawing/2014/main" id="{FA29EDD8-47C9-4CF9-A3C7-92321F9F49C1}"/>
              </a:ext>
            </a:extLst>
          </p:cNvPr>
          <p:cNvSpPr>
            <a:spLocks noGrp="1"/>
          </p:cNvSpPr>
          <p:nvPr>
            <p:ph type="sldNum" sz="quarter" idx="12"/>
          </p:nvPr>
        </p:nvSpPr>
        <p:spPr/>
        <p:txBody>
          <a:bodyPr/>
          <a:lstStyle/>
          <a:p>
            <a:fld id="{A1C3A1F5-F269-2A47-BBB9-BDB2D4CF88E3}" type="slidenum">
              <a:rPr lang="nl-NL" smtClean="0"/>
              <a:t>65</a:t>
            </a:fld>
            <a:endParaRPr lang="nl-NL" dirty="0"/>
          </a:p>
        </p:txBody>
      </p:sp>
    </p:spTree>
    <p:extLst>
      <p:ext uri="{BB962C8B-B14F-4D97-AF65-F5344CB8AC3E}">
        <p14:creationId xmlns:p14="http://schemas.microsoft.com/office/powerpoint/2010/main" val="17084366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5FE2E-8564-492C-8D5F-06A58C8088E4}"/>
              </a:ext>
            </a:extLst>
          </p:cNvPr>
          <p:cNvSpPr>
            <a:spLocks noGrp="1"/>
          </p:cNvSpPr>
          <p:nvPr>
            <p:ph type="title"/>
          </p:nvPr>
        </p:nvSpPr>
        <p:spPr/>
        <p:txBody>
          <a:bodyPr/>
          <a:lstStyle/>
          <a:p>
            <a:r>
              <a:rPr lang="nl-NL" sz="2800" b="1" dirty="0" err="1">
                <a:latin typeface="Calibri" panose="020F0502020204030204" pitchFamily="34" charset="0"/>
                <a:cs typeface="Arial" panose="020B0604020202020204" pitchFamily="34" charset="0"/>
              </a:rPr>
              <a:t>RFC’s</a:t>
            </a:r>
            <a:r>
              <a:rPr lang="nl-NL" sz="2800" b="1" dirty="0">
                <a:latin typeface="Calibri" panose="020F0502020204030204" pitchFamily="34" charset="0"/>
                <a:cs typeface="Arial" panose="020B0604020202020204" pitchFamily="34" charset="0"/>
              </a:rPr>
              <a:t> - inhoudelijk (2)</a:t>
            </a:r>
          </a:p>
        </p:txBody>
      </p:sp>
      <p:sp>
        <p:nvSpPr>
          <p:cNvPr id="3" name="Tijdelijke aanduiding voor inhoud 2">
            <a:extLst>
              <a:ext uri="{FF2B5EF4-FFF2-40B4-BE49-F238E27FC236}">
                <a16:creationId xmlns:a16="http://schemas.microsoft.com/office/drawing/2014/main" id="{BD922C85-9C32-4AF9-8FBF-F2B94732C214}"/>
              </a:ext>
            </a:extLst>
          </p:cNvPr>
          <p:cNvSpPr>
            <a:spLocks noGrp="1"/>
          </p:cNvSpPr>
          <p:nvPr>
            <p:ph idx="1"/>
          </p:nvPr>
        </p:nvSpPr>
        <p:spPr>
          <a:xfrm>
            <a:off x="609602" y="1380067"/>
            <a:ext cx="10676092" cy="5102118"/>
          </a:xfrm>
        </p:spPr>
        <p:txBody>
          <a:bodyPr>
            <a:normAutofit fontScale="92500" lnSpcReduction="10000"/>
          </a:bodyPr>
          <a:lstStyle/>
          <a:p>
            <a:pPr>
              <a:buFont typeface="Wingdings" pitchFamily="2" charset="2"/>
              <a:buChar char="§"/>
            </a:pPr>
            <a:r>
              <a:rPr lang="nl-NL" sz="1900" dirty="0"/>
              <a:t>11-11-2020 </a:t>
            </a:r>
            <a:r>
              <a:rPr lang="nl-NL" sz="1900" b="1" i="1" dirty="0"/>
              <a:t>BS Herzieningsverzoeken 1.0 + BD </a:t>
            </a:r>
            <a:r>
              <a:rPr lang="nl-NL" sz="1900" b="1" i="1" dirty="0" err="1"/>
              <a:t>MeasurementSeriesRevision</a:t>
            </a:r>
            <a:r>
              <a:rPr lang="nl-NL" sz="1900" b="1" i="1" dirty="0"/>
              <a:t> 1.0 + BD </a:t>
            </a:r>
            <a:r>
              <a:rPr lang="nl-NL" sz="1900" b="1" i="1" dirty="0" err="1"/>
              <a:t>AllocationVolumeRevision</a:t>
            </a:r>
            <a:r>
              <a:rPr lang="nl-NL" sz="1900" b="1" i="1" dirty="0"/>
              <a:t> 1.0</a:t>
            </a:r>
          </a:p>
          <a:p>
            <a:pPr>
              <a:buFont typeface="Wingdings" pitchFamily="2" charset="2"/>
              <a:buChar char="§"/>
            </a:pPr>
            <a:r>
              <a:rPr lang="nl-NL" sz="1900" dirty="0"/>
              <a:t>11-11-2020</a:t>
            </a:r>
            <a:r>
              <a:rPr lang="nl-NL" sz="1900" b="1" dirty="0"/>
              <a:t> </a:t>
            </a:r>
            <a:r>
              <a:rPr lang="nl-NL" sz="1900" b="1" dirty="0">
                <a:solidFill>
                  <a:schemeClr val="tx1"/>
                </a:solidFill>
              </a:rPr>
              <a:t>RFC TR2021.3 Aanpassing BD </a:t>
            </a:r>
            <a:r>
              <a:rPr lang="nl-NL" sz="1900" b="1" dirty="0" err="1">
                <a:solidFill>
                  <a:schemeClr val="tx1"/>
                </a:solidFill>
              </a:rPr>
              <a:t>MeasurementSeriesAcknowledgement</a:t>
            </a:r>
            <a:endParaRPr lang="nl-NL" sz="1900" b="1" dirty="0">
              <a:solidFill>
                <a:schemeClr val="tx1"/>
              </a:solidFill>
            </a:endParaRPr>
          </a:p>
          <a:p>
            <a:pPr lvl="1">
              <a:buFont typeface="Wingdings" pitchFamily="2" charset="2"/>
              <a:buChar char="§"/>
            </a:pPr>
            <a:r>
              <a:rPr lang="nl-NL" sz="1900" dirty="0"/>
              <a:t>Verwijdering overbodige delen van het </a:t>
            </a:r>
            <a:r>
              <a:rPr lang="nl-NL" sz="1900" dirty="0" err="1"/>
              <a:t>Acknowledgementbericht</a:t>
            </a:r>
            <a:endParaRPr lang="nl-NL" sz="1900" dirty="0"/>
          </a:p>
          <a:p>
            <a:pPr>
              <a:buFont typeface="Wingdings" pitchFamily="2" charset="2"/>
              <a:buChar char="§"/>
            </a:pPr>
            <a:r>
              <a:rPr lang="nl-NL" sz="1900" dirty="0"/>
              <a:t>11-11-2020 </a:t>
            </a:r>
            <a:r>
              <a:rPr lang="nl-NL" sz="1900" b="1" i="1" dirty="0"/>
              <a:t>BD </a:t>
            </a:r>
            <a:r>
              <a:rPr lang="nl-NL" sz="1900" b="1" i="1" dirty="0" err="1"/>
              <a:t>MeasurementSeriesAcknowledgement</a:t>
            </a:r>
            <a:r>
              <a:rPr lang="nl-NL" sz="1900" b="1" i="1" dirty="0"/>
              <a:t> 3.0</a:t>
            </a:r>
            <a:endParaRPr lang="nl-NL" sz="1900" i="1" dirty="0"/>
          </a:p>
          <a:p>
            <a:pPr>
              <a:buFont typeface="Wingdings" pitchFamily="2" charset="2"/>
              <a:buChar char="§"/>
            </a:pPr>
            <a:r>
              <a:rPr lang="nl-NL" sz="1900" dirty="0"/>
              <a:t>11-11-2020 </a:t>
            </a:r>
            <a:r>
              <a:rPr lang="nl-NL" sz="1900" b="1" i="1" dirty="0"/>
              <a:t>BS Tijdseries 3.0 </a:t>
            </a:r>
            <a:r>
              <a:rPr lang="nl-NL" sz="1900" dirty="0"/>
              <a:t>met globaal de volgende wijzigingen:</a:t>
            </a:r>
          </a:p>
          <a:p>
            <a:pPr lvl="1">
              <a:buFont typeface="Wingdings" pitchFamily="2" charset="2"/>
              <a:buChar char="§"/>
            </a:pPr>
            <a:r>
              <a:rPr lang="nl-NL" sz="1900" dirty="0">
                <a:solidFill>
                  <a:schemeClr val="tx1"/>
                </a:solidFill>
              </a:rPr>
              <a:t>Aanlevering volumes in gehele getallen (zonder decimalen)</a:t>
            </a:r>
          </a:p>
          <a:p>
            <a:pPr lvl="1">
              <a:buFont typeface="Wingdings" pitchFamily="2" charset="2"/>
              <a:buChar char="§"/>
            </a:pPr>
            <a:r>
              <a:rPr lang="nl-NL" sz="1900" dirty="0">
                <a:solidFill>
                  <a:schemeClr val="tx1"/>
                </a:solidFill>
              </a:rPr>
              <a:t>Aanpassing van enkele validatieregels</a:t>
            </a:r>
          </a:p>
          <a:p>
            <a:pPr>
              <a:buFont typeface="Wingdings" pitchFamily="2" charset="2"/>
              <a:buChar char="§"/>
            </a:pPr>
            <a:r>
              <a:rPr lang="nl-NL" sz="1900" dirty="0">
                <a:solidFill>
                  <a:schemeClr val="tx1"/>
                </a:solidFill>
              </a:rPr>
              <a:t>16-12-2020</a:t>
            </a:r>
            <a:r>
              <a:rPr lang="nl-NL" sz="1900" dirty="0">
                <a:solidFill>
                  <a:srgbClr val="FF0000"/>
                </a:solidFill>
              </a:rPr>
              <a:t> </a:t>
            </a:r>
            <a:r>
              <a:rPr lang="nl-NL" sz="2200" b="1" dirty="0">
                <a:solidFill>
                  <a:schemeClr val="tx1"/>
                </a:solidFill>
              </a:rPr>
              <a:t>RFC TR2021.4 BRS update van versie 2.0 naar 3.0</a:t>
            </a:r>
          </a:p>
          <a:p>
            <a:pPr lvl="1">
              <a:buFont typeface="Wingdings" pitchFamily="2" charset="2"/>
              <a:buChar char="§"/>
            </a:pPr>
            <a:r>
              <a:rPr lang="nl-NL" sz="1900" dirty="0"/>
              <a:t>Nieuwe </a:t>
            </a:r>
            <a:r>
              <a:rPr lang="nl-NL" sz="1900" dirty="0" err="1"/>
              <a:t>usecase</a:t>
            </a:r>
            <a:r>
              <a:rPr lang="nl-NL" sz="1900" dirty="0"/>
              <a:t> A20.036 toegevoegd voor meetgegevens LNB</a:t>
            </a:r>
          </a:p>
          <a:p>
            <a:pPr lvl="1">
              <a:buFont typeface="Wingdings" pitchFamily="2" charset="2"/>
              <a:buChar char="§"/>
            </a:pPr>
            <a:r>
              <a:rPr lang="nl-NL" sz="1900" dirty="0"/>
              <a:t>Nieuwe </a:t>
            </a:r>
            <a:r>
              <a:rPr lang="nl-NL" sz="1900" dirty="0" err="1"/>
              <a:t>usecase</a:t>
            </a:r>
            <a:r>
              <a:rPr lang="nl-NL" sz="1900" dirty="0"/>
              <a:t> UC A20.010 toegevoegd voor MWNET</a:t>
            </a:r>
          </a:p>
          <a:p>
            <a:pPr lvl="1">
              <a:buFont typeface="Wingdings" pitchFamily="2" charset="2"/>
              <a:buChar char="§"/>
            </a:pPr>
            <a:r>
              <a:rPr lang="nl-NL" sz="1900" dirty="0" err="1"/>
              <a:t>Usecases</a:t>
            </a:r>
            <a:r>
              <a:rPr lang="nl-NL" sz="1900" dirty="0"/>
              <a:t> A20.010, A20.101, A20.111, A20.112, A20.121 en A20.131 aangepast</a:t>
            </a:r>
          </a:p>
          <a:p>
            <a:pPr lvl="1">
              <a:buFont typeface="Wingdings" pitchFamily="2" charset="2"/>
              <a:buChar char="§"/>
            </a:pPr>
            <a:r>
              <a:rPr lang="nl-NL" sz="1900" dirty="0"/>
              <a:t>Informatie-uitwisseling herzieningsverzoeken aangepast: eerst bevestiging/afwijzing correcte ontvangst herzieningsverzoek gevolgd door een wel/niet honorering antwoord op het herzieningsverzoek</a:t>
            </a:r>
          </a:p>
          <a:p>
            <a:pPr lvl="1">
              <a:buFont typeface="Wingdings" pitchFamily="2" charset="2"/>
              <a:buChar char="§"/>
            </a:pPr>
            <a:r>
              <a:rPr lang="nl-NL" sz="1900" dirty="0"/>
              <a:t>Tabel toegevoegd met de statussen meetgegevens en reclamatiemogelijkheden (tabel uit IC248)</a:t>
            </a:r>
          </a:p>
          <a:p>
            <a:pPr>
              <a:buFont typeface="Wingdings" pitchFamily="2" charset="2"/>
              <a:buChar char="§"/>
            </a:pPr>
            <a:r>
              <a:rPr lang="nl-NL" sz="1900" dirty="0"/>
              <a:t>16-12-2020 </a:t>
            </a:r>
            <a:r>
              <a:rPr lang="nl-NL" sz="1900" b="1" i="1" dirty="0"/>
              <a:t>BRS Meetgegevens GV &amp; Reclamaties Meetgegevens versie 3.0</a:t>
            </a:r>
            <a:endParaRPr lang="nl-NL" sz="1900" i="1" dirty="0"/>
          </a:p>
          <a:p>
            <a:pPr lvl="1"/>
            <a:endParaRPr lang="nl-NL" dirty="0"/>
          </a:p>
          <a:p>
            <a:pPr lvl="1"/>
            <a:endParaRPr lang="nl-NL" dirty="0"/>
          </a:p>
        </p:txBody>
      </p:sp>
      <p:sp>
        <p:nvSpPr>
          <p:cNvPr id="4" name="Tijdelijke aanduiding voor dianummer 3">
            <a:extLst>
              <a:ext uri="{FF2B5EF4-FFF2-40B4-BE49-F238E27FC236}">
                <a16:creationId xmlns:a16="http://schemas.microsoft.com/office/drawing/2014/main" id="{981C1340-FA52-43F3-BB69-F711E01C94C1}"/>
              </a:ext>
            </a:extLst>
          </p:cNvPr>
          <p:cNvSpPr>
            <a:spLocks noGrp="1"/>
          </p:cNvSpPr>
          <p:nvPr>
            <p:ph type="sldNum" sz="quarter" idx="12"/>
          </p:nvPr>
        </p:nvSpPr>
        <p:spPr/>
        <p:txBody>
          <a:bodyPr/>
          <a:lstStyle/>
          <a:p>
            <a:fld id="{A1C3A1F5-F269-2A47-BBB9-BDB2D4CF88E3}" type="slidenum">
              <a:rPr lang="nl-NL" smtClean="0"/>
              <a:t>66</a:t>
            </a:fld>
            <a:endParaRPr lang="nl-NL" dirty="0"/>
          </a:p>
        </p:txBody>
      </p:sp>
    </p:spTree>
    <p:extLst>
      <p:ext uri="{BB962C8B-B14F-4D97-AF65-F5344CB8AC3E}">
        <p14:creationId xmlns:p14="http://schemas.microsoft.com/office/powerpoint/2010/main" val="31206339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5FE2E-8564-492C-8D5F-06A58C8088E4}"/>
              </a:ext>
            </a:extLst>
          </p:cNvPr>
          <p:cNvSpPr>
            <a:spLocks noGrp="1"/>
          </p:cNvSpPr>
          <p:nvPr>
            <p:ph type="title"/>
          </p:nvPr>
        </p:nvSpPr>
        <p:spPr/>
        <p:txBody>
          <a:bodyPr/>
          <a:lstStyle/>
          <a:p>
            <a:r>
              <a:rPr lang="nl-NL" sz="2800" b="1" dirty="0" err="1">
                <a:latin typeface="Calibri" panose="020F0502020204030204" pitchFamily="34" charset="0"/>
                <a:cs typeface="Arial" panose="020B0604020202020204" pitchFamily="34" charset="0"/>
              </a:rPr>
              <a:t>RFC’s</a:t>
            </a:r>
            <a:r>
              <a:rPr lang="nl-NL" sz="2800" b="1" dirty="0">
                <a:latin typeface="Calibri" panose="020F0502020204030204" pitchFamily="34" charset="0"/>
                <a:cs typeface="Arial" panose="020B0604020202020204" pitchFamily="34" charset="0"/>
              </a:rPr>
              <a:t> - inhoudelijk (3)</a:t>
            </a:r>
          </a:p>
        </p:txBody>
      </p:sp>
      <p:sp>
        <p:nvSpPr>
          <p:cNvPr id="3" name="Tijdelijke aanduiding voor inhoud 2">
            <a:extLst>
              <a:ext uri="{FF2B5EF4-FFF2-40B4-BE49-F238E27FC236}">
                <a16:creationId xmlns:a16="http://schemas.microsoft.com/office/drawing/2014/main" id="{BD922C85-9C32-4AF9-8FBF-F2B94732C214}"/>
              </a:ext>
            </a:extLst>
          </p:cNvPr>
          <p:cNvSpPr>
            <a:spLocks noGrp="1"/>
          </p:cNvSpPr>
          <p:nvPr>
            <p:ph idx="1"/>
          </p:nvPr>
        </p:nvSpPr>
        <p:spPr/>
        <p:txBody>
          <a:bodyPr>
            <a:normAutofit/>
          </a:bodyPr>
          <a:lstStyle/>
          <a:p>
            <a:pPr>
              <a:buFont typeface="Wingdings" pitchFamily="2" charset="2"/>
              <a:buChar char="§"/>
            </a:pPr>
            <a:r>
              <a:rPr lang="nl-NL" sz="1800" dirty="0"/>
              <a:t>20-1-2021 </a:t>
            </a:r>
            <a:r>
              <a:rPr lang="nl-NL" b="1" dirty="0">
                <a:solidFill>
                  <a:schemeClr val="tx1"/>
                </a:solidFill>
              </a:rPr>
              <a:t>RFC 249.1 Splitsen verbruiken bij PV-Switch</a:t>
            </a:r>
          </a:p>
          <a:p>
            <a:pPr lvl="1">
              <a:buFont typeface="Wingdings" pitchFamily="2" charset="2"/>
              <a:buChar char="§"/>
            </a:pPr>
            <a:r>
              <a:rPr lang="nl-NL" sz="1800" dirty="0"/>
              <a:t>Bij PV-switch levert MV ook gesplitste verbruiken op naar NB</a:t>
            </a:r>
          </a:p>
          <a:p>
            <a:pPr lvl="1">
              <a:buFont typeface="Wingdings" pitchFamily="2" charset="2"/>
              <a:buChar char="§"/>
            </a:pPr>
            <a:r>
              <a:rPr lang="es-ES" sz="1800" dirty="0" err="1"/>
              <a:t>Impact</a:t>
            </a:r>
            <a:r>
              <a:rPr lang="es-ES" sz="1800" dirty="0"/>
              <a:t> </a:t>
            </a:r>
            <a:r>
              <a:rPr lang="es-ES" sz="1800" dirty="0" err="1"/>
              <a:t>op</a:t>
            </a:r>
            <a:r>
              <a:rPr lang="es-ES" sz="1800" dirty="0"/>
              <a:t> </a:t>
            </a:r>
            <a:r>
              <a:rPr lang="nl-NL" sz="1800" dirty="0"/>
              <a:t>codewijzigingsvoorstel, BRS en BS Volumes en meterstanden</a:t>
            </a:r>
          </a:p>
          <a:p>
            <a:pPr>
              <a:buFont typeface="Wingdings" pitchFamily="2" charset="2"/>
              <a:buChar char="§"/>
            </a:pPr>
            <a:r>
              <a:rPr lang="nl-NL" sz="1800" dirty="0">
                <a:solidFill>
                  <a:schemeClr val="tx1"/>
                </a:solidFill>
              </a:rPr>
              <a:t>20-1-2021 </a:t>
            </a:r>
            <a:r>
              <a:rPr lang="nl-NL" b="1" dirty="0">
                <a:solidFill>
                  <a:schemeClr val="tx1"/>
                </a:solidFill>
              </a:rPr>
              <a:t>RFC 249.2 Mapping XML Meetwaarden telemetrie met MSCONS 99E</a:t>
            </a:r>
          </a:p>
          <a:p>
            <a:pPr lvl="1">
              <a:buFont typeface="Wingdings" pitchFamily="2" charset="2"/>
              <a:buChar char="§"/>
            </a:pPr>
            <a:r>
              <a:rPr lang="nl-NL" sz="1800" dirty="0" err="1"/>
              <a:t>Validatiestatussen</a:t>
            </a:r>
            <a:r>
              <a:rPr lang="nl-NL" sz="1800" dirty="0"/>
              <a:t> in MSCONS 99E worden leeggelaten</a:t>
            </a:r>
          </a:p>
          <a:p>
            <a:pPr lvl="1">
              <a:buFont typeface="Wingdings" pitchFamily="2" charset="2"/>
              <a:buChar char="§"/>
            </a:pPr>
            <a:r>
              <a:rPr lang="nl-NL" sz="1800" dirty="0"/>
              <a:t>Uitzondering zijn gerepareerde meetdata door de netbeheerder</a:t>
            </a:r>
          </a:p>
          <a:p>
            <a:pPr>
              <a:buFont typeface="Wingdings" pitchFamily="2" charset="2"/>
              <a:buChar char="§"/>
            </a:pPr>
            <a:r>
              <a:rPr lang="nl-NL" sz="1800" dirty="0"/>
              <a:t>10-2-2021 </a:t>
            </a:r>
            <a:r>
              <a:rPr lang="nl-NL" b="1" dirty="0">
                <a:solidFill>
                  <a:schemeClr val="tx1"/>
                </a:solidFill>
              </a:rPr>
              <a:t>RFC 249.3 Mapping statuscodes van XML Meetwaarden telemetrie naar BALL</a:t>
            </a:r>
          </a:p>
          <a:p>
            <a:pPr lvl="1">
              <a:buFont typeface="Wingdings" pitchFamily="2" charset="2"/>
              <a:buChar char="§"/>
            </a:pPr>
            <a:r>
              <a:rPr lang="nl-NL" sz="1800" dirty="0"/>
              <a:t>De </a:t>
            </a:r>
            <a:r>
              <a:rPr lang="nl-NL" sz="1800" dirty="0" err="1"/>
              <a:t>mappingtabel</a:t>
            </a:r>
            <a:r>
              <a:rPr lang="nl-NL" sz="1800" dirty="0"/>
              <a:t> bevat de mapping naar de </a:t>
            </a:r>
            <a:r>
              <a:rPr lang="nl-NL" sz="1800" dirty="0" err="1"/>
              <a:t>validatiestatussen</a:t>
            </a:r>
            <a:r>
              <a:rPr lang="nl-NL" sz="1800" dirty="0"/>
              <a:t> in het BALL-bericht</a:t>
            </a:r>
          </a:p>
          <a:p>
            <a:pPr>
              <a:buFont typeface="Wingdings" pitchFamily="2" charset="2"/>
              <a:buChar char="§"/>
            </a:pPr>
            <a:r>
              <a:rPr lang="nl-NL" sz="1800" dirty="0"/>
              <a:t>3-3-2021 </a:t>
            </a:r>
            <a:r>
              <a:rPr lang="nl-NL" b="1" dirty="0">
                <a:solidFill>
                  <a:schemeClr val="tx1"/>
                </a:solidFill>
              </a:rPr>
              <a:t>RFC 231.1 Handmatige acties RNB op niet-werkdagen</a:t>
            </a:r>
          </a:p>
          <a:p>
            <a:pPr lvl="1">
              <a:buFont typeface="Wingdings" pitchFamily="2" charset="2"/>
              <a:buChar char="§"/>
            </a:pPr>
            <a:r>
              <a:rPr lang="nl-NL" sz="1800" dirty="0"/>
              <a:t>Expliciet gemaakt dat de RNB geen handmatige actie op niet-werkdagen hoeft uit te voeren</a:t>
            </a:r>
            <a:endParaRPr lang="nl-NL" sz="1800" dirty="0">
              <a:solidFill>
                <a:schemeClr val="tx1"/>
              </a:solidFill>
            </a:endParaRPr>
          </a:p>
          <a:p>
            <a:pPr lvl="1"/>
            <a:endParaRPr lang="nl-NL" dirty="0"/>
          </a:p>
        </p:txBody>
      </p:sp>
      <p:sp>
        <p:nvSpPr>
          <p:cNvPr id="4" name="Tijdelijke aanduiding voor dianummer 3">
            <a:extLst>
              <a:ext uri="{FF2B5EF4-FFF2-40B4-BE49-F238E27FC236}">
                <a16:creationId xmlns:a16="http://schemas.microsoft.com/office/drawing/2014/main" id="{981C1340-FA52-43F3-BB69-F711E01C94C1}"/>
              </a:ext>
            </a:extLst>
          </p:cNvPr>
          <p:cNvSpPr>
            <a:spLocks noGrp="1"/>
          </p:cNvSpPr>
          <p:nvPr>
            <p:ph type="sldNum" sz="quarter" idx="12"/>
          </p:nvPr>
        </p:nvSpPr>
        <p:spPr/>
        <p:txBody>
          <a:bodyPr/>
          <a:lstStyle/>
          <a:p>
            <a:fld id="{A1C3A1F5-F269-2A47-BBB9-BDB2D4CF88E3}" type="slidenum">
              <a:rPr lang="nl-NL" smtClean="0"/>
              <a:t>67</a:t>
            </a:fld>
            <a:endParaRPr lang="nl-NL" dirty="0"/>
          </a:p>
        </p:txBody>
      </p:sp>
    </p:spTree>
    <p:extLst>
      <p:ext uri="{BB962C8B-B14F-4D97-AF65-F5344CB8AC3E}">
        <p14:creationId xmlns:p14="http://schemas.microsoft.com/office/powerpoint/2010/main" val="3482927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5FE2E-8564-492C-8D5F-06A58C8088E4}"/>
              </a:ext>
            </a:extLst>
          </p:cNvPr>
          <p:cNvSpPr>
            <a:spLocks noGrp="1"/>
          </p:cNvSpPr>
          <p:nvPr>
            <p:ph type="title"/>
          </p:nvPr>
        </p:nvSpPr>
        <p:spPr/>
        <p:txBody>
          <a:bodyPr/>
          <a:lstStyle/>
          <a:p>
            <a:r>
              <a:rPr lang="nl-NL" sz="2800" b="1" dirty="0" err="1">
                <a:latin typeface="Calibri" panose="020F0502020204030204" pitchFamily="34" charset="0"/>
                <a:cs typeface="Arial" panose="020B0604020202020204" pitchFamily="34" charset="0"/>
              </a:rPr>
              <a:t>RFC’s</a:t>
            </a:r>
            <a:r>
              <a:rPr lang="nl-NL" sz="2800" b="1" dirty="0">
                <a:latin typeface="Calibri" panose="020F0502020204030204" pitchFamily="34" charset="0"/>
                <a:cs typeface="Arial" panose="020B0604020202020204" pitchFamily="34" charset="0"/>
              </a:rPr>
              <a:t> - inhoudelijk (4)</a:t>
            </a:r>
          </a:p>
        </p:txBody>
      </p:sp>
      <p:sp>
        <p:nvSpPr>
          <p:cNvPr id="3" name="Tijdelijke aanduiding voor inhoud 2">
            <a:extLst>
              <a:ext uri="{FF2B5EF4-FFF2-40B4-BE49-F238E27FC236}">
                <a16:creationId xmlns:a16="http://schemas.microsoft.com/office/drawing/2014/main" id="{BD922C85-9C32-4AF9-8FBF-F2B94732C214}"/>
              </a:ext>
            </a:extLst>
          </p:cNvPr>
          <p:cNvSpPr>
            <a:spLocks noGrp="1"/>
          </p:cNvSpPr>
          <p:nvPr>
            <p:ph idx="1"/>
          </p:nvPr>
        </p:nvSpPr>
        <p:spPr/>
        <p:txBody>
          <a:bodyPr>
            <a:normAutofit/>
          </a:bodyPr>
          <a:lstStyle/>
          <a:p>
            <a:pPr>
              <a:buFont typeface="Wingdings" pitchFamily="2" charset="2"/>
              <a:buChar char="§"/>
            </a:pPr>
            <a:r>
              <a:rPr lang="nl-NL" sz="1800" dirty="0"/>
              <a:t>3-3-2021 </a:t>
            </a:r>
            <a:r>
              <a:rPr lang="nl-NL" sz="1800" b="1" i="1" dirty="0"/>
              <a:t>BS Tijdseries 4.0 </a:t>
            </a:r>
            <a:r>
              <a:rPr lang="nl-NL" sz="1800" dirty="0"/>
              <a:t>met globaal de volgende wijzigingen:</a:t>
            </a:r>
          </a:p>
          <a:p>
            <a:pPr lvl="1">
              <a:buFont typeface="Wingdings" pitchFamily="2" charset="2"/>
              <a:buChar char="§"/>
            </a:pPr>
            <a:r>
              <a:rPr lang="nl-NL" sz="1800" dirty="0">
                <a:solidFill>
                  <a:schemeClr val="tx1"/>
                </a:solidFill>
              </a:rPr>
              <a:t>Aanpassing van enkele validatieregels </a:t>
            </a:r>
          </a:p>
          <a:p>
            <a:pPr lvl="1">
              <a:buFont typeface="Wingdings" pitchFamily="2" charset="2"/>
              <a:buChar char="§"/>
            </a:pPr>
            <a:r>
              <a:rPr lang="nl-NL" sz="1800" dirty="0"/>
              <a:t>3-3-2021 </a:t>
            </a:r>
            <a:r>
              <a:rPr lang="nl-NL" sz="1800" b="1" i="1" dirty="0"/>
              <a:t>BS Volumes en meterstanden 2.0 </a:t>
            </a:r>
            <a:r>
              <a:rPr lang="nl-NL" sz="1800" dirty="0"/>
              <a:t>met globaal de volgende wijzigingen:</a:t>
            </a:r>
          </a:p>
          <a:p>
            <a:pPr lvl="1">
              <a:buFont typeface="Wingdings" pitchFamily="2" charset="2"/>
              <a:buChar char="§"/>
            </a:pPr>
            <a:r>
              <a:rPr lang="nl-NL" sz="1800" dirty="0">
                <a:solidFill>
                  <a:schemeClr val="tx1"/>
                </a:solidFill>
              </a:rPr>
              <a:t>Aanpassing XML-code productsoort</a:t>
            </a:r>
          </a:p>
          <a:p>
            <a:pPr lvl="1">
              <a:buFont typeface="Wingdings" pitchFamily="2" charset="2"/>
              <a:buChar char="§"/>
            </a:pPr>
            <a:r>
              <a:rPr lang="nl-NL" sz="1800" dirty="0">
                <a:solidFill>
                  <a:schemeClr val="tx1"/>
                </a:solidFill>
              </a:rPr>
              <a:t>Aanpassing van enkele validatieregels</a:t>
            </a:r>
          </a:p>
          <a:p>
            <a:pPr>
              <a:buFont typeface="Wingdings" pitchFamily="2" charset="2"/>
              <a:buChar char="§"/>
            </a:pPr>
            <a:r>
              <a:rPr lang="nl-NL" sz="1800" dirty="0"/>
              <a:t>3-3-2021 </a:t>
            </a:r>
            <a:r>
              <a:rPr lang="nl-NL" sz="1800" b="1" i="1" dirty="0"/>
              <a:t>BS Volumes installatie 2.0 </a:t>
            </a:r>
            <a:r>
              <a:rPr lang="nl-NL" sz="1800" dirty="0"/>
              <a:t>met globaal de volgende wijzigingen:</a:t>
            </a:r>
          </a:p>
          <a:p>
            <a:pPr lvl="1">
              <a:buFont typeface="Wingdings" pitchFamily="2" charset="2"/>
              <a:buChar char="§"/>
            </a:pPr>
            <a:r>
              <a:rPr lang="nl-NL" sz="1800" dirty="0">
                <a:solidFill>
                  <a:schemeClr val="tx1"/>
                </a:solidFill>
              </a:rPr>
              <a:t>Aanpassing XML-code productsoort</a:t>
            </a:r>
          </a:p>
          <a:p>
            <a:pPr lvl="1">
              <a:buFont typeface="Wingdings" pitchFamily="2" charset="2"/>
              <a:buChar char="§"/>
            </a:pPr>
            <a:r>
              <a:rPr lang="nl-NL" sz="1800" dirty="0">
                <a:solidFill>
                  <a:schemeClr val="tx1"/>
                </a:solidFill>
              </a:rPr>
              <a:t>Inperking XML-codes energierichting</a:t>
            </a:r>
          </a:p>
          <a:p>
            <a:pPr lvl="1">
              <a:buFont typeface="Wingdings" pitchFamily="2" charset="2"/>
              <a:buChar char="§"/>
            </a:pPr>
            <a:r>
              <a:rPr lang="nl-NL" sz="1800" dirty="0">
                <a:solidFill>
                  <a:schemeClr val="tx1"/>
                </a:solidFill>
              </a:rPr>
              <a:t>Aanpassing van enkele validatieregels</a:t>
            </a:r>
          </a:p>
          <a:p>
            <a:pPr>
              <a:buFont typeface="Wingdings" pitchFamily="2" charset="2"/>
              <a:buChar char="§"/>
            </a:pPr>
            <a:r>
              <a:rPr lang="nl-NL" sz="1800" dirty="0"/>
              <a:t>3-3-2021 </a:t>
            </a:r>
            <a:r>
              <a:rPr lang="nl-NL" sz="1800" b="1" i="1" dirty="0"/>
              <a:t>BS Herzieningsverzoeken 2.0 </a:t>
            </a:r>
            <a:r>
              <a:rPr lang="nl-NL" sz="1800" dirty="0"/>
              <a:t>met globaal de volgende wijzigingen:</a:t>
            </a:r>
          </a:p>
          <a:p>
            <a:pPr lvl="1">
              <a:buFont typeface="Wingdings" pitchFamily="2" charset="2"/>
              <a:buChar char="§"/>
            </a:pPr>
            <a:r>
              <a:rPr lang="nl-NL" sz="1800" dirty="0">
                <a:solidFill>
                  <a:schemeClr val="tx1"/>
                </a:solidFill>
              </a:rPr>
              <a:t>Aanpassing XML-code productsoort</a:t>
            </a:r>
          </a:p>
          <a:p>
            <a:endParaRPr lang="nl-NL" dirty="0"/>
          </a:p>
        </p:txBody>
      </p:sp>
      <p:sp>
        <p:nvSpPr>
          <p:cNvPr id="4" name="Tijdelijke aanduiding voor dianummer 3">
            <a:extLst>
              <a:ext uri="{FF2B5EF4-FFF2-40B4-BE49-F238E27FC236}">
                <a16:creationId xmlns:a16="http://schemas.microsoft.com/office/drawing/2014/main" id="{981C1340-FA52-43F3-BB69-F711E01C94C1}"/>
              </a:ext>
            </a:extLst>
          </p:cNvPr>
          <p:cNvSpPr>
            <a:spLocks noGrp="1"/>
          </p:cNvSpPr>
          <p:nvPr>
            <p:ph type="sldNum" sz="quarter" idx="12"/>
          </p:nvPr>
        </p:nvSpPr>
        <p:spPr/>
        <p:txBody>
          <a:bodyPr/>
          <a:lstStyle/>
          <a:p>
            <a:fld id="{A1C3A1F5-F269-2A47-BBB9-BDB2D4CF88E3}" type="slidenum">
              <a:rPr lang="nl-NL" smtClean="0"/>
              <a:t>68</a:t>
            </a:fld>
            <a:endParaRPr lang="nl-NL" dirty="0"/>
          </a:p>
        </p:txBody>
      </p:sp>
    </p:spTree>
    <p:extLst>
      <p:ext uri="{BB962C8B-B14F-4D97-AF65-F5344CB8AC3E}">
        <p14:creationId xmlns:p14="http://schemas.microsoft.com/office/powerpoint/2010/main" val="7960884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E5398-1634-4119-A320-721F65D894BF}"/>
              </a:ext>
            </a:extLst>
          </p:cNvPr>
          <p:cNvSpPr>
            <a:spLocks noGrp="1"/>
          </p:cNvSpPr>
          <p:nvPr>
            <p:ph type="title"/>
          </p:nvPr>
        </p:nvSpPr>
        <p:spPr>
          <a:xfrm>
            <a:off x="609602" y="488425"/>
            <a:ext cx="8579555" cy="713631"/>
          </a:xfrm>
        </p:spPr>
        <p:txBody>
          <a:bodyPr/>
          <a:lstStyle/>
          <a:p>
            <a:r>
              <a:rPr lang="nl-NL" sz="2800" b="1" dirty="0" err="1">
                <a:latin typeface="Calibri" panose="020F0502020204030204" pitchFamily="34" charset="0"/>
                <a:cs typeface="Arial" panose="020B0604020202020204" pitchFamily="34" charset="0"/>
              </a:rPr>
              <a:t>RFC’s</a:t>
            </a:r>
            <a:r>
              <a:rPr lang="nl-NL" sz="2800" b="1" dirty="0">
                <a:latin typeface="Calibri" panose="020F0502020204030204" pitchFamily="34" charset="0"/>
                <a:cs typeface="Arial" panose="020B0604020202020204" pitchFamily="34" charset="0"/>
              </a:rPr>
              <a:t> - scope</a:t>
            </a:r>
          </a:p>
        </p:txBody>
      </p:sp>
      <p:sp>
        <p:nvSpPr>
          <p:cNvPr id="3" name="Tijdelijke aanduiding voor inhoud 2">
            <a:extLst>
              <a:ext uri="{FF2B5EF4-FFF2-40B4-BE49-F238E27FC236}">
                <a16:creationId xmlns:a16="http://schemas.microsoft.com/office/drawing/2014/main" id="{61EDEDF2-ECAF-49F9-B7A3-D31F1BB07359}"/>
              </a:ext>
            </a:extLst>
          </p:cNvPr>
          <p:cNvSpPr>
            <a:spLocks noGrp="1"/>
          </p:cNvSpPr>
          <p:nvPr>
            <p:ph idx="1"/>
          </p:nvPr>
        </p:nvSpPr>
        <p:spPr/>
        <p:txBody>
          <a:bodyPr>
            <a:normAutofit/>
          </a:bodyPr>
          <a:lstStyle/>
          <a:p>
            <a:pPr>
              <a:buFont typeface="Wingdings" pitchFamily="2" charset="2"/>
              <a:buChar char="§"/>
            </a:pPr>
            <a:r>
              <a:rPr lang="nl-NL" sz="1800" dirty="0"/>
              <a:t>11-11-2020 </a:t>
            </a:r>
            <a:r>
              <a:rPr lang="nl-NL" b="1" strike="sngStrike" dirty="0"/>
              <a:t>RFC TR2021.2 Uitbreiden scope met IC259</a:t>
            </a:r>
          </a:p>
          <a:p>
            <a:pPr lvl="1">
              <a:buFont typeface="Wingdings" pitchFamily="2" charset="2"/>
              <a:buChar char="§"/>
            </a:pPr>
            <a:r>
              <a:rPr lang="nl-NL" sz="1800" dirty="0"/>
              <a:t>IC259 Registratie MV op S-AP (MLOEA)</a:t>
            </a:r>
          </a:p>
          <a:p>
            <a:pPr lvl="1">
              <a:buFont typeface="Wingdings" pitchFamily="2" charset="2"/>
              <a:buChar char="§"/>
            </a:pPr>
            <a:r>
              <a:rPr lang="nl-NL" sz="1800" dirty="0"/>
              <a:t>Afwijkende releasedatum van IC259 op 23-10-2021</a:t>
            </a:r>
          </a:p>
          <a:p>
            <a:pPr>
              <a:buFont typeface="Wingdings" pitchFamily="2" charset="2"/>
              <a:buChar char="§"/>
            </a:pPr>
            <a:r>
              <a:rPr lang="nl-NL" sz="1800" dirty="0"/>
              <a:t>10-2-2021 </a:t>
            </a:r>
            <a:r>
              <a:rPr lang="nl-NL" b="1" dirty="0"/>
              <a:t>RFC Scopewijziging TR2021 door IC270</a:t>
            </a:r>
          </a:p>
          <a:p>
            <a:pPr lvl="1">
              <a:buFont typeface="Wingdings" pitchFamily="2" charset="2"/>
              <a:buChar char="§"/>
            </a:pPr>
            <a:r>
              <a:rPr lang="nl-NL" sz="1800" dirty="0"/>
              <a:t>IC259 Registratie MV op S-AP (MLOEA) uit scope TR2021 en naar NR2021</a:t>
            </a:r>
          </a:p>
          <a:p>
            <a:pPr lvl="1">
              <a:buFont typeface="Wingdings" pitchFamily="2" charset="2"/>
              <a:buChar char="§"/>
            </a:pPr>
            <a:r>
              <a:rPr lang="nl-NL" sz="1800" dirty="0"/>
              <a:t>IC270 EAN-code overdrachtspunt bij MLOEA ook in NR2021</a:t>
            </a:r>
          </a:p>
          <a:p>
            <a:pPr lvl="1">
              <a:buFont typeface="Wingdings" pitchFamily="2" charset="2"/>
              <a:buChar char="§"/>
            </a:pPr>
            <a:r>
              <a:rPr lang="nl-NL" sz="1800" dirty="0"/>
              <a:t>Hiermee bestaat TR2021 uit: IC231, IC248 en IC249</a:t>
            </a:r>
          </a:p>
        </p:txBody>
      </p:sp>
      <p:sp>
        <p:nvSpPr>
          <p:cNvPr id="4" name="Tijdelijke aanduiding voor dianummer 3">
            <a:extLst>
              <a:ext uri="{FF2B5EF4-FFF2-40B4-BE49-F238E27FC236}">
                <a16:creationId xmlns:a16="http://schemas.microsoft.com/office/drawing/2014/main" id="{12616788-72B6-481C-8A56-C8844479F31F}"/>
              </a:ext>
            </a:extLst>
          </p:cNvPr>
          <p:cNvSpPr>
            <a:spLocks noGrp="1"/>
          </p:cNvSpPr>
          <p:nvPr>
            <p:ph type="sldNum" sz="quarter" idx="12"/>
          </p:nvPr>
        </p:nvSpPr>
        <p:spPr/>
        <p:txBody>
          <a:bodyPr/>
          <a:lstStyle/>
          <a:p>
            <a:fld id="{A1C3A1F5-F269-2A47-BBB9-BDB2D4CF88E3}" type="slidenum">
              <a:rPr lang="nl-NL" smtClean="0"/>
              <a:t>69</a:t>
            </a:fld>
            <a:endParaRPr lang="nl-NL" dirty="0"/>
          </a:p>
        </p:txBody>
      </p:sp>
    </p:spTree>
    <p:extLst>
      <p:ext uri="{BB962C8B-B14F-4D97-AF65-F5344CB8AC3E}">
        <p14:creationId xmlns:p14="http://schemas.microsoft.com/office/powerpoint/2010/main" val="260124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7</a:t>
            </a:fld>
            <a:endParaRPr lang="nl-NL" dirty="0"/>
          </a:p>
        </p:txBody>
      </p:sp>
      <p:sp>
        <p:nvSpPr>
          <p:cNvPr id="20" name="Tijdelijke aanduiding voor verticale tekst 1">
            <a:extLst>
              <a:ext uri="{FF2B5EF4-FFF2-40B4-BE49-F238E27FC236}">
                <a16:creationId xmlns:a16="http://schemas.microsoft.com/office/drawing/2014/main" id="{7C3A6CB9-905B-419A-955E-8EB25E96C498}"/>
              </a:ext>
            </a:extLst>
          </p:cNvPr>
          <p:cNvSpPr txBox="1">
            <a:spLocks/>
          </p:cNvSpPr>
          <p:nvPr/>
        </p:nvSpPr>
        <p:spPr>
          <a:xfrm>
            <a:off x="496712" y="1467109"/>
            <a:ext cx="11198569" cy="40799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nl-NL" dirty="0"/>
          </a:p>
        </p:txBody>
      </p:sp>
      <p:sp>
        <p:nvSpPr>
          <p:cNvPr id="29" name="Rechthoek 28">
            <a:extLst>
              <a:ext uri="{FF2B5EF4-FFF2-40B4-BE49-F238E27FC236}">
                <a16:creationId xmlns:a16="http://schemas.microsoft.com/office/drawing/2014/main" id="{7AC97EA3-22EF-489F-8B63-22690549ED2E}"/>
              </a:ext>
            </a:extLst>
          </p:cNvPr>
          <p:cNvSpPr/>
          <p:nvPr/>
        </p:nvSpPr>
        <p:spPr>
          <a:xfrm>
            <a:off x="9913865" y="2655634"/>
            <a:ext cx="1524000" cy="213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nl-NL" sz="1400" dirty="0"/>
          </a:p>
        </p:txBody>
      </p:sp>
      <p:sp>
        <p:nvSpPr>
          <p:cNvPr id="15" name="Titel 1">
            <a:extLst>
              <a:ext uri="{FF2B5EF4-FFF2-40B4-BE49-F238E27FC236}">
                <a16:creationId xmlns:a16="http://schemas.microsoft.com/office/drawing/2014/main" id="{59102091-4FD9-4EFB-AEEF-2A50A2E479FF}"/>
              </a:ext>
            </a:extLst>
          </p:cNvPr>
          <p:cNvSpPr txBox="1">
            <a:spLocks/>
          </p:cNvSpPr>
          <p:nvPr/>
        </p:nvSpPr>
        <p:spPr>
          <a:xfrm>
            <a:off x="219068" y="498767"/>
            <a:ext cx="10287785" cy="105783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endParaRPr lang="nl-NL" sz="2400" dirty="0"/>
          </a:p>
        </p:txBody>
      </p:sp>
      <p:pic>
        <p:nvPicPr>
          <p:cNvPr id="18" name="Picture 4">
            <a:extLst>
              <a:ext uri="{FF2B5EF4-FFF2-40B4-BE49-F238E27FC236}">
                <a16:creationId xmlns:a16="http://schemas.microsoft.com/office/drawing/2014/main" id="{95C256B9-1EFC-484D-9F90-86E2FE26D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12" y="2153901"/>
            <a:ext cx="9095105" cy="444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5-puntige ster 11">
            <a:extLst>
              <a:ext uri="{FF2B5EF4-FFF2-40B4-BE49-F238E27FC236}">
                <a16:creationId xmlns:a16="http://schemas.microsoft.com/office/drawing/2014/main" id="{3496B837-31F4-4F19-A395-06557F0ECAE8}"/>
              </a:ext>
            </a:extLst>
          </p:cNvPr>
          <p:cNvSpPr/>
          <p:nvPr/>
        </p:nvSpPr>
        <p:spPr>
          <a:xfrm>
            <a:off x="8954512" y="1993577"/>
            <a:ext cx="626681" cy="58521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ijdelijke aanduiding voor inhoud 2">
            <a:extLst>
              <a:ext uri="{FF2B5EF4-FFF2-40B4-BE49-F238E27FC236}">
                <a16:creationId xmlns:a16="http://schemas.microsoft.com/office/drawing/2014/main" id="{8CD6E723-6DA7-48E5-BBDF-BCE9397A8AB9}"/>
              </a:ext>
            </a:extLst>
          </p:cNvPr>
          <p:cNvSpPr>
            <a:spLocks noGrp="1"/>
          </p:cNvSpPr>
          <p:nvPr>
            <p:ph idx="1"/>
          </p:nvPr>
        </p:nvSpPr>
        <p:spPr>
          <a:xfrm>
            <a:off x="609601" y="1197623"/>
            <a:ext cx="4853650" cy="2941555"/>
          </a:xfrm>
        </p:spPr>
        <p:txBody>
          <a:bodyPr>
            <a:noAutofit/>
          </a:bodyPr>
          <a:lstStyle/>
          <a:p>
            <a:pPr>
              <a:buFont typeface="Wingdings" pitchFamily="2" charset="2"/>
              <a:buChar char="§"/>
            </a:pPr>
            <a:r>
              <a:rPr lang="nl-NL" sz="1800" dirty="0"/>
              <a:t>Sector werkt al lange tijd aan herinrichten allocatieproces</a:t>
            </a:r>
          </a:p>
          <a:p>
            <a:pPr>
              <a:buFont typeface="Wingdings" pitchFamily="2" charset="2"/>
              <a:buChar char="§"/>
            </a:pPr>
            <a:r>
              <a:rPr lang="nl-NL" sz="1800" dirty="0"/>
              <a:t>Herijking nodig door uitstel energiewet en grondslag CSMA</a:t>
            </a:r>
          </a:p>
          <a:p>
            <a:pPr>
              <a:buFont typeface="Wingdings" pitchFamily="2" charset="2"/>
              <a:buChar char="§"/>
            </a:pPr>
            <a:r>
              <a:rPr lang="nl-NL" sz="1800" dirty="0">
                <a:solidFill>
                  <a:schemeClr val="tx1"/>
                </a:solidFill>
              </a:rPr>
              <a:t>De uitgangspunten en de nut en noodzaak van Allocatie 2.0 zijn de afgelopen 5 jaar door de sector op verschillende beslismomenten steeds concreter gemaakt met een breed draagvlak</a:t>
            </a:r>
          </a:p>
          <a:p>
            <a:pPr marL="360362" lvl="1" indent="0">
              <a:buNone/>
            </a:pPr>
            <a:endParaRPr lang="nl-NL" sz="1600" dirty="0">
              <a:solidFill>
                <a:schemeClr val="tx1"/>
              </a:solidFill>
            </a:endParaRPr>
          </a:p>
        </p:txBody>
      </p:sp>
      <p:sp>
        <p:nvSpPr>
          <p:cNvPr id="14" name="Tijdelijke aanduiding voor inhoud 2">
            <a:extLst>
              <a:ext uri="{FF2B5EF4-FFF2-40B4-BE49-F238E27FC236}">
                <a16:creationId xmlns:a16="http://schemas.microsoft.com/office/drawing/2014/main" id="{01EF077F-7DCB-44D3-95CF-E855FE2C9611}"/>
              </a:ext>
            </a:extLst>
          </p:cNvPr>
          <p:cNvSpPr txBox="1">
            <a:spLocks/>
          </p:cNvSpPr>
          <p:nvPr/>
        </p:nvSpPr>
        <p:spPr>
          <a:xfrm>
            <a:off x="9479666" y="1197623"/>
            <a:ext cx="2539579" cy="32684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nl-NL" sz="1800" dirty="0"/>
              <a:t>Uitstel energiewet en grondslag CSMA </a:t>
            </a:r>
          </a:p>
          <a:p>
            <a:pPr>
              <a:buFont typeface="Wingdings" pitchFamily="2" charset="2"/>
              <a:buChar char="§"/>
            </a:pPr>
            <a:r>
              <a:rPr lang="nl-NL" sz="1800" dirty="0"/>
              <a:t>1 januari 2023 noodzakelijke tussenoplossing profielallocatie nodig</a:t>
            </a:r>
          </a:p>
          <a:p>
            <a:pPr>
              <a:buFont typeface="Wingdings" pitchFamily="2" charset="2"/>
              <a:buChar char="§"/>
            </a:pPr>
            <a:r>
              <a:rPr lang="nl-NL" sz="1800" dirty="0"/>
              <a:t>Herijking programma</a:t>
            </a:r>
          </a:p>
          <a:p>
            <a:pPr marL="360362" lvl="1" indent="0">
              <a:buFont typeface="Arial"/>
              <a:buNone/>
            </a:pPr>
            <a:endParaRPr lang="nl-NL" sz="1600" dirty="0">
              <a:solidFill>
                <a:schemeClr val="tx1"/>
              </a:solidFill>
            </a:endParaRPr>
          </a:p>
        </p:txBody>
      </p:sp>
      <p:sp>
        <p:nvSpPr>
          <p:cNvPr id="13" name="Titel 7">
            <a:extLst>
              <a:ext uri="{FF2B5EF4-FFF2-40B4-BE49-F238E27FC236}">
                <a16:creationId xmlns:a16="http://schemas.microsoft.com/office/drawing/2014/main" id="{BE4328AF-FC6A-C546-993A-CA4333AE6F66}"/>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Terugblik Allocatie 2.0</a:t>
            </a:r>
          </a:p>
        </p:txBody>
      </p:sp>
    </p:spTree>
    <p:extLst>
      <p:ext uri="{BB962C8B-B14F-4D97-AF65-F5344CB8AC3E}">
        <p14:creationId xmlns:p14="http://schemas.microsoft.com/office/powerpoint/2010/main" val="236032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solidFill>
                  <a:srgbClr val="000000"/>
                </a:solidFill>
                <a:effectLst/>
                <a:latin typeface="+mj-lt"/>
                <a:ea typeface="Calibri" panose="020F0502020204030204" pitchFamily="34" charset="0"/>
                <a:cs typeface="Arial" panose="020B0604020202020204" pitchFamily="34" charset="0"/>
              </a:rPr>
              <a:t>Testen en transitie</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2400" i="1" dirty="0">
                <a:solidFill>
                  <a:srgbClr val="000000"/>
                </a:solidFill>
                <a:effectLst/>
                <a:latin typeface="+mj-lt"/>
                <a:ea typeface="Calibri" panose="020F0502020204030204" pitchFamily="34" charset="0"/>
                <a:cs typeface="Arial" panose="020B0604020202020204" pitchFamily="34" charset="0"/>
              </a:rPr>
              <a:t>Jorik van Vilsteren - Test- en Transitiemanager, EDSN &amp; NEDU</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70</a:t>
            </a:fld>
            <a:endParaRPr lang="nl-NL" dirty="0"/>
          </a:p>
        </p:txBody>
      </p:sp>
    </p:spTree>
    <p:extLst>
      <p:ext uri="{BB962C8B-B14F-4D97-AF65-F5344CB8AC3E}">
        <p14:creationId xmlns:p14="http://schemas.microsoft.com/office/powerpoint/2010/main" val="2612258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ctrTitle"/>
          </p:nvPr>
        </p:nvSpPr>
        <p:spPr>
          <a:xfrm>
            <a:off x="2133600" y="1844824"/>
            <a:ext cx="7772400" cy="974576"/>
          </a:xfrm>
        </p:spPr>
        <p:txBody>
          <a:bodyPr>
            <a:noAutofit/>
          </a:bodyPr>
          <a:lstStyle/>
          <a:p>
            <a:r>
              <a:rPr lang="nl-NL" altLang="nl-NL" sz="2800" b="1" dirty="0"/>
              <a:t>Toelichting Werkpakket Testen</a:t>
            </a:r>
            <a:br>
              <a:rPr lang="nl-NL" altLang="nl-NL" sz="2800" b="1" dirty="0"/>
            </a:br>
            <a:endParaRPr lang="nl-NL" altLang="nl-NL" sz="2800" b="1" dirty="0"/>
          </a:p>
        </p:txBody>
      </p:sp>
    </p:spTree>
    <p:extLst>
      <p:ext uri="{BB962C8B-B14F-4D97-AF65-F5344CB8AC3E}">
        <p14:creationId xmlns:p14="http://schemas.microsoft.com/office/powerpoint/2010/main" val="31466578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9518" y="1202056"/>
            <a:ext cx="8399721" cy="4928542"/>
          </a:xfrm>
        </p:spPr>
        <p:txBody>
          <a:bodyPr>
            <a:normAutofit fontScale="70000" lnSpcReduction="20000"/>
          </a:bodyPr>
          <a:lstStyle/>
          <a:p>
            <a:pPr>
              <a:spcBef>
                <a:spcPts val="0"/>
              </a:spcBef>
              <a:buFont typeface="Wingdings" panose="05000000000000000000" pitchFamily="2" charset="2"/>
              <a:buChar char="§"/>
            </a:pPr>
            <a:r>
              <a:rPr lang="nl-NL" sz="2600" dirty="0"/>
              <a:t>Kopgroep (afvaardiging RNB, LNB, MV, PV) voert progressie- </a:t>
            </a:r>
            <a:r>
              <a:rPr lang="nl-NL" sz="2600" u="sng" dirty="0"/>
              <a:t>en</a:t>
            </a:r>
            <a:r>
              <a:rPr lang="nl-NL" sz="2600" dirty="0"/>
              <a:t> regressie test uit, alvorens vrij te geven voor Gebruikersacceptatietest (GAT) </a:t>
            </a:r>
          </a:p>
          <a:p>
            <a:pPr>
              <a:spcBef>
                <a:spcPts val="0"/>
              </a:spcBef>
              <a:buFont typeface="Wingdings" panose="05000000000000000000" pitchFamily="2" charset="2"/>
              <a:buChar char="§"/>
            </a:pPr>
            <a:endParaRPr lang="nl-NL" sz="2600" dirty="0"/>
          </a:p>
          <a:p>
            <a:pPr>
              <a:spcBef>
                <a:spcPts val="0"/>
              </a:spcBef>
              <a:buFont typeface="Wingdings" panose="05000000000000000000" pitchFamily="2" charset="2"/>
              <a:buChar char="§"/>
            </a:pPr>
            <a:r>
              <a:rPr lang="nl-NL" sz="2600" dirty="0" err="1"/>
              <a:t>Kopgroeptesten</a:t>
            </a:r>
            <a:r>
              <a:rPr lang="nl-NL" sz="2600" dirty="0"/>
              <a:t> vinden plaats van </a:t>
            </a:r>
            <a:r>
              <a:rPr lang="nl-NL" sz="2600" b="1" dirty="0"/>
              <a:t>29/11/2021 – 17/12/2021</a:t>
            </a:r>
            <a:endParaRPr lang="nl-NL" sz="2600" dirty="0"/>
          </a:p>
          <a:p>
            <a:pPr>
              <a:spcBef>
                <a:spcPts val="0"/>
              </a:spcBef>
              <a:buFont typeface="Wingdings" panose="05000000000000000000" pitchFamily="2" charset="2"/>
              <a:buChar char="§"/>
            </a:pPr>
            <a:endParaRPr lang="nl-NL" sz="2600" dirty="0"/>
          </a:p>
          <a:p>
            <a:pPr>
              <a:spcBef>
                <a:spcPts val="0"/>
              </a:spcBef>
              <a:buFont typeface="Wingdings" panose="05000000000000000000" pitchFamily="2" charset="2"/>
              <a:buChar char="§"/>
            </a:pPr>
            <a:r>
              <a:rPr lang="nl-NL" sz="2600" dirty="0"/>
              <a:t>GAT staat gepland voor </a:t>
            </a:r>
            <a:r>
              <a:rPr lang="nl-NL" sz="2600" b="1" dirty="0"/>
              <a:t>03/01/2022 – 25/02/2022</a:t>
            </a:r>
            <a:r>
              <a:rPr lang="nl-NL" sz="2600" dirty="0"/>
              <a:t>, gevolgd door 2 weken uitloop/</a:t>
            </a:r>
            <a:r>
              <a:rPr lang="nl-NL" sz="2600" dirty="0" err="1"/>
              <a:t>hertesten</a:t>
            </a:r>
            <a:endParaRPr lang="nl-NL" sz="2600" dirty="0"/>
          </a:p>
          <a:p>
            <a:pPr>
              <a:spcBef>
                <a:spcPts val="0"/>
              </a:spcBef>
              <a:buFont typeface="Wingdings" panose="05000000000000000000" pitchFamily="2" charset="2"/>
              <a:buChar char="§"/>
            </a:pPr>
            <a:endParaRPr lang="nl-NL" sz="2600" dirty="0"/>
          </a:p>
          <a:p>
            <a:pPr>
              <a:spcBef>
                <a:spcPts val="0"/>
              </a:spcBef>
              <a:buFont typeface="Wingdings" panose="05000000000000000000" pitchFamily="2" charset="2"/>
              <a:buChar char="§"/>
            </a:pPr>
            <a:r>
              <a:rPr lang="nl-NL" sz="2600" dirty="0"/>
              <a:t>Marktpartijen voeren </a:t>
            </a:r>
            <a:r>
              <a:rPr lang="nl-NL" sz="2600" dirty="0" err="1"/>
              <a:t>GATen</a:t>
            </a:r>
            <a:r>
              <a:rPr lang="nl-NL" sz="2600" dirty="0"/>
              <a:t> vrije testen uit</a:t>
            </a:r>
          </a:p>
          <a:p>
            <a:pPr>
              <a:spcBef>
                <a:spcPts val="0"/>
              </a:spcBef>
              <a:buFont typeface="Wingdings" panose="05000000000000000000" pitchFamily="2" charset="2"/>
              <a:buChar char="§"/>
            </a:pPr>
            <a:endParaRPr lang="nl-NL" sz="2600" dirty="0"/>
          </a:p>
          <a:p>
            <a:pPr>
              <a:spcBef>
                <a:spcPts val="0"/>
              </a:spcBef>
              <a:buFont typeface="Wingdings" panose="05000000000000000000" pitchFamily="2" charset="2"/>
              <a:buChar char="§"/>
            </a:pPr>
            <a:r>
              <a:rPr lang="nl-NL" sz="2600" dirty="0"/>
              <a:t>EDSN levert </a:t>
            </a:r>
            <a:r>
              <a:rPr lang="nl-NL" sz="2600" dirty="0" err="1"/>
              <a:t>dedicated</a:t>
            </a:r>
            <a:r>
              <a:rPr lang="nl-NL" sz="2600" dirty="0"/>
              <a:t> support tijdens de GAT</a:t>
            </a:r>
          </a:p>
          <a:p>
            <a:pPr>
              <a:spcBef>
                <a:spcPts val="0"/>
              </a:spcBef>
              <a:buFont typeface="Wingdings" panose="05000000000000000000" pitchFamily="2" charset="2"/>
              <a:buChar char="§"/>
            </a:pPr>
            <a:endParaRPr lang="nl-NL" sz="2600" dirty="0"/>
          </a:p>
          <a:p>
            <a:pPr>
              <a:spcBef>
                <a:spcPts val="0"/>
              </a:spcBef>
              <a:buFont typeface="Wingdings" panose="05000000000000000000" pitchFamily="2" charset="2"/>
              <a:buChar char="§"/>
            </a:pPr>
            <a:r>
              <a:rPr lang="nl-NL" sz="2600" dirty="0"/>
              <a:t>Vanwege de grootte van TR2021 Allocatie 2.0 Tranche 1 worden deelnemende marktpartijen ingedeeld in groepen, 2 groepen testen parallel gedurende 1 week</a:t>
            </a:r>
          </a:p>
          <a:p>
            <a:pPr>
              <a:spcBef>
                <a:spcPts val="0"/>
              </a:spcBef>
              <a:buFont typeface="Wingdings" panose="05000000000000000000" pitchFamily="2" charset="2"/>
              <a:buChar char="§"/>
            </a:pPr>
            <a:endParaRPr lang="nl-NL" sz="2600" dirty="0"/>
          </a:p>
          <a:p>
            <a:pPr>
              <a:spcBef>
                <a:spcPts val="0"/>
              </a:spcBef>
              <a:buFont typeface="Wingdings" panose="05000000000000000000" pitchFamily="2" charset="2"/>
              <a:buChar char="§"/>
            </a:pPr>
            <a:r>
              <a:rPr lang="nl-NL" sz="2600" dirty="0"/>
              <a:t>Bevindingenproces wordt ingeregeld vanuit het project TR2021 Allocatie 2.0 Tranche 1 (Testcoördinator)</a:t>
            </a:r>
          </a:p>
          <a:p>
            <a:pPr>
              <a:spcBef>
                <a:spcPts val="0"/>
              </a:spcBef>
              <a:buFont typeface="Wingdings" panose="05000000000000000000" pitchFamily="2" charset="2"/>
              <a:buChar char="§"/>
            </a:pPr>
            <a:endParaRPr lang="nl-NL" sz="2600" dirty="0"/>
          </a:p>
          <a:p>
            <a:pPr>
              <a:spcBef>
                <a:spcPts val="0"/>
              </a:spcBef>
              <a:buFont typeface="Wingdings" panose="05000000000000000000" pitchFamily="2" charset="2"/>
              <a:buChar char="§"/>
            </a:pPr>
            <a:r>
              <a:rPr lang="nl-NL" sz="2600" dirty="0"/>
              <a:t>Voortgang wordt gemonitord door het project TR2021 Allocatie 2.0 Tranche 1 (Testcoördinator)</a:t>
            </a:r>
          </a:p>
          <a:p>
            <a:pPr>
              <a:spcBef>
                <a:spcPts val="0"/>
              </a:spcBef>
              <a:buFont typeface="Wingdings" panose="05000000000000000000" pitchFamily="2" charset="2"/>
              <a:buChar char="§"/>
            </a:pPr>
            <a:endParaRPr lang="nl-NL" sz="2600" dirty="0"/>
          </a:p>
          <a:p>
            <a:endParaRPr lang="nl-NL" sz="1400" dirty="0"/>
          </a:p>
          <a:p>
            <a:endParaRPr lang="nl-NL" dirty="0"/>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72</a:t>
            </a:fld>
            <a:endParaRPr lang="nl-NL"/>
          </a:p>
        </p:txBody>
      </p:sp>
      <p:sp>
        <p:nvSpPr>
          <p:cNvPr id="7" name="Titel 1">
            <a:extLst>
              <a:ext uri="{FF2B5EF4-FFF2-40B4-BE49-F238E27FC236}">
                <a16:creationId xmlns:a16="http://schemas.microsoft.com/office/drawing/2014/main" id="{B1773C89-3BDF-194F-B11A-3D0E38C892C4}"/>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TR2021 Allocatie 2.0 Tranche 1 - testen</a:t>
            </a:r>
          </a:p>
        </p:txBody>
      </p:sp>
    </p:spTree>
    <p:extLst>
      <p:ext uri="{BB962C8B-B14F-4D97-AF65-F5344CB8AC3E}">
        <p14:creationId xmlns:p14="http://schemas.microsoft.com/office/powerpoint/2010/main" val="32564240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23265011-EE82-48F6-A572-92029C747D56}"/>
              </a:ext>
            </a:extLst>
          </p:cNvPr>
          <p:cNvGraphicFramePr>
            <a:graphicFrameLocks noGrp="1"/>
          </p:cNvGraphicFramePr>
          <p:nvPr>
            <p:ph idx="1"/>
            <p:extLst>
              <p:ext uri="{D42A27DB-BD31-4B8C-83A1-F6EECF244321}">
                <p14:modId xmlns:p14="http://schemas.microsoft.com/office/powerpoint/2010/main" val="958231968"/>
              </p:ext>
            </p:extLst>
          </p:nvPr>
        </p:nvGraphicFramePr>
        <p:xfrm>
          <a:off x="891251" y="1319515"/>
          <a:ext cx="9204857" cy="4608318"/>
        </p:xfrm>
        <a:graphic>
          <a:graphicData uri="http://schemas.openxmlformats.org/drawingml/2006/table">
            <a:tbl>
              <a:tblPr firstRow="1" firstCol="1" bandRow="1"/>
              <a:tblGrid>
                <a:gridCol w="4083776">
                  <a:extLst>
                    <a:ext uri="{9D8B030D-6E8A-4147-A177-3AD203B41FA5}">
                      <a16:colId xmlns:a16="http://schemas.microsoft.com/office/drawing/2014/main" val="117474140"/>
                    </a:ext>
                  </a:extLst>
                </a:gridCol>
                <a:gridCol w="1504373">
                  <a:extLst>
                    <a:ext uri="{9D8B030D-6E8A-4147-A177-3AD203B41FA5}">
                      <a16:colId xmlns:a16="http://schemas.microsoft.com/office/drawing/2014/main" val="3145267426"/>
                    </a:ext>
                  </a:extLst>
                </a:gridCol>
                <a:gridCol w="3616708">
                  <a:extLst>
                    <a:ext uri="{9D8B030D-6E8A-4147-A177-3AD203B41FA5}">
                      <a16:colId xmlns:a16="http://schemas.microsoft.com/office/drawing/2014/main" val="3126667641"/>
                    </a:ext>
                  </a:extLst>
                </a:gridCol>
              </a:tblGrid>
              <a:tr h="418938">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Groepsnummer</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Weeknummer</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Periode</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460192631"/>
                  </a:ext>
                </a:extLst>
              </a:tr>
              <a:tr h="418938">
                <a:tc>
                  <a:txBody>
                    <a:bodyPr/>
                    <a:lstStyle/>
                    <a:p>
                      <a:pPr algn="ctr">
                        <a:lnSpc>
                          <a:spcPts val="1400"/>
                        </a:lnSpc>
                        <a:spcAft>
                          <a:spcPts val="0"/>
                        </a:spcAft>
                      </a:pPr>
                      <a:r>
                        <a:rPr lang="nl-NL"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Kopgroep TR2021 Allocatie 2.0 Tranche 1</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89665"/>
                  </a:ext>
                </a:extLst>
              </a:tr>
              <a:tr h="418938">
                <a:tc>
                  <a:txBody>
                    <a:bodyPr/>
                    <a:lstStyle/>
                    <a:p>
                      <a:pPr algn="ctr">
                        <a:lnSpc>
                          <a:spcPts val="1400"/>
                        </a:lnSpc>
                        <a:spcAft>
                          <a:spcPts val="0"/>
                        </a:spcAft>
                      </a:pPr>
                      <a:r>
                        <a:rPr lang="nl-NL" sz="1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Kopgroeptesten</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48, 49, 50</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29/11/2021 t/m 17/12/2021</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16156"/>
                  </a:ext>
                </a:extLst>
              </a:tr>
              <a:tr h="418938">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Eventuele uitloop</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20/12/2021 t/m 24/12/2021</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165809"/>
                  </a:ext>
                </a:extLst>
              </a:tr>
              <a:tr h="418938">
                <a:tc>
                  <a:txBody>
                    <a:bodyPr/>
                    <a:lstStyle/>
                    <a:p>
                      <a:pPr algn="ctr">
                        <a:lnSpc>
                          <a:spcPts val="1400"/>
                        </a:lnSpc>
                        <a:spcAft>
                          <a:spcPts val="0"/>
                        </a:spcAft>
                      </a:pPr>
                      <a:r>
                        <a:rPr lang="nl-NL"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TR2021 Allocatie 2.0 Tranche 1</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973729"/>
                  </a:ext>
                </a:extLst>
              </a:tr>
              <a:tr h="418938">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Groep 1 &amp; 2</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03/01/2022 t/m 07/01/2022</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038088"/>
                  </a:ext>
                </a:extLst>
              </a:tr>
              <a:tr h="418938">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Groep 3 &amp; 4</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10/01/2022 t/m 14/01/2022</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31976"/>
                  </a:ext>
                </a:extLst>
              </a:tr>
              <a:tr h="418938">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Groep 5 &amp; 6</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17/01/2022 t/m 21/01/2022</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334876"/>
                  </a:ext>
                </a:extLst>
              </a:tr>
              <a:tr h="418938">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Groep 7</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24/01/2022 t/m 28/01/2022</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164294"/>
                  </a:ext>
                </a:extLst>
              </a:tr>
              <a:tr h="418938">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Uitloopweek / </a:t>
                      </a:r>
                      <a:r>
                        <a:rPr lang="nl-NL" sz="1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hertesten</a:t>
                      </a: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bevindingen</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5, 6, 7, 8</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31/01/2022 t/m 11/02/2022</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367291"/>
                  </a:ext>
                </a:extLst>
              </a:tr>
              <a:tr h="418938">
                <a:tc>
                  <a:txBody>
                    <a:bodyPr/>
                    <a:lstStyle/>
                    <a:p>
                      <a:pPr algn="ctr">
                        <a:lnSpc>
                          <a:spcPts val="1400"/>
                        </a:lnSpc>
                        <a:spcAft>
                          <a:spcPts val="0"/>
                        </a:spcAft>
                      </a:pPr>
                      <a:r>
                        <a:rPr lang="nl-NL" sz="1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Freeze</a:t>
                      </a: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-periode</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10, 11</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09/03/2022 t/m 18/03/2022</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399645"/>
                  </a:ext>
                </a:extLst>
              </a:tr>
            </a:tbl>
          </a:graphicData>
        </a:graphic>
      </p:graphicFrame>
      <p:sp>
        <p:nvSpPr>
          <p:cNvPr id="4" name="Tijdelijke aanduiding voor dianummer 3"/>
          <p:cNvSpPr>
            <a:spLocks noGrp="1"/>
          </p:cNvSpPr>
          <p:nvPr>
            <p:ph type="sldNum" sz="quarter" idx="12"/>
          </p:nvPr>
        </p:nvSpPr>
        <p:spPr/>
        <p:txBody>
          <a:bodyPr/>
          <a:lstStyle/>
          <a:p>
            <a:fld id="{A1C3A1F5-F269-2A47-BBB9-BDB2D4CF88E3}" type="slidenum">
              <a:rPr lang="nl-NL" smtClean="0"/>
              <a:pPr/>
              <a:t>73</a:t>
            </a:fld>
            <a:endParaRPr lang="nl-NL"/>
          </a:p>
        </p:txBody>
      </p:sp>
      <p:sp>
        <p:nvSpPr>
          <p:cNvPr id="7" name="Titel 1">
            <a:extLst>
              <a:ext uri="{FF2B5EF4-FFF2-40B4-BE49-F238E27FC236}">
                <a16:creationId xmlns:a16="http://schemas.microsoft.com/office/drawing/2014/main" id="{C2E66823-9D6E-EC4B-85E7-2615D40D2C98}"/>
              </a:ext>
            </a:extLst>
          </p:cNvPr>
          <p:cNvSpPr>
            <a:spLocks noGrp="1"/>
          </p:cNvSpPr>
          <p:nvPr>
            <p:ph type="title"/>
          </p:nvPr>
        </p:nvSpPr>
        <p:spPr>
          <a:xfrm>
            <a:off x="609602" y="488425"/>
            <a:ext cx="8579555" cy="713631"/>
          </a:xfrm>
        </p:spPr>
        <p:txBody>
          <a:bodyPr/>
          <a:lstStyle/>
          <a:p>
            <a:r>
              <a:rPr lang="nl-NL" sz="2800" b="1" dirty="0" err="1">
                <a:latin typeface="Calibri" panose="020F0502020204030204" pitchFamily="34" charset="0"/>
                <a:cs typeface="Arial" panose="020B0604020202020204" pitchFamily="34" charset="0"/>
              </a:rPr>
              <a:t>Milestones</a:t>
            </a:r>
            <a:r>
              <a:rPr lang="nl-NL" sz="2800" b="1" dirty="0">
                <a:latin typeface="Calibri" panose="020F0502020204030204" pitchFamily="34" charset="0"/>
                <a:cs typeface="Arial" panose="020B0604020202020204" pitchFamily="34" charset="0"/>
              </a:rPr>
              <a:t> Gebruikersacceptatietest</a:t>
            </a:r>
          </a:p>
        </p:txBody>
      </p:sp>
    </p:spTree>
    <p:extLst>
      <p:ext uri="{BB962C8B-B14F-4D97-AF65-F5344CB8AC3E}">
        <p14:creationId xmlns:p14="http://schemas.microsoft.com/office/powerpoint/2010/main" val="23889314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ctrTitle"/>
          </p:nvPr>
        </p:nvSpPr>
        <p:spPr>
          <a:xfrm>
            <a:off x="2133600" y="1844824"/>
            <a:ext cx="7772400" cy="974576"/>
          </a:xfrm>
        </p:spPr>
        <p:txBody>
          <a:bodyPr>
            <a:normAutofit/>
          </a:bodyPr>
          <a:lstStyle/>
          <a:p>
            <a:r>
              <a:rPr lang="nl-NL" altLang="nl-NL" sz="2800" b="1" dirty="0"/>
              <a:t>Toelichting werkpakket transitie</a:t>
            </a:r>
            <a:br>
              <a:rPr lang="nl-NL" altLang="nl-NL" sz="2800" b="1" dirty="0"/>
            </a:br>
            <a:endParaRPr lang="nl-NL" altLang="nl-NL" sz="2800" b="1" dirty="0"/>
          </a:p>
        </p:txBody>
      </p:sp>
    </p:spTree>
    <p:extLst>
      <p:ext uri="{BB962C8B-B14F-4D97-AF65-F5344CB8AC3E}">
        <p14:creationId xmlns:p14="http://schemas.microsoft.com/office/powerpoint/2010/main" val="17944811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2" y="1202056"/>
            <a:ext cx="9339201" cy="4924107"/>
          </a:xfrm>
        </p:spPr>
        <p:txBody>
          <a:bodyPr>
            <a:normAutofit/>
          </a:bodyPr>
          <a:lstStyle/>
          <a:p>
            <a:pPr marL="0" indent="0">
              <a:buNone/>
            </a:pPr>
            <a:r>
              <a:rPr lang="nl-NL" dirty="0"/>
              <a:t>Deliverables:</a:t>
            </a:r>
          </a:p>
          <a:p>
            <a:pPr>
              <a:buFont typeface="Wingdings" panose="05000000000000000000" pitchFamily="2" charset="2"/>
              <a:buChar char="§"/>
            </a:pPr>
            <a:r>
              <a:rPr lang="nl-NL" dirty="0"/>
              <a:t>Transitieplan</a:t>
            </a:r>
          </a:p>
          <a:p>
            <a:pPr>
              <a:buFont typeface="Wingdings" panose="05000000000000000000" pitchFamily="2" charset="2"/>
              <a:buChar char="§"/>
            </a:pPr>
            <a:r>
              <a:rPr lang="nl-NL" dirty="0" err="1"/>
              <a:t>Fallbackplan</a:t>
            </a:r>
            <a:endParaRPr lang="nl-NL" dirty="0"/>
          </a:p>
          <a:p>
            <a:pPr>
              <a:buFont typeface="Wingdings" panose="05000000000000000000" pitchFamily="2" charset="2"/>
              <a:buChar char="§"/>
            </a:pPr>
            <a:r>
              <a:rPr lang="nl-NL" dirty="0"/>
              <a:t>Entry- en Exit Criteria</a:t>
            </a:r>
          </a:p>
          <a:p>
            <a:pPr>
              <a:buFont typeface="Wingdings" panose="05000000000000000000" pitchFamily="2" charset="2"/>
              <a:buChar char="§"/>
            </a:pPr>
            <a:r>
              <a:rPr lang="nl-NL" dirty="0"/>
              <a:t>Procesafspraken</a:t>
            </a:r>
          </a:p>
          <a:p>
            <a:pPr>
              <a:buFont typeface="Wingdings" panose="05000000000000000000" pitchFamily="2" charset="2"/>
              <a:buChar char="§"/>
            </a:pPr>
            <a:r>
              <a:rPr lang="nl-NL" dirty="0"/>
              <a:t>Communicatie en commandostructuur</a:t>
            </a:r>
          </a:p>
          <a:p>
            <a:pPr>
              <a:buFont typeface="Wingdings" panose="05000000000000000000" pitchFamily="2" charset="2"/>
              <a:buChar char="§"/>
            </a:pPr>
            <a:r>
              <a:rPr lang="nl-NL" dirty="0"/>
              <a:t>Technisch draaiboek</a:t>
            </a:r>
          </a:p>
          <a:p>
            <a:pPr>
              <a:buFont typeface="Wingdings" panose="05000000000000000000" pitchFamily="2" charset="2"/>
              <a:buChar char="§"/>
            </a:pPr>
            <a:r>
              <a:rPr lang="nl-NL" dirty="0"/>
              <a:t>Operationeel draaiboek</a:t>
            </a:r>
          </a:p>
          <a:p>
            <a:pPr>
              <a:buFont typeface="Wingdings" panose="05000000000000000000" pitchFamily="2" charset="2"/>
              <a:buChar char="§"/>
            </a:pPr>
            <a:r>
              <a:rPr lang="nl-NL" dirty="0"/>
              <a:t>Market </a:t>
            </a:r>
            <a:r>
              <a:rPr lang="nl-NL" dirty="0" err="1"/>
              <a:t>readiness</a:t>
            </a:r>
            <a:r>
              <a:rPr lang="nl-NL" dirty="0"/>
              <a:t> (kwalificatie)</a:t>
            </a:r>
          </a:p>
          <a:p>
            <a:pPr>
              <a:buFont typeface="Wingdings" panose="05000000000000000000" pitchFamily="2" charset="2"/>
              <a:buChar char="§"/>
            </a:pPr>
            <a:endParaRPr lang="nl-NL" dirty="0"/>
          </a:p>
          <a:p>
            <a:pPr marL="360362" lvl="1" indent="0">
              <a:buNone/>
            </a:pPr>
            <a:endParaRPr lang="nl-NL" sz="1600" dirty="0">
              <a:sym typeface="Wingdings" panose="05000000000000000000" pitchFamily="2" charset="2"/>
            </a:endParaRPr>
          </a:p>
          <a:p>
            <a:pPr lvl="1"/>
            <a:endParaRPr lang="nl-NL" dirty="0"/>
          </a:p>
          <a:p>
            <a:endParaRPr lang="nl-NL" dirty="0"/>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75</a:t>
            </a:fld>
            <a:endParaRPr lang="nl-NL"/>
          </a:p>
        </p:txBody>
      </p:sp>
      <p:sp>
        <p:nvSpPr>
          <p:cNvPr id="7" name="Titel 1">
            <a:extLst>
              <a:ext uri="{FF2B5EF4-FFF2-40B4-BE49-F238E27FC236}">
                <a16:creationId xmlns:a16="http://schemas.microsoft.com/office/drawing/2014/main" id="{8ED39EAB-2B7D-B542-B6BE-26BE030CA4B4}"/>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Werkpakket transitie</a:t>
            </a:r>
          </a:p>
        </p:txBody>
      </p:sp>
    </p:spTree>
    <p:extLst>
      <p:ext uri="{BB962C8B-B14F-4D97-AF65-F5344CB8AC3E}">
        <p14:creationId xmlns:p14="http://schemas.microsoft.com/office/powerpoint/2010/main" val="6331464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2" y="1202056"/>
            <a:ext cx="9339200" cy="4924107"/>
          </a:xfrm>
        </p:spPr>
        <p:txBody>
          <a:bodyPr>
            <a:normAutofit/>
          </a:bodyPr>
          <a:lstStyle/>
          <a:p>
            <a:pPr>
              <a:buFont typeface="Wingdings" panose="05000000000000000000" pitchFamily="2" charset="2"/>
              <a:buChar char="§"/>
            </a:pPr>
            <a:r>
              <a:rPr lang="nl-NL" sz="1800" dirty="0"/>
              <a:t>Het </a:t>
            </a:r>
            <a:r>
              <a:rPr lang="nl-NL" sz="1800" dirty="0" err="1"/>
              <a:t>Fallbackplan</a:t>
            </a:r>
            <a:r>
              <a:rPr lang="nl-NL" sz="1800" dirty="0"/>
              <a:t> bevat een beschrijving van de mogelijkheden en maatregelen om bij niet-succesvolle livegang een ander scenario in werking te laten treden</a:t>
            </a:r>
          </a:p>
          <a:p>
            <a:pPr marL="0" indent="0">
              <a:buNone/>
            </a:pPr>
            <a:endParaRPr lang="nl-NL" sz="1800" dirty="0"/>
          </a:p>
          <a:p>
            <a:pPr>
              <a:buFont typeface="Wingdings" panose="05000000000000000000" pitchFamily="2" charset="2"/>
              <a:buChar char="§"/>
            </a:pPr>
            <a:r>
              <a:rPr lang="nl-NL" sz="1800" dirty="0"/>
              <a:t>Het doel van dit document is het vastleggen van afspraken waarmee de sector voorbereid is op de te volgen </a:t>
            </a:r>
            <a:r>
              <a:rPr lang="nl-NL" sz="1800" dirty="0" err="1"/>
              <a:t>fallbackscenario’s</a:t>
            </a:r>
            <a:r>
              <a:rPr lang="nl-NL" sz="1800" dirty="0"/>
              <a:t> indien de go/no-go criteria van de transitie niet worden behaald</a:t>
            </a:r>
          </a:p>
          <a:p>
            <a:pPr marL="0" indent="0">
              <a:buNone/>
            </a:pPr>
            <a:endParaRPr lang="nl-NL" dirty="0"/>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76</a:t>
            </a:fld>
            <a:endParaRPr lang="nl-NL"/>
          </a:p>
        </p:txBody>
      </p:sp>
      <p:sp>
        <p:nvSpPr>
          <p:cNvPr id="7" name="Titel 1">
            <a:extLst>
              <a:ext uri="{FF2B5EF4-FFF2-40B4-BE49-F238E27FC236}">
                <a16:creationId xmlns:a16="http://schemas.microsoft.com/office/drawing/2014/main" id="{D2DCA87F-3858-2A46-8E6F-AA940707D575}"/>
              </a:ext>
            </a:extLst>
          </p:cNvPr>
          <p:cNvSpPr>
            <a:spLocks noGrp="1"/>
          </p:cNvSpPr>
          <p:nvPr>
            <p:ph type="title"/>
          </p:nvPr>
        </p:nvSpPr>
        <p:spPr>
          <a:xfrm>
            <a:off x="609602" y="488425"/>
            <a:ext cx="8579555" cy="713631"/>
          </a:xfrm>
        </p:spPr>
        <p:txBody>
          <a:bodyPr/>
          <a:lstStyle/>
          <a:p>
            <a:r>
              <a:rPr lang="nl-NL" sz="2800" b="1" dirty="0" err="1">
                <a:latin typeface="Calibri" panose="020F0502020204030204" pitchFamily="34" charset="0"/>
                <a:cs typeface="Arial" panose="020B0604020202020204" pitchFamily="34" charset="0"/>
              </a:rPr>
              <a:t>Fallbackplan</a:t>
            </a:r>
            <a:endParaRPr lang="nl-NL" sz="2800" b="1"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1212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2" y="1202056"/>
            <a:ext cx="9339200" cy="4924107"/>
          </a:xfrm>
        </p:spPr>
        <p:txBody>
          <a:bodyPr>
            <a:normAutofit/>
          </a:bodyPr>
          <a:lstStyle/>
          <a:p>
            <a:pPr>
              <a:buFont typeface="Wingdings" panose="05000000000000000000" pitchFamily="2" charset="2"/>
              <a:buChar char="§"/>
            </a:pPr>
            <a:r>
              <a:rPr lang="nl-NL" sz="1800" dirty="0"/>
              <a:t>Het doel van de entry- en exit criteria is het vaststellen van de criteria waaraan voldaan moet zijn voordat gestart wordt met de transitie, dan wel criteria waaraan voldaan moet zijn alvorens besloten wordt de transitie af te ronden</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a:t>Dit document maakt onderscheidt tussen twee software </a:t>
            </a:r>
            <a:r>
              <a:rPr lang="nl-NL" sz="1800" dirty="0" err="1"/>
              <a:t>deployments</a:t>
            </a:r>
            <a:r>
              <a:rPr lang="nl-NL" sz="1800" dirty="0"/>
              <a:t>:</a:t>
            </a:r>
          </a:p>
          <a:p>
            <a:pPr lvl="1">
              <a:buClr>
                <a:srgbClr val="000000"/>
              </a:buClr>
              <a:buFont typeface="Wingdings" panose="05000000000000000000" pitchFamily="2" charset="2"/>
              <a:buChar char="§"/>
            </a:pPr>
            <a:r>
              <a:rPr lang="nl-NL" sz="1800" dirty="0"/>
              <a:t>Dry run</a:t>
            </a:r>
          </a:p>
          <a:p>
            <a:pPr lvl="1">
              <a:buClr>
                <a:srgbClr val="000000"/>
              </a:buClr>
              <a:buFont typeface="Wingdings" panose="05000000000000000000" pitchFamily="2" charset="2"/>
              <a:buChar char="§"/>
            </a:pPr>
            <a:r>
              <a:rPr lang="nl-NL" sz="1800" dirty="0"/>
              <a:t>Go live</a:t>
            </a:r>
          </a:p>
          <a:p>
            <a:pPr lvl="1"/>
            <a:endParaRPr lang="nl-NL" dirty="0"/>
          </a:p>
          <a:p>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77</a:t>
            </a:fld>
            <a:endParaRPr lang="nl-NL"/>
          </a:p>
        </p:txBody>
      </p:sp>
      <p:sp>
        <p:nvSpPr>
          <p:cNvPr id="7" name="Titel 1">
            <a:extLst>
              <a:ext uri="{FF2B5EF4-FFF2-40B4-BE49-F238E27FC236}">
                <a16:creationId xmlns:a16="http://schemas.microsoft.com/office/drawing/2014/main" id="{F0860E83-F0C2-E549-900B-59552BE5A23B}"/>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Entry- en Exit Criteria</a:t>
            </a:r>
          </a:p>
        </p:txBody>
      </p:sp>
    </p:spTree>
    <p:extLst>
      <p:ext uri="{BB962C8B-B14F-4D97-AF65-F5344CB8AC3E}">
        <p14:creationId xmlns:p14="http://schemas.microsoft.com/office/powerpoint/2010/main" val="31587424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2" y="1202056"/>
            <a:ext cx="9771321" cy="4924107"/>
          </a:xfrm>
        </p:spPr>
        <p:txBody>
          <a:bodyPr>
            <a:normAutofit/>
          </a:bodyPr>
          <a:lstStyle/>
          <a:p>
            <a:pPr>
              <a:buFont typeface="Wingdings" panose="05000000000000000000" pitchFamily="2" charset="2"/>
              <a:buChar char="§"/>
            </a:pPr>
            <a:r>
              <a:rPr lang="nl-NL" sz="1800" dirty="0"/>
              <a:t>Het doel van de procesafspraken is het vastleggen van en de sector informeren over de afwijkende en aanvullende sectorafspraken in het kader van de transitie</a:t>
            </a:r>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78</a:t>
            </a:fld>
            <a:endParaRPr lang="nl-NL"/>
          </a:p>
        </p:txBody>
      </p:sp>
      <p:sp>
        <p:nvSpPr>
          <p:cNvPr id="7" name="Titel 1">
            <a:extLst>
              <a:ext uri="{FF2B5EF4-FFF2-40B4-BE49-F238E27FC236}">
                <a16:creationId xmlns:a16="http://schemas.microsoft.com/office/drawing/2014/main" id="{C124F35D-56EF-984A-9CB9-0D447900564D}"/>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Procesafspraken</a:t>
            </a:r>
          </a:p>
        </p:txBody>
      </p:sp>
    </p:spTree>
    <p:extLst>
      <p:ext uri="{BB962C8B-B14F-4D97-AF65-F5344CB8AC3E}">
        <p14:creationId xmlns:p14="http://schemas.microsoft.com/office/powerpoint/2010/main" val="32249310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2" y="1202056"/>
            <a:ext cx="9771320" cy="4924107"/>
          </a:xfrm>
        </p:spPr>
        <p:txBody>
          <a:bodyPr>
            <a:noAutofit/>
          </a:bodyPr>
          <a:lstStyle/>
          <a:p>
            <a:pPr>
              <a:spcBef>
                <a:spcPts val="0"/>
              </a:spcBef>
              <a:buFont typeface="Wingdings" panose="05000000000000000000" pitchFamily="2" charset="2"/>
              <a:buChar char="§"/>
            </a:pPr>
            <a:r>
              <a:rPr lang="nl-NL" sz="1700" dirty="0"/>
              <a:t>De communicatie- en commandostructuur geeft een beschrijving van de communicatiekanalen en </a:t>
            </a:r>
            <a:r>
              <a:rPr lang="nl-NL" sz="1700" dirty="0" err="1"/>
              <a:t>governance</a:t>
            </a:r>
            <a:r>
              <a:rPr lang="nl-NL" sz="1700" dirty="0"/>
              <a:t> structuur voor en met name tijdens de uitvoering van de dry run en de go live van de sectorrelease</a:t>
            </a:r>
          </a:p>
          <a:p>
            <a:pPr>
              <a:spcBef>
                <a:spcPts val="0"/>
              </a:spcBef>
              <a:buFont typeface="Wingdings" panose="05000000000000000000" pitchFamily="2" charset="2"/>
              <a:buChar char="§"/>
            </a:pPr>
            <a:endParaRPr lang="nl-NL" sz="1700" dirty="0"/>
          </a:p>
          <a:p>
            <a:pPr>
              <a:spcBef>
                <a:spcPts val="0"/>
              </a:spcBef>
              <a:buFont typeface="Wingdings" panose="05000000000000000000" pitchFamily="2" charset="2"/>
              <a:buChar char="§"/>
            </a:pPr>
            <a:r>
              <a:rPr lang="nl-NL" sz="1700" dirty="0"/>
              <a:t>Het moet vooraf volledig helder zijn wie wanneer waarover mag beslissen tijdens het project. Daarnaast moet het voor de betrokkenen helder zijn welke communicatie men kan verwachten en op welke wijze contact kan worden opgenomen met de centrale coördinatie en hoe er wordt omgegaan met deze vragen. Daarnaast wordt beschreven op welke wijze de betrokkenen uitgevoerde acties kunnen afmelden richting het transitiecenter</a:t>
            </a:r>
          </a:p>
          <a:p>
            <a:pPr>
              <a:spcBef>
                <a:spcPts val="0"/>
              </a:spcBef>
              <a:buFont typeface="Wingdings" panose="05000000000000000000" pitchFamily="2" charset="2"/>
              <a:buChar char="§"/>
            </a:pPr>
            <a:endParaRPr lang="nl-NL" sz="1700" dirty="0"/>
          </a:p>
          <a:p>
            <a:pPr>
              <a:spcBef>
                <a:spcPts val="0"/>
              </a:spcBef>
              <a:buFont typeface="Wingdings" panose="05000000000000000000" pitchFamily="2" charset="2"/>
              <a:buChar char="§"/>
            </a:pPr>
            <a:r>
              <a:rPr lang="nl-NL" sz="1700" dirty="0"/>
              <a:t>In dit document worden de volgende processen onderscheiden:</a:t>
            </a:r>
          </a:p>
          <a:p>
            <a:pPr lvl="1">
              <a:spcBef>
                <a:spcPts val="0"/>
              </a:spcBef>
              <a:buFont typeface="+mj-lt"/>
              <a:buAutoNum type="arabicPeriod"/>
            </a:pPr>
            <a:r>
              <a:rPr lang="nl-NL" sz="1700" i="1" dirty="0"/>
              <a:t>Communicatie:</a:t>
            </a:r>
            <a:r>
              <a:rPr lang="nl-NL" sz="1700" dirty="0"/>
              <a:t> het proces dat zorg draagt voor informatievoorziening vanaf en naar de marktpartijen op basis van het transitiedraaiboek</a:t>
            </a:r>
            <a:endParaRPr lang="nl-NL" sz="1700" i="1" dirty="0"/>
          </a:p>
          <a:p>
            <a:pPr lvl="1">
              <a:spcBef>
                <a:spcPts val="0"/>
              </a:spcBef>
              <a:buFont typeface="+mj-lt"/>
              <a:buAutoNum type="arabicPeriod"/>
            </a:pPr>
            <a:r>
              <a:rPr lang="nl-NL" sz="1700" i="1" dirty="0"/>
              <a:t>Issueproces:</a:t>
            </a:r>
            <a:r>
              <a:rPr lang="nl-NL" sz="1700" dirty="0"/>
              <a:t> het issueproces is het proces dat tijdens de ruilverkaveling in werking treedt bij potentiele risico’s voor het Transitiedraaiboek, zowel vanuit centrale als decentrale issues</a:t>
            </a:r>
            <a:endParaRPr lang="nl-NL" sz="1700" i="1" dirty="0"/>
          </a:p>
          <a:p>
            <a:pPr lvl="1">
              <a:spcBef>
                <a:spcPts val="0"/>
              </a:spcBef>
              <a:buFont typeface="+mj-lt"/>
              <a:buAutoNum type="arabicPeriod"/>
            </a:pPr>
            <a:r>
              <a:rPr lang="nl-NL" sz="1700" i="1" dirty="0"/>
              <a:t>Besluitvorming:</a:t>
            </a:r>
            <a:r>
              <a:rPr lang="nl-NL" sz="1700" dirty="0"/>
              <a:t> proces van besluitvorming bij geplande besluitvormingsmomenten en ongeplande issues</a:t>
            </a:r>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79</a:t>
            </a:fld>
            <a:endParaRPr lang="nl-NL"/>
          </a:p>
        </p:txBody>
      </p:sp>
      <p:sp>
        <p:nvSpPr>
          <p:cNvPr id="7" name="Titel 1">
            <a:extLst>
              <a:ext uri="{FF2B5EF4-FFF2-40B4-BE49-F238E27FC236}">
                <a16:creationId xmlns:a16="http://schemas.microsoft.com/office/drawing/2014/main" id="{B47BFEF9-F531-FB47-90C2-9B6BB1DEA42F}"/>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Communicatie- en commandostructuur</a:t>
            </a:r>
          </a:p>
        </p:txBody>
      </p:sp>
    </p:spTree>
    <p:extLst>
      <p:ext uri="{BB962C8B-B14F-4D97-AF65-F5344CB8AC3E}">
        <p14:creationId xmlns:p14="http://schemas.microsoft.com/office/powerpoint/2010/main" val="338497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515763"/>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8</a:t>
            </a:fld>
            <a:endParaRPr lang="nl-NL" dirty="0"/>
          </a:p>
        </p:txBody>
      </p:sp>
      <p:sp>
        <p:nvSpPr>
          <p:cNvPr id="8" name="Tijdelijke aanduiding voor inhoud 2">
            <a:extLst>
              <a:ext uri="{FF2B5EF4-FFF2-40B4-BE49-F238E27FC236}">
                <a16:creationId xmlns:a16="http://schemas.microsoft.com/office/drawing/2014/main" id="{6E447FD6-9BC0-457A-BE1E-97F45B12277B}"/>
              </a:ext>
            </a:extLst>
          </p:cNvPr>
          <p:cNvSpPr>
            <a:spLocks noGrp="1"/>
          </p:cNvSpPr>
          <p:nvPr>
            <p:ph idx="1"/>
          </p:nvPr>
        </p:nvSpPr>
        <p:spPr>
          <a:xfrm>
            <a:off x="609601" y="1235631"/>
            <a:ext cx="10751950" cy="5030581"/>
          </a:xfrm>
        </p:spPr>
        <p:txBody>
          <a:bodyPr>
            <a:noAutofit/>
          </a:bodyPr>
          <a:lstStyle/>
          <a:p>
            <a:pPr marL="0" indent="0">
              <a:buNone/>
            </a:pPr>
            <a:r>
              <a:rPr lang="nl-NL" sz="1600" b="1" dirty="0"/>
              <a:t>Tijdsdruk vanwege de profielproblematiek</a:t>
            </a:r>
            <a:br>
              <a:rPr lang="nl-NL" sz="1600" dirty="0"/>
            </a:br>
            <a:r>
              <a:rPr lang="nl-NL" sz="1600" dirty="0"/>
              <a:t>N</a:t>
            </a:r>
            <a:r>
              <a:rPr lang="nl-NL" sz="1600" dirty="0">
                <a:solidFill>
                  <a:schemeClr val="tx1"/>
                </a:solidFill>
              </a:rPr>
              <a:t>oodzaak herijking door problemen profielmethodiek (begin 2023 worden de afwijkingen onaanvaardbaar groot)</a:t>
            </a:r>
          </a:p>
          <a:p>
            <a:pPr>
              <a:buFont typeface="Wingdings" panose="05000000000000000000" pitchFamily="2" charset="2"/>
              <a:buChar char="§"/>
            </a:pPr>
            <a:endParaRPr lang="nl-NL" sz="1600" dirty="0">
              <a:solidFill>
                <a:schemeClr val="tx1"/>
              </a:solidFill>
            </a:endParaRPr>
          </a:p>
          <a:p>
            <a:pPr marL="0" indent="0">
              <a:buNone/>
            </a:pPr>
            <a:r>
              <a:rPr lang="nl-NL" sz="1600" b="1" dirty="0">
                <a:solidFill>
                  <a:schemeClr val="tx1"/>
                </a:solidFill>
              </a:rPr>
              <a:t>Gangbare NEDU-werkwijze past niet want:</a:t>
            </a:r>
          </a:p>
          <a:p>
            <a:pPr lvl="1">
              <a:buClr>
                <a:srgbClr val="FFC000"/>
              </a:buClr>
              <a:buFont typeface="Wingdings" pitchFamily="2" charset="2"/>
              <a:buChar char="§"/>
            </a:pPr>
            <a:r>
              <a:rPr lang="nl-NL" sz="1600" dirty="0"/>
              <a:t>Omvang marktwijziging is factoren groter dan standaardproces, dit is niet meer een change te noemen.</a:t>
            </a:r>
            <a:br>
              <a:rPr lang="nl-NL" sz="1600" dirty="0"/>
            </a:br>
            <a:r>
              <a:rPr lang="nl-NL" sz="1600" dirty="0"/>
              <a:t>Consequenties voor iteraties met achterban (meer strategisch, andere stakeholders betrokken)</a:t>
            </a:r>
            <a:endParaRPr lang="nl-NL" sz="1600" dirty="0">
              <a:solidFill>
                <a:srgbClr val="FF0000"/>
              </a:solidFill>
            </a:endParaRPr>
          </a:p>
          <a:p>
            <a:pPr lvl="1">
              <a:buClr>
                <a:srgbClr val="FFC000"/>
              </a:buClr>
              <a:buFont typeface="Wingdings" pitchFamily="2" charset="2"/>
              <a:buChar char="§"/>
            </a:pPr>
            <a:r>
              <a:rPr lang="nl-NL" sz="1600" dirty="0"/>
              <a:t>2 centrale platforms worden tegelijkertijd geraakt: C-ARM en MMC Hub (</a:t>
            </a:r>
            <a:r>
              <a:rPr lang="nl-NL" sz="1600" dirty="0" err="1"/>
              <a:t>TenneT</a:t>
            </a:r>
            <a:r>
              <a:rPr lang="nl-NL" sz="1600" dirty="0"/>
              <a:t>). Dat vraagt om integrale regie over het programma</a:t>
            </a:r>
          </a:p>
          <a:p>
            <a:pPr lvl="1">
              <a:buClr>
                <a:srgbClr val="FFC000"/>
              </a:buClr>
              <a:buFont typeface="Wingdings" pitchFamily="2" charset="2"/>
              <a:buChar char="§"/>
            </a:pPr>
            <a:r>
              <a:rPr lang="nl-NL" sz="1600" dirty="0"/>
              <a:t>Multi-release met afhankelijkheden</a:t>
            </a:r>
          </a:p>
          <a:p>
            <a:pPr lvl="1">
              <a:buClr>
                <a:srgbClr val="FFC000"/>
              </a:buClr>
              <a:buFont typeface="Wingdings" pitchFamily="2" charset="2"/>
              <a:buChar char="§"/>
            </a:pPr>
            <a:r>
              <a:rPr lang="nl-NL" sz="1600" dirty="0"/>
              <a:t>Verlengde bouwtijd (past niet in standaardreleasetrein)</a:t>
            </a:r>
          </a:p>
          <a:p>
            <a:pPr lvl="1">
              <a:buClr>
                <a:srgbClr val="FFC000"/>
              </a:buClr>
              <a:buFont typeface="Wingdings" pitchFamily="2" charset="2"/>
              <a:buChar char="§"/>
            </a:pPr>
            <a:r>
              <a:rPr lang="nl-NL" sz="1600" dirty="0"/>
              <a:t>Afhankelijkheid wetgeving naast veel codewijzigingen </a:t>
            </a:r>
          </a:p>
          <a:p>
            <a:pPr lvl="1">
              <a:buClr>
                <a:srgbClr val="FFC000"/>
              </a:buClr>
              <a:buFont typeface="Wingdings" pitchFamily="2" charset="2"/>
              <a:buChar char="§"/>
            </a:pPr>
            <a:r>
              <a:rPr lang="nl-NL" sz="1600" u="sng" dirty="0"/>
              <a:t>Alle</a:t>
            </a:r>
            <a:r>
              <a:rPr lang="nl-NL" sz="1600" dirty="0"/>
              <a:t> marktpartijen (behalve GTS) worden geraakt </a:t>
            </a:r>
            <a:r>
              <a:rPr lang="nl-NL" sz="1600" dirty="0">
                <a:solidFill>
                  <a:srgbClr val="FF0000"/>
                </a:solidFill>
              </a:rPr>
              <a:t> </a:t>
            </a:r>
            <a:endParaRPr lang="nl-NL" sz="1600" dirty="0"/>
          </a:p>
          <a:p>
            <a:pPr lvl="1">
              <a:buClr>
                <a:srgbClr val="FFC000"/>
              </a:buClr>
              <a:buFont typeface="Wingdings" pitchFamily="2" charset="2"/>
              <a:buChar char="§"/>
            </a:pPr>
            <a:r>
              <a:rPr lang="nl-NL" sz="1600" dirty="0"/>
              <a:t>Grote financiële impact (belangen/investeringen) met name voor </a:t>
            </a:r>
            <a:r>
              <a:rPr lang="nl-NL" sz="1600" dirty="0" err="1"/>
              <a:t>BRP’ers</a:t>
            </a:r>
            <a:r>
              <a:rPr lang="nl-NL" sz="1600" dirty="0"/>
              <a:t> en netbeheerders</a:t>
            </a:r>
          </a:p>
          <a:p>
            <a:pPr lvl="1">
              <a:buFont typeface="Arial" panose="020B0604020202020204" pitchFamily="34" charset="0"/>
              <a:buChar char="•"/>
            </a:pPr>
            <a:endParaRPr lang="nl-NL" sz="1600" dirty="0"/>
          </a:p>
          <a:p>
            <a:pPr marL="0" indent="0">
              <a:buNone/>
            </a:pPr>
            <a:r>
              <a:rPr lang="nl-NL" sz="1600" b="1" dirty="0">
                <a:solidFill>
                  <a:schemeClr val="tx1"/>
                </a:solidFill>
              </a:rPr>
              <a:t>Dus: omvang van het programma vraagt om:</a:t>
            </a:r>
          </a:p>
          <a:p>
            <a:pPr lvl="1">
              <a:buClr>
                <a:srgbClr val="FFC000"/>
              </a:buClr>
              <a:buFont typeface="Wingdings" pitchFamily="2" charset="2"/>
              <a:buChar char="§"/>
            </a:pPr>
            <a:r>
              <a:rPr lang="nl-NL" sz="1600" dirty="0" err="1">
                <a:solidFill>
                  <a:schemeClr val="tx1"/>
                </a:solidFill>
              </a:rPr>
              <a:t>Multireleasetransitiestrategie</a:t>
            </a:r>
            <a:endParaRPr lang="nl-NL" sz="1600" dirty="0">
              <a:solidFill>
                <a:schemeClr val="tx1"/>
              </a:solidFill>
            </a:endParaRPr>
          </a:p>
          <a:p>
            <a:pPr lvl="1">
              <a:buClr>
                <a:srgbClr val="FFC000"/>
              </a:buClr>
              <a:buFont typeface="Wingdings" pitchFamily="2" charset="2"/>
              <a:buChar char="§"/>
            </a:pPr>
            <a:r>
              <a:rPr lang="nl-NL" sz="1600" dirty="0">
                <a:solidFill>
                  <a:schemeClr val="tx1"/>
                </a:solidFill>
              </a:rPr>
              <a:t>Versterkte aansturing binnen NEDU (programmaopzet) </a:t>
            </a:r>
          </a:p>
          <a:p>
            <a:pPr marL="0" lvl="0" indent="0">
              <a:buNone/>
            </a:pPr>
            <a:endParaRPr lang="nl-NL" sz="1600" dirty="0"/>
          </a:p>
        </p:txBody>
      </p:sp>
      <p:sp>
        <p:nvSpPr>
          <p:cNvPr id="9" name="Titel 7">
            <a:extLst>
              <a:ext uri="{FF2B5EF4-FFF2-40B4-BE49-F238E27FC236}">
                <a16:creationId xmlns:a16="http://schemas.microsoft.com/office/drawing/2014/main" id="{FE0486C4-1AB6-3944-ADB3-42478435644E}"/>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Koerswijziging: Allocatie 2.0</a:t>
            </a:r>
          </a:p>
        </p:txBody>
      </p:sp>
    </p:spTree>
    <p:extLst>
      <p:ext uri="{BB962C8B-B14F-4D97-AF65-F5344CB8AC3E}">
        <p14:creationId xmlns:p14="http://schemas.microsoft.com/office/powerpoint/2010/main" val="24683735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2" y="1202056"/>
            <a:ext cx="9771321" cy="4924107"/>
          </a:xfrm>
        </p:spPr>
        <p:txBody>
          <a:bodyPr>
            <a:normAutofit/>
          </a:bodyPr>
          <a:lstStyle/>
          <a:p>
            <a:pPr>
              <a:buFont typeface="Wingdings" panose="05000000000000000000" pitchFamily="2" charset="2"/>
              <a:buChar char="§"/>
            </a:pPr>
            <a:r>
              <a:rPr lang="nl-NL" sz="1800" dirty="0"/>
              <a:t>In samenwerking met de Klankbordgroep worden de draaiboeken voor dry run en go live opgesteld</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a:t>Tijdens de dry run en go live-</a:t>
            </a:r>
            <a:r>
              <a:rPr lang="nl-NL" sz="1800" dirty="0" err="1"/>
              <a:t>window</a:t>
            </a:r>
            <a:r>
              <a:rPr lang="nl-NL" sz="1800" dirty="0"/>
              <a:t> worden uit te voeren werkzaamheden middels draaiboeken gecoördineerd</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a:t>De voortgang en coördinatie wordt door het project gefaciliteerd</a:t>
            </a:r>
          </a:p>
          <a:p>
            <a:pPr marL="0" indent="0">
              <a:buNone/>
            </a:pPr>
            <a:endParaRPr lang="nl-NL" dirty="0"/>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80</a:t>
            </a:fld>
            <a:endParaRPr lang="nl-NL"/>
          </a:p>
        </p:txBody>
      </p:sp>
      <p:sp>
        <p:nvSpPr>
          <p:cNvPr id="7" name="Titel 1">
            <a:extLst>
              <a:ext uri="{FF2B5EF4-FFF2-40B4-BE49-F238E27FC236}">
                <a16:creationId xmlns:a16="http://schemas.microsoft.com/office/drawing/2014/main" id="{056978A1-D54B-5947-B967-C248B0429D46}"/>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Draaiboeken (Technisch + Operationeel)</a:t>
            </a:r>
          </a:p>
        </p:txBody>
      </p:sp>
    </p:spTree>
    <p:extLst>
      <p:ext uri="{BB962C8B-B14F-4D97-AF65-F5344CB8AC3E}">
        <p14:creationId xmlns:p14="http://schemas.microsoft.com/office/powerpoint/2010/main" val="32918123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2" y="1202056"/>
            <a:ext cx="9771321" cy="4924107"/>
          </a:xfrm>
        </p:spPr>
        <p:txBody>
          <a:bodyPr>
            <a:normAutofit/>
          </a:bodyPr>
          <a:lstStyle/>
          <a:p>
            <a:pPr>
              <a:buFont typeface="Wingdings" panose="05000000000000000000" pitchFamily="2" charset="2"/>
              <a:buChar char="§"/>
            </a:pPr>
            <a:r>
              <a:rPr lang="nl-NL" sz="1800" dirty="0"/>
              <a:t>Voor TR2021 Allocatie 2.0 Tranche 1 dienen marktpartijen zich te kwalificeren voor de MMC Hub (zie presentatie </a:t>
            </a:r>
            <a:r>
              <a:rPr lang="nl-NL" sz="1800" dirty="0" err="1"/>
              <a:t>Tennet</a:t>
            </a:r>
            <a:r>
              <a:rPr lang="nl-NL" sz="1800" dirty="0"/>
              <a:t> TSO)</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a:t>Monitoring en rapporteren voortgang over kwalificatie-eisen</a:t>
            </a:r>
          </a:p>
          <a:p>
            <a:pPr marL="0" indent="0">
              <a:buNone/>
            </a:pPr>
            <a:endParaRPr lang="nl-NL" dirty="0"/>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81</a:t>
            </a:fld>
            <a:endParaRPr lang="nl-NL"/>
          </a:p>
        </p:txBody>
      </p:sp>
      <p:sp>
        <p:nvSpPr>
          <p:cNvPr id="7" name="Titel 1">
            <a:extLst>
              <a:ext uri="{FF2B5EF4-FFF2-40B4-BE49-F238E27FC236}">
                <a16:creationId xmlns:a16="http://schemas.microsoft.com/office/drawing/2014/main" id="{65D32369-92A3-C947-8324-7782F5CCBAE3}"/>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Market </a:t>
            </a:r>
            <a:r>
              <a:rPr lang="nl-NL" sz="2800" b="1" dirty="0" err="1">
                <a:latin typeface="Calibri" panose="020F0502020204030204" pitchFamily="34" charset="0"/>
                <a:cs typeface="Arial" panose="020B0604020202020204" pitchFamily="34" charset="0"/>
              </a:rPr>
              <a:t>readiness</a:t>
            </a:r>
            <a:endParaRPr lang="nl-NL" sz="2800" b="1"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35079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2" y="1202056"/>
            <a:ext cx="9423725" cy="4515838"/>
          </a:xfrm>
        </p:spPr>
        <p:txBody>
          <a:bodyPr>
            <a:noAutofit/>
          </a:bodyPr>
          <a:lstStyle/>
          <a:p>
            <a:pPr>
              <a:spcBef>
                <a:spcPts val="0"/>
              </a:spcBef>
              <a:buFont typeface="Wingdings" panose="05000000000000000000" pitchFamily="2" charset="2"/>
              <a:buChar char="§"/>
            </a:pPr>
            <a:r>
              <a:rPr lang="nl-NL" sz="1800" dirty="0"/>
              <a:t>Leveranciers, programmaverantwoordelijken, meetverantwoordelijken, landelijk netbeheerders en regionale netbeheerders vormen Klankbordgroep Transitie met als doel:</a:t>
            </a:r>
          </a:p>
          <a:p>
            <a:pPr lvl="1">
              <a:spcBef>
                <a:spcPts val="0"/>
              </a:spcBef>
              <a:buClr>
                <a:srgbClr val="000000"/>
              </a:buClr>
              <a:buFont typeface="Wingdings" panose="05000000000000000000" pitchFamily="2" charset="2"/>
              <a:buChar char="§"/>
            </a:pPr>
            <a:r>
              <a:rPr lang="nl-NL" sz="1800" dirty="0"/>
              <a:t>Centraal overlegorgaan voor </a:t>
            </a:r>
            <a:r>
              <a:rPr lang="nl-NL" sz="1800" b="1" dirty="0"/>
              <a:t>afstemmen</a:t>
            </a:r>
            <a:r>
              <a:rPr lang="nl-NL" sz="1800" dirty="0"/>
              <a:t> met EDSN</a:t>
            </a:r>
          </a:p>
          <a:p>
            <a:pPr lvl="1">
              <a:spcBef>
                <a:spcPts val="0"/>
              </a:spcBef>
              <a:buClr>
                <a:srgbClr val="000000"/>
              </a:buClr>
              <a:buFont typeface="Wingdings" panose="05000000000000000000" pitchFamily="2" charset="2"/>
              <a:buChar char="§"/>
            </a:pPr>
            <a:r>
              <a:rPr lang="nl-NL" sz="1800" dirty="0"/>
              <a:t>De werkwijze te </a:t>
            </a:r>
            <a:r>
              <a:rPr lang="nl-NL" sz="1800" b="1" dirty="0"/>
              <a:t>testen</a:t>
            </a:r>
          </a:p>
          <a:p>
            <a:pPr lvl="1">
              <a:spcBef>
                <a:spcPts val="0"/>
              </a:spcBef>
              <a:buClr>
                <a:srgbClr val="F6BC25"/>
              </a:buClr>
              <a:buFont typeface="Wingdings" panose="05000000000000000000" pitchFamily="2" charset="2"/>
              <a:buChar char="§"/>
            </a:pPr>
            <a:endParaRPr lang="nl-NL" sz="1800" dirty="0"/>
          </a:p>
          <a:p>
            <a:pPr>
              <a:spcBef>
                <a:spcPts val="0"/>
              </a:spcBef>
              <a:buFont typeface="Wingdings" panose="05000000000000000000" pitchFamily="2" charset="2"/>
              <a:buChar char="§"/>
            </a:pPr>
            <a:r>
              <a:rPr lang="nl-NL" sz="1800" dirty="0"/>
              <a:t>Met de Klankbordgroep Transitie zullen afspraken gemaakt worden over:  </a:t>
            </a:r>
          </a:p>
          <a:p>
            <a:pPr lvl="1">
              <a:spcBef>
                <a:spcPts val="0"/>
              </a:spcBef>
              <a:buClr>
                <a:srgbClr val="000000"/>
              </a:buClr>
              <a:buFont typeface="Wingdings" panose="05000000000000000000" pitchFamily="2" charset="2"/>
              <a:buChar char="§"/>
            </a:pPr>
            <a:r>
              <a:rPr lang="nl-NL" sz="1800" dirty="0"/>
              <a:t>Inhoud draaiboeken voor dry run en go live</a:t>
            </a:r>
          </a:p>
          <a:p>
            <a:pPr lvl="1">
              <a:spcBef>
                <a:spcPts val="0"/>
              </a:spcBef>
              <a:buClr>
                <a:srgbClr val="000000"/>
              </a:buClr>
              <a:buFont typeface="Wingdings" panose="05000000000000000000" pitchFamily="2" charset="2"/>
              <a:buChar char="§"/>
            </a:pPr>
            <a:r>
              <a:rPr lang="nl-NL" sz="1800" dirty="0"/>
              <a:t>Welke kanalen en bestandsformaten te gebruiken voor het aanbieden van bestanden</a:t>
            </a:r>
          </a:p>
          <a:p>
            <a:pPr lvl="1">
              <a:spcBef>
                <a:spcPts val="0"/>
              </a:spcBef>
              <a:buClr>
                <a:srgbClr val="000000"/>
              </a:buClr>
              <a:buFont typeface="Wingdings" panose="05000000000000000000" pitchFamily="2" charset="2"/>
              <a:buChar char="§"/>
            </a:pPr>
            <a:r>
              <a:rPr lang="nl-NL" sz="1800" dirty="0"/>
              <a:t>Het aantal en planning van bulk- en deltaverladingen</a:t>
            </a:r>
          </a:p>
          <a:p>
            <a:pPr lvl="1">
              <a:spcBef>
                <a:spcPts val="0"/>
              </a:spcBef>
              <a:buClr>
                <a:srgbClr val="F6BC25"/>
              </a:buClr>
              <a:buFont typeface="Wingdings" panose="05000000000000000000" pitchFamily="2" charset="2"/>
              <a:buChar char="§"/>
            </a:pPr>
            <a:endParaRPr lang="nl-NL" sz="1800" dirty="0"/>
          </a:p>
          <a:p>
            <a:pPr>
              <a:spcBef>
                <a:spcPts val="0"/>
              </a:spcBef>
              <a:buFont typeface="Wingdings" panose="05000000000000000000" pitchFamily="2" charset="2"/>
              <a:buChar char="§"/>
            </a:pPr>
            <a:r>
              <a:rPr lang="nl-NL" sz="1800" dirty="0"/>
              <a:t>Uitvraag deelname aan Klankbordgroep Transitie aansluitend aan informatiesessie maart 2021</a:t>
            </a:r>
          </a:p>
          <a:p>
            <a:pPr lvl="1">
              <a:spcBef>
                <a:spcPts val="0"/>
              </a:spcBef>
              <a:buClr>
                <a:srgbClr val="000000"/>
              </a:buClr>
              <a:buFont typeface="Wingdings" panose="05000000000000000000" pitchFamily="2" charset="2"/>
              <a:buChar char="§"/>
            </a:pPr>
            <a:r>
              <a:rPr lang="nl-NL" sz="1800" dirty="0"/>
              <a:t>Wens is om alle marktrollen met impact vanuit TR2021 (RNB, LNB, MV, PV) te betrekken in de Klankbordgroep</a:t>
            </a:r>
          </a:p>
          <a:p>
            <a:pPr lvl="1">
              <a:spcBef>
                <a:spcPts val="0"/>
              </a:spcBef>
              <a:buClr>
                <a:srgbClr val="000000"/>
              </a:buClr>
              <a:buFont typeface="Wingdings" panose="05000000000000000000" pitchFamily="2" charset="2"/>
              <a:buChar char="§"/>
            </a:pPr>
            <a:r>
              <a:rPr lang="nl-NL" sz="1800" dirty="0"/>
              <a:t>Aanmelden mogelijk tot 10 april 2021 via </a:t>
            </a:r>
            <a:r>
              <a:rPr lang="nl-NL" sz="1800" dirty="0">
                <a:highlight>
                  <a:srgbClr val="FADA8A"/>
                </a:highlight>
              </a:rPr>
              <a:t>allocatie2.0@edsn.nl</a:t>
            </a:r>
          </a:p>
          <a:p>
            <a:endParaRPr lang="nl-NL" sz="1800" dirty="0"/>
          </a:p>
          <a:p>
            <a:endParaRPr lang="nl-NL" dirty="0"/>
          </a:p>
          <a:p>
            <a:pPr marL="703262" lvl="2" indent="0">
              <a:buNone/>
            </a:pPr>
            <a:endParaRPr lang="nl-NL" dirty="0"/>
          </a:p>
          <a:p>
            <a:pPr marL="1046162" lvl="2"/>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82</a:t>
            </a:fld>
            <a:endParaRPr lang="nl-NL"/>
          </a:p>
        </p:txBody>
      </p:sp>
      <p:sp>
        <p:nvSpPr>
          <p:cNvPr id="7" name="Titel 1">
            <a:extLst>
              <a:ext uri="{FF2B5EF4-FFF2-40B4-BE49-F238E27FC236}">
                <a16:creationId xmlns:a16="http://schemas.microsoft.com/office/drawing/2014/main" id="{74318507-C499-114A-BED0-65000179D3DE}"/>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Klankbordgroep Transitie</a:t>
            </a:r>
          </a:p>
        </p:txBody>
      </p:sp>
    </p:spTree>
    <p:extLst>
      <p:ext uri="{BB962C8B-B14F-4D97-AF65-F5344CB8AC3E}">
        <p14:creationId xmlns:p14="http://schemas.microsoft.com/office/powerpoint/2010/main" val="3874236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2" y="1202056"/>
            <a:ext cx="9771319" cy="4709654"/>
          </a:xfrm>
        </p:spPr>
        <p:txBody>
          <a:bodyPr>
            <a:normAutofit/>
          </a:bodyPr>
          <a:lstStyle/>
          <a:p>
            <a:pPr>
              <a:buFont typeface="Wingdings" panose="05000000000000000000" pitchFamily="2" charset="2"/>
              <a:buChar char="§"/>
            </a:pPr>
            <a:r>
              <a:rPr lang="nl-NL" sz="1900" dirty="0"/>
              <a:t>Inlezen ingangsdocumentatie</a:t>
            </a:r>
          </a:p>
          <a:p>
            <a:pPr>
              <a:buFont typeface="Wingdings" panose="05000000000000000000" pitchFamily="2" charset="2"/>
              <a:buChar char="§"/>
            </a:pPr>
            <a:r>
              <a:rPr lang="nl-NL" sz="1900" dirty="0"/>
              <a:t>Starten bouwen en testen</a:t>
            </a:r>
          </a:p>
          <a:p>
            <a:pPr>
              <a:buFont typeface="Wingdings" panose="05000000000000000000" pitchFamily="2" charset="2"/>
              <a:buChar char="§"/>
            </a:pPr>
            <a:r>
              <a:rPr lang="nl-NL" sz="1900" dirty="0"/>
              <a:t>Stel vragen via: </a:t>
            </a:r>
            <a:r>
              <a:rPr lang="nl-NL" sz="1900" dirty="0">
                <a:highlight>
                  <a:srgbClr val="FADA8A"/>
                </a:highlight>
                <a:hlinkClick r:id="rId2"/>
              </a:rPr>
              <a:t>allocatie2.0@edsn.nl</a:t>
            </a:r>
            <a:endParaRPr lang="nl-NL" sz="1900" dirty="0">
              <a:highlight>
                <a:srgbClr val="FADA8A"/>
              </a:highlight>
            </a:endParaRPr>
          </a:p>
          <a:p>
            <a:pPr>
              <a:buFont typeface="Wingdings" panose="05000000000000000000" pitchFamily="2" charset="2"/>
              <a:buChar char="§"/>
            </a:pPr>
            <a:r>
              <a:rPr lang="nl-NL" sz="1900" dirty="0"/>
              <a:t>Vragen over de hub via: </a:t>
            </a:r>
            <a:r>
              <a:rPr lang="nl-NL" sz="1900" dirty="0">
                <a:highlight>
                  <a:srgbClr val="FADA8A"/>
                </a:highlight>
                <a:hlinkClick r:id="rId3"/>
              </a:rPr>
              <a:t>allocatie2@tennet.eu</a:t>
            </a:r>
            <a:endParaRPr lang="nl-NL" sz="1900" dirty="0">
              <a:highlight>
                <a:srgbClr val="FADA8A"/>
              </a:highlight>
            </a:endParaRPr>
          </a:p>
          <a:p>
            <a:pPr>
              <a:buFont typeface="Wingdings" panose="05000000000000000000" pitchFamily="2" charset="2"/>
              <a:buChar char="§"/>
            </a:pPr>
            <a:r>
              <a:rPr lang="nl-NL" sz="1900" dirty="0"/>
              <a:t>Lever naam projectmanager/contactpersoon aan via: </a:t>
            </a:r>
            <a:r>
              <a:rPr lang="nl-NL" sz="1900" dirty="0">
                <a:highlight>
                  <a:srgbClr val="FADA8A"/>
                </a:highlight>
                <a:hlinkClick r:id="rId4"/>
              </a:rPr>
              <a:t>projecten@nedu.nl</a:t>
            </a:r>
            <a:endParaRPr lang="nl-NL" sz="1900" dirty="0">
              <a:highlight>
                <a:srgbClr val="FADA8A"/>
              </a:highlight>
            </a:endParaRPr>
          </a:p>
          <a:p>
            <a:pPr>
              <a:buFont typeface="Wingdings" panose="05000000000000000000" pitchFamily="2" charset="2"/>
              <a:buChar char="§"/>
            </a:pPr>
            <a:r>
              <a:rPr lang="nl-NL" sz="1900" dirty="0"/>
              <a:t>Lees de nieuwsbrieven (abonneren: </a:t>
            </a:r>
            <a:r>
              <a:rPr lang="nl-NL" sz="1900" dirty="0">
                <a:hlinkClick r:id="rId5"/>
              </a:rPr>
              <a:t>www.nedu.nl/nieuws</a:t>
            </a:r>
            <a:r>
              <a:rPr lang="nl-NL" sz="1900" dirty="0"/>
              <a:t>)</a:t>
            </a:r>
          </a:p>
          <a:p>
            <a:pPr>
              <a:buFont typeface="Wingdings" panose="05000000000000000000" pitchFamily="2" charset="2"/>
              <a:buChar char="§"/>
            </a:pPr>
            <a:r>
              <a:rPr lang="nl-NL" sz="1900" dirty="0"/>
              <a:t>Beantwoord market-</a:t>
            </a:r>
            <a:r>
              <a:rPr lang="nl-NL" sz="1900" dirty="0" err="1"/>
              <a:t>readinessvragen</a:t>
            </a:r>
            <a:r>
              <a:rPr lang="nl-NL" sz="1900" dirty="0"/>
              <a:t> (</a:t>
            </a:r>
            <a:r>
              <a:rPr lang="nl-NL" sz="1900" dirty="0" err="1"/>
              <a:t>SurveyMonkey</a:t>
            </a:r>
            <a:r>
              <a:rPr lang="nl-NL" sz="1900" dirty="0"/>
              <a:t>)</a:t>
            </a:r>
          </a:p>
          <a:p>
            <a:pPr>
              <a:buFont typeface="Wingdings" panose="05000000000000000000" pitchFamily="2" charset="2"/>
              <a:buChar char="§"/>
            </a:pPr>
            <a:r>
              <a:rPr lang="nl-NL" sz="1900" dirty="0" err="1"/>
              <a:t>Voorlichtingsheets</a:t>
            </a:r>
            <a:r>
              <a:rPr lang="nl-NL" sz="1900" dirty="0"/>
              <a:t> deze week op </a:t>
            </a:r>
            <a:r>
              <a:rPr lang="nl-NL" sz="1900" dirty="0" err="1"/>
              <a:t>mijnNEDU</a:t>
            </a:r>
            <a:endParaRPr lang="nl-NL" sz="1900" dirty="0"/>
          </a:p>
          <a:p>
            <a:pPr>
              <a:buFont typeface="Wingdings" panose="05000000000000000000" pitchFamily="2" charset="2"/>
              <a:buChar char="§"/>
            </a:pPr>
            <a:r>
              <a:rPr lang="nl-NL" sz="1900" dirty="0"/>
              <a:t>Daarna vertaling Engels</a:t>
            </a:r>
          </a:p>
          <a:p>
            <a:pPr>
              <a:buFont typeface="Wingdings" panose="05000000000000000000" pitchFamily="2" charset="2"/>
              <a:buChar char="§"/>
            </a:pPr>
            <a:r>
              <a:rPr lang="nl-NL" sz="1900" dirty="0"/>
              <a:t>Q&amp;A volgt over enkele weken, na double check</a:t>
            </a:r>
          </a:p>
          <a:p>
            <a:pPr>
              <a:buFont typeface="Wingdings" panose="05000000000000000000" pitchFamily="2" charset="2"/>
              <a:buChar char="§"/>
            </a:pPr>
            <a:endParaRPr lang="nl-NL" dirty="0"/>
          </a:p>
          <a:p>
            <a:pPr marL="0" indent="0" algn="ctr">
              <a:buNone/>
            </a:pPr>
            <a:r>
              <a:rPr lang="nl-NL" sz="3000" b="1" dirty="0"/>
              <a:t>Dank voor jullie aandacht en succes!</a:t>
            </a:r>
          </a:p>
          <a:p>
            <a:pPr>
              <a:buFont typeface="Wingdings" panose="05000000000000000000" pitchFamily="2" charset="2"/>
              <a:buChar char="§"/>
            </a:pPr>
            <a:endParaRPr lang="nl-NL" dirty="0"/>
          </a:p>
          <a:p>
            <a:pPr marL="0" indent="0">
              <a:buNone/>
            </a:pPr>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83</a:t>
            </a:fld>
            <a:endParaRPr lang="nl-NL"/>
          </a:p>
        </p:txBody>
      </p:sp>
      <p:sp>
        <p:nvSpPr>
          <p:cNvPr id="7" name="Titel 1">
            <a:extLst>
              <a:ext uri="{FF2B5EF4-FFF2-40B4-BE49-F238E27FC236}">
                <a16:creationId xmlns:a16="http://schemas.microsoft.com/office/drawing/2014/main" id="{C17CD138-EB4E-2542-B39D-A340A4534010}"/>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Tot slot, wat vragen wij van jullie?</a:t>
            </a:r>
          </a:p>
        </p:txBody>
      </p:sp>
    </p:spTree>
    <p:extLst>
      <p:ext uri="{BB962C8B-B14F-4D97-AF65-F5344CB8AC3E}">
        <p14:creationId xmlns:p14="http://schemas.microsoft.com/office/powerpoint/2010/main" val="379728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C83B1AD5-62A4-4E42-9C51-A681B588D265}"/>
              </a:ext>
            </a:extLst>
          </p:cNvPr>
          <p:cNvSpPr/>
          <p:nvPr/>
        </p:nvSpPr>
        <p:spPr>
          <a:xfrm>
            <a:off x="4767018" y="1444064"/>
            <a:ext cx="4805886" cy="1436006"/>
          </a:xfrm>
          <a:prstGeom prst="rect">
            <a:avLst/>
          </a:prstGeom>
          <a:ln w="12700">
            <a:solidFill>
              <a:srgbClr val="FFCD0C"/>
            </a:solidFill>
          </a:ln>
        </p:spPr>
        <p:style>
          <a:lnRef idx="2">
            <a:schemeClr val="dk1"/>
          </a:lnRef>
          <a:fillRef idx="1">
            <a:schemeClr val="lt1"/>
          </a:fillRef>
          <a:effectRef idx="0">
            <a:schemeClr val="dk1"/>
          </a:effectRef>
          <a:fontRef idx="minor">
            <a:schemeClr val="dk1"/>
          </a:fontRef>
        </p:style>
        <p:txBody>
          <a:bodyPr rtlCol="0" anchor="t"/>
          <a:lstStyle/>
          <a:p>
            <a:r>
              <a:rPr lang="nl-NL" sz="1100" dirty="0"/>
              <a:t>SR NEDU</a:t>
            </a:r>
            <a:endParaRPr lang="en-US" sz="1100" dirty="0"/>
          </a:p>
        </p:txBody>
      </p:sp>
      <p:sp>
        <p:nvSpPr>
          <p:cNvPr id="63" name="Pijl: vijfhoek 62">
            <a:extLst>
              <a:ext uri="{FF2B5EF4-FFF2-40B4-BE49-F238E27FC236}">
                <a16:creationId xmlns:a16="http://schemas.microsoft.com/office/drawing/2014/main" id="{51317219-31D1-415C-AFB0-50C868A4BA20}"/>
              </a:ext>
            </a:extLst>
          </p:cNvPr>
          <p:cNvSpPr/>
          <p:nvPr/>
        </p:nvSpPr>
        <p:spPr>
          <a:xfrm>
            <a:off x="6705563" y="2479559"/>
            <a:ext cx="2659891" cy="288999"/>
          </a:xfrm>
          <a:prstGeom prst="homePlate">
            <a:avLst/>
          </a:prstGeom>
          <a:solidFill>
            <a:schemeClr val="bg2"/>
          </a:solidFill>
          <a:ln w="9525">
            <a:solidFill>
              <a:srgbClr val="FFCD0C"/>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100" dirty="0"/>
              <a:t>NR2021</a:t>
            </a:r>
            <a:endParaRPr lang="en-US" sz="1100" dirty="0">
              <a:solidFill>
                <a:schemeClr val="dk1"/>
              </a:solidFill>
            </a:endParaRPr>
          </a:p>
        </p:txBody>
      </p:sp>
      <p:sp>
        <p:nvSpPr>
          <p:cNvPr id="32" name="Pijl: vijfhoek 31">
            <a:extLst>
              <a:ext uri="{FF2B5EF4-FFF2-40B4-BE49-F238E27FC236}">
                <a16:creationId xmlns:a16="http://schemas.microsoft.com/office/drawing/2014/main" id="{D69C5E15-6645-4A34-87A5-4935AD4CA22C}"/>
              </a:ext>
            </a:extLst>
          </p:cNvPr>
          <p:cNvSpPr/>
          <p:nvPr/>
        </p:nvSpPr>
        <p:spPr>
          <a:xfrm>
            <a:off x="2390872" y="1168059"/>
            <a:ext cx="6259979" cy="212965"/>
          </a:xfrm>
          <a:prstGeom prst="homePlate">
            <a:avLst/>
          </a:prstGeom>
          <a:solidFill>
            <a:srgbClr val="FDD74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tx1"/>
                </a:solidFill>
              </a:rPr>
              <a:t>Bestaande NEDU-werkwijze</a:t>
            </a:r>
            <a:endParaRPr lang="en-US" sz="1200" dirty="0">
              <a:solidFill>
                <a:schemeClr val="tx1"/>
              </a:solidFill>
            </a:endParaRPr>
          </a:p>
        </p:txBody>
      </p:sp>
      <p:sp>
        <p:nvSpPr>
          <p:cNvPr id="37" name="Pijl: vijfhoek 36">
            <a:extLst>
              <a:ext uri="{FF2B5EF4-FFF2-40B4-BE49-F238E27FC236}">
                <a16:creationId xmlns:a16="http://schemas.microsoft.com/office/drawing/2014/main" id="{93564422-A651-4B19-9231-21AE15B6AF5A}"/>
              </a:ext>
            </a:extLst>
          </p:cNvPr>
          <p:cNvSpPr/>
          <p:nvPr/>
        </p:nvSpPr>
        <p:spPr>
          <a:xfrm>
            <a:off x="5351536" y="2144789"/>
            <a:ext cx="3755208" cy="288999"/>
          </a:xfrm>
          <a:prstGeom prst="homePlate">
            <a:avLst/>
          </a:prstGeom>
          <a:solidFill>
            <a:schemeClr val="bg2"/>
          </a:solidFill>
          <a:ln w="9525">
            <a:solidFill>
              <a:srgbClr val="FFCD0C"/>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100" dirty="0"/>
              <a:t>SR2020</a:t>
            </a:r>
            <a:endParaRPr lang="en-US" sz="1100" dirty="0">
              <a:solidFill>
                <a:schemeClr val="dk1"/>
              </a:solidFill>
            </a:endParaRPr>
          </a:p>
        </p:txBody>
      </p:sp>
      <p:sp>
        <p:nvSpPr>
          <p:cNvPr id="38" name="Rechthoek 37">
            <a:extLst>
              <a:ext uri="{FF2B5EF4-FFF2-40B4-BE49-F238E27FC236}">
                <a16:creationId xmlns:a16="http://schemas.microsoft.com/office/drawing/2014/main" id="{29C2D64F-8149-4130-BBA9-5196D56FF5CC}"/>
              </a:ext>
            </a:extLst>
          </p:cNvPr>
          <p:cNvSpPr/>
          <p:nvPr/>
        </p:nvSpPr>
        <p:spPr>
          <a:xfrm>
            <a:off x="3494276" y="1440210"/>
            <a:ext cx="1127264" cy="1447756"/>
          </a:xfrm>
          <a:prstGeom prst="rect">
            <a:avLst/>
          </a:prstGeom>
          <a:ln w="12700">
            <a:solidFill>
              <a:srgbClr val="FFCD0C"/>
            </a:solidFill>
          </a:ln>
        </p:spPr>
        <p:style>
          <a:lnRef idx="2">
            <a:schemeClr val="dk1"/>
          </a:lnRef>
          <a:fillRef idx="1">
            <a:schemeClr val="lt1"/>
          </a:fillRef>
          <a:effectRef idx="0">
            <a:schemeClr val="dk1"/>
          </a:effectRef>
          <a:fontRef idx="minor">
            <a:schemeClr val="dk1"/>
          </a:fontRef>
        </p:style>
        <p:txBody>
          <a:bodyPr rtlCol="0" anchor="t"/>
          <a:lstStyle/>
          <a:p>
            <a:r>
              <a:rPr lang="nl-NL" sz="1100" dirty="0"/>
              <a:t>Sectorplanning-commissie</a:t>
            </a:r>
            <a:r>
              <a:rPr lang="nl-NL" sz="1100" dirty="0">
                <a:solidFill>
                  <a:schemeClr val="accent3">
                    <a:lumMod val="75000"/>
                  </a:schemeClr>
                </a:solidFill>
              </a:rPr>
              <a:t> </a:t>
            </a:r>
            <a:endParaRPr lang="en-US" sz="1100" b="1" dirty="0">
              <a:solidFill>
                <a:schemeClr val="accent3">
                  <a:lumMod val="75000"/>
                </a:schemeClr>
              </a:solidFill>
            </a:endParaRPr>
          </a:p>
        </p:txBody>
      </p:sp>
      <p:sp>
        <p:nvSpPr>
          <p:cNvPr id="39" name="Rechthoek 38">
            <a:extLst>
              <a:ext uri="{FF2B5EF4-FFF2-40B4-BE49-F238E27FC236}">
                <a16:creationId xmlns:a16="http://schemas.microsoft.com/office/drawing/2014/main" id="{562027A9-3F3F-4173-97B2-1728EE4A3054}"/>
              </a:ext>
            </a:extLst>
          </p:cNvPr>
          <p:cNvSpPr/>
          <p:nvPr/>
        </p:nvSpPr>
        <p:spPr>
          <a:xfrm>
            <a:off x="2374092" y="1448817"/>
            <a:ext cx="983687" cy="1431253"/>
          </a:xfrm>
          <a:prstGeom prst="rect">
            <a:avLst/>
          </a:prstGeom>
          <a:ln w="12700">
            <a:solidFill>
              <a:srgbClr val="FFCD0C"/>
            </a:solidFill>
          </a:ln>
        </p:spPr>
        <p:style>
          <a:lnRef idx="2">
            <a:schemeClr val="dk1"/>
          </a:lnRef>
          <a:fillRef idx="1">
            <a:schemeClr val="lt1"/>
          </a:fillRef>
          <a:effectRef idx="0">
            <a:schemeClr val="dk1"/>
          </a:effectRef>
          <a:fontRef idx="minor">
            <a:schemeClr val="dk1"/>
          </a:fontRef>
        </p:style>
        <p:txBody>
          <a:bodyPr rtlCol="0" anchor="t"/>
          <a:lstStyle/>
          <a:p>
            <a:r>
              <a:rPr lang="nl-NL" sz="1100" dirty="0"/>
              <a:t>Issue- commissies</a:t>
            </a:r>
            <a:endParaRPr lang="en-US" sz="1100" dirty="0"/>
          </a:p>
        </p:txBody>
      </p:sp>
      <p:sp>
        <p:nvSpPr>
          <p:cNvPr id="41" name="Ovaal 40">
            <a:extLst>
              <a:ext uri="{FF2B5EF4-FFF2-40B4-BE49-F238E27FC236}">
                <a16:creationId xmlns:a16="http://schemas.microsoft.com/office/drawing/2014/main" id="{ECD235FB-32D5-4B33-B32B-FFEE221261CD}"/>
              </a:ext>
            </a:extLst>
          </p:cNvPr>
          <p:cNvSpPr/>
          <p:nvPr/>
        </p:nvSpPr>
        <p:spPr>
          <a:xfrm>
            <a:off x="6978449" y="2564967"/>
            <a:ext cx="108679" cy="123979"/>
          </a:xfrm>
          <a:prstGeom prst="ellipse">
            <a:avLst/>
          </a:prstGeom>
          <a:solidFill>
            <a:srgbClr val="00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2" name="Ovaal 41">
            <a:extLst>
              <a:ext uri="{FF2B5EF4-FFF2-40B4-BE49-F238E27FC236}">
                <a16:creationId xmlns:a16="http://schemas.microsoft.com/office/drawing/2014/main" id="{FCD17DAD-59DF-4768-B7CF-0B1F338F3F80}"/>
              </a:ext>
            </a:extLst>
          </p:cNvPr>
          <p:cNvSpPr/>
          <p:nvPr/>
        </p:nvSpPr>
        <p:spPr>
          <a:xfrm>
            <a:off x="5545127" y="2139156"/>
            <a:ext cx="108679" cy="123979"/>
          </a:xfrm>
          <a:prstGeom prst="ellipse">
            <a:avLst/>
          </a:prstGeom>
          <a:solidFill>
            <a:srgbClr val="00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3" name="Ovaal 42">
            <a:extLst>
              <a:ext uri="{FF2B5EF4-FFF2-40B4-BE49-F238E27FC236}">
                <a16:creationId xmlns:a16="http://schemas.microsoft.com/office/drawing/2014/main" id="{5C586A98-5D06-4046-8102-4E2B0E016A8E}"/>
              </a:ext>
            </a:extLst>
          </p:cNvPr>
          <p:cNvSpPr/>
          <p:nvPr/>
        </p:nvSpPr>
        <p:spPr>
          <a:xfrm>
            <a:off x="6275454" y="2182516"/>
            <a:ext cx="108679" cy="123979"/>
          </a:xfrm>
          <a:prstGeom prst="ellipse">
            <a:avLst/>
          </a:prstGeom>
          <a:solidFill>
            <a:srgbClr val="00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4" name="Ovaal 43">
            <a:extLst>
              <a:ext uri="{FF2B5EF4-FFF2-40B4-BE49-F238E27FC236}">
                <a16:creationId xmlns:a16="http://schemas.microsoft.com/office/drawing/2014/main" id="{02CDCDE6-B362-4C5D-B1D3-8DB059DFA7B6}"/>
              </a:ext>
            </a:extLst>
          </p:cNvPr>
          <p:cNvSpPr/>
          <p:nvPr/>
        </p:nvSpPr>
        <p:spPr>
          <a:xfrm>
            <a:off x="7238828" y="2557938"/>
            <a:ext cx="108679" cy="123979"/>
          </a:xfrm>
          <a:prstGeom prst="ellipse">
            <a:avLst/>
          </a:prstGeom>
          <a:solidFill>
            <a:srgbClr val="00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5" name="Ovaal 44">
            <a:extLst>
              <a:ext uri="{FF2B5EF4-FFF2-40B4-BE49-F238E27FC236}">
                <a16:creationId xmlns:a16="http://schemas.microsoft.com/office/drawing/2014/main" id="{CD740750-BC3A-4085-BBB5-2FCE90F7BDAF}"/>
              </a:ext>
            </a:extLst>
          </p:cNvPr>
          <p:cNvSpPr/>
          <p:nvPr/>
        </p:nvSpPr>
        <p:spPr>
          <a:xfrm>
            <a:off x="5952234" y="2202997"/>
            <a:ext cx="108679" cy="123979"/>
          </a:xfrm>
          <a:prstGeom prst="ellipse">
            <a:avLst/>
          </a:prstGeom>
          <a:solidFill>
            <a:srgbClr val="00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7" name="Ovaal 46">
            <a:extLst>
              <a:ext uri="{FF2B5EF4-FFF2-40B4-BE49-F238E27FC236}">
                <a16:creationId xmlns:a16="http://schemas.microsoft.com/office/drawing/2014/main" id="{DD2CEFD2-ED33-4D4F-989A-D791D116F485}"/>
              </a:ext>
            </a:extLst>
          </p:cNvPr>
          <p:cNvSpPr/>
          <p:nvPr/>
        </p:nvSpPr>
        <p:spPr>
          <a:xfrm>
            <a:off x="6540283" y="2204653"/>
            <a:ext cx="108679" cy="123979"/>
          </a:xfrm>
          <a:prstGeom prst="ellipse">
            <a:avLst/>
          </a:prstGeom>
          <a:solidFill>
            <a:srgbClr val="00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8" name="Ovaal 47">
            <a:extLst>
              <a:ext uri="{FF2B5EF4-FFF2-40B4-BE49-F238E27FC236}">
                <a16:creationId xmlns:a16="http://schemas.microsoft.com/office/drawing/2014/main" id="{8BACAE0D-3B68-4DBC-9C3B-78CDFC60E56B}"/>
              </a:ext>
            </a:extLst>
          </p:cNvPr>
          <p:cNvSpPr/>
          <p:nvPr/>
        </p:nvSpPr>
        <p:spPr>
          <a:xfrm>
            <a:off x="3015952" y="2336165"/>
            <a:ext cx="108679" cy="123979"/>
          </a:xfrm>
          <a:prstGeom prst="ellipse">
            <a:avLst/>
          </a:prstGeom>
          <a:solidFill>
            <a:srgbClr val="00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9" name="Ovaal 48">
            <a:extLst>
              <a:ext uri="{FF2B5EF4-FFF2-40B4-BE49-F238E27FC236}">
                <a16:creationId xmlns:a16="http://schemas.microsoft.com/office/drawing/2014/main" id="{411D0558-D682-4856-A3C5-3FF86BDC8553}"/>
              </a:ext>
            </a:extLst>
          </p:cNvPr>
          <p:cNvSpPr/>
          <p:nvPr/>
        </p:nvSpPr>
        <p:spPr>
          <a:xfrm>
            <a:off x="2799123" y="2654213"/>
            <a:ext cx="108679" cy="123979"/>
          </a:xfrm>
          <a:prstGeom prst="ellipse">
            <a:avLst/>
          </a:prstGeom>
          <a:solidFill>
            <a:srgbClr val="00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54" name="Ovaal 53">
            <a:extLst>
              <a:ext uri="{FF2B5EF4-FFF2-40B4-BE49-F238E27FC236}">
                <a16:creationId xmlns:a16="http://schemas.microsoft.com/office/drawing/2014/main" id="{4E1DBEAF-540F-40BA-8F23-4A2E2B1B165A}"/>
              </a:ext>
            </a:extLst>
          </p:cNvPr>
          <p:cNvSpPr/>
          <p:nvPr/>
        </p:nvSpPr>
        <p:spPr>
          <a:xfrm>
            <a:off x="2690444" y="1871022"/>
            <a:ext cx="108679" cy="123979"/>
          </a:xfrm>
          <a:prstGeom prst="ellipse">
            <a:avLst/>
          </a:prstGeom>
          <a:solidFill>
            <a:srgbClr val="00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cxnSp>
        <p:nvCxnSpPr>
          <p:cNvPr id="55" name="Verbindingslijn: gebogen 54">
            <a:extLst>
              <a:ext uri="{FF2B5EF4-FFF2-40B4-BE49-F238E27FC236}">
                <a16:creationId xmlns:a16="http://schemas.microsoft.com/office/drawing/2014/main" id="{751A2BDB-09CC-47FF-B6E2-ABD76DB1716E}"/>
              </a:ext>
            </a:extLst>
          </p:cNvPr>
          <p:cNvCxnSpPr>
            <a:cxnSpLocks/>
            <a:stCxn id="48" idx="6"/>
            <a:endCxn id="41" idx="2"/>
          </p:cNvCxnSpPr>
          <p:nvPr/>
        </p:nvCxnSpPr>
        <p:spPr>
          <a:xfrm>
            <a:off x="3124631" y="2398155"/>
            <a:ext cx="3853818" cy="228802"/>
          </a:xfrm>
          <a:prstGeom prst="bentConnector3">
            <a:avLst>
              <a:gd name="adj1" fmla="val 50000"/>
            </a:avLst>
          </a:prstGeom>
          <a:ln>
            <a:prstDash val="lgDashDotDot"/>
            <a:tailEnd type="triangle"/>
          </a:ln>
        </p:spPr>
        <p:style>
          <a:lnRef idx="1">
            <a:schemeClr val="dk1"/>
          </a:lnRef>
          <a:fillRef idx="0">
            <a:schemeClr val="dk1"/>
          </a:fillRef>
          <a:effectRef idx="0">
            <a:schemeClr val="dk1"/>
          </a:effectRef>
          <a:fontRef idx="minor">
            <a:schemeClr val="tx1"/>
          </a:fontRef>
        </p:style>
      </p:cxnSp>
      <p:cxnSp>
        <p:nvCxnSpPr>
          <p:cNvPr id="56" name="Verbindingslijn: gebogen 55">
            <a:extLst>
              <a:ext uri="{FF2B5EF4-FFF2-40B4-BE49-F238E27FC236}">
                <a16:creationId xmlns:a16="http://schemas.microsoft.com/office/drawing/2014/main" id="{7A4049B5-5E4E-4736-AF2D-BB6D717B105C}"/>
              </a:ext>
            </a:extLst>
          </p:cNvPr>
          <p:cNvCxnSpPr>
            <a:cxnSpLocks/>
            <a:stCxn id="54" idx="6"/>
            <a:endCxn id="42" idx="2"/>
          </p:cNvCxnSpPr>
          <p:nvPr/>
        </p:nvCxnSpPr>
        <p:spPr>
          <a:xfrm>
            <a:off x="2799123" y="1933012"/>
            <a:ext cx="2746004" cy="268134"/>
          </a:xfrm>
          <a:prstGeom prst="bentConnector3">
            <a:avLst>
              <a:gd name="adj1" fmla="val 50000"/>
            </a:avLst>
          </a:prstGeom>
          <a:ln>
            <a:prstDash val="lgDashDotDot"/>
            <a:tailEnd type="triangle"/>
          </a:ln>
        </p:spPr>
        <p:style>
          <a:lnRef idx="1">
            <a:schemeClr val="dk1"/>
          </a:lnRef>
          <a:fillRef idx="0">
            <a:schemeClr val="dk1"/>
          </a:fillRef>
          <a:effectRef idx="0">
            <a:schemeClr val="dk1"/>
          </a:effectRef>
          <a:fontRef idx="minor">
            <a:schemeClr val="tx1"/>
          </a:fontRef>
        </p:style>
      </p:cxnSp>
      <p:cxnSp>
        <p:nvCxnSpPr>
          <p:cNvPr id="57" name="Verbindingslijn: gebogen 56">
            <a:extLst>
              <a:ext uri="{FF2B5EF4-FFF2-40B4-BE49-F238E27FC236}">
                <a16:creationId xmlns:a16="http://schemas.microsoft.com/office/drawing/2014/main" id="{3E7379AD-DD70-4FD6-AE2B-95EDC84166A2}"/>
              </a:ext>
            </a:extLst>
          </p:cNvPr>
          <p:cNvCxnSpPr>
            <a:cxnSpLocks/>
            <a:stCxn id="49" idx="6"/>
            <a:endCxn id="45" idx="4"/>
          </p:cNvCxnSpPr>
          <p:nvPr/>
        </p:nvCxnSpPr>
        <p:spPr>
          <a:xfrm flipV="1">
            <a:off x="2907802" y="2326976"/>
            <a:ext cx="3098772" cy="389227"/>
          </a:xfrm>
          <a:prstGeom prst="bentConnector2">
            <a:avLst/>
          </a:prstGeom>
          <a:ln>
            <a:prstDash val="lgDashDotDot"/>
            <a:tailEnd type="triangle"/>
          </a:ln>
        </p:spPr>
        <p:style>
          <a:lnRef idx="1">
            <a:schemeClr val="dk1"/>
          </a:lnRef>
          <a:fillRef idx="0">
            <a:schemeClr val="dk1"/>
          </a:fillRef>
          <a:effectRef idx="0">
            <a:schemeClr val="dk1"/>
          </a:effectRef>
          <a:fontRef idx="minor">
            <a:schemeClr val="tx1"/>
          </a:fontRef>
        </p:style>
      </p:cxnSp>
      <p:sp>
        <p:nvSpPr>
          <p:cNvPr id="71" name="Tekstvak 70">
            <a:extLst>
              <a:ext uri="{FF2B5EF4-FFF2-40B4-BE49-F238E27FC236}">
                <a16:creationId xmlns:a16="http://schemas.microsoft.com/office/drawing/2014/main" id="{43C80B10-4B04-49EF-BE98-C0CE6C173FFA}"/>
              </a:ext>
            </a:extLst>
          </p:cNvPr>
          <p:cNvSpPr txBox="1"/>
          <p:nvPr/>
        </p:nvSpPr>
        <p:spPr>
          <a:xfrm>
            <a:off x="551440" y="1448817"/>
            <a:ext cx="1331134" cy="1015663"/>
          </a:xfrm>
          <a:prstGeom prst="rect">
            <a:avLst/>
          </a:prstGeom>
          <a:noFill/>
        </p:spPr>
        <p:txBody>
          <a:bodyPr wrap="none" rtlCol="0">
            <a:spAutoFit/>
          </a:bodyPr>
          <a:lstStyle/>
          <a:p>
            <a:r>
              <a:rPr lang="nl-NL" sz="1200" dirty="0"/>
              <a:t>‘Losse’ wijzigingen</a:t>
            </a:r>
          </a:p>
          <a:p>
            <a:endParaRPr lang="nl-NL" sz="1200" dirty="0"/>
          </a:p>
          <a:p>
            <a:pPr marL="171450" indent="-171450">
              <a:buFont typeface="Arial" panose="020B0604020202020204" pitchFamily="34" charset="0"/>
              <a:buChar char="•"/>
            </a:pPr>
            <a:r>
              <a:rPr lang="nl-NL" sz="1200" dirty="0"/>
              <a:t>Wetgeving</a:t>
            </a:r>
          </a:p>
          <a:p>
            <a:pPr marL="171450" indent="-171450">
              <a:buFont typeface="Arial" panose="020B0604020202020204" pitchFamily="34" charset="0"/>
              <a:buChar char="•"/>
            </a:pPr>
            <a:r>
              <a:rPr lang="nl-NL" sz="1200" dirty="0"/>
              <a:t>Verbeteringen</a:t>
            </a:r>
          </a:p>
          <a:p>
            <a:pPr marL="171450" indent="-171450">
              <a:buFont typeface="Arial" panose="020B0604020202020204" pitchFamily="34" charset="0"/>
              <a:buChar char="•"/>
            </a:pPr>
            <a:r>
              <a:rPr lang="nl-NL" sz="1200" dirty="0"/>
              <a:t>Wensen</a:t>
            </a:r>
            <a:endParaRPr lang="en-GB" sz="1200" dirty="0"/>
          </a:p>
        </p:txBody>
      </p:sp>
      <p:sp>
        <p:nvSpPr>
          <p:cNvPr id="73" name="Tekstvak 72">
            <a:extLst>
              <a:ext uri="{FF2B5EF4-FFF2-40B4-BE49-F238E27FC236}">
                <a16:creationId xmlns:a16="http://schemas.microsoft.com/office/drawing/2014/main" id="{B9053204-8A63-4B5E-8B43-884D07B982E1}"/>
              </a:ext>
            </a:extLst>
          </p:cNvPr>
          <p:cNvSpPr txBox="1"/>
          <p:nvPr/>
        </p:nvSpPr>
        <p:spPr>
          <a:xfrm>
            <a:off x="591221" y="4088782"/>
            <a:ext cx="1634293" cy="1015663"/>
          </a:xfrm>
          <a:prstGeom prst="rect">
            <a:avLst/>
          </a:prstGeom>
          <a:noFill/>
        </p:spPr>
        <p:txBody>
          <a:bodyPr wrap="square" rtlCol="0">
            <a:spAutoFit/>
          </a:bodyPr>
          <a:lstStyle/>
          <a:p>
            <a:r>
              <a:rPr lang="nl-NL" sz="1200" dirty="0"/>
              <a:t>Integrale A2.0-strategie</a:t>
            </a:r>
          </a:p>
          <a:p>
            <a:endParaRPr lang="nl-NL" sz="1200" dirty="0"/>
          </a:p>
          <a:p>
            <a:pPr marL="171450" indent="-171450">
              <a:buFont typeface="Arial" panose="020B0604020202020204" pitchFamily="34" charset="0"/>
              <a:buChar char="•"/>
            </a:pPr>
            <a:r>
              <a:rPr lang="nl-NL" sz="1200" dirty="0"/>
              <a:t>Wetgeving</a:t>
            </a:r>
          </a:p>
          <a:p>
            <a:pPr marL="171450" indent="-171450">
              <a:buFont typeface="Arial" panose="020B0604020202020204" pitchFamily="34" charset="0"/>
              <a:buChar char="•"/>
            </a:pPr>
            <a:r>
              <a:rPr lang="nl-NL" sz="1200" dirty="0"/>
              <a:t>Verbeteringen</a:t>
            </a:r>
          </a:p>
          <a:p>
            <a:pPr marL="171450" indent="-171450">
              <a:buFont typeface="Arial" panose="020B0604020202020204" pitchFamily="34" charset="0"/>
              <a:buChar char="•"/>
            </a:pPr>
            <a:r>
              <a:rPr lang="nl-NL" sz="1200" dirty="0"/>
              <a:t>Wensen</a:t>
            </a:r>
            <a:endParaRPr lang="en-GB" sz="1200" dirty="0"/>
          </a:p>
        </p:txBody>
      </p:sp>
      <p:cxnSp>
        <p:nvCxnSpPr>
          <p:cNvPr id="75" name="Rechte verbindingslijn 74">
            <a:extLst>
              <a:ext uri="{FF2B5EF4-FFF2-40B4-BE49-F238E27FC236}">
                <a16:creationId xmlns:a16="http://schemas.microsoft.com/office/drawing/2014/main" id="{CAA660D7-7D35-4430-842D-AEE91D128906}"/>
              </a:ext>
            </a:extLst>
          </p:cNvPr>
          <p:cNvCxnSpPr>
            <a:cxnSpLocks/>
          </p:cNvCxnSpPr>
          <p:nvPr/>
        </p:nvCxnSpPr>
        <p:spPr>
          <a:xfrm>
            <a:off x="591222" y="3371940"/>
            <a:ext cx="10618786" cy="21370"/>
          </a:xfrm>
          <a:prstGeom prst="line">
            <a:avLst/>
          </a:prstGeom>
        </p:spPr>
        <p:style>
          <a:lnRef idx="2">
            <a:schemeClr val="dk1"/>
          </a:lnRef>
          <a:fillRef idx="0">
            <a:schemeClr val="dk1"/>
          </a:fillRef>
          <a:effectRef idx="1">
            <a:schemeClr val="dk1"/>
          </a:effectRef>
          <a:fontRef idx="minor">
            <a:schemeClr val="tx1"/>
          </a:fontRef>
        </p:style>
      </p:cxnSp>
      <p:sp>
        <p:nvSpPr>
          <p:cNvPr id="77" name="Rechthoek 76">
            <a:extLst>
              <a:ext uri="{FF2B5EF4-FFF2-40B4-BE49-F238E27FC236}">
                <a16:creationId xmlns:a16="http://schemas.microsoft.com/office/drawing/2014/main" id="{6BB47B15-E31C-45FA-89F5-FC7303867DCB}"/>
              </a:ext>
            </a:extLst>
          </p:cNvPr>
          <p:cNvSpPr/>
          <p:nvPr/>
        </p:nvSpPr>
        <p:spPr>
          <a:xfrm>
            <a:off x="6420150" y="4157364"/>
            <a:ext cx="4789858" cy="1421284"/>
          </a:xfrm>
          <a:prstGeom prst="rect">
            <a:avLst/>
          </a:prstGeom>
          <a:ln w="15875">
            <a:solidFill>
              <a:srgbClr val="FFCD0C"/>
            </a:solidFill>
          </a:ln>
        </p:spPr>
        <p:style>
          <a:lnRef idx="2">
            <a:schemeClr val="dk1"/>
          </a:lnRef>
          <a:fillRef idx="1">
            <a:schemeClr val="lt1"/>
          </a:fillRef>
          <a:effectRef idx="0">
            <a:schemeClr val="dk1"/>
          </a:effectRef>
          <a:fontRef idx="minor">
            <a:schemeClr val="dk1"/>
          </a:fontRef>
        </p:style>
        <p:txBody>
          <a:bodyPr rtlCol="0" anchor="t"/>
          <a:lstStyle/>
          <a:p>
            <a:r>
              <a:rPr lang="nl-NL" sz="900" b="1" dirty="0"/>
              <a:t>SR NEDU</a:t>
            </a:r>
            <a:endParaRPr lang="en-US" sz="900" b="1" dirty="0"/>
          </a:p>
        </p:txBody>
      </p:sp>
      <p:sp>
        <p:nvSpPr>
          <p:cNvPr id="78" name="Pijl: vijfhoek 77">
            <a:extLst>
              <a:ext uri="{FF2B5EF4-FFF2-40B4-BE49-F238E27FC236}">
                <a16:creationId xmlns:a16="http://schemas.microsoft.com/office/drawing/2014/main" id="{7F074EF2-2D65-4805-820D-1C6D3D0CEED4}"/>
              </a:ext>
            </a:extLst>
          </p:cNvPr>
          <p:cNvSpPr/>
          <p:nvPr/>
        </p:nvSpPr>
        <p:spPr>
          <a:xfrm>
            <a:off x="8257888" y="5126157"/>
            <a:ext cx="2478978" cy="288999"/>
          </a:xfrm>
          <a:prstGeom prst="homePlate">
            <a:avLst/>
          </a:prstGeom>
          <a:solidFill>
            <a:srgbClr val="FEF7E6"/>
          </a:solidFill>
          <a:ln w="127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50" b="1">
                <a:solidFill>
                  <a:schemeClr val="tx1"/>
                </a:solidFill>
              </a:rPr>
              <a:t>Tranche 3/4</a:t>
            </a:r>
            <a:endParaRPr lang="en-US" sz="1050" b="1" dirty="0">
              <a:solidFill>
                <a:schemeClr val="tx1"/>
              </a:solidFill>
            </a:endParaRPr>
          </a:p>
        </p:txBody>
      </p:sp>
      <p:sp>
        <p:nvSpPr>
          <p:cNvPr id="79" name="Pijl: vijfhoek 78">
            <a:extLst>
              <a:ext uri="{FF2B5EF4-FFF2-40B4-BE49-F238E27FC236}">
                <a16:creationId xmlns:a16="http://schemas.microsoft.com/office/drawing/2014/main" id="{26F6E68F-9E37-49E3-BB77-44EC763310AB}"/>
              </a:ext>
            </a:extLst>
          </p:cNvPr>
          <p:cNvSpPr/>
          <p:nvPr/>
        </p:nvSpPr>
        <p:spPr>
          <a:xfrm>
            <a:off x="7399838" y="4873882"/>
            <a:ext cx="2478977" cy="288999"/>
          </a:xfrm>
          <a:prstGeom prst="homePlate">
            <a:avLst/>
          </a:prstGeom>
          <a:solidFill>
            <a:srgbClr val="FEF7E6"/>
          </a:solidFill>
          <a:ln w="127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50" b="1" dirty="0">
                <a:solidFill>
                  <a:schemeClr val="tx1"/>
                </a:solidFill>
              </a:rPr>
              <a:t>Tranche 2   </a:t>
            </a:r>
            <a:endParaRPr lang="en-US" sz="1050" b="1" dirty="0">
              <a:solidFill>
                <a:schemeClr val="tx1"/>
              </a:solidFill>
            </a:endParaRPr>
          </a:p>
        </p:txBody>
      </p:sp>
      <p:sp>
        <p:nvSpPr>
          <p:cNvPr id="80" name="Pijl: vijfhoek 79">
            <a:extLst>
              <a:ext uri="{FF2B5EF4-FFF2-40B4-BE49-F238E27FC236}">
                <a16:creationId xmlns:a16="http://schemas.microsoft.com/office/drawing/2014/main" id="{65F330B2-4347-4247-B757-38817F3FC1FD}"/>
              </a:ext>
            </a:extLst>
          </p:cNvPr>
          <p:cNvSpPr/>
          <p:nvPr/>
        </p:nvSpPr>
        <p:spPr>
          <a:xfrm>
            <a:off x="6560036" y="4633734"/>
            <a:ext cx="2478977" cy="288999"/>
          </a:xfrm>
          <a:prstGeom prst="homePlate">
            <a:avLst/>
          </a:prstGeom>
          <a:solidFill>
            <a:srgbClr val="FEF7E6"/>
          </a:solidFill>
          <a:ln w="127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50" b="1" dirty="0">
                <a:solidFill>
                  <a:schemeClr val="tx1"/>
                </a:solidFill>
              </a:rPr>
              <a:t>Tranche 1 </a:t>
            </a:r>
            <a:r>
              <a:rPr lang="nl-NL" sz="1050" b="1">
                <a:solidFill>
                  <a:schemeClr val="tx1"/>
                </a:solidFill>
              </a:rPr>
              <a:t>- TR2021</a:t>
            </a:r>
            <a:endParaRPr lang="en-US" sz="1050" b="1" dirty="0">
              <a:solidFill>
                <a:schemeClr val="tx1"/>
              </a:solidFill>
            </a:endParaRPr>
          </a:p>
        </p:txBody>
      </p:sp>
      <p:sp>
        <p:nvSpPr>
          <p:cNvPr id="30" name="Rechthoek 29">
            <a:extLst>
              <a:ext uri="{FF2B5EF4-FFF2-40B4-BE49-F238E27FC236}">
                <a16:creationId xmlns:a16="http://schemas.microsoft.com/office/drawing/2014/main" id="{6097D150-C02B-4BCF-89B3-999F4BAF8654}"/>
              </a:ext>
            </a:extLst>
          </p:cNvPr>
          <p:cNvSpPr/>
          <p:nvPr/>
        </p:nvSpPr>
        <p:spPr>
          <a:xfrm>
            <a:off x="2389825" y="4157364"/>
            <a:ext cx="421907" cy="1423164"/>
          </a:xfrm>
          <a:prstGeom prst="rect">
            <a:avLst/>
          </a:prstGeom>
          <a:noFill/>
          <a:ln w="12700">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rtlCol="0" anchor="t"/>
          <a:lstStyle/>
          <a:p>
            <a:r>
              <a:rPr lang="nl-NL" sz="1050" dirty="0">
                <a:solidFill>
                  <a:schemeClr val="tx1"/>
                </a:solidFill>
              </a:rPr>
              <a:t>DA</a:t>
            </a:r>
            <a:endParaRPr lang="en-US" sz="1050" dirty="0">
              <a:solidFill>
                <a:schemeClr val="tx1"/>
              </a:solidFill>
            </a:endParaRPr>
          </a:p>
        </p:txBody>
      </p:sp>
      <p:sp>
        <p:nvSpPr>
          <p:cNvPr id="70" name="Ovaal 69">
            <a:extLst>
              <a:ext uri="{FF2B5EF4-FFF2-40B4-BE49-F238E27FC236}">
                <a16:creationId xmlns:a16="http://schemas.microsoft.com/office/drawing/2014/main" id="{E1E92B9A-A349-429F-82D7-D4872A3240A5}"/>
              </a:ext>
            </a:extLst>
          </p:cNvPr>
          <p:cNvSpPr/>
          <p:nvPr/>
        </p:nvSpPr>
        <p:spPr>
          <a:xfrm>
            <a:off x="2385209" y="5746650"/>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72" name="Rechthoek 71">
            <a:extLst>
              <a:ext uri="{FF2B5EF4-FFF2-40B4-BE49-F238E27FC236}">
                <a16:creationId xmlns:a16="http://schemas.microsoft.com/office/drawing/2014/main" id="{27642FBF-6617-4D2B-AE97-5385820EEFC4}"/>
              </a:ext>
            </a:extLst>
          </p:cNvPr>
          <p:cNvSpPr/>
          <p:nvPr/>
        </p:nvSpPr>
        <p:spPr>
          <a:xfrm>
            <a:off x="2443289" y="5685843"/>
            <a:ext cx="1165704" cy="246221"/>
          </a:xfrm>
          <a:prstGeom prst="rect">
            <a:avLst/>
          </a:prstGeom>
        </p:spPr>
        <p:txBody>
          <a:bodyPr wrap="none">
            <a:spAutoFit/>
          </a:bodyPr>
          <a:lstStyle/>
          <a:p>
            <a:r>
              <a:rPr lang="nl-NL" sz="1000" dirty="0">
                <a:solidFill>
                  <a:schemeClr val="accent3">
                    <a:lumMod val="75000"/>
                  </a:schemeClr>
                </a:solidFill>
              </a:rPr>
              <a:t>Allocatie 2.0-issues</a:t>
            </a:r>
            <a:endParaRPr lang="en-US" sz="1000" dirty="0"/>
          </a:p>
        </p:txBody>
      </p:sp>
      <p:sp>
        <p:nvSpPr>
          <p:cNvPr id="85" name="Ovaal 84">
            <a:extLst>
              <a:ext uri="{FF2B5EF4-FFF2-40B4-BE49-F238E27FC236}">
                <a16:creationId xmlns:a16="http://schemas.microsoft.com/office/drawing/2014/main" id="{2AEB5A48-3DB0-4B43-AD4A-D01C30BEF850}"/>
              </a:ext>
            </a:extLst>
          </p:cNvPr>
          <p:cNvSpPr/>
          <p:nvPr/>
        </p:nvSpPr>
        <p:spPr>
          <a:xfrm>
            <a:off x="3087963" y="4421234"/>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86" name="Ovaal 85">
            <a:extLst>
              <a:ext uri="{FF2B5EF4-FFF2-40B4-BE49-F238E27FC236}">
                <a16:creationId xmlns:a16="http://schemas.microsoft.com/office/drawing/2014/main" id="{86208040-9DC1-41BB-ACAB-65940F13344F}"/>
              </a:ext>
            </a:extLst>
          </p:cNvPr>
          <p:cNvSpPr/>
          <p:nvPr/>
        </p:nvSpPr>
        <p:spPr>
          <a:xfrm>
            <a:off x="3255465" y="4540775"/>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87" name="Ovaal 86">
            <a:extLst>
              <a:ext uri="{FF2B5EF4-FFF2-40B4-BE49-F238E27FC236}">
                <a16:creationId xmlns:a16="http://schemas.microsoft.com/office/drawing/2014/main" id="{63BA2CC1-18E7-408C-9177-CE2BA83CDF0E}"/>
              </a:ext>
            </a:extLst>
          </p:cNvPr>
          <p:cNvSpPr/>
          <p:nvPr/>
        </p:nvSpPr>
        <p:spPr>
          <a:xfrm>
            <a:off x="3399399" y="4429207"/>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88" name="Ovaal 87">
            <a:extLst>
              <a:ext uri="{FF2B5EF4-FFF2-40B4-BE49-F238E27FC236}">
                <a16:creationId xmlns:a16="http://schemas.microsoft.com/office/drawing/2014/main" id="{9414C455-D5B2-41BD-A433-B614C03E0D70}"/>
              </a:ext>
            </a:extLst>
          </p:cNvPr>
          <p:cNvSpPr/>
          <p:nvPr/>
        </p:nvSpPr>
        <p:spPr>
          <a:xfrm>
            <a:off x="3079876" y="4772381"/>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89" name="Ovaal 88">
            <a:extLst>
              <a:ext uri="{FF2B5EF4-FFF2-40B4-BE49-F238E27FC236}">
                <a16:creationId xmlns:a16="http://schemas.microsoft.com/office/drawing/2014/main" id="{0B59C8D9-563B-4AEA-89B2-31052C4D1642}"/>
              </a:ext>
            </a:extLst>
          </p:cNvPr>
          <p:cNvSpPr/>
          <p:nvPr/>
        </p:nvSpPr>
        <p:spPr>
          <a:xfrm>
            <a:off x="3241311" y="4896360"/>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90" name="Ovaal 89">
            <a:extLst>
              <a:ext uri="{FF2B5EF4-FFF2-40B4-BE49-F238E27FC236}">
                <a16:creationId xmlns:a16="http://schemas.microsoft.com/office/drawing/2014/main" id="{A6408192-FE4F-43F8-AC06-84C917147CFD}"/>
              </a:ext>
            </a:extLst>
          </p:cNvPr>
          <p:cNvSpPr/>
          <p:nvPr/>
        </p:nvSpPr>
        <p:spPr>
          <a:xfrm>
            <a:off x="3390947" y="4787590"/>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91" name="Ovaal 90">
            <a:extLst>
              <a:ext uri="{FF2B5EF4-FFF2-40B4-BE49-F238E27FC236}">
                <a16:creationId xmlns:a16="http://schemas.microsoft.com/office/drawing/2014/main" id="{331BAD70-2C1E-4F9B-B12A-6CD8FA274A74}"/>
              </a:ext>
            </a:extLst>
          </p:cNvPr>
          <p:cNvSpPr/>
          <p:nvPr/>
        </p:nvSpPr>
        <p:spPr>
          <a:xfrm>
            <a:off x="3079876" y="5177688"/>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92" name="Ovaal 91">
            <a:extLst>
              <a:ext uri="{FF2B5EF4-FFF2-40B4-BE49-F238E27FC236}">
                <a16:creationId xmlns:a16="http://schemas.microsoft.com/office/drawing/2014/main" id="{4BD64B6C-62B7-47BE-A497-B31DE68A3987}"/>
              </a:ext>
            </a:extLst>
          </p:cNvPr>
          <p:cNvSpPr/>
          <p:nvPr/>
        </p:nvSpPr>
        <p:spPr>
          <a:xfrm>
            <a:off x="3253931" y="5275544"/>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93" name="Ovaal 92">
            <a:extLst>
              <a:ext uri="{FF2B5EF4-FFF2-40B4-BE49-F238E27FC236}">
                <a16:creationId xmlns:a16="http://schemas.microsoft.com/office/drawing/2014/main" id="{5BD6044D-F4D3-4F2C-8745-86154562554E}"/>
              </a:ext>
            </a:extLst>
          </p:cNvPr>
          <p:cNvSpPr/>
          <p:nvPr/>
        </p:nvSpPr>
        <p:spPr>
          <a:xfrm>
            <a:off x="3404368" y="5176876"/>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94" name="Rechthoek 93">
            <a:extLst>
              <a:ext uri="{FF2B5EF4-FFF2-40B4-BE49-F238E27FC236}">
                <a16:creationId xmlns:a16="http://schemas.microsoft.com/office/drawing/2014/main" id="{F1AB071F-8CD9-4BA8-81CD-B24FC0E7F8E0}"/>
              </a:ext>
            </a:extLst>
          </p:cNvPr>
          <p:cNvSpPr/>
          <p:nvPr/>
        </p:nvSpPr>
        <p:spPr>
          <a:xfrm>
            <a:off x="4735678" y="4154253"/>
            <a:ext cx="345801" cy="1424395"/>
          </a:xfrm>
          <a:prstGeom prst="rect">
            <a:avLst/>
          </a:prstGeom>
          <a:solidFill>
            <a:schemeClr val="accent3">
              <a:lumMod val="20000"/>
              <a:lumOff val="80000"/>
            </a:schemeClr>
          </a:solidFill>
          <a:ln w="12700">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rtlCol="0" anchor="t"/>
          <a:lstStyle/>
          <a:p>
            <a:r>
              <a:rPr lang="nl-NL" sz="1050" dirty="0">
                <a:solidFill>
                  <a:schemeClr val="tx1"/>
                </a:solidFill>
              </a:rPr>
              <a:t>DA</a:t>
            </a:r>
            <a:endParaRPr lang="en-US" sz="1050" dirty="0">
              <a:solidFill>
                <a:schemeClr val="tx1"/>
              </a:solidFill>
            </a:endParaRPr>
          </a:p>
        </p:txBody>
      </p:sp>
      <p:sp>
        <p:nvSpPr>
          <p:cNvPr id="95" name="Rechthoek 94">
            <a:extLst>
              <a:ext uri="{FF2B5EF4-FFF2-40B4-BE49-F238E27FC236}">
                <a16:creationId xmlns:a16="http://schemas.microsoft.com/office/drawing/2014/main" id="{7AF70AA1-5ECC-4CD2-B3F3-63D60D858E24}"/>
              </a:ext>
            </a:extLst>
          </p:cNvPr>
          <p:cNvSpPr/>
          <p:nvPr/>
        </p:nvSpPr>
        <p:spPr>
          <a:xfrm>
            <a:off x="5195617" y="4151901"/>
            <a:ext cx="1141267" cy="1422218"/>
          </a:xfrm>
          <a:prstGeom prst="rect">
            <a:avLst/>
          </a:prstGeom>
          <a:ln w="12700">
            <a:solidFill>
              <a:srgbClr val="FFCD0C"/>
            </a:solidFill>
          </a:ln>
        </p:spPr>
        <p:style>
          <a:lnRef idx="2">
            <a:schemeClr val="dk1"/>
          </a:lnRef>
          <a:fillRef idx="1">
            <a:schemeClr val="lt1"/>
          </a:fillRef>
          <a:effectRef idx="0">
            <a:schemeClr val="dk1"/>
          </a:effectRef>
          <a:fontRef idx="minor">
            <a:schemeClr val="dk1"/>
          </a:fontRef>
        </p:style>
        <p:txBody>
          <a:bodyPr rtlCol="0" anchor="t"/>
          <a:lstStyle/>
          <a:p>
            <a:r>
              <a:rPr lang="nl-NL" sz="1100" dirty="0"/>
              <a:t>Sectorplanning-</a:t>
            </a:r>
          </a:p>
          <a:p>
            <a:r>
              <a:rPr lang="nl-NL" sz="1100" dirty="0"/>
              <a:t>commissie</a:t>
            </a:r>
            <a:r>
              <a:rPr lang="nl-NL" sz="1100" dirty="0">
                <a:solidFill>
                  <a:schemeClr val="accent3">
                    <a:lumMod val="75000"/>
                  </a:schemeClr>
                </a:solidFill>
              </a:rPr>
              <a:t> </a:t>
            </a:r>
            <a:endParaRPr lang="en-US" sz="1100" b="1" dirty="0">
              <a:solidFill>
                <a:schemeClr val="accent3">
                  <a:lumMod val="75000"/>
                </a:schemeClr>
              </a:solidFill>
            </a:endParaRPr>
          </a:p>
        </p:txBody>
      </p:sp>
      <p:sp>
        <p:nvSpPr>
          <p:cNvPr id="96" name="Pijl: vijfhoek 95">
            <a:extLst>
              <a:ext uri="{FF2B5EF4-FFF2-40B4-BE49-F238E27FC236}">
                <a16:creationId xmlns:a16="http://schemas.microsoft.com/office/drawing/2014/main" id="{B6AFF8E1-F34A-42A4-907A-B6818AD24359}"/>
              </a:ext>
            </a:extLst>
          </p:cNvPr>
          <p:cNvSpPr/>
          <p:nvPr/>
        </p:nvSpPr>
        <p:spPr>
          <a:xfrm>
            <a:off x="2385209" y="3871564"/>
            <a:ext cx="7902746" cy="212965"/>
          </a:xfrm>
          <a:prstGeom prst="homePlate">
            <a:avLst/>
          </a:prstGeom>
          <a:solidFill>
            <a:schemeClr val="accent3">
              <a:lumMod val="20000"/>
              <a:lumOff val="80000"/>
            </a:schemeClr>
          </a:solidFill>
          <a:ln w="12700">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200" dirty="0">
                <a:solidFill>
                  <a:schemeClr val="tx1"/>
                </a:solidFill>
              </a:rPr>
              <a:t>Allocatie 2.0-werkwijze</a:t>
            </a:r>
            <a:endParaRPr lang="en-US" sz="1200" dirty="0">
              <a:solidFill>
                <a:schemeClr val="tx1"/>
              </a:solidFill>
            </a:endParaRPr>
          </a:p>
        </p:txBody>
      </p:sp>
      <p:sp>
        <p:nvSpPr>
          <p:cNvPr id="97" name="Rechthoek 96">
            <a:extLst>
              <a:ext uri="{FF2B5EF4-FFF2-40B4-BE49-F238E27FC236}">
                <a16:creationId xmlns:a16="http://schemas.microsoft.com/office/drawing/2014/main" id="{8054BC78-C82C-4FD1-A1E4-4E35B4970D23}"/>
              </a:ext>
            </a:extLst>
          </p:cNvPr>
          <p:cNvSpPr/>
          <p:nvPr/>
        </p:nvSpPr>
        <p:spPr>
          <a:xfrm>
            <a:off x="2971426" y="4151900"/>
            <a:ext cx="1651090" cy="1422219"/>
          </a:xfrm>
          <a:prstGeom prst="rect">
            <a:avLst/>
          </a:prstGeom>
          <a:noFill/>
          <a:ln w="12700">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rtlCol="0" anchor="t"/>
          <a:lstStyle/>
          <a:p>
            <a:r>
              <a:rPr lang="nl-NL" sz="1050" dirty="0">
                <a:solidFill>
                  <a:schemeClr val="tx1"/>
                </a:solidFill>
              </a:rPr>
              <a:t>Transitiestrategie</a:t>
            </a:r>
            <a:endParaRPr lang="en-US" sz="1050" dirty="0">
              <a:solidFill>
                <a:schemeClr val="tx1"/>
              </a:solidFill>
            </a:endParaRPr>
          </a:p>
        </p:txBody>
      </p:sp>
      <p:cxnSp>
        <p:nvCxnSpPr>
          <p:cNvPr id="104" name="Verbindingslijn: gebogen 103">
            <a:extLst>
              <a:ext uri="{FF2B5EF4-FFF2-40B4-BE49-F238E27FC236}">
                <a16:creationId xmlns:a16="http://schemas.microsoft.com/office/drawing/2014/main" id="{C27A7F4E-E1A6-4B38-B8E3-A8C75522C8EA}"/>
              </a:ext>
            </a:extLst>
          </p:cNvPr>
          <p:cNvCxnSpPr>
            <a:cxnSpLocks/>
            <a:stCxn id="106" idx="3"/>
            <a:endCxn id="130" idx="1"/>
          </p:cNvCxnSpPr>
          <p:nvPr/>
        </p:nvCxnSpPr>
        <p:spPr>
          <a:xfrm>
            <a:off x="3545984" y="4558142"/>
            <a:ext cx="121485" cy="194307"/>
          </a:xfrm>
          <a:prstGeom prst="bentConnector3">
            <a:avLst>
              <a:gd name="adj1" fmla="val 50000"/>
            </a:avLst>
          </a:prstGeom>
          <a:ln>
            <a:prstDash val="lgDashDotDot"/>
            <a:tailEnd type="triangle"/>
          </a:ln>
        </p:spPr>
        <p:style>
          <a:lnRef idx="1">
            <a:schemeClr val="accent3"/>
          </a:lnRef>
          <a:fillRef idx="0">
            <a:schemeClr val="accent3"/>
          </a:fillRef>
          <a:effectRef idx="0">
            <a:schemeClr val="accent3"/>
          </a:effectRef>
          <a:fontRef idx="minor">
            <a:schemeClr val="tx1"/>
          </a:fontRef>
        </p:style>
      </p:cxnSp>
      <p:cxnSp>
        <p:nvCxnSpPr>
          <p:cNvPr id="105" name="Verbindingslijn: gebogen 104">
            <a:extLst>
              <a:ext uri="{FF2B5EF4-FFF2-40B4-BE49-F238E27FC236}">
                <a16:creationId xmlns:a16="http://schemas.microsoft.com/office/drawing/2014/main" id="{021DC201-E863-486B-A65B-5BD2F84D75F1}"/>
              </a:ext>
            </a:extLst>
          </p:cNvPr>
          <p:cNvCxnSpPr>
            <a:cxnSpLocks/>
            <a:stCxn id="130" idx="3"/>
            <a:endCxn id="80" idx="1"/>
          </p:cNvCxnSpPr>
          <p:nvPr/>
        </p:nvCxnSpPr>
        <p:spPr>
          <a:xfrm>
            <a:off x="4499147" y="4752449"/>
            <a:ext cx="2060889" cy="25785"/>
          </a:xfrm>
          <a:prstGeom prst="bentConnector3">
            <a:avLst>
              <a:gd name="adj1" fmla="val 50000"/>
            </a:avLst>
          </a:prstGeom>
          <a:ln>
            <a:prstDash val="lgDashDotDot"/>
            <a:tailEnd type="triangle"/>
          </a:ln>
        </p:spPr>
        <p:style>
          <a:lnRef idx="1">
            <a:schemeClr val="accent3"/>
          </a:lnRef>
          <a:fillRef idx="0">
            <a:schemeClr val="accent3"/>
          </a:fillRef>
          <a:effectRef idx="0">
            <a:schemeClr val="accent3"/>
          </a:effectRef>
          <a:fontRef idx="minor">
            <a:schemeClr val="tx1"/>
          </a:fontRef>
        </p:style>
      </p:cxnSp>
      <p:sp>
        <p:nvSpPr>
          <p:cNvPr id="106" name="Rechthoek 105">
            <a:extLst>
              <a:ext uri="{FF2B5EF4-FFF2-40B4-BE49-F238E27FC236}">
                <a16:creationId xmlns:a16="http://schemas.microsoft.com/office/drawing/2014/main" id="{A40F6C69-245C-41A6-BB06-D1052BAA8A2C}"/>
              </a:ext>
            </a:extLst>
          </p:cNvPr>
          <p:cNvSpPr/>
          <p:nvPr/>
        </p:nvSpPr>
        <p:spPr>
          <a:xfrm>
            <a:off x="3045316" y="4398303"/>
            <a:ext cx="500668" cy="319677"/>
          </a:xfrm>
          <a:prstGeom prst="rect">
            <a:avLst/>
          </a:prstGeom>
          <a:noFill/>
          <a:ln w="12700">
            <a:solidFill>
              <a:schemeClr val="accent3">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rtlCol="0" anchor="t"/>
          <a:lstStyle/>
          <a:p>
            <a:endParaRPr lang="en-US" sz="1050" dirty="0">
              <a:solidFill>
                <a:schemeClr val="tx1"/>
              </a:solidFill>
            </a:endParaRPr>
          </a:p>
        </p:txBody>
      </p:sp>
      <p:sp>
        <p:nvSpPr>
          <p:cNvPr id="107" name="Rechthoek 106">
            <a:extLst>
              <a:ext uri="{FF2B5EF4-FFF2-40B4-BE49-F238E27FC236}">
                <a16:creationId xmlns:a16="http://schemas.microsoft.com/office/drawing/2014/main" id="{256F05AA-2BF1-4173-9FB8-773E7FDAACEE}"/>
              </a:ext>
            </a:extLst>
          </p:cNvPr>
          <p:cNvSpPr/>
          <p:nvPr/>
        </p:nvSpPr>
        <p:spPr>
          <a:xfrm>
            <a:off x="3047199" y="4752449"/>
            <a:ext cx="500668" cy="319677"/>
          </a:xfrm>
          <a:prstGeom prst="rect">
            <a:avLst/>
          </a:prstGeom>
          <a:noFill/>
          <a:ln w="12700">
            <a:solidFill>
              <a:schemeClr val="accent3">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rtlCol="0" anchor="t"/>
          <a:lstStyle/>
          <a:p>
            <a:endParaRPr lang="en-US" sz="1050" dirty="0">
              <a:solidFill>
                <a:schemeClr val="tx1"/>
              </a:solidFill>
            </a:endParaRPr>
          </a:p>
        </p:txBody>
      </p:sp>
      <p:cxnSp>
        <p:nvCxnSpPr>
          <p:cNvPr id="108" name="Verbindingslijn: gebogen 107">
            <a:extLst>
              <a:ext uri="{FF2B5EF4-FFF2-40B4-BE49-F238E27FC236}">
                <a16:creationId xmlns:a16="http://schemas.microsoft.com/office/drawing/2014/main" id="{A5A222EB-4600-48CB-A817-2975CB21A191}"/>
              </a:ext>
            </a:extLst>
          </p:cNvPr>
          <p:cNvCxnSpPr>
            <a:cxnSpLocks/>
            <a:stCxn id="107" idx="3"/>
            <a:endCxn id="137" idx="1"/>
          </p:cNvCxnSpPr>
          <p:nvPr/>
        </p:nvCxnSpPr>
        <p:spPr>
          <a:xfrm flipV="1">
            <a:off x="3547867" y="4893864"/>
            <a:ext cx="204011" cy="18424"/>
          </a:xfrm>
          <a:prstGeom prst="bentConnector3">
            <a:avLst>
              <a:gd name="adj1" fmla="val 50000"/>
            </a:avLst>
          </a:prstGeom>
          <a:ln>
            <a:prstDash val="lgDashDotDot"/>
            <a:tailEnd type="triangle"/>
          </a:ln>
        </p:spPr>
        <p:style>
          <a:lnRef idx="1">
            <a:schemeClr val="accent3"/>
          </a:lnRef>
          <a:fillRef idx="0">
            <a:schemeClr val="accent3"/>
          </a:fillRef>
          <a:effectRef idx="0">
            <a:schemeClr val="accent3"/>
          </a:effectRef>
          <a:fontRef idx="minor">
            <a:schemeClr val="tx1"/>
          </a:fontRef>
        </p:style>
      </p:cxnSp>
      <p:cxnSp>
        <p:nvCxnSpPr>
          <p:cNvPr id="110" name="Verbindingslijn: gebogen 109">
            <a:extLst>
              <a:ext uri="{FF2B5EF4-FFF2-40B4-BE49-F238E27FC236}">
                <a16:creationId xmlns:a16="http://schemas.microsoft.com/office/drawing/2014/main" id="{6C5A52B7-630F-495B-A2DB-F76B374D8715}"/>
              </a:ext>
            </a:extLst>
          </p:cNvPr>
          <p:cNvCxnSpPr>
            <a:cxnSpLocks/>
            <a:stCxn id="137" idx="3"/>
            <a:endCxn id="79" idx="1"/>
          </p:cNvCxnSpPr>
          <p:nvPr/>
        </p:nvCxnSpPr>
        <p:spPr>
          <a:xfrm>
            <a:off x="4551630" y="4893864"/>
            <a:ext cx="2848208" cy="124518"/>
          </a:xfrm>
          <a:prstGeom prst="bentConnector3">
            <a:avLst>
              <a:gd name="adj1" fmla="val 50000"/>
            </a:avLst>
          </a:prstGeom>
          <a:ln>
            <a:prstDash val="lgDashDotDot"/>
            <a:tailEnd type="triangle"/>
          </a:ln>
        </p:spPr>
        <p:style>
          <a:lnRef idx="1">
            <a:schemeClr val="accent3"/>
          </a:lnRef>
          <a:fillRef idx="0">
            <a:schemeClr val="accent3"/>
          </a:fillRef>
          <a:effectRef idx="0">
            <a:schemeClr val="accent3"/>
          </a:effectRef>
          <a:fontRef idx="minor">
            <a:schemeClr val="tx1"/>
          </a:fontRef>
        </p:style>
      </p:cxnSp>
      <p:sp>
        <p:nvSpPr>
          <p:cNvPr id="112" name="Rechthoek 111">
            <a:extLst>
              <a:ext uri="{FF2B5EF4-FFF2-40B4-BE49-F238E27FC236}">
                <a16:creationId xmlns:a16="http://schemas.microsoft.com/office/drawing/2014/main" id="{542FB3ED-034E-4AEC-BC22-435FEC1008BF}"/>
              </a:ext>
            </a:extLst>
          </p:cNvPr>
          <p:cNvSpPr/>
          <p:nvPr/>
        </p:nvSpPr>
        <p:spPr>
          <a:xfrm>
            <a:off x="3052398" y="5135894"/>
            <a:ext cx="500668" cy="319677"/>
          </a:xfrm>
          <a:prstGeom prst="rect">
            <a:avLst/>
          </a:prstGeom>
          <a:noFill/>
          <a:ln w="12700">
            <a:solidFill>
              <a:schemeClr val="accent3">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rtlCol="0" anchor="t"/>
          <a:lstStyle/>
          <a:p>
            <a:endParaRPr lang="en-US" sz="1050" dirty="0">
              <a:solidFill>
                <a:schemeClr val="tx1"/>
              </a:solidFill>
            </a:endParaRPr>
          </a:p>
        </p:txBody>
      </p:sp>
      <p:cxnSp>
        <p:nvCxnSpPr>
          <p:cNvPr id="113" name="Verbindingslijn: gebogen 112">
            <a:extLst>
              <a:ext uri="{FF2B5EF4-FFF2-40B4-BE49-F238E27FC236}">
                <a16:creationId xmlns:a16="http://schemas.microsoft.com/office/drawing/2014/main" id="{C448A482-6244-46C2-A204-11BDDE53234B}"/>
              </a:ext>
            </a:extLst>
          </p:cNvPr>
          <p:cNvCxnSpPr>
            <a:cxnSpLocks/>
            <a:stCxn id="112" idx="3"/>
            <a:endCxn id="152" idx="1"/>
          </p:cNvCxnSpPr>
          <p:nvPr/>
        </p:nvCxnSpPr>
        <p:spPr>
          <a:xfrm flipV="1">
            <a:off x="3553066" y="5037843"/>
            <a:ext cx="262294" cy="257890"/>
          </a:xfrm>
          <a:prstGeom prst="bentConnector3">
            <a:avLst>
              <a:gd name="adj1" fmla="val 50000"/>
            </a:avLst>
          </a:prstGeom>
          <a:ln>
            <a:prstDash val="lgDashDotDot"/>
            <a:tailEnd type="triangle"/>
          </a:ln>
        </p:spPr>
        <p:style>
          <a:lnRef idx="1">
            <a:schemeClr val="accent3"/>
          </a:lnRef>
          <a:fillRef idx="0">
            <a:schemeClr val="accent3"/>
          </a:fillRef>
          <a:effectRef idx="0">
            <a:schemeClr val="accent3"/>
          </a:effectRef>
          <a:fontRef idx="minor">
            <a:schemeClr val="tx1"/>
          </a:fontRef>
        </p:style>
      </p:cxnSp>
      <p:cxnSp>
        <p:nvCxnSpPr>
          <p:cNvPr id="116" name="Verbindingslijn: gebogen 115">
            <a:extLst>
              <a:ext uri="{FF2B5EF4-FFF2-40B4-BE49-F238E27FC236}">
                <a16:creationId xmlns:a16="http://schemas.microsoft.com/office/drawing/2014/main" id="{E78EC76C-D503-4F52-A722-4CD1C3A24678}"/>
              </a:ext>
            </a:extLst>
          </p:cNvPr>
          <p:cNvCxnSpPr>
            <a:cxnSpLocks/>
            <a:stCxn id="152" idx="3"/>
            <a:endCxn id="78" idx="1"/>
          </p:cNvCxnSpPr>
          <p:nvPr/>
        </p:nvCxnSpPr>
        <p:spPr>
          <a:xfrm>
            <a:off x="4621539" y="5037843"/>
            <a:ext cx="3636349" cy="232814"/>
          </a:xfrm>
          <a:prstGeom prst="bentConnector3">
            <a:avLst>
              <a:gd name="adj1" fmla="val 28067"/>
            </a:avLst>
          </a:prstGeom>
          <a:ln>
            <a:prstDash val="lgDashDotDot"/>
            <a:tailEnd type="triangle"/>
          </a:ln>
        </p:spPr>
        <p:style>
          <a:lnRef idx="1">
            <a:schemeClr val="accent3"/>
          </a:lnRef>
          <a:fillRef idx="0">
            <a:schemeClr val="accent3"/>
          </a:fillRef>
          <a:effectRef idx="0">
            <a:schemeClr val="accent3"/>
          </a:effectRef>
          <a:fontRef idx="minor">
            <a:schemeClr val="tx1"/>
          </a:fontRef>
        </p:style>
      </p:cxnSp>
      <p:pic>
        <p:nvPicPr>
          <p:cNvPr id="130" name="Afbeelding 129">
            <a:extLst>
              <a:ext uri="{FF2B5EF4-FFF2-40B4-BE49-F238E27FC236}">
                <a16:creationId xmlns:a16="http://schemas.microsoft.com/office/drawing/2014/main" id="{75A981EA-A817-40DF-AFB1-CB6F7F66A7E8}"/>
              </a:ext>
            </a:extLst>
          </p:cNvPr>
          <p:cNvPicPr>
            <a:picLocks noChangeAspect="1"/>
          </p:cNvPicPr>
          <p:nvPr/>
        </p:nvPicPr>
        <p:blipFill>
          <a:blip r:embed="rId2"/>
          <a:stretch>
            <a:fillRect/>
          </a:stretch>
        </p:blipFill>
        <p:spPr>
          <a:xfrm>
            <a:off x="3667469" y="4700596"/>
            <a:ext cx="831678" cy="103705"/>
          </a:xfrm>
          <a:prstGeom prst="rect">
            <a:avLst/>
          </a:prstGeom>
        </p:spPr>
      </p:pic>
      <p:pic>
        <p:nvPicPr>
          <p:cNvPr id="137" name="Afbeelding 136">
            <a:extLst>
              <a:ext uri="{FF2B5EF4-FFF2-40B4-BE49-F238E27FC236}">
                <a16:creationId xmlns:a16="http://schemas.microsoft.com/office/drawing/2014/main" id="{13BDA4A9-F6C7-47CF-900F-4B500BAC6F2E}"/>
              </a:ext>
            </a:extLst>
          </p:cNvPr>
          <p:cNvPicPr>
            <a:picLocks noChangeAspect="1"/>
          </p:cNvPicPr>
          <p:nvPr/>
        </p:nvPicPr>
        <p:blipFill>
          <a:blip r:embed="rId3"/>
          <a:stretch>
            <a:fillRect/>
          </a:stretch>
        </p:blipFill>
        <p:spPr>
          <a:xfrm>
            <a:off x="3751878" y="4843879"/>
            <a:ext cx="799752" cy="99969"/>
          </a:xfrm>
          <a:prstGeom prst="rect">
            <a:avLst/>
          </a:prstGeom>
        </p:spPr>
      </p:pic>
      <p:pic>
        <p:nvPicPr>
          <p:cNvPr id="152" name="Afbeelding 151">
            <a:extLst>
              <a:ext uri="{FF2B5EF4-FFF2-40B4-BE49-F238E27FC236}">
                <a16:creationId xmlns:a16="http://schemas.microsoft.com/office/drawing/2014/main" id="{F2FB48C7-4088-4041-A62A-C2904FB0AD11}"/>
              </a:ext>
            </a:extLst>
          </p:cNvPr>
          <p:cNvPicPr>
            <a:picLocks noChangeAspect="1"/>
          </p:cNvPicPr>
          <p:nvPr/>
        </p:nvPicPr>
        <p:blipFill>
          <a:blip r:embed="rId4"/>
          <a:stretch>
            <a:fillRect/>
          </a:stretch>
        </p:blipFill>
        <p:spPr>
          <a:xfrm>
            <a:off x="3815360" y="4987580"/>
            <a:ext cx="806179" cy="100526"/>
          </a:xfrm>
          <a:prstGeom prst="rect">
            <a:avLst/>
          </a:prstGeom>
        </p:spPr>
      </p:pic>
      <p:sp>
        <p:nvSpPr>
          <p:cNvPr id="178" name="Ovaal 177">
            <a:extLst>
              <a:ext uri="{FF2B5EF4-FFF2-40B4-BE49-F238E27FC236}">
                <a16:creationId xmlns:a16="http://schemas.microsoft.com/office/drawing/2014/main" id="{1AB11BF7-BB9C-4BE3-B810-BABCFDBE9C82}"/>
              </a:ext>
            </a:extLst>
          </p:cNvPr>
          <p:cNvSpPr/>
          <p:nvPr/>
        </p:nvSpPr>
        <p:spPr>
          <a:xfrm>
            <a:off x="2434818" y="4375172"/>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179" name="Ovaal 178">
            <a:extLst>
              <a:ext uri="{FF2B5EF4-FFF2-40B4-BE49-F238E27FC236}">
                <a16:creationId xmlns:a16="http://schemas.microsoft.com/office/drawing/2014/main" id="{524B56B9-FA05-4451-84D5-E103C5860C13}"/>
              </a:ext>
            </a:extLst>
          </p:cNvPr>
          <p:cNvSpPr/>
          <p:nvPr/>
        </p:nvSpPr>
        <p:spPr>
          <a:xfrm>
            <a:off x="2635128" y="4707606"/>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180" name="Ovaal 179">
            <a:extLst>
              <a:ext uri="{FF2B5EF4-FFF2-40B4-BE49-F238E27FC236}">
                <a16:creationId xmlns:a16="http://schemas.microsoft.com/office/drawing/2014/main" id="{85484141-9D88-4FC6-AA7D-9E6B4DC95D09}"/>
              </a:ext>
            </a:extLst>
          </p:cNvPr>
          <p:cNvSpPr/>
          <p:nvPr/>
        </p:nvSpPr>
        <p:spPr>
          <a:xfrm>
            <a:off x="2630536" y="4413686"/>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181" name="Ovaal 180">
            <a:extLst>
              <a:ext uri="{FF2B5EF4-FFF2-40B4-BE49-F238E27FC236}">
                <a16:creationId xmlns:a16="http://schemas.microsoft.com/office/drawing/2014/main" id="{FE451D16-120B-4275-ACD1-1ADC57E392A8}"/>
              </a:ext>
            </a:extLst>
          </p:cNvPr>
          <p:cNvSpPr/>
          <p:nvPr/>
        </p:nvSpPr>
        <p:spPr>
          <a:xfrm>
            <a:off x="2475332" y="4610875"/>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182" name="Ovaal 181">
            <a:extLst>
              <a:ext uri="{FF2B5EF4-FFF2-40B4-BE49-F238E27FC236}">
                <a16:creationId xmlns:a16="http://schemas.microsoft.com/office/drawing/2014/main" id="{1217CC6B-A004-436F-8329-D29654D08DC0}"/>
              </a:ext>
            </a:extLst>
          </p:cNvPr>
          <p:cNvSpPr/>
          <p:nvPr/>
        </p:nvSpPr>
        <p:spPr>
          <a:xfrm>
            <a:off x="2462871" y="4906015"/>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183" name="Ovaal 182">
            <a:extLst>
              <a:ext uri="{FF2B5EF4-FFF2-40B4-BE49-F238E27FC236}">
                <a16:creationId xmlns:a16="http://schemas.microsoft.com/office/drawing/2014/main" id="{62B25882-B372-4D33-ABF9-998D3C32D8CF}"/>
              </a:ext>
            </a:extLst>
          </p:cNvPr>
          <p:cNvSpPr/>
          <p:nvPr/>
        </p:nvSpPr>
        <p:spPr>
          <a:xfrm>
            <a:off x="2646821" y="4982560"/>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184" name="Ovaal 183">
            <a:extLst>
              <a:ext uri="{FF2B5EF4-FFF2-40B4-BE49-F238E27FC236}">
                <a16:creationId xmlns:a16="http://schemas.microsoft.com/office/drawing/2014/main" id="{19CC4A47-9245-424A-88F6-D87BD2899861}"/>
              </a:ext>
            </a:extLst>
          </p:cNvPr>
          <p:cNvSpPr/>
          <p:nvPr/>
        </p:nvSpPr>
        <p:spPr>
          <a:xfrm>
            <a:off x="2421577" y="5393581"/>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185" name="Ovaal 184">
            <a:extLst>
              <a:ext uri="{FF2B5EF4-FFF2-40B4-BE49-F238E27FC236}">
                <a16:creationId xmlns:a16="http://schemas.microsoft.com/office/drawing/2014/main" id="{107A4587-AFA3-4014-911F-915F41705F99}"/>
              </a:ext>
            </a:extLst>
          </p:cNvPr>
          <p:cNvSpPr/>
          <p:nvPr/>
        </p:nvSpPr>
        <p:spPr>
          <a:xfrm>
            <a:off x="2637855" y="5277894"/>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sp>
        <p:nvSpPr>
          <p:cNvPr id="186" name="Ovaal 185">
            <a:extLst>
              <a:ext uri="{FF2B5EF4-FFF2-40B4-BE49-F238E27FC236}">
                <a16:creationId xmlns:a16="http://schemas.microsoft.com/office/drawing/2014/main" id="{95C4C71B-6B2A-4859-9F78-2F356003EDB0}"/>
              </a:ext>
            </a:extLst>
          </p:cNvPr>
          <p:cNvSpPr/>
          <p:nvPr/>
        </p:nvSpPr>
        <p:spPr>
          <a:xfrm>
            <a:off x="2489157" y="5169882"/>
            <a:ext cx="108679" cy="12397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3">
                  <a:lumMod val="75000"/>
                </a:schemeClr>
              </a:solidFill>
            </a:endParaRPr>
          </a:p>
        </p:txBody>
      </p:sp>
      <p:cxnSp>
        <p:nvCxnSpPr>
          <p:cNvPr id="187" name="Verbindingslijn: gebogen 186">
            <a:extLst>
              <a:ext uri="{FF2B5EF4-FFF2-40B4-BE49-F238E27FC236}">
                <a16:creationId xmlns:a16="http://schemas.microsoft.com/office/drawing/2014/main" id="{EEFC1603-27F8-4985-A826-6E9B4AA0A748}"/>
              </a:ext>
            </a:extLst>
          </p:cNvPr>
          <p:cNvCxnSpPr>
            <a:cxnSpLocks/>
            <a:stCxn id="180" idx="6"/>
            <a:endCxn id="106" idx="1"/>
          </p:cNvCxnSpPr>
          <p:nvPr/>
        </p:nvCxnSpPr>
        <p:spPr>
          <a:xfrm>
            <a:off x="2739215" y="4475676"/>
            <a:ext cx="306101" cy="82466"/>
          </a:xfrm>
          <a:prstGeom prst="bentConnector3">
            <a:avLst>
              <a:gd name="adj1" fmla="val 50000"/>
            </a:avLst>
          </a:prstGeom>
          <a:ln>
            <a:prstDash val="lgDashDotDot"/>
            <a:tailEnd type="triangle"/>
          </a:ln>
        </p:spPr>
        <p:style>
          <a:lnRef idx="1">
            <a:schemeClr val="accent3"/>
          </a:lnRef>
          <a:fillRef idx="0">
            <a:schemeClr val="accent3"/>
          </a:fillRef>
          <a:effectRef idx="0">
            <a:schemeClr val="accent3"/>
          </a:effectRef>
          <a:fontRef idx="minor">
            <a:schemeClr val="tx1"/>
          </a:fontRef>
        </p:style>
      </p:cxnSp>
      <p:cxnSp>
        <p:nvCxnSpPr>
          <p:cNvPr id="190" name="Verbindingslijn: gebogen 189">
            <a:extLst>
              <a:ext uri="{FF2B5EF4-FFF2-40B4-BE49-F238E27FC236}">
                <a16:creationId xmlns:a16="http://schemas.microsoft.com/office/drawing/2014/main" id="{673EA574-23A1-4F51-85E8-BECE1EC57FE5}"/>
              </a:ext>
            </a:extLst>
          </p:cNvPr>
          <p:cNvCxnSpPr>
            <a:cxnSpLocks/>
            <a:stCxn id="181" idx="6"/>
            <a:endCxn id="107" idx="1"/>
          </p:cNvCxnSpPr>
          <p:nvPr/>
        </p:nvCxnSpPr>
        <p:spPr>
          <a:xfrm>
            <a:off x="2584011" y="4672865"/>
            <a:ext cx="463188" cy="239423"/>
          </a:xfrm>
          <a:prstGeom prst="bentConnector3">
            <a:avLst>
              <a:gd name="adj1" fmla="val 60967"/>
            </a:avLst>
          </a:prstGeom>
          <a:ln>
            <a:prstDash val="lgDashDotDot"/>
            <a:tailEnd type="triangle"/>
          </a:ln>
        </p:spPr>
        <p:style>
          <a:lnRef idx="1">
            <a:schemeClr val="accent3"/>
          </a:lnRef>
          <a:fillRef idx="0">
            <a:schemeClr val="accent3"/>
          </a:fillRef>
          <a:effectRef idx="0">
            <a:schemeClr val="accent3"/>
          </a:effectRef>
          <a:fontRef idx="minor">
            <a:schemeClr val="tx1"/>
          </a:fontRef>
        </p:style>
      </p:cxnSp>
      <p:cxnSp>
        <p:nvCxnSpPr>
          <p:cNvPr id="193" name="Verbindingslijn: gebogen 192">
            <a:extLst>
              <a:ext uri="{FF2B5EF4-FFF2-40B4-BE49-F238E27FC236}">
                <a16:creationId xmlns:a16="http://schemas.microsoft.com/office/drawing/2014/main" id="{DA3EE968-91E2-45CE-A7A7-3B0DD8E75CBB}"/>
              </a:ext>
            </a:extLst>
          </p:cNvPr>
          <p:cNvCxnSpPr>
            <a:cxnSpLocks/>
            <a:stCxn id="184" idx="6"/>
            <a:endCxn id="112" idx="1"/>
          </p:cNvCxnSpPr>
          <p:nvPr/>
        </p:nvCxnSpPr>
        <p:spPr>
          <a:xfrm flipV="1">
            <a:off x="2530256" y="5295733"/>
            <a:ext cx="522142" cy="159838"/>
          </a:xfrm>
          <a:prstGeom prst="bentConnector3">
            <a:avLst>
              <a:gd name="adj1" fmla="val 66215"/>
            </a:avLst>
          </a:prstGeom>
          <a:ln>
            <a:prstDash val="lgDashDotDot"/>
            <a:tailEnd type="triangle"/>
          </a:ln>
        </p:spPr>
        <p:style>
          <a:lnRef idx="1">
            <a:schemeClr val="accent3"/>
          </a:lnRef>
          <a:fillRef idx="0">
            <a:schemeClr val="accent3"/>
          </a:fillRef>
          <a:effectRef idx="0">
            <a:schemeClr val="accent3"/>
          </a:effectRef>
          <a:fontRef idx="minor">
            <a:schemeClr val="tx1"/>
          </a:fontRef>
        </p:style>
      </p:cxnSp>
      <p:sp>
        <p:nvSpPr>
          <p:cNvPr id="204" name="Tijdelijke aanduiding voor dianummer 5">
            <a:extLst>
              <a:ext uri="{FF2B5EF4-FFF2-40B4-BE49-F238E27FC236}">
                <a16:creationId xmlns:a16="http://schemas.microsoft.com/office/drawing/2014/main" id="{9287DF32-D291-441C-AA4A-00E2A18257EB}"/>
              </a:ext>
            </a:extLst>
          </p:cNvPr>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9</a:t>
            </a:fld>
            <a:endParaRPr lang="nl-NL" dirty="0"/>
          </a:p>
        </p:txBody>
      </p:sp>
      <p:sp>
        <p:nvSpPr>
          <p:cNvPr id="74" name="Titel 7">
            <a:extLst>
              <a:ext uri="{FF2B5EF4-FFF2-40B4-BE49-F238E27FC236}">
                <a16:creationId xmlns:a16="http://schemas.microsoft.com/office/drawing/2014/main" id="{26161166-497D-D14E-99A1-68A1A6388784}"/>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Programma-inrichting: </a:t>
            </a:r>
            <a:r>
              <a:rPr lang="nl-NL" sz="2800" b="1" dirty="0" err="1"/>
              <a:t>multireleasetransitiestrategie</a:t>
            </a:r>
            <a:r>
              <a:rPr lang="nl-NL" sz="2800" b="1" dirty="0"/>
              <a:t> </a:t>
            </a:r>
          </a:p>
        </p:txBody>
      </p:sp>
    </p:spTree>
    <p:extLst>
      <p:ext uri="{BB962C8B-B14F-4D97-AF65-F5344CB8AC3E}">
        <p14:creationId xmlns:p14="http://schemas.microsoft.com/office/powerpoint/2010/main" val="1055800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IEWOFFICEVERSIE" val="2018.1.4.20954"/>
</p:tagLst>
</file>

<file path=ppt/tags/tag2.xml><?xml version="1.0" encoding="utf-8"?>
<p:tagLst xmlns:a="http://schemas.openxmlformats.org/drawingml/2006/main" xmlns:r="http://schemas.openxmlformats.org/officeDocument/2006/relationships" xmlns:p="http://schemas.openxmlformats.org/presentationml/2006/main">
  <p:tag name="VIEWOFFICEVERSIE" val="2018.1.4.20954"/>
</p:tagLst>
</file>

<file path=ppt/tags/tag3.xml><?xml version="1.0" encoding="utf-8"?>
<p:tagLst xmlns:a="http://schemas.openxmlformats.org/drawingml/2006/main" xmlns:r="http://schemas.openxmlformats.org/officeDocument/2006/relationships" xmlns:p="http://schemas.openxmlformats.org/presentationml/2006/main">
  <p:tag name="VIEWOFFICEVERSIE" val="2018.1.4.20954"/>
</p:tagLst>
</file>

<file path=ppt/tags/tag4.xml><?xml version="1.0" encoding="utf-8"?>
<p:tagLst xmlns:a="http://schemas.openxmlformats.org/drawingml/2006/main" xmlns:r="http://schemas.openxmlformats.org/officeDocument/2006/relationships" xmlns:p="http://schemas.openxmlformats.org/presentationml/2006/main">
  <p:tag name="VIEWOFFICEVERSIE" val="2018.1.4.20954"/>
</p:tagLst>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DU_Presentatie_16x9_1.0.potx" id="{AFE377A4-CA74-45B2-A94A-29E6FBFB8234}" vid="{43FCDCEC-2270-42A2-99DA-2A02D57B9BE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C91830ED340E4FB1005DCFC6E51CF5" ma:contentTypeVersion="8" ma:contentTypeDescription="Een nieuw document maken." ma:contentTypeScope="" ma:versionID="71eacb6464d9d567aeafb3d8af5ea873">
  <xsd:schema xmlns:xsd="http://www.w3.org/2001/XMLSchema" xmlns:xs="http://www.w3.org/2001/XMLSchema" xmlns:p="http://schemas.microsoft.com/office/2006/metadata/properties" xmlns:ns2="28a68a4d-228e-49b4-bd64-f059bd770b71" targetNamespace="http://schemas.microsoft.com/office/2006/metadata/properties" ma:root="true" ma:fieldsID="6b65879fc593b33e4c8f86cefd148f14" ns2:_="">
    <xsd:import namespace="28a68a4d-228e-49b4-bd64-f059bd770b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68a4d-228e-49b4-bd64-f059bd770b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E947A5-4B65-4D8C-AAFE-452EC7CD4276}">
  <ds:schemaRefs>
    <ds:schemaRef ds:uri="http://schemas.microsoft.com/sharepoint/v3/contenttype/forms"/>
  </ds:schemaRefs>
</ds:datastoreItem>
</file>

<file path=customXml/itemProps2.xml><?xml version="1.0" encoding="utf-8"?>
<ds:datastoreItem xmlns:ds="http://schemas.openxmlformats.org/officeDocument/2006/customXml" ds:itemID="{C378B675-5AF9-40BA-92A0-BEF70EFD80E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717782-E15E-473A-9D93-5AF9EA4A4383}"/>
</file>

<file path=docProps/app.xml><?xml version="1.0" encoding="utf-8"?>
<Properties xmlns="http://schemas.openxmlformats.org/officeDocument/2006/extended-properties" xmlns:vt="http://schemas.openxmlformats.org/officeDocument/2006/docPropsVTypes">
  <Template>NEDU_Presentatie_16x9_1.0</Template>
  <TotalTime>1141</TotalTime>
  <Words>5524</Words>
  <Application>Microsoft Office PowerPoint</Application>
  <PresentationFormat>Breedbeeld</PresentationFormat>
  <Paragraphs>968</Paragraphs>
  <Slides>83</Slides>
  <Notes>7</Notes>
  <HiddenSlides>0</HiddenSlides>
  <MMClips>0</MMClips>
  <ScaleCrop>false</ScaleCrop>
  <HeadingPairs>
    <vt:vector size="4" baseType="variant">
      <vt:variant>
        <vt:lpstr>Thema</vt:lpstr>
      </vt:variant>
      <vt:variant>
        <vt:i4>1</vt:i4>
      </vt:variant>
      <vt:variant>
        <vt:lpstr>Diatitels</vt:lpstr>
      </vt:variant>
      <vt:variant>
        <vt:i4>83</vt:i4>
      </vt:variant>
    </vt:vector>
  </HeadingPairs>
  <TitlesOfParts>
    <vt:vector size="84" baseType="lpstr">
      <vt:lpstr>Office-thema</vt:lpstr>
      <vt:lpstr>1e Voorlichting TR2021</vt:lpstr>
      <vt:lpstr> </vt:lpstr>
      <vt:lpstr>Agenda</vt:lpstr>
      <vt:lpstr> </vt:lpstr>
      <vt:lpstr> Intro: profielenmethodiek en energietransitie vereist A2.0 </vt:lpstr>
      <vt:lpstr>PowerPoint-presentatie</vt:lpstr>
      <vt:lpstr>PowerPoint-presentatie</vt:lpstr>
      <vt:lpstr> </vt:lpstr>
      <vt:lpstr>PowerPoint-presentatie</vt:lpstr>
      <vt:lpstr>Programma-inrichting: aangescherpte governance </vt:lpstr>
      <vt:lpstr>PowerPoint-presentatie</vt:lpstr>
      <vt:lpstr> </vt:lpstr>
      <vt:lpstr>PowerPoint-presentatie</vt:lpstr>
      <vt:lpstr>PowerPoint-presentatie</vt:lpstr>
      <vt:lpstr> </vt:lpstr>
      <vt:lpstr>PowerPoint-presentatie</vt:lpstr>
      <vt:lpstr> </vt:lpstr>
      <vt:lpstr>PowerPoint-presentatie</vt:lpstr>
      <vt:lpstr>PowerPoint-presentatie</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Versies servicebeschrijvingen TR2021</vt:lpstr>
      <vt:lpstr>Servicebeschrijvingen TR2021</vt:lpstr>
      <vt:lpstr>PowerPoint-presentatie</vt:lpstr>
      <vt:lpstr>IC231 ‘Dagelijks versturen meetwaarden’ </vt:lpstr>
      <vt:lpstr>IC248/IC249 Communicatie</vt:lpstr>
      <vt:lpstr>IC248 ‘Reclamaties meetwaarden telemetrie’ - RNB  MV </vt:lpstr>
      <vt:lpstr>IC248 ‘Reclamaties meetwaarden telemetrie’ - PV  RNB </vt:lpstr>
      <vt:lpstr>IC249 ‘Meetwaarden GV’ - MDT (MeetDataTelemetrie) </vt:lpstr>
      <vt:lpstr>IC249 ‘Meetwaarden GV’ - MDP (MeetDataPeriodiek) GV Meetgegevens </vt:lpstr>
      <vt:lpstr>IC249 ‘Meetwaarden GV’ – MDP GV Productie-installaties </vt:lpstr>
      <vt:lpstr> </vt:lpstr>
      <vt:lpstr>Proces- en berichtkwaliteit borgt functioneren elektriciteitsmarkt</vt:lpstr>
      <vt:lpstr>Testreeks: kwalificatie</vt:lpstr>
      <vt:lpstr>Planning</vt:lpstr>
      <vt:lpstr>Documentatie en contactmogelijkheden</vt:lpstr>
      <vt:lpstr>FAQ</vt:lpstr>
      <vt:lpstr>  </vt:lpstr>
      <vt:lpstr> </vt:lpstr>
      <vt:lpstr>Governance centraal programma</vt:lpstr>
      <vt:lpstr>High Level Planning - IT Delivery</vt:lpstr>
      <vt:lpstr>Samenwerking</vt:lpstr>
      <vt:lpstr> </vt:lpstr>
      <vt:lpstr>Planning (zie ook mijnNEDU)</vt:lpstr>
      <vt:lpstr>Planning</vt:lpstr>
      <vt:lpstr>Communicatiekanalen</vt:lpstr>
      <vt:lpstr>mijnNEDU</vt:lpstr>
      <vt:lpstr>Monitoring via market readiness</vt:lpstr>
      <vt:lpstr> </vt:lpstr>
      <vt:lpstr>RFC’s - overzicht</vt:lpstr>
      <vt:lpstr>RFC’s - inhoudelijk (1)</vt:lpstr>
      <vt:lpstr>RFC’s - inhoudelijk (2)</vt:lpstr>
      <vt:lpstr>RFC’s - inhoudelijk (3)</vt:lpstr>
      <vt:lpstr>RFC’s - inhoudelijk (4)</vt:lpstr>
      <vt:lpstr>RFC’s - scope</vt:lpstr>
      <vt:lpstr>PowerPoint-presentatie</vt:lpstr>
      <vt:lpstr>Toelichting Werkpakket Testen </vt:lpstr>
      <vt:lpstr>TR2021 Allocatie 2.0 Tranche 1 - testen</vt:lpstr>
      <vt:lpstr>Milestones Gebruikersacceptatietest</vt:lpstr>
      <vt:lpstr>Toelichting werkpakket transitie </vt:lpstr>
      <vt:lpstr>Werkpakket transitie</vt:lpstr>
      <vt:lpstr>Fallbackplan</vt:lpstr>
      <vt:lpstr>Entry- en Exit Criteria</vt:lpstr>
      <vt:lpstr>Procesafspraken</vt:lpstr>
      <vt:lpstr>Communicatie- en commandostructuur</vt:lpstr>
      <vt:lpstr>Draaiboeken (Technisch + Operationeel)</vt:lpstr>
      <vt:lpstr>Market readiness</vt:lpstr>
      <vt:lpstr>Klankbordgroep Transitie</vt:lpstr>
      <vt:lpstr>Tot slot, wat vragen wij van jullie?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1e Voorlichting TR2021 – Tranche 1</dc:title>
  <dc:creator>Mirjam van der Horst</dc:creator>
  <cp:lastModifiedBy>Mirjam van der Horst</cp:lastModifiedBy>
  <cp:revision>140</cp:revision>
  <cp:lastPrinted>2017-01-05T13:08:47Z</cp:lastPrinted>
  <dcterms:created xsi:type="dcterms:W3CDTF">2021-02-26T08:47:34Z</dcterms:created>
  <dcterms:modified xsi:type="dcterms:W3CDTF">2024-02-13T09:12:46Z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0x010100E6BB593861114E4FBDCCCA97658EAFA8</vt:lpwstr>
  </property>
  <property fmtid="{D5CDD505-2E9C-101B-9397-08002B2CF9AE}" pid="3" name="Order">
    <vt:r8>8200</vt:r8>
  </property>
</Properties>
</file>