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6"/>
  </p:notesMasterIdLst>
  <p:handoutMasterIdLst>
    <p:handoutMasterId r:id="rId57"/>
  </p:handoutMasterIdLst>
  <p:sldIdLst>
    <p:sldId id="257" r:id="rId5"/>
    <p:sldId id="277" r:id="rId6"/>
    <p:sldId id="262" r:id="rId7"/>
    <p:sldId id="266" r:id="rId8"/>
    <p:sldId id="273" r:id="rId9"/>
    <p:sldId id="922" r:id="rId10"/>
    <p:sldId id="275" r:id="rId11"/>
    <p:sldId id="924" r:id="rId12"/>
    <p:sldId id="912" r:id="rId13"/>
    <p:sldId id="913" r:id="rId14"/>
    <p:sldId id="948" r:id="rId15"/>
    <p:sldId id="949" r:id="rId16"/>
    <p:sldId id="925" r:id="rId17"/>
    <p:sldId id="915" r:id="rId18"/>
    <p:sldId id="916" r:id="rId19"/>
    <p:sldId id="950" r:id="rId20"/>
    <p:sldId id="269" r:id="rId21"/>
    <p:sldId id="926" r:id="rId22"/>
    <p:sldId id="918" r:id="rId23"/>
    <p:sldId id="283" r:id="rId24"/>
    <p:sldId id="280" r:id="rId25"/>
    <p:sldId id="921" r:id="rId26"/>
    <p:sldId id="920" r:id="rId27"/>
    <p:sldId id="919" r:id="rId28"/>
    <p:sldId id="261" r:id="rId29"/>
    <p:sldId id="431" r:id="rId30"/>
    <p:sldId id="279" r:id="rId31"/>
    <p:sldId id="927" r:id="rId32"/>
    <p:sldId id="928" r:id="rId33"/>
    <p:sldId id="929" r:id="rId34"/>
    <p:sldId id="930" r:id="rId35"/>
    <p:sldId id="931" r:id="rId36"/>
    <p:sldId id="932" r:id="rId37"/>
    <p:sldId id="933" r:id="rId38"/>
    <p:sldId id="934" r:id="rId39"/>
    <p:sldId id="935" r:id="rId40"/>
    <p:sldId id="936" r:id="rId41"/>
    <p:sldId id="937" r:id="rId42"/>
    <p:sldId id="938" r:id="rId43"/>
    <p:sldId id="939" r:id="rId44"/>
    <p:sldId id="940" r:id="rId45"/>
    <p:sldId id="910" r:id="rId46"/>
    <p:sldId id="941" r:id="rId47"/>
    <p:sldId id="942" r:id="rId48"/>
    <p:sldId id="449" r:id="rId49"/>
    <p:sldId id="944" r:id="rId50"/>
    <p:sldId id="945" r:id="rId51"/>
    <p:sldId id="923" r:id="rId52"/>
    <p:sldId id="946" r:id="rId53"/>
    <p:sldId id="947" r:id="rId54"/>
    <p:sldId id="911" r:id="rId55"/>
  </p:sldIdLst>
  <p:sldSz cx="12192000" cy="6858000"/>
  <p:notesSz cx="6797675" cy="987425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A8A"/>
    <a:srgbClr val="F6FBE3"/>
    <a:srgbClr val="F6BC25"/>
    <a:srgbClr val="000000"/>
    <a:srgbClr val="131E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717CC6-90FF-4124-8FE0-7231775A7AD7}" v="8" dt="2021-09-13T14:39:23.402"/>
    <p1510:client id="{BC1C2931-9266-166D-C08A-56C9C1E02304}" v="2" dt="2022-10-25T07:55:28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38" autoAdjust="0"/>
    <p:restoredTop sz="95890"/>
  </p:normalViewPr>
  <p:slideViewPr>
    <p:cSldViewPr snapToGrid="0" snapToObjects="1">
      <p:cViewPr varScale="1">
        <p:scale>
          <a:sx n="107" d="100"/>
          <a:sy n="107" d="100"/>
        </p:scale>
        <p:origin x="126" y="2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m van der Horst | MFF BAS" userId="S::mirjam.vanderhorst@mffbas.nl::6559f027-f107-429c-976e-6a6193a52876" providerId="AD" clId="Web-{BC1C2931-9266-166D-C08A-56C9C1E02304}"/>
    <pc:docChg chg="modSld">
      <pc:chgData name="Mirjam van der Horst | MFF BAS" userId="S::mirjam.vanderhorst@mffbas.nl::6559f027-f107-429c-976e-6a6193a52876" providerId="AD" clId="Web-{BC1C2931-9266-166D-C08A-56C9C1E02304}" dt="2022-10-25T07:55:28.352" v="1"/>
      <pc:docMkLst>
        <pc:docMk/>
      </pc:docMkLst>
      <pc:sldChg chg="addSp delSp">
        <pc:chgData name="Mirjam van der Horst | MFF BAS" userId="S::mirjam.vanderhorst@mffbas.nl::6559f027-f107-429c-976e-6a6193a52876" providerId="AD" clId="Web-{BC1C2931-9266-166D-C08A-56C9C1E02304}" dt="2022-10-25T07:55:28.352" v="1"/>
        <pc:sldMkLst>
          <pc:docMk/>
          <pc:sldMk cId="333688966" sldId="277"/>
        </pc:sldMkLst>
        <pc:picChg chg="add">
          <ac:chgData name="Mirjam van der Horst | MFF BAS" userId="S::mirjam.vanderhorst@mffbas.nl::6559f027-f107-429c-976e-6a6193a52876" providerId="AD" clId="Web-{BC1C2931-9266-166D-C08A-56C9C1E02304}" dt="2022-10-25T07:55:28.352" v="1"/>
          <ac:picMkLst>
            <pc:docMk/>
            <pc:sldMk cId="333688966" sldId="277"/>
            <ac:picMk id="2" creationId="{F3EFB42C-E37E-C39C-A77D-5B237E6371F1}"/>
          </ac:picMkLst>
        </pc:picChg>
        <pc:picChg chg="del">
          <ac:chgData name="Mirjam van der Horst | MFF BAS" userId="S::mirjam.vanderhorst@mffbas.nl::6559f027-f107-429c-976e-6a6193a52876" providerId="AD" clId="Web-{BC1C2931-9266-166D-C08A-56C9C1E02304}" dt="2022-10-25T07:55:16.211" v="0"/>
          <ac:picMkLst>
            <pc:docMk/>
            <pc:sldMk cId="333688966" sldId="277"/>
            <ac:picMk id="13" creationId="{F8491B14-8D54-4BB3-9634-87EACFCDCC69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mailto:allocatie2.0@edsn.nl" TargetMode="External"/><Relationship Id="rId1" Type="http://schemas.openxmlformats.org/officeDocument/2006/relationships/hyperlink" Target="mailto:allocatie2@tennet.eu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mailto:allocatie2.0@edsn.nl" TargetMode="External"/><Relationship Id="rId1" Type="http://schemas.openxmlformats.org/officeDocument/2006/relationships/hyperlink" Target="mailto:allocatie2@tennet.e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3259B7-22AA-4304-8490-1E6304CAFB7B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34BB45C7-1107-4E00-8B65-47DAA76833C6}">
      <dgm:prSet phldrT="[Tekst]"/>
      <dgm:spPr/>
      <dgm:t>
        <a:bodyPr/>
        <a:lstStyle/>
        <a:p>
          <a:r>
            <a:rPr lang="en-US" dirty="0" err="1"/>
            <a:t>Connectie</a:t>
          </a:r>
          <a:r>
            <a:rPr lang="en-US" dirty="0"/>
            <a:t> </a:t>
          </a:r>
          <a:r>
            <a:rPr lang="en-US" dirty="0" err="1"/>
            <a:t>leggen</a:t>
          </a:r>
          <a:endParaRPr lang="en-US" dirty="0"/>
        </a:p>
      </dgm:t>
    </dgm:pt>
    <dgm:pt modelId="{98079AEE-04C8-46DE-AA22-9BBCD72E8098}" type="parTrans" cxnId="{EB8AB391-CD5B-4A05-A0B1-8B24C2BA3979}">
      <dgm:prSet/>
      <dgm:spPr/>
      <dgm:t>
        <a:bodyPr/>
        <a:lstStyle/>
        <a:p>
          <a:endParaRPr lang="nl-NL"/>
        </a:p>
      </dgm:t>
    </dgm:pt>
    <dgm:pt modelId="{DE56011E-BDD2-4AC3-B658-6EC942FA920E}" type="sibTrans" cxnId="{EB8AB391-CD5B-4A05-A0B1-8B24C2BA3979}">
      <dgm:prSet/>
      <dgm:spPr/>
      <dgm:t>
        <a:bodyPr/>
        <a:lstStyle/>
        <a:p>
          <a:endParaRPr lang="nl-NL"/>
        </a:p>
      </dgm:t>
    </dgm:pt>
    <dgm:pt modelId="{EB416CC9-1C80-4E95-9BE0-F63BE2DC1F29}">
      <dgm:prSet phldrT="[Tekst]" custT="1"/>
      <dgm:spPr/>
      <dgm:t>
        <a:bodyPr/>
        <a:lstStyle/>
        <a:p>
          <a:r>
            <a:rPr lang="en-GB" sz="1200" dirty="0" err="1"/>
            <a:t>Informatie</a:t>
          </a:r>
          <a:r>
            <a:rPr lang="en-GB" sz="1200" dirty="0"/>
            <a:t> te </a:t>
          </a:r>
          <a:r>
            <a:rPr lang="en-GB" sz="1200" dirty="0" err="1"/>
            <a:t>vinden</a:t>
          </a:r>
          <a:r>
            <a:rPr lang="en-GB" sz="1200" dirty="0"/>
            <a:t> in document: Allocation2.0/Tranche1 Test and Qualification Guide op </a:t>
          </a:r>
          <a:r>
            <a:rPr lang="en-GB" sz="1200" dirty="0" err="1"/>
            <a:t>MyNedu</a:t>
          </a:r>
          <a:endParaRPr lang="nl-NL" sz="1200" dirty="0"/>
        </a:p>
      </dgm:t>
    </dgm:pt>
    <dgm:pt modelId="{EC2BA17E-3D2C-4FC8-9870-9A8C65451E2F}" type="parTrans" cxnId="{AEDE329B-EDED-45EF-ABC0-A69EFD1D89F1}">
      <dgm:prSet/>
      <dgm:spPr/>
      <dgm:t>
        <a:bodyPr/>
        <a:lstStyle/>
        <a:p>
          <a:endParaRPr lang="nl-NL"/>
        </a:p>
      </dgm:t>
    </dgm:pt>
    <dgm:pt modelId="{76C51C7F-B5BE-4534-9CC0-071D4F4F7007}" type="sibTrans" cxnId="{AEDE329B-EDED-45EF-ABC0-A69EFD1D89F1}">
      <dgm:prSet/>
      <dgm:spPr/>
      <dgm:t>
        <a:bodyPr/>
        <a:lstStyle/>
        <a:p>
          <a:endParaRPr lang="nl-NL"/>
        </a:p>
      </dgm:t>
    </dgm:pt>
    <dgm:pt modelId="{DA9958BA-DD82-49DE-A55A-431717C650AD}">
      <dgm:prSet phldrT="[Tekst]"/>
      <dgm:spPr/>
      <dgm:t>
        <a:bodyPr/>
        <a:lstStyle/>
        <a:p>
          <a:r>
            <a:rPr lang="en-US" dirty="0"/>
            <a:t>Pre-</a:t>
          </a:r>
          <a:r>
            <a:rPr lang="en-US" dirty="0" err="1"/>
            <a:t>kwalificatie</a:t>
          </a:r>
          <a:endParaRPr lang="en-US" dirty="0"/>
        </a:p>
      </dgm:t>
    </dgm:pt>
    <dgm:pt modelId="{8E4CFD23-8EB4-4587-916C-BA513E5064F0}" type="parTrans" cxnId="{CE77927C-E8F8-4219-9DC4-03370D7FAE6A}">
      <dgm:prSet/>
      <dgm:spPr/>
      <dgm:t>
        <a:bodyPr/>
        <a:lstStyle/>
        <a:p>
          <a:endParaRPr lang="nl-NL"/>
        </a:p>
      </dgm:t>
    </dgm:pt>
    <dgm:pt modelId="{B06E2337-9565-43F0-BA44-0CD4067DD3DB}" type="sibTrans" cxnId="{CE77927C-E8F8-4219-9DC4-03370D7FAE6A}">
      <dgm:prSet/>
      <dgm:spPr/>
      <dgm:t>
        <a:bodyPr/>
        <a:lstStyle/>
        <a:p>
          <a:endParaRPr lang="nl-NL"/>
        </a:p>
      </dgm:t>
    </dgm:pt>
    <dgm:pt modelId="{EE46BE8E-76FA-45B9-9D04-82E3BC43C1A4}">
      <dgm:prSet phldrT="[Tekst]" custT="1"/>
      <dgm:spPr/>
      <dgm:t>
        <a:bodyPr/>
        <a:lstStyle/>
        <a:p>
          <a:r>
            <a:rPr lang="en-US" sz="1200" dirty="0"/>
            <a:t>Via TQF (</a:t>
          </a:r>
          <a:r>
            <a:rPr lang="en-US" sz="1200" dirty="0" err="1"/>
            <a:t>omgeving</a:t>
          </a:r>
          <a:r>
            <a:rPr lang="en-US" sz="1200" dirty="0"/>
            <a:t>)</a:t>
          </a:r>
          <a:endParaRPr lang="nl-NL" sz="1200" dirty="0"/>
        </a:p>
      </dgm:t>
    </dgm:pt>
    <dgm:pt modelId="{F3CB48FE-F827-4B73-B960-4F4E3B1D0280}" type="parTrans" cxnId="{3765EDDC-140E-46E0-8D84-5BA552477125}">
      <dgm:prSet/>
      <dgm:spPr/>
      <dgm:t>
        <a:bodyPr/>
        <a:lstStyle/>
        <a:p>
          <a:endParaRPr lang="nl-NL"/>
        </a:p>
      </dgm:t>
    </dgm:pt>
    <dgm:pt modelId="{4777F94A-F39D-4989-8EAC-37BC12B8669B}" type="sibTrans" cxnId="{3765EDDC-140E-46E0-8D84-5BA552477125}">
      <dgm:prSet/>
      <dgm:spPr/>
      <dgm:t>
        <a:bodyPr/>
        <a:lstStyle/>
        <a:p>
          <a:endParaRPr lang="nl-NL"/>
        </a:p>
      </dgm:t>
    </dgm:pt>
    <dgm:pt modelId="{4507A77C-E685-4F53-984D-87562EA60DAE}">
      <dgm:prSet phldrT="[Tekst]"/>
      <dgm:spPr/>
      <dgm:t>
        <a:bodyPr/>
        <a:lstStyle/>
        <a:p>
          <a:r>
            <a:rPr lang="en-US" dirty="0" err="1"/>
            <a:t>Kwalificatie</a:t>
          </a:r>
          <a:endParaRPr lang="nl-NL" dirty="0"/>
        </a:p>
      </dgm:t>
    </dgm:pt>
    <dgm:pt modelId="{B4FEA79F-17BE-4421-BE9B-6368C0458ECC}" type="parTrans" cxnId="{7D5DC7CD-686E-4788-A55D-D779E0C4BB4F}">
      <dgm:prSet/>
      <dgm:spPr/>
      <dgm:t>
        <a:bodyPr/>
        <a:lstStyle/>
        <a:p>
          <a:endParaRPr lang="nl-NL"/>
        </a:p>
      </dgm:t>
    </dgm:pt>
    <dgm:pt modelId="{26681AF0-9DE6-481A-9014-D1CE5F666ED3}" type="sibTrans" cxnId="{7D5DC7CD-686E-4788-A55D-D779E0C4BB4F}">
      <dgm:prSet/>
      <dgm:spPr/>
      <dgm:t>
        <a:bodyPr/>
        <a:lstStyle/>
        <a:p>
          <a:endParaRPr lang="nl-NL"/>
        </a:p>
      </dgm:t>
    </dgm:pt>
    <dgm:pt modelId="{2E110769-866F-43C0-ABB5-B75CE40FC824}">
      <dgm:prSet phldrT="[Tekst]" custT="1"/>
      <dgm:spPr/>
      <dgm:t>
        <a:bodyPr/>
        <a:lstStyle/>
        <a:p>
          <a:r>
            <a:rPr lang="en-US" sz="1200" dirty="0" err="1"/>
            <a:t>Tijdens</a:t>
          </a:r>
          <a:r>
            <a:rPr lang="en-US" sz="1200" dirty="0"/>
            <a:t> de NEDU GAT</a:t>
          </a:r>
          <a:endParaRPr lang="nl-NL" sz="1200" dirty="0"/>
        </a:p>
      </dgm:t>
    </dgm:pt>
    <dgm:pt modelId="{9AA69302-209D-4F69-B9F9-D2C77FD6A364}" type="parTrans" cxnId="{0EACD739-9D0D-4588-B8E7-B838EF2B81E2}">
      <dgm:prSet/>
      <dgm:spPr/>
      <dgm:t>
        <a:bodyPr/>
        <a:lstStyle/>
        <a:p>
          <a:endParaRPr lang="nl-NL"/>
        </a:p>
      </dgm:t>
    </dgm:pt>
    <dgm:pt modelId="{BA4BBD19-166B-4BC6-A71D-0EEED3ECE778}" type="sibTrans" cxnId="{0EACD739-9D0D-4588-B8E7-B838EF2B81E2}">
      <dgm:prSet/>
      <dgm:spPr/>
      <dgm:t>
        <a:bodyPr/>
        <a:lstStyle/>
        <a:p>
          <a:endParaRPr lang="nl-NL"/>
        </a:p>
      </dgm:t>
    </dgm:pt>
    <dgm:pt modelId="{5FCA060F-49AC-461E-8516-32788DB1789C}">
      <dgm:prSet phldrT="[Tekst]" custT="1"/>
      <dgm:spPr/>
      <dgm:t>
        <a:bodyPr/>
        <a:lstStyle/>
        <a:p>
          <a:r>
            <a:rPr lang="en-US" sz="1200" dirty="0" err="1"/>
            <a:t>Technische</a:t>
          </a:r>
          <a:r>
            <a:rPr lang="en-US" sz="1200" dirty="0"/>
            <a:t> </a:t>
          </a:r>
          <a:r>
            <a:rPr lang="en-US" sz="1200" dirty="0" err="1"/>
            <a:t>validatie</a:t>
          </a:r>
          <a:r>
            <a:rPr lang="en-US" sz="1200" dirty="0"/>
            <a:t> </a:t>
          </a:r>
          <a:r>
            <a:rPr lang="en-US" sz="1200" dirty="0" err="1"/>
            <a:t>tegen</a:t>
          </a:r>
          <a:r>
            <a:rPr lang="en-US" sz="1200" dirty="0"/>
            <a:t> XSD</a:t>
          </a:r>
          <a:endParaRPr lang="nl-NL" sz="1200" dirty="0"/>
        </a:p>
      </dgm:t>
    </dgm:pt>
    <dgm:pt modelId="{91156C6F-D01F-4785-AFD3-5336DB993268}" type="parTrans" cxnId="{AA2F126B-0EF0-4E9C-B543-98FD51F60C82}">
      <dgm:prSet/>
      <dgm:spPr/>
      <dgm:t>
        <a:bodyPr/>
        <a:lstStyle/>
        <a:p>
          <a:endParaRPr lang="nl-NL"/>
        </a:p>
      </dgm:t>
    </dgm:pt>
    <dgm:pt modelId="{ADF12F8F-9927-4CBB-A327-110901F09C05}" type="sibTrans" cxnId="{AA2F126B-0EF0-4E9C-B543-98FD51F60C82}">
      <dgm:prSet/>
      <dgm:spPr/>
      <dgm:t>
        <a:bodyPr/>
        <a:lstStyle/>
        <a:p>
          <a:endParaRPr lang="nl-NL"/>
        </a:p>
      </dgm:t>
    </dgm:pt>
    <dgm:pt modelId="{C56A7BD4-54C2-4C02-A92B-FB380257E4EF}">
      <dgm:prSet phldrT="[Tekst]" custT="1"/>
      <dgm:spPr/>
      <dgm:t>
        <a:bodyPr/>
        <a:lstStyle/>
        <a:p>
          <a:r>
            <a:rPr lang="en-US" sz="1200" dirty="0" err="1"/>
            <a:t>Vragen</a:t>
          </a:r>
          <a:r>
            <a:rPr lang="en-US" sz="1200" dirty="0"/>
            <a:t>: </a:t>
          </a:r>
          <a:r>
            <a:rPr lang="en-US" sz="1200" dirty="0">
              <a:hlinkClick xmlns:r="http://schemas.openxmlformats.org/officeDocument/2006/relationships" r:id="rId1"/>
            </a:rPr>
            <a:t>allocatie2@tennet.eu</a:t>
          </a:r>
          <a:endParaRPr lang="nl-NL" sz="1200" dirty="0"/>
        </a:p>
      </dgm:t>
    </dgm:pt>
    <dgm:pt modelId="{030B48DF-0B14-457C-A9A9-4437F21DEDAD}" type="parTrans" cxnId="{DA5D7ED1-1292-40BC-98C4-5AA60847F1BF}">
      <dgm:prSet/>
      <dgm:spPr/>
      <dgm:t>
        <a:bodyPr/>
        <a:lstStyle/>
        <a:p>
          <a:endParaRPr lang="nl-NL"/>
        </a:p>
      </dgm:t>
    </dgm:pt>
    <dgm:pt modelId="{87249B91-C66E-4192-950C-DF23A535F27A}" type="sibTrans" cxnId="{DA5D7ED1-1292-40BC-98C4-5AA60847F1BF}">
      <dgm:prSet/>
      <dgm:spPr/>
      <dgm:t>
        <a:bodyPr/>
        <a:lstStyle/>
        <a:p>
          <a:endParaRPr lang="nl-NL"/>
        </a:p>
      </dgm:t>
    </dgm:pt>
    <dgm:pt modelId="{0005C90A-9294-4A36-84C0-23BA82E4DEB3}">
      <dgm:prSet phldrT="[Tekst]" custT="1"/>
      <dgm:spPr/>
      <dgm:t>
        <a:bodyPr/>
        <a:lstStyle/>
        <a:p>
          <a:r>
            <a:rPr lang="en-US" sz="1200" dirty="0" err="1"/>
            <a:t>Semantische</a:t>
          </a:r>
          <a:r>
            <a:rPr lang="en-US" sz="1200" dirty="0"/>
            <a:t> </a:t>
          </a:r>
          <a:r>
            <a:rPr lang="en-US" sz="1200" dirty="0" err="1"/>
            <a:t>validatie</a:t>
          </a:r>
          <a:endParaRPr lang="nl-NL" sz="1200" dirty="0"/>
        </a:p>
      </dgm:t>
    </dgm:pt>
    <dgm:pt modelId="{FF1F97BB-EC39-4699-B339-9EA66B81BF42}" type="parTrans" cxnId="{5AADEEC6-28FE-4985-8CB1-670805307E5C}">
      <dgm:prSet/>
      <dgm:spPr/>
      <dgm:t>
        <a:bodyPr/>
        <a:lstStyle/>
        <a:p>
          <a:endParaRPr lang="nl-NL"/>
        </a:p>
      </dgm:t>
    </dgm:pt>
    <dgm:pt modelId="{98874EB6-E84B-479E-8999-A776A374F68D}" type="sibTrans" cxnId="{5AADEEC6-28FE-4985-8CB1-670805307E5C}">
      <dgm:prSet/>
      <dgm:spPr/>
      <dgm:t>
        <a:bodyPr/>
        <a:lstStyle/>
        <a:p>
          <a:endParaRPr lang="nl-NL"/>
        </a:p>
      </dgm:t>
    </dgm:pt>
    <dgm:pt modelId="{DBF5EF89-C1B8-4D6A-BC69-808487EB52D0}">
      <dgm:prSet phldrT="[Tekst]" custT="1"/>
      <dgm:spPr/>
      <dgm:t>
        <a:bodyPr/>
        <a:lstStyle/>
        <a:p>
          <a:r>
            <a:rPr lang="en-US" sz="1200" dirty="0"/>
            <a:t>Op de Qualification-</a:t>
          </a:r>
          <a:r>
            <a:rPr lang="en-US" sz="1200" dirty="0" err="1"/>
            <a:t>omgeving</a:t>
          </a:r>
          <a:endParaRPr lang="nl-NL" sz="1200" dirty="0"/>
        </a:p>
      </dgm:t>
    </dgm:pt>
    <dgm:pt modelId="{43DAC7C5-7D0A-4638-8F7B-69A4F4CFD207}" type="sibTrans" cxnId="{CAFD2081-244C-41A3-AA22-4094D301941E}">
      <dgm:prSet/>
      <dgm:spPr/>
      <dgm:t>
        <a:bodyPr/>
        <a:lstStyle/>
        <a:p>
          <a:endParaRPr lang="nl-NL"/>
        </a:p>
      </dgm:t>
    </dgm:pt>
    <dgm:pt modelId="{4A9584E4-14C1-43BB-A3FF-F11C32C5029E}" type="parTrans" cxnId="{CAFD2081-244C-41A3-AA22-4094D301941E}">
      <dgm:prSet/>
      <dgm:spPr/>
      <dgm:t>
        <a:bodyPr/>
        <a:lstStyle/>
        <a:p>
          <a:endParaRPr lang="nl-NL"/>
        </a:p>
      </dgm:t>
    </dgm:pt>
    <dgm:pt modelId="{3362AF00-E61E-4EFE-BFB0-E2E248EE735F}">
      <dgm:prSet phldrT="[Tekst]" custT="1"/>
      <dgm:spPr/>
      <dgm:t>
        <a:bodyPr/>
        <a:lstStyle/>
        <a:p>
          <a:r>
            <a:rPr lang="en-US" sz="1200" dirty="0" err="1"/>
            <a:t>Vragen</a:t>
          </a:r>
          <a:r>
            <a:rPr lang="en-US" sz="1200" dirty="0"/>
            <a:t>: </a:t>
          </a:r>
          <a:r>
            <a:rPr lang="nl-NL" sz="1200" dirty="0">
              <a:hlinkClick xmlns:r="http://schemas.openxmlformats.org/officeDocument/2006/relationships" r:id="rId2"/>
            </a:rPr>
            <a:t>allocatie2.0@edsn.nl</a:t>
          </a:r>
          <a:endParaRPr lang="nl-NL" sz="1200" dirty="0"/>
        </a:p>
      </dgm:t>
    </dgm:pt>
    <dgm:pt modelId="{028582AE-4792-419D-83CE-28D377D27C0D}" type="sibTrans" cxnId="{780CA791-B750-4385-BB39-B2A296238BBE}">
      <dgm:prSet/>
      <dgm:spPr/>
      <dgm:t>
        <a:bodyPr/>
        <a:lstStyle/>
        <a:p>
          <a:endParaRPr lang="nl-NL"/>
        </a:p>
      </dgm:t>
    </dgm:pt>
    <dgm:pt modelId="{4B0CB1F9-EEF7-40DE-850C-2CDFBFC8C5C3}" type="parTrans" cxnId="{780CA791-B750-4385-BB39-B2A296238BBE}">
      <dgm:prSet/>
      <dgm:spPr/>
      <dgm:t>
        <a:bodyPr/>
        <a:lstStyle/>
        <a:p>
          <a:endParaRPr lang="nl-NL"/>
        </a:p>
      </dgm:t>
    </dgm:pt>
    <dgm:pt modelId="{46045E2B-3ED2-4794-A702-89E0D161D08E}">
      <dgm:prSet phldrT="[Tekst]" custT="1"/>
      <dgm:spPr/>
      <dgm:t>
        <a:bodyPr/>
        <a:lstStyle/>
        <a:p>
          <a:r>
            <a:rPr lang="en-US" sz="1200" dirty="0" err="1"/>
            <a:t>Vragen</a:t>
          </a:r>
          <a:r>
            <a:rPr lang="en-US" sz="1200" dirty="0"/>
            <a:t>: </a:t>
          </a:r>
          <a:r>
            <a:rPr lang="en-US" sz="1200" dirty="0">
              <a:hlinkClick xmlns:r="http://schemas.openxmlformats.org/officeDocument/2006/relationships" r:id="rId1"/>
            </a:rPr>
            <a:t>allocatie2@tennet.eu</a:t>
          </a:r>
          <a:endParaRPr lang="nl-NL" sz="1200" dirty="0"/>
        </a:p>
      </dgm:t>
    </dgm:pt>
    <dgm:pt modelId="{49951018-FCD1-452D-8894-D573237E4864}" type="sibTrans" cxnId="{B515EB6D-282D-461E-BB03-F589F3F3F9C5}">
      <dgm:prSet/>
      <dgm:spPr/>
      <dgm:t>
        <a:bodyPr/>
        <a:lstStyle/>
        <a:p>
          <a:endParaRPr lang="nl-NL"/>
        </a:p>
      </dgm:t>
    </dgm:pt>
    <dgm:pt modelId="{D315CCA0-9BA4-47C4-9A86-D7EAF3BCA07B}" type="parTrans" cxnId="{B515EB6D-282D-461E-BB03-F589F3F3F9C5}">
      <dgm:prSet/>
      <dgm:spPr/>
      <dgm:t>
        <a:bodyPr/>
        <a:lstStyle/>
        <a:p>
          <a:endParaRPr lang="nl-NL"/>
        </a:p>
      </dgm:t>
    </dgm:pt>
    <dgm:pt modelId="{6F18C380-B135-44D8-90F6-0084497D4345}" type="pres">
      <dgm:prSet presAssocID="{A13259B7-22AA-4304-8490-1E6304CAFB7B}" presName="linearFlow" presStyleCnt="0">
        <dgm:presLayoutVars>
          <dgm:dir/>
          <dgm:animLvl val="lvl"/>
          <dgm:resizeHandles val="exact"/>
        </dgm:presLayoutVars>
      </dgm:prSet>
      <dgm:spPr/>
    </dgm:pt>
    <dgm:pt modelId="{B3BF7010-AE10-48EE-B0FB-E5B530C2B6EF}" type="pres">
      <dgm:prSet presAssocID="{34BB45C7-1107-4E00-8B65-47DAA76833C6}" presName="composite" presStyleCnt="0"/>
      <dgm:spPr/>
    </dgm:pt>
    <dgm:pt modelId="{13C3A2CF-7A1A-4616-B725-E7D4B55BB577}" type="pres">
      <dgm:prSet presAssocID="{34BB45C7-1107-4E00-8B65-47DAA76833C6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CC29995-E433-48F6-8749-3C98B8409482}" type="pres">
      <dgm:prSet presAssocID="{34BB45C7-1107-4E00-8B65-47DAA76833C6}" presName="parSh" presStyleLbl="node1" presStyleIdx="0" presStyleCnt="3"/>
      <dgm:spPr/>
    </dgm:pt>
    <dgm:pt modelId="{6D40472B-9BAD-433E-8378-01EB82BF8242}" type="pres">
      <dgm:prSet presAssocID="{34BB45C7-1107-4E00-8B65-47DAA76833C6}" presName="desTx" presStyleLbl="fgAcc1" presStyleIdx="0" presStyleCnt="3" custScaleX="107564">
        <dgm:presLayoutVars>
          <dgm:bulletEnabled val="1"/>
        </dgm:presLayoutVars>
      </dgm:prSet>
      <dgm:spPr/>
    </dgm:pt>
    <dgm:pt modelId="{52F3974E-D95F-4FFE-BC19-1C2AC0B661AC}" type="pres">
      <dgm:prSet presAssocID="{DE56011E-BDD2-4AC3-B658-6EC942FA920E}" presName="sibTrans" presStyleLbl="sibTrans2D1" presStyleIdx="0" presStyleCnt="2"/>
      <dgm:spPr/>
    </dgm:pt>
    <dgm:pt modelId="{895D6F69-8828-438D-8CB6-29ECD71A4582}" type="pres">
      <dgm:prSet presAssocID="{DE56011E-BDD2-4AC3-B658-6EC942FA920E}" presName="connTx" presStyleLbl="sibTrans2D1" presStyleIdx="0" presStyleCnt="2"/>
      <dgm:spPr/>
    </dgm:pt>
    <dgm:pt modelId="{68DB8F0B-90F7-4D69-99E6-1A0C02129CCE}" type="pres">
      <dgm:prSet presAssocID="{DA9958BA-DD82-49DE-A55A-431717C650AD}" presName="composite" presStyleCnt="0"/>
      <dgm:spPr/>
    </dgm:pt>
    <dgm:pt modelId="{E00EB9B4-C59A-478D-AADF-C509CB337B7B}" type="pres">
      <dgm:prSet presAssocID="{DA9958BA-DD82-49DE-A55A-431717C650AD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2149AF6-AE37-43FC-A3D5-F263F90A5753}" type="pres">
      <dgm:prSet presAssocID="{DA9958BA-DD82-49DE-A55A-431717C650AD}" presName="parSh" presStyleLbl="node1" presStyleIdx="1" presStyleCnt="3"/>
      <dgm:spPr/>
    </dgm:pt>
    <dgm:pt modelId="{46A108F6-F149-49F5-B521-A45BA8D99C53}" type="pres">
      <dgm:prSet presAssocID="{DA9958BA-DD82-49DE-A55A-431717C650AD}" presName="desTx" presStyleLbl="fgAcc1" presStyleIdx="1" presStyleCnt="3">
        <dgm:presLayoutVars>
          <dgm:bulletEnabled val="1"/>
        </dgm:presLayoutVars>
      </dgm:prSet>
      <dgm:spPr/>
    </dgm:pt>
    <dgm:pt modelId="{2976875D-81D1-4448-B13D-1438C854EEA2}" type="pres">
      <dgm:prSet presAssocID="{B06E2337-9565-43F0-BA44-0CD4067DD3DB}" presName="sibTrans" presStyleLbl="sibTrans2D1" presStyleIdx="1" presStyleCnt="2"/>
      <dgm:spPr/>
    </dgm:pt>
    <dgm:pt modelId="{6873C762-FECD-42FD-BE18-A0BBA1FA9BF7}" type="pres">
      <dgm:prSet presAssocID="{B06E2337-9565-43F0-BA44-0CD4067DD3DB}" presName="connTx" presStyleLbl="sibTrans2D1" presStyleIdx="1" presStyleCnt="2"/>
      <dgm:spPr/>
    </dgm:pt>
    <dgm:pt modelId="{3EC4CDAE-621E-4D55-AFE8-9FCAAF04FA9F}" type="pres">
      <dgm:prSet presAssocID="{4507A77C-E685-4F53-984D-87562EA60DAE}" presName="composite" presStyleCnt="0"/>
      <dgm:spPr/>
    </dgm:pt>
    <dgm:pt modelId="{2C0F7403-CC97-4C3E-81C6-FEA8B4079E81}" type="pres">
      <dgm:prSet presAssocID="{4507A77C-E685-4F53-984D-87562EA60DAE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D1E7544-9B3A-4ABA-8206-4F844F886527}" type="pres">
      <dgm:prSet presAssocID="{4507A77C-E685-4F53-984D-87562EA60DAE}" presName="parSh" presStyleLbl="node1" presStyleIdx="2" presStyleCnt="3"/>
      <dgm:spPr/>
    </dgm:pt>
    <dgm:pt modelId="{4C1CEDEE-A214-4E8E-995A-5A89E0FDC248}" type="pres">
      <dgm:prSet presAssocID="{4507A77C-E685-4F53-984D-87562EA60DAE}" presName="desTx" presStyleLbl="fgAcc1" presStyleIdx="2" presStyleCnt="3">
        <dgm:presLayoutVars>
          <dgm:bulletEnabled val="1"/>
        </dgm:presLayoutVars>
      </dgm:prSet>
      <dgm:spPr/>
    </dgm:pt>
  </dgm:ptLst>
  <dgm:cxnLst>
    <dgm:cxn modelId="{3CD56F00-52A7-4B7E-850C-AF9531A72157}" type="presOf" srcId="{0005C90A-9294-4A36-84C0-23BA82E4DEB3}" destId="{46A108F6-F149-49F5-B521-A45BA8D99C53}" srcOrd="0" destOrd="2" presId="urn:microsoft.com/office/officeart/2005/8/layout/process3"/>
    <dgm:cxn modelId="{0EC94D07-4FC7-452D-97C2-39FF5617447A}" type="presOf" srcId="{4507A77C-E685-4F53-984D-87562EA60DAE}" destId="{2C0F7403-CC97-4C3E-81C6-FEA8B4079E81}" srcOrd="0" destOrd="0" presId="urn:microsoft.com/office/officeart/2005/8/layout/process3"/>
    <dgm:cxn modelId="{5845DB19-FBE8-4E8F-9924-C2168332127F}" type="presOf" srcId="{5FCA060F-49AC-461E-8516-32788DB1789C}" destId="{46A108F6-F149-49F5-B521-A45BA8D99C53}" srcOrd="0" destOrd="1" presId="urn:microsoft.com/office/officeart/2005/8/layout/process3"/>
    <dgm:cxn modelId="{8613551F-9E6B-443A-87A4-01D82154928F}" type="presOf" srcId="{46045E2B-3ED2-4794-A702-89E0D161D08E}" destId="{6D40472B-9BAD-433E-8378-01EB82BF8242}" srcOrd="0" destOrd="1" presId="urn:microsoft.com/office/officeart/2005/8/layout/process3"/>
    <dgm:cxn modelId="{A34D7C26-AE76-4808-A97F-BE25E317AD2F}" type="presOf" srcId="{DE56011E-BDD2-4AC3-B658-6EC942FA920E}" destId="{895D6F69-8828-438D-8CB6-29ECD71A4582}" srcOrd="1" destOrd="0" presId="urn:microsoft.com/office/officeart/2005/8/layout/process3"/>
    <dgm:cxn modelId="{8C670E2A-B809-4795-8386-998D3878862F}" type="presOf" srcId="{34BB45C7-1107-4E00-8B65-47DAA76833C6}" destId="{0CC29995-E433-48F6-8749-3C98B8409482}" srcOrd="1" destOrd="0" presId="urn:microsoft.com/office/officeart/2005/8/layout/process3"/>
    <dgm:cxn modelId="{23358934-DE77-4E3A-BDA1-0B7E0CFACFD7}" type="presOf" srcId="{DE56011E-BDD2-4AC3-B658-6EC942FA920E}" destId="{52F3974E-D95F-4FFE-BC19-1C2AC0B661AC}" srcOrd="0" destOrd="0" presId="urn:microsoft.com/office/officeart/2005/8/layout/process3"/>
    <dgm:cxn modelId="{0EACD739-9D0D-4588-B8E7-B838EF2B81E2}" srcId="{4507A77C-E685-4F53-984D-87562EA60DAE}" destId="{2E110769-866F-43C0-ABB5-B75CE40FC824}" srcOrd="0" destOrd="0" parTransId="{9AA69302-209D-4F69-B9F9-D2C77FD6A364}" sibTransId="{BA4BBD19-166B-4BC6-A71D-0EEED3ECE778}"/>
    <dgm:cxn modelId="{55BF2E62-5235-4A00-8F93-4D6C6BEDE0E7}" type="presOf" srcId="{EE46BE8E-76FA-45B9-9D04-82E3BC43C1A4}" destId="{46A108F6-F149-49F5-B521-A45BA8D99C53}" srcOrd="0" destOrd="0" presId="urn:microsoft.com/office/officeart/2005/8/layout/process3"/>
    <dgm:cxn modelId="{AA2F126B-0EF0-4E9C-B543-98FD51F60C82}" srcId="{DA9958BA-DD82-49DE-A55A-431717C650AD}" destId="{5FCA060F-49AC-461E-8516-32788DB1789C}" srcOrd="1" destOrd="0" parTransId="{91156C6F-D01F-4785-AFD3-5336DB993268}" sibTransId="{ADF12F8F-9927-4CBB-A327-110901F09C05}"/>
    <dgm:cxn modelId="{B515EB6D-282D-461E-BB03-F589F3F3F9C5}" srcId="{34BB45C7-1107-4E00-8B65-47DAA76833C6}" destId="{46045E2B-3ED2-4794-A702-89E0D161D08E}" srcOrd="1" destOrd="0" parTransId="{D315CCA0-9BA4-47C4-9A86-D7EAF3BCA07B}" sibTransId="{49951018-FCD1-452D-8894-D573237E4864}"/>
    <dgm:cxn modelId="{3AE75556-D85C-4A2A-AF91-9FBCF30DEF68}" type="presOf" srcId="{A13259B7-22AA-4304-8490-1E6304CAFB7B}" destId="{6F18C380-B135-44D8-90F6-0084497D4345}" srcOrd="0" destOrd="0" presId="urn:microsoft.com/office/officeart/2005/8/layout/process3"/>
    <dgm:cxn modelId="{2121C357-0C1E-443A-A7E1-2DFD5CD553D3}" type="presOf" srcId="{4507A77C-E685-4F53-984D-87562EA60DAE}" destId="{7D1E7544-9B3A-4ABA-8206-4F844F886527}" srcOrd="1" destOrd="0" presId="urn:microsoft.com/office/officeart/2005/8/layout/process3"/>
    <dgm:cxn modelId="{B2076D7C-D6D3-4BCB-978E-A4235A946E6A}" type="presOf" srcId="{EB416CC9-1C80-4E95-9BE0-F63BE2DC1F29}" destId="{6D40472B-9BAD-433E-8378-01EB82BF8242}" srcOrd="0" destOrd="0" presId="urn:microsoft.com/office/officeart/2005/8/layout/process3"/>
    <dgm:cxn modelId="{CE77927C-E8F8-4219-9DC4-03370D7FAE6A}" srcId="{A13259B7-22AA-4304-8490-1E6304CAFB7B}" destId="{DA9958BA-DD82-49DE-A55A-431717C650AD}" srcOrd="1" destOrd="0" parTransId="{8E4CFD23-8EB4-4587-916C-BA513E5064F0}" sibTransId="{B06E2337-9565-43F0-BA44-0CD4067DD3DB}"/>
    <dgm:cxn modelId="{CAFD2081-244C-41A3-AA22-4094D301941E}" srcId="{4507A77C-E685-4F53-984D-87562EA60DAE}" destId="{DBF5EF89-C1B8-4D6A-BC69-808487EB52D0}" srcOrd="1" destOrd="0" parTransId="{4A9584E4-14C1-43BB-A3FF-F11C32C5029E}" sibTransId="{43DAC7C5-7D0A-4638-8F7B-69A4F4CFD207}"/>
    <dgm:cxn modelId="{839C3785-12CE-42A4-99BB-AA97C3E492A4}" type="presOf" srcId="{DBF5EF89-C1B8-4D6A-BC69-808487EB52D0}" destId="{4C1CEDEE-A214-4E8E-995A-5A89E0FDC248}" srcOrd="0" destOrd="1" presId="urn:microsoft.com/office/officeart/2005/8/layout/process3"/>
    <dgm:cxn modelId="{780CA791-B750-4385-BB39-B2A296238BBE}" srcId="{4507A77C-E685-4F53-984D-87562EA60DAE}" destId="{3362AF00-E61E-4EFE-BFB0-E2E248EE735F}" srcOrd="2" destOrd="0" parTransId="{4B0CB1F9-EEF7-40DE-850C-2CDFBFC8C5C3}" sibTransId="{028582AE-4792-419D-83CE-28D377D27C0D}"/>
    <dgm:cxn modelId="{EB8AB391-CD5B-4A05-A0B1-8B24C2BA3979}" srcId="{A13259B7-22AA-4304-8490-1E6304CAFB7B}" destId="{34BB45C7-1107-4E00-8B65-47DAA76833C6}" srcOrd="0" destOrd="0" parTransId="{98079AEE-04C8-46DE-AA22-9BBCD72E8098}" sibTransId="{DE56011E-BDD2-4AC3-B658-6EC942FA920E}"/>
    <dgm:cxn modelId="{AEDE329B-EDED-45EF-ABC0-A69EFD1D89F1}" srcId="{34BB45C7-1107-4E00-8B65-47DAA76833C6}" destId="{EB416CC9-1C80-4E95-9BE0-F63BE2DC1F29}" srcOrd="0" destOrd="0" parTransId="{EC2BA17E-3D2C-4FC8-9870-9A8C65451E2F}" sibTransId="{76C51C7F-B5BE-4534-9CC0-071D4F4F7007}"/>
    <dgm:cxn modelId="{6C515AA0-AB9B-47D9-A51B-7C3992D1B4E4}" type="presOf" srcId="{B06E2337-9565-43F0-BA44-0CD4067DD3DB}" destId="{6873C762-FECD-42FD-BE18-A0BBA1FA9BF7}" srcOrd="1" destOrd="0" presId="urn:microsoft.com/office/officeart/2005/8/layout/process3"/>
    <dgm:cxn modelId="{B517C0AA-C4DD-4B65-B472-B79FDBDF6877}" type="presOf" srcId="{2E110769-866F-43C0-ABB5-B75CE40FC824}" destId="{4C1CEDEE-A214-4E8E-995A-5A89E0FDC248}" srcOrd="0" destOrd="0" presId="urn:microsoft.com/office/officeart/2005/8/layout/process3"/>
    <dgm:cxn modelId="{F76A0BB2-E211-4CDE-8EE8-9457F5FF81D7}" type="presOf" srcId="{C56A7BD4-54C2-4C02-A92B-FB380257E4EF}" destId="{46A108F6-F149-49F5-B521-A45BA8D99C53}" srcOrd="0" destOrd="3" presId="urn:microsoft.com/office/officeart/2005/8/layout/process3"/>
    <dgm:cxn modelId="{4BE205B3-6330-4264-BA40-4C3FC4647E75}" type="presOf" srcId="{DA9958BA-DD82-49DE-A55A-431717C650AD}" destId="{12149AF6-AE37-43FC-A3D5-F263F90A5753}" srcOrd="1" destOrd="0" presId="urn:microsoft.com/office/officeart/2005/8/layout/process3"/>
    <dgm:cxn modelId="{22E423BA-B7F1-4F4A-BBFF-FFE2ABC41D7F}" type="presOf" srcId="{34BB45C7-1107-4E00-8B65-47DAA76833C6}" destId="{13C3A2CF-7A1A-4616-B725-E7D4B55BB577}" srcOrd="0" destOrd="0" presId="urn:microsoft.com/office/officeart/2005/8/layout/process3"/>
    <dgm:cxn modelId="{73110CC1-6351-4634-A92F-3D063F323D70}" type="presOf" srcId="{DA9958BA-DD82-49DE-A55A-431717C650AD}" destId="{E00EB9B4-C59A-478D-AADF-C509CB337B7B}" srcOrd="0" destOrd="0" presId="urn:microsoft.com/office/officeart/2005/8/layout/process3"/>
    <dgm:cxn modelId="{5AADEEC6-28FE-4985-8CB1-670805307E5C}" srcId="{DA9958BA-DD82-49DE-A55A-431717C650AD}" destId="{0005C90A-9294-4A36-84C0-23BA82E4DEB3}" srcOrd="2" destOrd="0" parTransId="{FF1F97BB-EC39-4699-B339-9EA66B81BF42}" sibTransId="{98874EB6-E84B-479E-8999-A776A374F68D}"/>
    <dgm:cxn modelId="{7D5DC7CD-686E-4788-A55D-D779E0C4BB4F}" srcId="{A13259B7-22AA-4304-8490-1E6304CAFB7B}" destId="{4507A77C-E685-4F53-984D-87562EA60DAE}" srcOrd="2" destOrd="0" parTransId="{B4FEA79F-17BE-4421-BE9B-6368C0458ECC}" sibTransId="{26681AF0-9DE6-481A-9014-D1CE5F666ED3}"/>
    <dgm:cxn modelId="{DA5D7ED1-1292-40BC-98C4-5AA60847F1BF}" srcId="{DA9958BA-DD82-49DE-A55A-431717C650AD}" destId="{C56A7BD4-54C2-4C02-A92B-FB380257E4EF}" srcOrd="3" destOrd="0" parTransId="{030B48DF-0B14-457C-A9A9-4437F21DEDAD}" sibTransId="{87249B91-C66E-4192-950C-DF23A535F27A}"/>
    <dgm:cxn modelId="{3765EDDC-140E-46E0-8D84-5BA552477125}" srcId="{DA9958BA-DD82-49DE-A55A-431717C650AD}" destId="{EE46BE8E-76FA-45B9-9D04-82E3BC43C1A4}" srcOrd="0" destOrd="0" parTransId="{F3CB48FE-F827-4B73-B960-4F4E3B1D0280}" sibTransId="{4777F94A-F39D-4989-8EAC-37BC12B8669B}"/>
    <dgm:cxn modelId="{E47497F6-1D46-47B3-B5E1-1ED32706C4E1}" type="presOf" srcId="{B06E2337-9565-43F0-BA44-0CD4067DD3DB}" destId="{2976875D-81D1-4448-B13D-1438C854EEA2}" srcOrd="0" destOrd="0" presId="urn:microsoft.com/office/officeart/2005/8/layout/process3"/>
    <dgm:cxn modelId="{4CDE38FE-F50D-4638-BE80-AC78899C346F}" type="presOf" srcId="{3362AF00-E61E-4EFE-BFB0-E2E248EE735F}" destId="{4C1CEDEE-A214-4E8E-995A-5A89E0FDC248}" srcOrd="0" destOrd="2" presId="urn:microsoft.com/office/officeart/2005/8/layout/process3"/>
    <dgm:cxn modelId="{9D598443-B5FB-495A-8FEE-E2D72FB73EC8}" type="presParOf" srcId="{6F18C380-B135-44D8-90F6-0084497D4345}" destId="{B3BF7010-AE10-48EE-B0FB-E5B530C2B6EF}" srcOrd="0" destOrd="0" presId="urn:microsoft.com/office/officeart/2005/8/layout/process3"/>
    <dgm:cxn modelId="{661558D7-F434-488C-AC52-479CC3813907}" type="presParOf" srcId="{B3BF7010-AE10-48EE-B0FB-E5B530C2B6EF}" destId="{13C3A2CF-7A1A-4616-B725-E7D4B55BB577}" srcOrd="0" destOrd="0" presId="urn:microsoft.com/office/officeart/2005/8/layout/process3"/>
    <dgm:cxn modelId="{31DD5E84-B096-4E43-AF64-1ADBA57FC23F}" type="presParOf" srcId="{B3BF7010-AE10-48EE-B0FB-E5B530C2B6EF}" destId="{0CC29995-E433-48F6-8749-3C98B8409482}" srcOrd="1" destOrd="0" presId="urn:microsoft.com/office/officeart/2005/8/layout/process3"/>
    <dgm:cxn modelId="{30EF5DCE-FF4F-458B-9B47-B34C53266C20}" type="presParOf" srcId="{B3BF7010-AE10-48EE-B0FB-E5B530C2B6EF}" destId="{6D40472B-9BAD-433E-8378-01EB82BF8242}" srcOrd="2" destOrd="0" presId="urn:microsoft.com/office/officeart/2005/8/layout/process3"/>
    <dgm:cxn modelId="{4D7D3A48-5E01-415C-872C-A0FD88836284}" type="presParOf" srcId="{6F18C380-B135-44D8-90F6-0084497D4345}" destId="{52F3974E-D95F-4FFE-BC19-1C2AC0B661AC}" srcOrd="1" destOrd="0" presId="urn:microsoft.com/office/officeart/2005/8/layout/process3"/>
    <dgm:cxn modelId="{DB861505-BE41-4C83-9F0B-D7F99EEAB362}" type="presParOf" srcId="{52F3974E-D95F-4FFE-BC19-1C2AC0B661AC}" destId="{895D6F69-8828-438D-8CB6-29ECD71A4582}" srcOrd="0" destOrd="0" presId="urn:microsoft.com/office/officeart/2005/8/layout/process3"/>
    <dgm:cxn modelId="{FE1A9698-669B-4AC2-9ADF-A4199CDA620A}" type="presParOf" srcId="{6F18C380-B135-44D8-90F6-0084497D4345}" destId="{68DB8F0B-90F7-4D69-99E6-1A0C02129CCE}" srcOrd="2" destOrd="0" presId="urn:microsoft.com/office/officeart/2005/8/layout/process3"/>
    <dgm:cxn modelId="{07042FE2-0D3C-4D32-A3B8-D043FBA3B07B}" type="presParOf" srcId="{68DB8F0B-90F7-4D69-99E6-1A0C02129CCE}" destId="{E00EB9B4-C59A-478D-AADF-C509CB337B7B}" srcOrd="0" destOrd="0" presId="urn:microsoft.com/office/officeart/2005/8/layout/process3"/>
    <dgm:cxn modelId="{295F808B-CF0E-423D-A843-64F21B47EAEA}" type="presParOf" srcId="{68DB8F0B-90F7-4D69-99E6-1A0C02129CCE}" destId="{12149AF6-AE37-43FC-A3D5-F263F90A5753}" srcOrd="1" destOrd="0" presId="urn:microsoft.com/office/officeart/2005/8/layout/process3"/>
    <dgm:cxn modelId="{28A4D076-A147-4809-868C-54716EDAFC40}" type="presParOf" srcId="{68DB8F0B-90F7-4D69-99E6-1A0C02129CCE}" destId="{46A108F6-F149-49F5-B521-A45BA8D99C53}" srcOrd="2" destOrd="0" presId="urn:microsoft.com/office/officeart/2005/8/layout/process3"/>
    <dgm:cxn modelId="{2153408D-15B1-43BE-902B-8489D0BF04FE}" type="presParOf" srcId="{6F18C380-B135-44D8-90F6-0084497D4345}" destId="{2976875D-81D1-4448-B13D-1438C854EEA2}" srcOrd="3" destOrd="0" presId="urn:microsoft.com/office/officeart/2005/8/layout/process3"/>
    <dgm:cxn modelId="{74079B2A-ED5F-4F96-A148-A9FFBC1395CE}" type="presParOf" srcId="{2976875D-81D1-4448-B13D-1438C854EEA2}" destId="{6873C762-FECD-42FD-BE18-A0BBA1FA9BF7}" srcOrd="0" destOrd="0" presId="urn:microsoft.com/office/officeart/2005/8/layout/process3"/>
    <dgm:cxn modelId="{03CAB319-A553-4709-9378-91AE75E18E69}" type="presParOf" srcId="{6F18C380-B135-44D8-90F6-0084497D4345}" destId="{3EC4CDAE-621E-4D55-AFE8-9FCAAF04FA9F}" srcOrd="4" destOrd="0" presId="urn:microsoft.com/office/officeart/2005/8/layout/process3"/>
    <dgm:cxn modelId="{D4239A40-55E7-4115-AC28-5354A95C5C64}" type="presParOf" srcId="{3EC4CDAE-621E-4D55-AFE8-9FCAAF04FA9F}" destId="{2C0F7403-CC97-4C3E-81C6-FEA8B4079E81}" srcOrd="0" destOrd="0" presId="urn:microsoft.com/office/officeart/2005/8/layout/process3"/>
    <dgm:cxn modelId="{C8E794B7-D7B3-4C72-ABCA-8C679D2DEB94}" type="presParOf" srcId="{3EC4CDAE-621E-4D55-AFE8-9FCAAF04FA9F}" destId="{7D1E7544-9B3A-4ABA-8206-4F844F886527}" srcOrd="1" destOrd="0" presId="urn:microsoft.com/office/officeart/2005/8/layout/process3"/>
    <dgm:cxn modelId="{A56F6BD6-DABD-4160-B8E8-1026D93A9986}" type="presParOf" srcId="{3EC4CDAE-621E-4D55-AFE8-9FCAAF04FA9F}" destId="{4C1CEDEE-A214-4E8E-995A-5A89E0FDC248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29995-E433-48F6-8749-3C98B8409482}">
      <dsp:nvSpPr>
        <dsp:cNvPr id="0" name=""/>
        <dsp:cNvSpPr/>
      </dsp:nvSpPr>
      <dsp:spPr>
        <a:xfrm>
          <a:off x="7653" y="2430291"/>
          <a:ext cx="2333172" cy="139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Connectie</a:t>
          </a:r>
          <a:r>
            <a:rPr lang="en-US" sz="2400" kern="1200" dirty="0"/>
            <a:t> </a:t>
          </a:r>
          <a:r>
            <a:rPr lang="en-US" sz="2400" kern="1200" dirty="0" err="1"/>
            <a:t>leggen</a:t>
          </a:r>
          <a:endParaRPr lang="en-US" sz="2400" kern="1200" dirty="0"/>
        </a:p>
      </dsp:txBody>
      <dsp:txXfrm>
        <a:off x="7653" y="2430291"/>
        <a:ext cx="2333172" cy="933268"/>
      </dsp:txXfrm>
    </dsp:sp>
    <dsp:sp modelId="{6D40472B-9BAD-433E-8378-01EB82BF8242}">
      <dsp:nvSpPr>
        <dsp:cNvPr id="0" name=""/>
        <dsp:cNvSpPr/>
      </dsp:nvSpPr>
      <dsp:spPr>
        <a:xfrm>
          <a:off x="397291" y="3363559"/>
          <a:ext cx="2509653" cy="138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 err="1"/>
            <a:t>Informatie</a:t>
          </a:r>
          <a:r>
            <a:rPr lang="en-GB" sz="1200" kern="1200" dirty="0"/>
            <a:t> te </a:t>
          </a:r>
          <a:r>
            <a:rPr lang="en-GB" sz="1200" kern="1200" dirty="0" err="1"/>
            <a:t>vinden</a:t>
          </a:r>
          <a:r>
            <a:rPr lang="en-GB" sz="1200" kern="1200" dirty="0"/>
            <a:t> in document: Allocation2.0/Tranche1 Test and Qualification Guide op </a:t>
          </a:r>
          <a:r>
            <a:rPr lang="en-GB" sz="1200" kern="1200" dirty="0" err="1"/>
            <a:t>MyNedu</a:t>
          </a:r>
          <a:endParaRPr lang="nl-NL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Vragen</a:t>
          </a:r>
          <a:r>
            <a:rPr lang="en-US" sz="1200" kern="1200" dirty="0"/>
            <a:t>: </a:t>
          </a:r>
          <a:r>
            <a:rPr lang="en-US" sz="1200" kern="1200" dirty="0">
              <a:hlinkClick xmlns:r="http://schemas.openxmlformats.org/officeDocument/2006/relationships" r:id="rId1"/>
            </a:rPr>
            <a:t>allocatie2@tennet.eu</a:t>
          </a:r>
          <a:endParaRPr lang="nl-NL" sz="1200" kern="1200" dirty="0"/>
        </a:p>
      </dsp:txBody>
      <dsp:txXfrm>
        <a:off x="437780" y="3404048"/>
        <a:ext cx="2428675" cy="1301422"/>
      </dsp:txXfrm>
    </dsp:sp>
    <dsp:sp modelId="{52F3974E-D95F-4FFE-BC19-1C2AC0B661AC}">
      <dsp:nvSpPr>
        <dsp:cNvPr id="0" name=""/>
        <dsp:cNvSpPr/>
      </dsp:nvSpPr>
      <dsp:spPr>
        <a:xfrm>
          <a:off x="2716586" y="2606479"/>
          <a:ext cx="796612" cy="5808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900" kern="1200"/>
        </a:p>
      </dsp:txBody>
      <dsp:txXfrm>
        <a:off x="2716586" y="2722657"/>
        <a:ext cx="622344" cy="348536"/>
      </dsp:txXfrm>
    </dsp:sp>
    <dsp:sp modelId="{12149AF6-AE37-43FC-A3D5-F263F90A5753}">
      <dsp:nvSpPr>
        <dsp:cNvPr id="0" name=""/>
        <dsp:cNvSpPr/>
      </dsp:nvSpPr>
      <dsp:spPr>
        <a:xfrm>
          <a:off x="3843867" y="2430291"/>
          <a:ext cx="2333172" cy="139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Pre-</a:t>
          </a:r>
          <a:r>
            <a:rPr lang="en-US" sz="2400" kern="1200" dirty="0" err="1"/>
            <a:t>kwalificatie</a:t>
          </a:r>
          <a:endParaRPr lang="en-US" sz="2400" kern="1200" dirty="0"/>
        </a:p>
      </dsp:txBody>
      <dsp:txXfrm>
        <a:off x="3843867" y="2430291"/>
        <a:ext cx="2333172" cy="933268"/>
      </dsp:txXfrm>
    </dsp:sp>
    <dsp:sp modelId="{46A108F6-F149-49F5-B521-A45BA8D99C53}">
      <dsp:nvSpPr>
        <dsp:cNvPr id="0" name=""/>
        <dsp:cNvSpPr/>
      </dsp:nvSpPr>
      <dsp:spPr>
        <a:xfrm>
          <a:off x="4321746" y="3363559"/>
          <a:ext cx="2333172" cy="138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Via TQF (</a:t>
          </a:r>
          <a:r>
            <a:rPr lang="en-US" sz="1200" kern="1200" dirty="0" err="1"/>
            <a:t>omgeving</a:t>
          </a:r>
          <a:r>
            <a:rPr lang="en-US" sz="1200" kern="1200" dirty="0"/>
            <a:t>)</a:t>
          </a:r>
          <a:endParaRPr lang="nl-NL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Technische</a:t>
          </a:r>
          <a:r>
            <a:rPr lang="en-US" sz="1200" kern="1200" dirty="0"/>
            <a:t> </a:t>
          </a:r>
          <a:r>
            <a:rPr lang="en-US" sz="1200" kern="1200" dirty="0" err="1"/>
            <a:t>validatie</a:t>
          </a:r>
          <a:r>
            <a:rPr lang="en-US" sz="1200" kern="1200" dirty="0"/>
            <a:t> </a:t>
          </a:r>
          <a:r>
            <a:rPr lang="en-US" sz="1200" kern="1200" dirty="0" err="1"/>
            <a:t>tegen</a:t>
          </a:r>
          <a:r>
            <a:rPr lang="en-US" sz="1200" kern="1200" dirty="0"/>
            <a:t> XSD</a:t>
          </a:r>
          <a:endParaRPr lang="nl-NL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Semantische</a:t>
          </a:r>
          <a:r>
            <a:rPr lang="en-US" sz="1200" kern="1200" dirty="0"/>
            <a:t> </a:t>
          </a:r>
          <a:r>
            <a:rPr lang="en-US" sz="1200" kern="1200" dirty="0" err="1"/>
            <a:t>validatie</a:t>
          </a:r>
          <a:endParaRPr lang="nl-NL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Vragen</a:t>
          </a:r>
          <a:r>
            <a:rPr lang="en-US" sz="1200" kern="1200" dirty="0"/>
            <a:t>: </a:t>
          </a:r>
          <a:r>
            <a:rPr lang="en-US" sz="1200" kern="1200" dirty="0">
              <a:hlinkClick xmlns:r="http://schemas.openxmlformats.org/officeDocument/2006/relationships" r:id="rId1"/>
            </a:rPr>
            <a:t>allocatie2@tennet.eu</a:t>
          </a:r>
          <a:endParaRPr lang="nl-NL" sz="1200" kern="1200" dirty="0"/>
        </a:p>
      </dsp:txBody>
      <dsp:txXfrm>
        <a:off x="4362235" y="3404048"/>
        <a:ext cx="2252194" cy="1301422"/>
      </dsp:txXfrm>
    </dsp:sp>
    <dsp:sp modelId="{2976875D-81D1-4448-B13D-1438C854EEA2}">
      <dsp:nvSpPr>
        <dsp:cNvPr id="0" name=""/>
        <dsp:cNvSpPr/>
      </dsp:nvSpPr>
      <dsp:spPr>
        <a:xfrm>
          <a:off x="6530740" y="2606479"/>
          <a:ext cx="749844" cy="5808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900" kern="1200"/>
        </a:p>
      </dsp:txBody>
      <dsp:txXfrm>
        <a:off x="6530740" y="2722657"/>
        <a:ext cx="575576" cy="348536"/>
      </dsp:txXfrm>
    </dsp:sp>
    <dsp:sp modelId="{7D1E7544-9B3A-4ABA-8206-4F844F886527}">
      <dsp:nvSpPr>
        <dsp:cNvPr id="0" name=""/>
        <dsp:cNvSpPr/>
      </dsp:nvSpPr>
      <dsp:spPr>
        <a:xfrm>
          <a:off x="7591841" y="2430291"/>
          <a:ext cx="2333172" cy="139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Kwalificatie</a:t>
          </a:r>
          <a:endParaRPr lang="nl-NL" sz="2400" kern="1200" dirty="0"/>
        </a:p>
      </dsp:txBody>
      <dsp:txXfrm>
        <a:off x="7591841" y="2430291"/>
        <a:ext cx="2333172" cy="933268"/>
      </dsp:txXfrm>
    </dsp:sp>
    <dsp:sp modelId="{4C1CEDEE-A214-4E8E-995A-5A89E0FDC248}">
      <dsp:nvSpPr>
        <dsp:cNvPr id="0" name=""/>
        <dsp:cNvSpPr/>
      </dsp:nvSpPr>
      <dsp:spPr>
        <a:xfrm>
          <a:off x="8069720" y="3363559"/>
          <a:ext cx="2333172" cy="138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Tijdens</a:t>
          </a:r>
          <a:r>
            <a:rPr lang="en-US" sz="1200" kern="1200" dirty="0"/>
            <a:t> de NEDU GAT</a:t>
          </a:r>
          <a:endParaRPr lang="nl-NL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Op de Qualification-</a:t>
          </a:r>
          <a:r>
            <a:rPr lang="en-US" sz="1200" kern="1200" dirty="0" err="1"/>
            <a:t>omgeving</a:t>
          </a:r>
          <a:endParaRPr lang="nl-NL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Vragen</a:t>
          </a:r>
          <a:r>
            <a:rPr lang="en-US" sz="1200" kern="1200" dirty="0"/>
            <a:t>: </a:t>
          </a:r>
          <a:r>
            <a:rPr lang="nl-NL" sz="1200" kern="1200" dirty="0">
              <a:hlinkClick xmlns:r="http://schemas.openxmlformats.org/officeDocument/2006/relationships" r:id="rId2"/>
            </a:rPr>
            <a:t>allocatie2.0@edsn.nl</a:t>
          </a:r>
          <a:endParaRPr lang="nl-NL" sz="1200" kern="1200" dirty="0"/>
        </a:p>
      </dsp:txBody>
      <dsp:txXfrm>
        <a:off x="8110209" y="3404048"/>
        <a:ext cx="2252194" cy="1301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28F06-5C16-4220-8BC8-CE8960CD4DCC}" type="datetimeFigureOut">
              <a:rPr lang="nl-NL" smtClean="0"/>
              <a:t>25-10-2022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BB6BC-AD9E-4B36-96EF-00361725A9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153475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46774-C0C6-4431-9882-41BFFE5EBD5F}" type="datetimeFigureOut">
              <a:rPr lang="nl-NL" smtClean="0"/>
              <a:t>25-10-2022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0B1A-B399-4BCF-84C5-ED949A6444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30182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A399188-00E1-294E-9C80-E57F23E0CE92}" type="datetime1">
              <a:rPr lang="nl-NL" smtClean="0"/>
              <a:t>25-10-2022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740B1A-B399-4BCF-84C5-ED949A64448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4049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PresentatieTitel"/>
          <p:cNvSpPr>
            <a:spLocks noGrp="1"/>
          </p:cNvSpPr>
          <p:nvPr>
            <p:ph type="ctrTitle"/>
          </p:nvPr>
        </p:nvSpPr>
        <p:spPr>
          <a:xfrm>
            <a:off x="687600" y="795600"/>
            <a:ext cx="10800000" cy="1470025"/>
          </a:xfrm>
        </p:spPr>
        <p:txBody>
          <a:bodyPr>
            <a:normAutofit/>
          </a:bodyPr>
          <a:lstStyle>
            <a:lvl1pPr algn="l">
              <a:defRPr sz="5000">
                <a:solidFill>
                  <a:srgbClr val="000000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Subtitel 2" descr="PresentatieSubtitel"/>
          <p:cNvSpPr>
            <a:spLocks noGrp="1"/>
          </p:cNvSpPr>
          <p:nvPr>
            <p:ph type="subTitle" idx="1"/>
          </p:nvPr>
        </p:nvSpPr>
        <p:spPr>
          <a:xfrm>
            <a:off x="687600" y="2264400"/>
            <a:ext cx="10800000" cy="1025665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4" name="Tijdelijke aanduiding voor datum 3" descr="PresentatieDatum"/>
          <p:cNvSpPr>
            <a:spLocks noGrp="1"/>
          </p:cNvSpPr>
          <p:nvPr>
            <p:ph type="dt" sz="half" idx="10"/>
          </p:nvPr>
        </p:nvSpPr>
        <p:spPr>
          <a:xfrm>
            <a:off x="687600" y="3936834"/>
            <a:ext cx="3286800" cy="365125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rgbClr val="000000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voettekst 4" descr="PresentatieSpreker"/>
          <p:cNvSpPr>
            <a:spLocks noGrp="1"/>
          </p:cNvSpPr>
          <p:nvPr>
            <p:ph type="ftr" sz="quarter" idx="11"/>
          </p:nvPr>
        </p:nvSpPr>
        <p:spPr>
          <a:xfrm>
            <a:off x="687600" y="3429001"/>
            <a:ext cx="10800000" cy="365125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rgbClr val="000000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736000" y="6483534"/>
            <a:ext cx="2548800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285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737602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057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5000" b="0" cap="all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737602" y="6483534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85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911251"/>
            <a:ext cx="5384800" cy="421491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2" y="1911251"/>
            <a:ext cx="5088092" cy="421491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737602" y="6483600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658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1131078"/>
            <a:ext cx="10676092" cy="713631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988119"/>
            <a:ext cx="5386917" cy="639762"/>
          </a:xfrm>
        </p:spPr>
        <p:txBody>
          <a:bodyPr anchor="b">
            <a:noAutofit/>
          </a:bodyPr>
          <a:lstStyle>
            <a:lvl1pPr marL="0" indent="0"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709646"/>
            <a:ext cx="5386917" cy="341651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988119"/>
            <a:ext cx="5092325" cy="639762"/>
          </a:xfrm>
        </p:spPr>
        <p:txBody>
          <a:bodyPr anchor="b">
            <a:noAutofit/>
          </a:bodyPr>
          <a:lstStyle>
            <a:lvl1pPr marL="0" indent="0"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9" y="2709643"/>
            <a:ext cx="5092327" cy="341652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458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25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686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1098958"/>
            <a:ext cx="4011084" cy="1162050"/>
          </a:xfrm>
        </p:spPr>
        <p:txBody>
          <a:bodyPr anchor="b"/>
          <a:lstStyle>
            <a:lvl1pPr algn="l">
              <a:defRPr sz="3000" b="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1098961"/>
            <a:ext cx="6815667" cy="502720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2" y="2390865"/>
            <a:ext cx="4011084" cy="373530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47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65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2" y="1380067"/>
            <a:ext cx="10676092" cy="4746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920800" y="6483600"/>
            <a:ext cx="2548092" cy="3312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F6BC25"/>
                </a:solidFill>
              </a:defRPr>
            </a:lvl1pPr>
          </a:lstStyle>
          <a:p>
            <a:fld id="{A1C3A1F5-F269-2A47-BBB9-BDB2D4CF88E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971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6BC25"/>
        </a:buClr>
        <a:buSzPct val="110000"/>
        <a:buFont typeface="Arial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1pPr>
      <a:lvl2pPr marL="720725" indent="-360363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073150" indent="-352425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435100" indent="-3619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1795463" indent="-360363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nedunl.sharepoint.com/:p:/r/sites/TR2021-tranche1A20/_layouts/15/Doc.aspx?sourcedoc=%7BF1607D43-C1B1-4BE0-B0CC-CA24170A1EB3%7D&amp;file=Guide%20test%20and%20qualification%20process%20_%20MMChub_Allocatie2.0_Tranche1.pptx&amp;action=edit&amp;mobileredirect=tru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allocatie2.0@edsn.n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mailto:allocatie2.0@edsn.nl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mailto:allocatie2.0@edsn.nl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y.tennet.eu/nl/Paginas/ITConnectivity.aspx#/mmchub/webservices" TargetMode="External"/><Relationship Id="rId2" Type="http://schemas.openxmlformats.org/officeDocument/2006/relationships/hyperlink" Target="https://nedunl.sharepoint.com/sites/TR2021-tranche1A20/Gedeelde%20documenten/Forms/AllItems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rojecten@nedu.nl" TargetMode="External"/><Relationship Id="rId5" Type="http://schemas.openxmlformats.org/officeDocument/2006/relationships/hyperlink" Target="mailto:allocatie2@tennet.eu" TargetMode="External"/><Relationship Id="rId4" Type="http://schemas.openxmlformats.org/officeDocument/2006/relationships/hyperlink" Target="mailto:allocatie2.0@edsn.n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PresentatieTitel"/>
          <p:cNvSpPr>
            <a:spLocks noGrp="1"/>
          </p:cNvSpPr>
          <p:nvPr>
            <p:ph type="ctrTitle"/>
          </p:nvPr>
        </p:nvSpPr>
        <p:spPr>
          <a:xfrm>
            <a:off x="684000" y="795603"/>
            <a:ext cx="10800000" cy="1470025"/>
          </a:xfrm>
        </p:spPr>
        <p:txBody>
          <a:bodyPr/>
          <a:lstStyle/>
          <a:p>
            <a:r>
              <a:rPr lang="nl-NL" dirty="0"/>
              <a:t>2e Voorlichting </a:t>
            </a:r>
            <a:r>
              <a:rPr lang="nl-NL"/>
              <a:t>TR2021 - </a:t>
            </a:r>
            <a:r>
              <a:rPr lang="nl-NL" dirty="0"/>
              <a:t>Tranche 1</a:t>
            </a:r>
          </a:p>
        </p:txBody>
      </p:sp>
      <p:sp>
        <p:nvSpPr>
          <p:cNvPr id="3" name="Ondertitel 2" descr="PresentatieSubtitel"/>
          <p:cNvSpPr>
            <a:spLocks noGrp="1"/>
          </p:cNvSpPr>
          <p:nvPr>
            <p:ph type="subTitle" idx="1"/>
          </p:nvPr>
        </p:nvSpPr>
        <p:spPr>
          <a:xfrm>
            <a:off x="687600" y="2265625"/>
            <a:ext cx="10800000" cy="1033052"/>
          </a:xfrm>
        </p:spPr>
        <p:txBody>
          <a:bodyPr/>
          <a:lstStyle/>
          <a:p>
            <a:r>
              <a:rPr lang="nl-NL" dirty="0"/>
              <a:t>Programma Allocatie 2.0</a:t>
            </a:r>
          </a:p>
        </p:txBody>
      </p:sp>
      <p:sp>
        <p:nvSpPr>
          <p:cNvPr id="4" name="Tijdelijke aanduiding voor datum 3" descr="PresentatieDatum"/>
          <p:cNvSpPr>
            <a:spLocks noGrp="1"/>
          </p:cNvSpPr>
          <p:nvPr>
            <p:ph type="dt" sz="half" idx="10"/>
          </p:nvPr>
        </p:nvSpPr>
        <p:spPr>
          <a:xfrm>
            <a:off x="687600" y="3936834"/>
            <a:ext cx="3285565" cy="365125"/>
          </a:xfrm>
        </p:spPr>
        <p:txBody>
          <a:bodyPr/>
          <a:lstStyle/>
          <a:p>
            <a:r>
              <a:rPr lang="nl-NL" dirty="0"/>
              <a:t>14 september 2021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920800" y="6483534"/>
            <a:ext cx="2548800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353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654334-3AB1-4A7D-8B02-A7469B0E3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b="1" dirty="0"/>
              <a:t>Planning regionale netbeheerders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39A109F-EABE-4014-BEC6-C4034F464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10</a:t>
            </a:fld>
            <a:endParaRPr lang="nl-NL" dirty="0"/>
          </a:p>
        </p:txBody>
      </p:sp>
      <p:graphicFrame>
        <p:nvGraphicFramePr>
          <p:cNvPr id="97" name="Table 56">
            <a:extLst>
              <a:ext uri="{FF2B5EF4-FFF2-40B4-BE49-F238E27FC236}">
                <a16:creationId xmlns:a16="http://schemas.microsoft.com/office/drawing/2014/main" id="{0B374D9F-298E-4E7D-95F1-C3E947200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024084"/>
              </p:ext>
            </p:extLst>
          </p:nvPr>
        </p:nvGraphicFramePr>
        <p:xfrm>
          <a:off x="729842" y="1812022"/>
          <a:ext cx="5536336" cy="29314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2837">
                  <a:extLst>
                    <a:ext uri="{9D8B030D-6E8A-4147-A177-3AD203B41FA5}">
                      <a16:colId xmlns:a16="http://schemas.microsoft.com/office/drawing/2014/main" val="2574357592"/>
                    </a:ext>
                  </a:extLst>
                </a:gridCol>
                <a:gridCol w="2848657">
                  <a:extLst>
                    <a:ext uri="{9D8B030D-6E8A-4147-A177-3AD203B41FA5}">
                      <a16:colId xmlns:a16="http://schemas.microsoft.com/office/drawing/2014/main" val="116804324"/>
                    </a:ext>
                  </a:extLst>
                </a:gridCol>
                <a:gridCol w="1092045">
                  <a:extLst>
                    <a:ext uri="{9D8B030D-6E8A-4147-A177-3AD203B41FA5}">
                      <a16:colId xmlns:a16="http://schemas.microsoft.com/office/drawing/2014/main" val="4270415686"/>
                    </a:ext>
                  </a:extLst>
                </a:gridCol>
                <a:gridCol w="1102797">
                  <a:extLst>
                    <a:ext uri="{9D8B030D-6E8A-4147-A177-3AD203B41FA5}">
                      <a16:colId xmlns:a16="http://schemas.microsoft.com/office/drawing/2014/main" val="3681130383"/>
                    </a:ext>
                  </a:extLst>
                </a:gridCol>
              </a:tblGrid>
              <a:tr h="293147">
                <a:tc>
                  <a:txBody>
                    <a:bodyPr/>
                    <a:lstStyle/>
                    <a:p>
                      <a:pPr algn="ctr"/>
                      <a:r>
                        <a:rPr lang="nl-NL" sz="500"/>
                        <a:t>#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Activiteit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Start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Eind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77612632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Sanity Check (SC) TRAN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26 juli ’21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30 juli ‘21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427907744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Intake Test (IT) TRAN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2 aug.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13 aug.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89634797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Sanity Check (SC) ACT2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6 sept.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10 sept.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676198611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Intake Test (IT) ACT2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13 sept.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24 sept.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523443365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Beheer Acceptatie Test (BAT)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16 aug.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26 nov.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719548565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RNB Acceptatie Test (RNBAT)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16 aug.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26 nov.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5638602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Funct. Acceptatie Test Kopgroep (FAT/K)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/>
                        <a:t>29 nov.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/>
                        <a:t>17 dec. ’22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317488740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GAT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/>
                        <a:t>3 jan. ’22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25 feb. ’22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094106127"/>
                  </a:ext>
                </a:extLst>
              </a:tr>
              <a:tr h="293147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Go Live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19 mrt. ’22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nl-NL" sz="12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47468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102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7EB85E4-3884-4DBF-8982-DF5460C9E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11</a:t>
            </a:fld>
            <a:endParaRPr lang="nl-NL" dirty="0"/>
          </a:p>
        </p:txBody>
      </p:sp>
      <p:sp>
        <p:nvSpPr>
          <p:cNvPr id="192" name="Titel 1">
            <a:extLst>
              <a:ext uri="{FF2B5EF4-FFF2-40B4-BE49-F238E27FC236}">
                <a16:creationId xmlns:a16="http://schemas.microsoft.com/office/drawing/2014/main" id="{DCA2A134-1174-DD4F-BABB-5EC70DE65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800617" cy="713631"/>
          </a:xfrm>
        </p:spPr>
        <p:txBody>
          <a:bodyPr/>
          <a:lstStyle/>
          <a:p>
            <a:r>
              <a:rPr lang="nl-NL" sz="2800" b="1" dirty="0"/>
              <a:t>Voortgang planning | testplanning Tranche 1 Allocatie 2.0</a:t>
            </a:r>
          </a:p>
        </p:txBody>
      </p:sp>
      <p:sp>
        <p:nvSpPr>
          <p:cNvPr id="283" name="Rechthoek: afgeronde hoeken 20">
            <a:extLst>
              <a:ext uri="{FF2B5EF4-FFF2-40B4-BE49-F238E27FC236}">
                <a16:creationId xmlns:a16="http://schemas.microsoft.com/office/drawing/2014/main" id="{1FF4B708-F408-400E-9401-68CC619D4CC0}"/>
              </a:ext>
            </a:extLst>
          </p:cNvPr>
          <p:cNvSpPr/>
          <p:nvPr/>
        </p:nvSpPr>
        <p:spPr>
          <a:xfrm>
            <a:off x="368427" y="1347203"/>
            <a:ext cx="11360869" cy="274320"/>
          </a:xfrm>
          <a:prstGeom prst="roundRect">
            <a:avLst>
              <a:gd name="adj" fmla="val 480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84" name="Rectangle 171">
            <a:extLst>
              <a:ext uri="{FF2B5EF4-FFF2-40B4-BE49-F238E27FC236}">
                <a16:creationId xmlns:a16="http://schemas.microsoft.com/office/drawing/2014/main" id="{AF0062ED-2963-422C-94B2-CDCAF0C6650A}"/>
              </a:ext>
            </a:extLst>
          </p:cNvPr>
          <p:cNvSpPr/>
          <p:nvPr/>
        </p:nvSpPr>
        <p:spPr>
          <a:xfrm>
            <a:off x="1736751" y="3843534"/>
            <a:ext cx="3110368" cy="1802216"/>
          </a:xfrm>
          <a:prstGeom prst="rect">
            <a:avLst/>
          </a:prstGeom>
          <a:solidFill>
            <a:srgbClr val="364A6B">
              <a:lumMod val="20000"/>
              <a:lumOff val="80000"/>
            </a:srgbClr>
          </a:solidFill>
          <a:ln w="12700" cap="flat" cmpd="sng" algn="ctr">
            <a:solidFill>
              <a:srgbClr val="364A6B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5" name="Rectangle 173">
            <a:extLst>
              <a:ext uri="{FF2B5EF4-FFF2-40B4-BE49-F238E27FC236}">
                <a16:creationId xmlns:a16="http://schemas.microsoft.com/office/drawing/2014/main" id="{72D49805-253F-4CFC-ACE1-8AAC80BD5FAB}"/>
              </a:ext>
            </a:extLst>
          </p:cNvPr>
          <p:cNvSpPr/>
          <p:nvPr/>
        </p:nvSpPr>
        <p:spPr>
          <a:xfrm>
            <a:off x="5995864" y="4092165"/>
            <a:ext cx="1743256" cy="1539158"/>
          </a:xfrm>
          <a:prstGeom prst="rect">
            <a:avLst/>
          </a:prstGeom>
          <a:solidFill>
            <a:srgbClr val="17753B">
              <a:lumMod val="20000"/>
              <a:lumOff val="80000"/>
            </a:srgbClr>
          </a:solidFill>
          <a:ln w="12700" cap="flat" cmpd="sng" algn="ctr">
            <a:solidFill>
              <a:srgbClr val="17753B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6" name="Rectangle 172">
            <a:extLst>
              <a:ext uri="{FF2B5EF4-FFF2-40B4-BE49-F238E27FC236}">
                <a16:creationId xmlns:a16="http://schemas.microsoft.com/office/drawing/2014/main" id="{436A84BD-39EC-4593-AA86-1FF43AAAD9B7}"/>
              </a:ext>
            </a:extLst>
          </p:cNvPr>
          <p:cNvSpPr/>
          <p:nvPr/>
        </p:nvSpPr>
        <p:spPr>
          <a:xfrm>
            <a:off x="4838006" y="4084824"/>
            <a:ext cx="1146874" cy="1545195"/>
          </a:xfrm>
          <a:prstGeom prst="rect">
            <a:avLst/>
          </a:prstGeom>
          <a:solidFill>
            <a:srgbClr val="ADF1EB"/>
          </a:solidFill>
          <a:ln w="12700" cap="flat" cmpd="sng" algn="ctr">
            <a:solidFill>
              <a:srgbClr val="ADF1EB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7" name="Pijl: punthaak 22">
            <a:extLst>
              <a:ext uri="{FF2B5EF4-FFF2-40B4-BE49-F238E27FC236}">
                <a16:creationId xmlns:a16="http://schemas.microsoft.com/office/drawing/2014/main" id="{D3B30C44-FE40-44DE-A3A3-3F5487A17DE4}"/>
              </a:ext>
            </a:extLst>
          </p:cNvPr>
          <p:cNvSpPr/>
          <p:nvPr/>
        </p:nvSpPr>
        <p:spPr>
          <a:xfrm>
            <a:off x="2719197" y="4848756"/>
            <a:ext cx="3271615" cy="182880"/>
          </a:xfrm>
          <a:prstGeom prst="chevron">
            <a:avLst>
              <a:gd name="adj" fmla="val 26159"/>
            </a:avLst>
          </a:prstGeom>
          <a:solidFill>
            <a:srgbClr val="BEF4EF"/>
          </a:solidFill>
          <a:ln w="12700" cap="flat" cmpd="sng" algn="ctr">
            <a:solidFill>
              <a:srgbClr val="21C4B6"/>
            </a:solidFill>
            <a:prstDash val="dash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WGA </a:t>
            </a:r>
            <a:r>
              <a:rPr kumimoji="0" lang="nl-NL" sz="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– Vroegtijdige Acceptatie</a:t>
            </a:r>
            <a:endParaRPr kumimoji="0" lang="nl-NL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8" name="Rechthoek: afgeronde hoeken 14">
            <a:extLst>
              <a:ext uri="{FF2B5EF4-FFF2-40B4-BE49-F238E27FC236}">
                <a16:creationId xmlns:a16="http://schemas.microsoft.com/office/drawing/2014/main" id="{359C2A06-636A-441E-81C1-064FA54648D6}"/>
              </a:ext>
            </a:extLst>
          </p:cNvPr>
          <p:cNvSpPr/>
          <p:nvPr/>
        </p:nvSpPr>
        <p:spPr>
          <a:xfrm>
            <a:off x="368427" y="2577007"/>
            <a:ext cx="11360867" cy="865269"/>
          </a:xfrm>
          <a:prstGeom prst="roundRect">
            <a:avLst>
              <a:gd name="adj" fmla="val 3039"/>
            </a:avLst>
          </a:prstGeom>
          <a:solidFill>
            <a:sysClr val="window" lastClr="FFFFFF"/>
          </a:solidFill>
          <a:ln w="3175" cap="flat" cmpd="sng" algn="ctr">
            <a:solidFill>
              <a:srgbClr val="364A6B">
                <a:lumMod val="75000"/>
              </a:srgbClr>
            </a:solidFill>
            <a:prstDash val="solid"/>
          </a:ln>
          <a:effectLst/>
        </p:spPr>
        <p:txBody>
          <a:bodyPr wrap="none" lIns="108000" tIns="0" rIns="108000" bIns="0" rtlCol="0" anchor="ctr"/>
          <a:lstStyle/>
          <a:p>
            <a:pPr marL="0" marR="0" lvl="0" indent="0" algn="ctr" defTabSz="45713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  <p:cxnSp>
        <p:nvCxnSpPr>
          <p:cNvPr id="289" name="Rechte verbindingslijn 16">
            <a:extLst>
              <a:ext uri="{FF2B5EF4-FFF2-40B4-BE49-F238E27FC236}">
                <a16:creationId xmlns:a16="http://schemas.microsoft.com/office/drawing/2014/main" id="{AFDC95FC-F9B1-493B-A10B-FAF2090ACEEE}"/>
              </a:ext>
            </a:extLst>
          </p:cNvPr>
          <p:cNvCxnSpPr>
            <a:cxnSpLocks/>
          </p:cNvCxnSpPr>
          <p:nvPr/>
        </p:nvCxnSpPr>
        <p:spPr>
          <a:xfrm flipH="1">
            <a:off x="5980989" y="1549474"/>
            <a:ext cx="18353" cy="338328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290" name="Rectangle 166">
            <a:extLst>
              <a:ext uri="{FF2B5EF4-FFF2-40B4-BE49-F238E27FC236}">
                <a16:creationId xmlns:a16="http://schemas.microsoft.com/office/drawing/2014/main" id="{51FA5408-D635-4359-962C-1E616233BC2C}"/>
              </a:ext>
            </a:extLst>
          </p:cNvPr>
          <p:cNvSpPr/>
          <p:nvPr/>
        </p:nvSpPr>
        <p:spPr>
          <a:xfrm>
            <a:off x="5457430" y="3034205"/>
            <a:ext cx="556750" cy="270243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noFill/>
            <a:prstDash val="solid"/>
          </a:ln>
          <a:effectLst/>
        </p:spPr>
        <p:txBody>
          <a:bodyPr wrap="none" lIns="108000" tIns="0" rIns="108000" bIns="0" rtlCol="0" anchor="ctr"/>
          <a:lstStyle/>
          <a:p>
            <a:pPr marL="0" marR="0" lvl="0" indent="0" algn="ctr" defTabSz="45713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1" i="0" u="none" strike="noStrike" kern="0" cap="none" spc="0" normalizeH="0" baseline="0" noProof="0" err="1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291" name="Rechthoek: afgeronde hoeken 14">
            <a:extLst>
              <a:ext uri="{FF2B5EF4-FFF2-40B4-BE49-F238E27FC236}">
                <a16:creationId xmlns:a16="http://schemas.microsoft.com/office/drawing/2014/main" id="{E54514C2-F5E4-4567-BFC3-16D59C949427}"/>
              </a:ext>
            </a:extLst>
          </p:cNvPr>
          <p:cNvSpPr/>
          <p:nvPr/>
        </p:nvSpPr>
        <p:spPr>
          <a:xfrm>
            <a:off x="368427" y="2018694"/>
            <a:ext cx="11360868" cy="511461"/>
          </a:xfrm>
          <a:prstGeom prst="roundRect">
            <a:avLst>
              <a:gd name="adj" fmla="val 8081"/>
            </a:avLst>
          </a:prstGeom>
          <a:solidFill>
            <a:srgbClr val="FFEDB3"/>
          </a:solidFill>
          <a:ln w="3175" cap="flat" cmpd="sng" algn="ctr">
            <a:solidFill>
              <a:srgbClr val="364A6B">
                <a:lumMod val="75000"/>
              </a:srgbClr>
            </a:solidFill>
            <a:prstDash val="solid"/>
          </a:ln>
          <a:effectLst/>
        </p:spPr>
        <p:txBody>
          <a:bodyPr wrap="none" lIns="108000" tIns="0" rIns="108000" bIns="0" rtlCol="0" anchor="ctr"/>
          <a:lstStyle/>
          <a:p>
            <a:pPr marL="0" marR="0" lvl="0" indent="0" algn="ctr" defTabSz="45713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292" name="Rechthoek: afgeronde hoeken 20">
            <a:extLst>
              <a:ext uri="{FF2B5EF4-FFF2-40B4-BE49-F238E27FC236}">
                <a16:creationId xmlns:a16="http://schemas.microsoft.com/office/drawing/2014/main" id="{E88FD8C9-F4C1-4040-942D-1FD060B87FD6}"/>
              </a:ext>
            </a:extLst>
          </p:cNvPr>
          <p:cNvSpPr/>
          <p:nvPr/>
        </p:nvSpPr>
        <p:spPr>
          <a:xfrm>
            <a:off x="368427" y="1687359"/>
            <a:ext cx="11360869" cy="274320"/>
          </a:xfrm>
          <a:prstGeom prst="roundRect">
            <a:avLst>
              <a:gd name="adj" fmla="val 2612"/>
            </a:avLst>
          </a:prstGeom>
          <a:solidFill>
            <a:srgbClr val="344B6A">
              <a:alpha val="10000"/>
            </a:srgbClr>
          </a:solidFill>
          <a:ln w="12700" cap="flat" cmpd="sng" algn="ctr">
            <a:solidFill>
              <a:srgbClr val="344B6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cxnSp>
        <p:nvCxnSpPr>
          <p:cNvPr id="293" name="Rechte verbindingslijn 16">
            <a:extLst>
              <a:ext uri="{FF2B5EF4-FFF2-40B4-BE49-F238E27FC236}">
                <a16:creationId xmlns:a16="http://schemas.microsoft.com/office/drawing/2014/main" id="{13007C68-31CD-4153-9721-F47C30D9E146}"/>
              </a:ext>
            </a:extLst>
          </p:cNvPr>
          <p:cNvCxnSpPr>
            <a:cxnSpLocks/>
          </p:cNvCxnSpPr>
          <p:nvPr/>
        </p:nvCxnSpPr>
        <p:spPr>
          <a:xfrm>
            <a:off x="6845551" y="1569795"/>
            <a:ext cx="0" cy="384048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cxnSp>
        <p:nvCxnSpPr>
          <p:cNvPr id="294" name="Rechte verbindingslijn 16">
            <a:extLst>
              <a:ext uri="{FF2B5EF4-FFF2-40B4-BE49-F238E27FC236}">
                <a16:creationId xmlns:a16="http://schemas.microsoft.com/office/drawing/2014/main" id="{703D17D3-EBC4-476A-9CDF-ADC4B4FE0378}"/>
              </a:ext>
            </a:extLst>
          </p:cNvPr>
          <p:cNvCxnSpPr>
            <a:cxnSpLocks/>
          </p:cNvCxnSpPr>
          <p:nvPr/>
        </p:nvCxnSpPr>
        <p:spPr>
          <a:xfrm flipH="1">
            <a:off x="6289091" y="1569795"/>
            <a:ext cx="760" cy="365760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295" name="Rectangle 57">
            <a:extLst>
              <a:ext uri="{FF2B5EF4-FFF2-40B4-BE49-F238E27FC236}">
                <a16:creationId xmlns:a16="http://schemas.microsoft.com/office/drawing/2014/main" id="{38A6330C-1789-48D5-8CD5-700311BBA8D3}"/>
              </a:ext>
            </a:extLst>
          </p:cNvPr>
          <p:cNvSpPr/>
          <p:nvPr/>
        </p:nvSpPr>
        <p:spPr>
          <a:xfrm>
            <a:off x="6052272" y="3018495"/>
            <a:ext cx="1369735" cy="309436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noFill/>
            <a:prstDash val="solid"/>
          </a:ln>
          <a:effectLst/>
        </p:spPr>
        <p:txBody>
          <a:bodyPr wrap="none" lIns="108000" tIns="0" rIns="108000" bIns="0" rtlCol="0" anchor="ctr"/>
          <a:lstStyle/>
          <a:p>
            <a:pPr marL="0" marR="0" lvl="0" indent="0" algn="ctr" defTabSz="45713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1" i="0" u="none" strike="noStrike" kern="0" cap="none" spc="0" normalizeH="0" baseline="0" noProof="0" err="1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  <p:cxnSp>
        <p:nvCxnSpPr>
          <p:cNvPr id="296" name="Rechte verbindingslijn 16">
            <a:extLst>
              <a:ext uri="{FF2B5EF4-FFF2-40B4-BE49-F238E27FC236}">
                <a16:creationId xmlns:a16="http://schemas.microsoft.com/office/drawing/2014/main" id="{D0A71DF9-DD3B-4960-8BC1-A976A3DF060E}"/>
              </a:ext>
            </a:extLst>
          </p:cNvPr>
          <p:cNvCxnSpPr>
            <a:cxnSpLocks/>
          </p:cNvCxnSpPr>
          <p:nvPr/>
        </p:nvCxnSpPr>
        <p:spPr>
          <a:xfrm>
            <a:off x="7739121" y="1569795"/>
            <a:ext cx="0" cy="137160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297" name="TextBox 7">
            <a:extLst>
              <a:ext uri="{FF2B5EF4-FFF2-40B4-BE49-F238E27FC236}">
                <a16:creationId xmlns:a16="http://schemas.microsoft.com/office/drawing/2014/main" id="{87D65D3D-6E63-4A67-AA9C-1A57FD2B16AB}"/>
              </a:ext>
            </a:extLst>
          </p:cNvPr>
          <p:cNvSpPr txBox="1"/>
          <p:nvPr/>
        </p:nvSpPr>
        <p:spPr>
          <a:xfrm>
            <a:off x="6505776" y="3021913"/>
            <a:ext cx="76879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T2</a:t>
            </a:r>
            <a:r>
              <a:rPr kumimoji="0" lang="nl-NL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: GAT</a:t>
            </a:r>
          </a:p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/>
              </a:rPr>
              <a:t>3 jan. ’22</a:t>
            </a:r>
          </a:p>
        </p:txBody>
      </p:sp>
      <p:sp>
        <p:nvSpPr>
          <p:cNvPr id="298" name="Isosceles Triangle 8">
            <a:extLst>
              <a:ext uri="{FF2B5EF4-FFF2-40B4-BE49-F238E27FC236}">
                <a16:creationId xmlns:a16="http://schemas.microsoft.com/office/drawing/2014/main" id="{9D82548B-BF44-426B-AE0A-3D532D334E24}"/>
              </a:ext>
            </a:extLst>
          </p:cNvPr>
          <p:cNvSpPr/>
          <p:nvPr/>
        </p:nvSpPr>
        <p:spPr>
          <a:xfrm>
            <a:off x="6754802" y="2932135"/>
            <a:ext cx="182880" cy="91440"/>
          </a:xfrm>
          <a:prstGeom prst="triangle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99" name="TextBox 9">
            <a:extLst>
              <a:ext uri="{FF2B5EF4-FFF2-40B4-BE49-F238E27FC236}">
                <a16:creationId xmlns:a16="http://schemas.microsoft.com/office/drawing/2014/main" id="{CE4552BB-38C6-4A53-97D3-1F351D478CCE}"/>
              </a:ext>
            </a:extLst>
          </p:cNvPr>
          <p:cNvSpPr txBox="1"/>
          <p:nvPr/>
        </p:nvSpPr>
        <p:spPr>
          <a:xfrm>
            <a:off x="7419878" y="3021913"/>
            <a:ext cx="63671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914377">
              <a:defRPr/>
            </a:pPr>
            <a:r>
              <a:rPr lang="nl-NL" sz="800" b="1" kern="0">
                <a:solidFill>
                  <a:prstClr val="black"/>
                </a:solidFill>
                <a:cs typeface="Calibri"/>
              </a:rPr>
              <a:t>Go Live</a:t>
            </a:r>
          </a:p>
          <a:p>
            <a:pPr algn="ctr" defTabSz="914377">
              <a:defRPr/>
            </a:pPr>
            <a:r>
              <a:rPr lang="nl-NL" sz="800" kern="0">
                <a:solidFill>
                  <a:prstClr val="black"/>
                </a:solidFill>
                <a:cs typeface="Calibri"/>
              </a:rPr>
              <a:t>19 mrt. ’22</a:t>
            </a:r>
          </a:p>
        </p:txBody>
      </p:sp>
      <p:sp>
        <p:nvSpPr>
          <p:cNvPr id="300" name="Isosceles Triangle 10">
            <a:extLst>
              <a:ext uri="{FF2B5EF4-FFF2-40B4-BE49-F238E27FC236}">
                <a16:creationId xmlns:a16="http://schemas.microsoft.com/office/drawing/2014/main" id="{01E39A28-6FDA-4FDF-A1D1-FE9D81DD22EF}"/>
              </a:ext>
            </a:extLst>
          </p:cNvPr>
          <p:cNvSpPr/>
          <p:nvPr/>
        </p:nvSpPr>
        <p:spPr>
          <a:xfrm>
            <a:off x="7641522" y="2932135"/>
            <a:ext cx="182880" cy="91440"/>
          </a:xfrm>
          <a:prstGeom prst="triangle">
            <a:avLst/>
          </a:prstGeom>
          <a:solidFill>
            <a:srgbClr val="364A6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01" name="TextBox 11">
            <a:extLst>
              <a:ext uri="{FF2B5EF4-FFF2-40B4-BE49-F238E27FC236}">
                <a16:creationId xmlns:a16="http://schemas.microsoft.com/office/drawing/2014/main" id="{DB858AE9-7A90-47AE-B3DB-DE097ECE5BC6}"/>
              </a:ext>
            </a:extLst>
          </p:cNvPr>
          <p:cNvSpPr txBox="1"/>
          <p:nvPr/>
        </p:nvSpPr>
        <p:spPr>
          <a:xfrm>
            <a:off x="6089079" y="3021913"/>
            <a:ext cx="71664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T2’ : </a:t>
            </a:r>
            <a:r>
              <a:rPr kumimoji="0" lang="nl-NL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FAT/K</a:t>
            </a: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nl-NL" sz="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/>
            </a:endParaRPr>
          </a:p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/>
              </a:rPr>
              <a:t>29 nov. ‘21</a:t>
            </a:r>
          </a:p>
        </p:txBody>
      </p:sp>
      <p:sp>
        <p:nvSpPr>
          <p:cNvPr id="302" name="Isosceles Triangle 12">
            <a:extLst>
              <a:ext uri="{FF2B5EF4-FFF2-40B4-BE49-F238E27FC236}">
                <a16:creationId xmlns:a16="http://schemas.microsoft.com/office/drawing/2014/main" id="{24F8AA73-EFA4-42BA-B934-2708406E0338}"/>
              </a:ext>
            </a:extLst>
          </p:cNvPr>
          <p:cNvSpPr/>
          <p:nvPr/>
        </p:nvSpPr>
        <p:spPr>
          <a:xfrm>
            <a:off x="6195493" y="2932135"/>
            <a:ext cx="182880" cy="91440"/>
          </a:xfrm>
          <a:prstGeom prst="triangle">
            <a:avLst/>
          </a:prstGeom>
          <a:solidFill>
            <a:srgbClr val="7F7F7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03" name="Pijl: punthaak 22">
            <a:extLst>
              <a:ext uri="{FF2B5EF4-FFF2-40B4-BE49-F238E27FC236}">
                <a16:creationId xmlns:a16="http://schemas.microsoft.com/office/drawing/2014/main" id="{830933A7-622A-436A-A39D-E7B029790ACD}"/>
              </a:ext>
            </a:extLst>
          </p:cNvPr>
          <p:cNvSpPr/>
          <p:nvPr/>
        </p:nvSpPr>
        <p:spPr>
          <a:xfrm>
            <a:off x="5963844" y="2649053"/>
            <a:ext cx="1736446" cy="246888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algn="ctr" defTabSz="914377">
              <a:defRPr/>
            </a:pPr>
            <a:r>
              <a:rPr lang="nl-NL" sz="900" b="1" kern="0">
                <a:solidFill>
                  <a:prstClr val="white"/>
                </a:solidFill>
                <a:latin typeface="Arial"/>
                <a:cs typeface="Arial"/>
              </a:rPr>
              <a:t>Deployment</a:t>
            </a:r>
            <a:endParaRPr lang="nl-NL" sz="1000" b="1" kern="0">
              <a:solidFill>
                <a:prstClr val="white"/>
              </a:solidFill>
              <a:latin typeface="Arial"/>
              <a:cs typeface="Arial"/>
            </a:endParaRPr>
          </a:p>
          <a:p>
            <a:pPr algn="ctr" defTabSz="914377">
              <a:defRPr/>
            </a:pPr>
            <a:r>
              <a:rPr lang="nl-NL" sz="600" b="1" kern="0">
                <a:solidFill>
                  <a:prstClr val="white"/>
                </a:solidFill>
                <a:latin typeface="Arial"/>
                <a:cs typeface="Arial"/>
              </a:rPr>
              <a:t>Transitie &amp;  Go Live</a:t>
            </a:r>
            <a:endParaRPr lang="nl-NL" sz="600">
              <a:solidFill>
                <a:prstClr val="white"/>
              </a:solidFill>
              <a:cs typeface="Calibri"/>
            </a:endParaRPr>
          </a:p>
        </p:txBody>
      </p:sp>
      <p:sp>
        <p:nvSpPr>
          <p:cNvPr id="304" name="Pijl: punthaak 26">
            <a:extLst>
              <a:ext uri="{FF2B5EF4-FFF2-40B4-BE49-F238E27FC236}">
                <a16:creationId xmlns:a16="http://schemas.microsoft.com/office/drawing/2014/main" id="{963B162F-909F-490C-AA6D-24F8793BFE01}"/>
              </a:ext>
            </a:extLst>
          </p:cNvPr>
          <p:cNvSpPr/>
          <p:nvPr/>
        </p:nvSpPr>
        <p:spPr>
          <a:xfrm>
            <a:off x="7807327" y="2649053"/>
            <a:ext cx="1124390" cy="118872"/>
          </a:xfrm>
          <a:prstGeom prst="chevron">
            <a:avLst/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8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Nazorg</a:t>
            </a:r>
          </a:p>
        </p:txBody>
      </p:sp>
      <p:sp>
        <p:nvSpPr>
          <p:cNvPr id="305" name="Pijl: punthaak 26">
            <a:extLst>
              <a:ext uri="{FF2B5EF4-FFF2-40B4-BE49-F238E27FC236}">
                <a16:creationId xmlns:a16="http://schemas.microsoft.com/office/drawing/2014/main" id="{2625FE70-84BA-4C62-A9F2-839A54B2321E}"/>
              </a:ext>
            </a:extLst>
          </p:cNvPr>
          <p:cNvSpPr/>
          <p:nvPr/>
        </p:nvSpPr>
        <p:spPr>
          <a:xfrm>
            <a:off x="7809105" y="2777069"/>
            <a:ext cx="1121361" cy="118872"/>
          </a:xfrm>
          <a:prstGeom prst="chevron">
            <a:avLst/>
          </a:prstGeom>
          <a:solidFill>
            <a:sysClr val="window" lastClr="FFFFFF">
              <a:lumMod val="50000"/>
              <a:alpha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8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Beheer</a:t>
            </a:r>
          </a:p>
        </p:txBody>
      </p:sp>
      <p:sp>
        <p:nvSpPr>
          <p:cNvPr id="306" name="Pijl: punthaak 26">
            <a:extLst>
              <a:ext uri="{FF2B5EF4-FFF2-40B4-BE49-F238E27FC236}">
                <a16:creationId xmlns:a16="http://schemas.microsoft.com/office/drawing/2014/main" id="{AE070A8C-5803-4EAC-8220-A217CA3DE13E}"/>
              </a:ext>
            </a:extLst>
          </p:cNvPr>
          <p:cNvSpPr/>
          <p:nvPr/>
        </p:nvSpPr>
        <p:spPr>
          <a:xfrm>
            <a:off x="5593355" y="1732815"/>
            <a:ext cx="1103413" cy="183408"/>
          </a:xfrm>
          <a:prstGeom prst="chevron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PI-21.4</a:t>
            </a:r>
          </a:p>
        </p:txBody>
      </p:sp>
      <p:sp>
        <p:nvSpPr>
          <p:cNvPr id="307" name="Pijl: punthaak 26">
            <a:extLst>
              <a:ext uri="{FF2B5EF4-FFF2-40B4-BE49-F238E27FC236}">
                <a16:creationId xmlns:a16="http://schemas.microsoft.com/office/drawing/2014/main" id="{EE0E4914-9ABB-42AB-B354-20BA70E6D578}"/>
              </a:ext>
            </a:extLst>
          </p:cNvPr>
          <p:cNvSpPr/>
          <p:nvPr/>
        </p:nvSpPr>
        <p:spPr>
          <a:xfrm>
            <a:off x="6761759" y="1739389"/>
            <a:ext cx="1103413" cy="170260"/>
          </a:xfrm>
          <a:prstGeom prst="chevron">
            <a:avLst/>
          </a:prstGeom>
          <a:solidFill>
            <a:srgbClr val="364A6B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PI-22.1</a:t>
            </a:r>
          </a:p>
        </p:txBody>
      </p:sp>
      <p:sp>
        <p:nvSpPr>
          <p:cNvPr id="308" name="Pijl: punthaak 26">
            <a:extLst>
              <a:ext uri="{FF2B5EF4-FFF2-40B4-BE49-F238E27FC236}">
                <a16:creationId xmlns:a16="http://schemas.microsoft.com/office/drawing/2014/main" id="{706AB5FD-2D7A-43AB-BEF9-7777983C46EE}"/>
              </a:ext>
            </a:extLst>
          </p:cNvPr>
          <p:cNvSpPr/>
          <p:nvPr/>
        </p:nvSpPr>
        <p:spPr>
          <a:xfrm>
            <a:off x="7930163" y="1739390"/>
            <a:ext cx="1103413" cy="170259"/>
          </a:xfrm>
          <a:prstGeom prst="chevron">
            <a:avLst/>
          </a:prstGeom>
          <a:solidFill>
            <a:srgbClr val="364A6B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PI-22.2</a:t>
            </a:r>
          </a:p>
        </p:txBody>
      </p:sp>
      <p:sp>
        <p:nvSpPr>
          <p:cNvPr id="309" name="Rectangle 45">
            <a:extLst>
              <a:ext uri="{FF2B5EF4-FFF2-40B4-BE49-F238E27FC236}">
                <a16:creationId xmlns:a16="http://schemas.microsoft.com/office/drawing/2014/main" id="{3F9B5393-64A5-445E-8206-5F9899FD69BE}"/>
              </a:ext>
            </a:extLst>
          </p:cNvPr>
          <p:cNvSpPr/>
          <p:nvPr/>
        </p:nvSpPr>
        <p:spPr>
          <a:xfrm>
            <a:off x="2089268" y="1392923"/>
            <a:ext cx="1103413" cy="182880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Q1 ‘21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10" name="Rectangle 46">
            <a:extLst>
              <a:ext uri="{FF2B5EF4-FFF2-40B4-BE49-F238E27FC236}">
                <a16:creationId xmlns:a16="http://schemas.microsoft.com/office/drawing/2014/main" id="{52DFE3E1-6319-4239-BE12-A3575B91394B}"/>
              </a:ext>
            </a:extLst>
          </p:cNvPr>
          <p:cNvSpPr/>
          <p:nvPr/>
        </p:nvSpPr>
        <p:spPr>
          <a:xfrm>
            <a:off x="3257447" y="1392923"/>
            <a:ext cx="1103413" cy="182880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Q2 ‘21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11" name="Rectangle 47">
            <a:extLst>
              <a:ext uri="{FF2B5EF4-FFF2-40B4-BE49-F238E27FC236}">
                <a16:creationId xmlns:a16="http://schemas.microsoft.com/office/drawing/2014/main" id="{2457CBF8-CBC9-4C95-994D-2E347AE7FEB7}"/>
              </a:ext>
            </a:extLst>
          </p:cNvPr>
          <p:cNvSpPr/>
          <p:nvPr/>
        </p:nvSpPr>
        <p:spPr>
          <a:xfrm>
            <a:off x="4425626" y="1392923"/>
            <a:ext cx="1103413" cy="182880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Q3 '21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12" name="Rectangle 48">
            <a:extLst>
              <a:ext uri="{FF2B5EF4-FFF2-40B4-BE49-F238E27FC236}">
                <a16:creationId xmlns:a16="http://schemas.microsoft.com/office/drawing/2014/main" id="{2700C2F9-0B20-44D0-8CB1-C2DF6016FD2D}"/>
              </a:ext>
            </a:extLst>
          </p:cNvPr>
          <p:cNvSpPr/>
          <p:nvPr/>
        </p:nvSpPr>
        <p:spPr>
          <a:xfrm>
            <a:off x="5593805" y="1392923"/>
            <a:ext cx="1103413" cy="182880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Q4 '21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13" name="Rectangle 49">
            <a:extLst>
              <a:ext uri="{FF2B5EF4-FFF2-40B4-BE49-F238E27FC236}">
                <a16:creationId xmlns:a16="http://schemas.microsoft.com/office/drawing/2014/main" id="{5BD57A18-815E-4D9D-A9E4-6F9C1C4F32FD}"/>
              </a:ext>
            </a:extLst>
          </p:cNvPr>
          <p:cNvSpPr/>
          <p:nvPr/>
        </p:nvSpPr>
        <p:spPr>
          <a:xfrm>
            <a:off x="6761984" y="1392923"/>
            <a:ext cx="1103413" cy="182880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Q1 ‘22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14" name="Rectangle 50">
            <a:extLst>
              <a:ext uri="{FF2B5EF4-FFF2-40B4-BE49-F238E27FC236}">
                <a16:creationId xmlns:a16="http://schemas.microsoft.com/office/drawing/2014/main" id="{5F27FD37-A616-47BD-8A69-440439C229CD}"/>
              </a:ext>
            </a:extLst>
          </p:cNvPr>
          <p:cNvSpPr/>
          <p:nvPr/>
        </p:nvSpPr>
        <p:spPr>
          <a:xfrm>
            <a:off x="7930163" y="1392923"/>
            <a:ext cx="1103413" cy="182880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Q2 ‘22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15" name="Rectangle 72">
            <a:extLst>
              <a:ext uri="{FF2B5EF4-FFF2-40B4-BE49-F238E27FC236}">
                <a16:creationId xmlns:a16="http://schemas.microsoft.com/office/drawing/2014/main" id="{7ECACC98-9AAB-4526-B8B0-DF88A598C2BE}"/>
              </a:ext>
            </a:extLst>
          </p:cNvPr>
          <p:cNvSpPr/>
          <p:nvPr/>
        </p:nvSpPr>
        <p:spPr>
          <a:xfrm>
            <a:off x="451631" y="1687358"/>
            <a:ext cx="1005840" cy="274320"/>
          </a:xfrm>
          <a:prstGeom prst="rect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Program Incr.</a:t>
            </a:r>
          </a:p>
        </p:txBody>
      </p:sp>
      <p:sp>
        <p:nvSpPr>
          <p:cNvPr id="316" name="Rectangle 73">
            <a:extLst>
              <a:ext uri="{FF2B5EF4-FFF2-40B4-BE49-F238E27FC236}">
                <a16:creationId xmlns:a16="http://schemas.microsoft.com/office/drawing/2014/main" id="{CDC53D2E-6E8B-465B-BA6C-BF3E2F079AC3}"/>
              </a:ext>
            </a:extLst>
          </p:cNvPr>
          <p:cNvSpPr/>
          <p:nvPr/>
        </p:nvSpPr>
        <p:spPr>
          <a:xfrm>
            <a:off x="451631" y="1353377"/>
            <a:ext cx="1005840" cy="263542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Kwartaal</a:t>
            </a:r>
          </a:p>
        </p:txBody>
      </p:sp>
      <p:sp>
        <p:nvSpPr>
          <p:cNvPr id="317" name="Rectangle 118">
            <a:extLst>
              <a:ext uri="{FF2B5EF4-FFF2-40B4-BE49-F238E27FC236}">
                <a16:creationId xmlns:a16="http://schemas.microsoft.com/office/drawing/2014/main" id="{C0B8B306-8F71-4E67-BDF0-B5C8BF0706D1}"/>
              </a:ext>
            </a:extLst>
          </p:cNvPr>
          <p:cNvSpPr/>
          <p:nvPr/>
        </p:nvSpPr>
        <p:spPr>
          <a:xfrm>
            <a:off x="451631" y="2018693"/>
            <a:ext cx="1005840" cy="507969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NEDU</a:t>
            </a:r>
          </a:p>
        </p:txBody>
      </p:sp>
      <p:sp>
        <p:nvSpPr>
          <p:cNvPr id="318" name="Rectangle 119">
            <a:extLst>
              <a:ext uri="{FF2B5EF4-FFF2-40B4-BE49-F238E27FC236}">
                <a16:creationId xmlns:a16="http://schemas.microsoft.com/office/drawing/2014/main" id="{C48AFAC4-CAA0-4654-9626-DC78BB13B7B1}"/>
              </a:ext>
            </a:extLst>
          </p:cNvPr>
          <p:cNvSpPr/>
          <p:nvPr/>
        </p:nvSpPr>
        <p:spPr>
          <a:xfrm>
            <a:off x="451631" y="2573515"/>
            <a:ext cx="1005840" cy="865269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EDSN</a:t>
            </a:r>
          </a:p>
        </p:txBody>
      </p:sp>
      <p:sp>
        <p:nvSpPr>
          <p:cNvPr id="319" name="TextBox 126">
            <a:extLst>
              <a:ext uri="{FF2B5EF4-FFF2-40B4-BE49-F238E27FC236}">
                <a16:creationId xmlns:a16="http://schemas.microsoft.com/office/drawing/2014/main" id="{29833191-A112-4B74-A897-C5EBE028FD87}"/>
              </a:ext>
            </a:extLst>
          </p:cNvPr>
          <p:cNvSpPr txBox="1"/>
          <p:nvPr/>
        </p:nvSpPr>
        <p:spPr>
          <a:xfrm>
            <a:off x="3107350" y="3021913"/>
            <a:ext cx="80342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/>
              </a:rPr>
              <a:t> Int. MMC-hub</a:t>
            </a: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/>
              </a:rPr>
              <a:t>April ’21</a:t>
            </a:r>
          </a:p>
        </p:txBody>
      </p:sp>
      <p:sp>
        <p:nvSpPr>
          <p:cNvPr id="320" name="Rechthoek: afgeronde hoeken 14">
            <a:extLst>
              <a:ext uri="{FF2B5EF4-FFF2-40B4-BE49-F238E27FC236}">
                <a16:creationId xmlns:a16="http://schemas.microsoft.com/office/drawing/2014/main" id="{6956B873-9D07-4EF7-90C1-AA1F246DF8FE}"/>
              </a:ext>
            </a:extLst>
          </p:cNvPr>
          <p:cNvSpPr/>
          <p:nvPr/>
        </p:nvSpPr>
        <p:spPr>
          <a:xfrm>
            <a:off x="368428" y="3520308"/>
            <a:ext cx="11360866" cy="2197402"/>
          </a:xfrm>
          <a:prstGeom prst="roundRect">
            <a:avLst>
              <a:gd name="adj" fmla="val 1643"/>
            </a:avLst>
          </a:prstGeom>
          <a:noFill/>
          <a:ln w="3175" cap="flat" cmpd="sng" algn="ctr">
            <a:solidFill>
              <a:srgbClr val="364A6B">
                <a:lumMod val="75000"/>
              </a:srgbClr>
            </a:solidFill>
            <a:prstDash val="solid"/>
          </a:ln>
          <a:effectLst/>
        </p:spPr>
        <p:txBody>
          <a:bodyPr wrap="none" lIns="108000" tIns="0" rIns="108000" bIns="0" rtlCol="0" anchor="ctr"/>
          <a:lstStyle/>
          <a:p>
            <a:pPr marL="0" marR="0" lvl="0" indent="0" algn="ctr" defTabSz="45713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321" name="Rectangle 105">
            <a:extLst>
              <a:ext uri="{FF2B5EF4-FFF2-40B4-BE49-F238E27FC236}">
                <a16:creationId xmlns:a16="http://schemas.microsoft.com/office/drawing/2014/main" id="{4CB81C18-4E9A-4F8E-8932-19A69BD07515}"/>
              </a:ext>
            </a:extLst>
          </p:cNvPr>
          <p:cNvSpPr/>
          <p:nvPr/>
        </p:nvSpPr>
        <p:spPr>
          <a:xfrm>
            <a:off x="444524" y="3516813"/>
            <a:ext cx="1005840" cy="2204389"/>
          </a:xfrm>
          <a:prstGeom prst="rect">
            <a:avLst/>
          </a:prstGeom>
          <a:solidFill>
            <a:srgbClr val="17753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TEST</a:t>
            </a:r>
          </a:p>
        </p:txBody>
      </p:sp>
      <p:sp>
        <p:nvSpPr>
          <p:cNvPr id="322" name="Pijl: punthaak 22">
            <a:extLst>
              <a:ext uri="{FF2B5EF4-FFF2-40B4-BE49-F238E27FC236}">
                <a16:creationId xmlns:a16="http://schemas.microsoft.com/office/drawing/2014/main" id="{D752F7D6-567F-4C43-9B2D-492727672CBA}"/>
              </a:ext>
            </a:extLst>
          </p:cNvPr>
          <p:cNvSpPr/>
          <p:nvPr/>
        </p:nvSpPr>
        <p:spPr>
          <a:xfrm>
            <a:off x="5274937" y="4846734"/>
            <a:ext cx="715008" cy="182880"/>
          </a:xfrm>
          <a:prstGeom prst="chevron">
            <a:avLst>
              <a:gd name="adj" fmla="val 25926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914377">
              <a:defRPr/>
            </a:pPr>
            <a:endParaRPr lang="nl-NL" sz="8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Pijl: punthaak 22">
            <a:extLst>
              <a:ext uri="{FF2B5EF4-FFF2-40B4-BE49-F238E27FC236}">
                <a16:creationId xmlns:a16="http://schemas.microsoft.com/office/drawing/2014/main" id="{1CBE42DB-8E3F-48F7-9B30-D52A4B82FE86}"/>
              </a:ext>
            </a:extLst>
          </p:cNvPr>
          <p:cNvSpPr/>
          <p:nvPr/>
        </p:nvSpPr>
        <p:spPr>
          <a:xfrm>
            <a:off x="6186410" y="5106768"/>
            <a:ext cx="575349" cy="182880"/>
          </a:xfrm>
          <a:prstGeom prst="chevron">
            <a:avLst>
              <a:gd name="adj" fmla="val 30825"/>
            </a:avLst>
          </a:prstGeom>
          <a:solidFill>
            <a:srgbClr val="06B2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endParaRPr lang="nl-NL" sz="8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Pijl: punthaak 22">
            <a:extLst>
              <a:ext uri="{FF2B5EF4-FFF2-40B4-BE49-F238E27FC236}">
                <a16:creationId xmlns:a16="http://schemas.microsoft.com/office/drawing/2014/main" id="{015B618B-0B73-49C8-89B5-F8063B901C0D}"/>
              </a:ext>
            </a:extLst>
          </p:cNvPr>
          <p:cNvSpPr/>
          <p:nvPr/>
        </p:nvSpPr>
        <p:spPr>
          <a:xfrm>
            <a:off x="6766257" y="5346429"/>
            <a:ext cx="871806" cy="182880"/>
          </a:xfrm>
          <a:prstGeom prst="chevron">
            <a:avLst>
              <a:gd name="adj" fmla="val 41666"/>
            </a:avLst>
          </a:prstGeom>
          <a:solidFill>
            <a:srgbClr val="06B2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8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GAT</a:t>
            </a:r>
          </a:p>
        </p:txBody>
      </p:sp>
      <p:sp>
        <p:nvSpPr>
          <p:cNvPr id="325" name="Isosceles Triangle 143">
            <a:extLst>
              <a:ext uri="{FF2B5EF4-FFF2-40B4-BE49-F238E27FC236}">
                <a16:creationId xmlns:a16="http://schemas.microsoft.com/office/drawing/2014/main" id="{52199029-9E62-49F3-995E-47091FC530C1}"/>
              </a:ext>
            </a:extLst>
          </p:cNvPr>
          <p:cNvSpPr/>
          <p:nvPr/>
        </p:nvSpPr>
        <p:spPr>
          <a:xfrm>
            <a:off x="5897971" y="2936023"/>
            <a:ext cx="182880" cy="91440"/>
          </a:xfrm>
          <a:prstGeom prst="triangle">
            <a:avLst/>
          </a:prstGeom>
          <a:solidFill>
            <a:srgbClr val="7F7F7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26" name="TextBox 144">
            <a:extLst>
              <a:ext uri="{FF2B5EF4-FFF2-40B4-BE49-F238E27FC236}">
                <a16:creationId xmlns:a16="http://schemas.microsoft.com/office/drawing/2014/main" id="{F9DBC782-FFE9-43FE-A220-CE9964F5F6C4}"/>
              </a:ext>
            </a:extLst>
          </p:cNvPr>
          <p:cNvSpPr txBox="1"/>
          <p:nvPr/>
        </p:nvSpPr>
        <p:spPr>
          <a:xfrm>
            <a:off x="5353375" y="3021913"/>
            <a:ext cx="82733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defTabSz="914377">
              <a:defRPr/>
            </a:pPr>
            <a:r>
              <a:rPr lang="nl-NL" sz="800" b="1" kern="0" dirty="0">
                <a:solidFill>
                  <a:prstClr val="black"/>
                </a:solidFill>
                <a:cs typeface="Calibri"/>
              </a:rPr>
              <a:t>Einde RNBAT</a:t>
            </a:r>
          </a:p>
          <a:p>
            <a:pPr algn="r" defTabSz="914377">
              <a:defRPr/>
            </a:pPr>
            <a:r>
              <a:rPr lang="nl-NL" sz="800" kern="0" dirty="0">
                <a:solidFill>
                  <a:prstClr val="black"/>
                </a:solidFill>
                <a:cs typeface="Calibri"/>
              </a:rPr>
              <a:t>26 nov. ’21</a:t>
            </a:r>
          </a:p>
        </p:txBody>
      </p:sp>
      <p:sp>
        <p:nvSpPr>
          <p:cNvPr id="327" name="Ovaal 28">
            <a:extLst>
              <a:ext uri="{FF2B5EF4-FFF2-40B4-BE49-F238E27FC236}">
                <a16:creationId xmlns:a16="http://schemas.microsoft.com/office/drawing/2014/main" id="{BDC7615E-ADC4-42A9-9D52-CDC8F4467CBC}"/>
              </a:ext>
            </a:extLst>
          </p:cNvPr>
          <p:cNvSpPr/>
          <p:nvPr/>
        </p:nvSpPr>
        <p:spPr>
          <a:xfrm>
            <a:off x="1602789" y="4119299"/>
            <a:ext cx="182880" cy="182880"/>
          </a:xfrm>
          <a:prstGeom prst="ellipse">
            <a:avLst/>
          </a:prstGeom>
          <a:solidFill>
            <a:srgbClr val="69A0B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28" name="Ovaal 28">
            <a:extLst>
              <a:ext uri="{FF2B5EF4-FFF2-40B4-BE49-F238E27FC236}">
                <a16:creationId xmlns:a16="http://schemas.microsoft.com/office/drawing/2014/main" id="{CF033BA5-BF3F-4C26-9AD5-6E451FD7BF82}"/>
              </a:ext>
            </a:extLst>
          </p:cNvPr>
          <p:cNvSpPr/>
          <p:nvPr/>
        </p:nvSpPr>
        <p:spPr>
          <a:xfrm>
            <a:off x="1602789" y="4349809"/>
            <a:ext cx="182880" cy="182880"/>
          </a:xfrm>
          <a:prstGeom prst="ellipse">
            <a:avLst/>
          </a:prstGeom>
          <a:solidFill>
            <a:srgbClr val="69A0B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29" name="Ovaal 28">
            <a:extLst>
              <a:ext uri="{FF2B5EF4-FFF2-40B4-BE49-F238E27FC236}">
                <a16:creationId xmlns:a16="http://schemas.microsoft.com/office/drawing/2014/main" id="{F1EA6AA5-2ADE-4673-9D6D-4E6846E48881}"/>
              </a:ext>
            </a:extLst>
          </p:cNvPr>
          <p:cNvSpPr/>
          <p:nvPr/>
        </p:nvSpPr>
        <p:spPr>
          <a:xfrm>
            <a:off x="6002704" y="4838693"/>
            <a:ext cx="182880" cy="18288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30" name="Ovaal 28">
            <a:extLst>
              <a:ext uri="{FF2B5EF4-FFF2-40B4-BE49-F238E27FC236}">
                <a16:creationId xmlns:a16="http://schemas.microsoft.com/office/drawing/2014/main" id="{CEAD693A-76A1-4370-B033-AB09C159C19A}"/>
              </a:ext>
            </a:extLst>
          </p:cNvPr>
          <p:cNvSpPr/>
          <p:nvPr/>
        </p:nvSpPr>
        <p:spPr>
          <a:xfrm>
            <a:off x="6003530" y="5108952"/>
            <a:ext cx="182880" cy="18288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31" name="Ovaal 28">
            <a:extLst>
              <a:ext uri="{FF2B5EF4-FFF2-40B4-BE49-F238E27FC236}">
                <a16:creationId xmlns:a16="http://schemas.microsoft.com/office/drawing/2014/main" id="{210165A6-760B-46E7-81B2-A13C3B8388ED}"/>
              </a:ext>
            </a:extLst>
          </p:cNvPr>
          <p:cNvSpPr/>
          <p:nvPr/>
        </p:nvSpPr>
        <p:spPr>
          <a:xfrm>
            <a:off x="6565553" y="5347445"/>
            <a:ext cx="182880" cy="18288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332" name="Rechte verbindingslijn 16">
            <a:extLst>
              <a:ext uri="{FF2B5EF4-FFF2-40B4-BE49-F238E27FC236}">
                <a16:creationId xmlns:a16="http://schemas.microsoft.com/office/drawing/2014/main" id="{55992D42-63EC-47E1-9F84-7267DC815A95}"/>
              </a:ext>
            </a:extLst>
          </p:cNvPr>
          <p:cNvCxnSpPr>
            <a:cxnSpLocks/>
          </p:cNvCxnSpPr>
          <p:nvPr/>
        </p:nvCxnSpPr>
        <p:spPr>
          <a:xfrm flipV="1">
            <a:off x="3514301" y="1569796"/>
            <a:ext cx="0" cy="1386302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cxnSp>
        <p:nvCxnSpPr>
          <p:cNvPr id="333" name="Rechte verbindingslijn 16">
            <a:extLst>
              <a:ext uri="{FF2B5EF4-FFF2-40B4-BE49-F238E27FC236}">
                <a16:creationId xmlns:a16="http://schemas.microsoft.com/office/drawing/2014/main" id="{833C2258-F055-4374-9133-40E54413E9CB}"/>
              </a:ext>
            </a:extLst>
          </p:cNvPr>
          <p:cNvCxnSpPr>
            <a:cxnSpLocks/>
          </p:cNvCxnSpPr>
          <p:nvPr/>
        </p:nvCxnSpPr>
        <p:spPr>
          <a:xfrm flipV="1">
            <a:off x="4827366" y="1569794"/>
            <a:ext cx="5587" cy="301752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334" name="Rechthoek: afgeronde hoeken 1">
            <a:extLst>
              <a:ext uri="{FF2B5EF4-FFF2-40B4-BE49-F238E27FC236}">
                <a16:creationId xmlns:a16="http://schemas.microsoft.com/office/drawing/2014/main" id="{BD5A3DBB-FB69-497B-A016-DF7A1A658A84}"/>
              </a:ext>
            </a:extLst>
          </p:cNvPr>
          <p:cNvSpPr/>
          <p:nvPr/>
        </p:nvSpPr>
        <p:spPr>
          <a:xfrm>
            <a:off x="1572309" y="2073662"/>
            <a:ext cx="6581230" cy="399665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35" name="Pijl: punthaak 22">
            <a:extLst>
              <a:ext uri="{FF2B5EF4-FFF2-40B4-BE49-F238E27FC236}">
                <a16:creationId xmlns:a16="http://schemas.microsoft.com/office/drawing/2014/main" id="{19421118-01B2-4DFE-A0BA-A8E400E61A09}"/>
              </a:ext>
            </a:extLst>
          </p:cNvPr>
          <p:cNvSpPr/>
          <p:nvPr/>
        </p:nvSpPr>
        <p:spPr>
          <a:xfrm>
            <a:off x="1716130" y="2128926"/>
            <a:ext cx="4470280" cy="292608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9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Ontwerpen, Bouwen en Testen</a:t>
            </a:r>
          </a:p>
        </p:txBody>
      </p:sp>
      <p:sp>
        <p:nvSpPr>
          <p:cNvPr id="336" name="Pijl: punthaak 22">
            <a:extLst>
              <a:ext uri="{FF2B5EF4-FFF2-40B4-BE49-F238E27FC236}">
                <a16:creationId xmlns:a16="http://schemas.microsoft.com/office/drawing/2014/main" id="{14B404BF-AF06-4A78-A7AD-8F4A9CA6221C}"/>
              </a:ext>
            </a:extLst>
          </p:cNvPr>
          <p:cNvSpPr/>
          <p:nvPr/>
        </p:nvSpPr>
        <p:spPr>
          <a:xfrm>
            <a:off x="1716130" y="2649053"/>
            <a:ext cx="4232474" cy="246888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9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Ontwerpen, Bouwen en Testen</a:t>
            </a:r>
          </a:p>
        </p:txBody>
      </p:sp>
      <p:sp>
        <p:nvSpPr>
          <p:cNvPr id="337" name="Pijl: punthaak 18">
            <a:extLst>
              <a:ext uri="{FF2B5EF4-FFF2-40B4-BE49-F238E27FC236}">
                <a16:creationId xmlns:a16="http://schemas.microsoft.com/office/drawing/2014/main" id="{835856B7-553C-442D-95D1-E2DD75C46450}"/>
              </a:ext>
            </a:extLst>
          </p:cNvPr>
          <p:cNvSpPr/>
          <p:nvPr/>
        </p:nvSpPr>
        <p:spPr>
          <a:xfrm>
            <a:off x="6225242" y="2128926"/>
            <a:ext cx="1475048" cy="137160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8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Acceptatie</a:t>
            </a:r>
          </a:p>
        </p:txBody>
      </p:sp>
      <p:sp>
        <p:nvSpPr>
          <p:cNvPr id="338" name="Pijl: punthaak 18">
            <a:extLst>
              <a:ext uri="{FF2B5EF4-FFF2-40B4-BE49-F238E27FC236}">
                <a16:creationId xmlns:a16="http://schemas.microsoft.com/office/drawing/2014/main" id="{1F3BC4C4-2F95-4568-A8CB-406BB89FF4C4}"/>
              </a:ext>
            </a:extLst>
          </p:cNvPr>
          <p:cNvSpPr/>
          <p:nvPr/>
        </p:nvSpPr>
        <p:spPr>
          <a:xfrm>
            <a:off x="6225242" y="2284374"/>
            <a:ext cx="1475048" cy="137160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nl-NL" sz="8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Transitie</a:t>
            </a:r>
          </a:p>
        </p:txBody>
      </p:sp>
      <p:sp>
        <p:nvSpPr>
          <p:cNvPr id="339" name="Pijl: punthaak 26">
            <a:extLst>
              <a:ext uri="{FF2B5EF4-FFF2-40B4-BE49-F238E27FC236}">
                <a16:creationId xmlns:a16="http://schemas.microsoft.com/office/drawing/2014/main" id="{51095B3A-56D0-49C9-A7B2-DD416482E3D5}"/>
              </a:ext>
            </a:extLst>
          </p:cNvPr>
          <p:cNvSpPr/>
          <p:nvPr/>
        </p:nvSpPr>
        <p:spPr>
          <a:xfrm>
            <a:off x="4424951" y="1728715"/>
            <a:ext cx="1103413" cy="191608"/>
          </a:xfrm>
          <a:prstGeom prst="chevron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PI-21.3</a:t>
            </a:r>
          </a:p>
        </p:txBody>
      </p:sp>
      <p:sp>
        <p:nvSpPr>
          <p:cNvPr id="340" name="Pijl: punthaak 26">
            <a:extLst>
              <a:ext uri="{FF2B5EF4-FFF2-40B4-BE49-F238E27FC236}">
                <a16:creationId xmlns:a16="http://schemas.microsoft.com/office/drawing/2014/main" id="{5480FA1F-378F-4EF1-A92F-942F648F842E}"/>
              </a:ext>
            </a:extLst>
          </p:cNvPr>
          <p:cNvSpPr/>
          <p:nvPr/>
        </p:nvSpPr>
        <p:spPr>
          <a:xfrm>
            <a:off x="2088143" y="1733371"/>
            <a:ext cx="1103413" cy="182296"/>
          </a:xfrm>
          <a:prstGeom prst="chevron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PI-21.1</a:t>
            </a:r>
          </a:p>
        </p:txBody>
      </p:sp>
      <p:sp>
        <p:nvSpPr>
          <p:cNvPr id="341" name="Rectangle 167">
            <a:extLst>
              <a:ext uri="{FF2B5EF4-FFF2-40B4-BE49-F238E27FC236}">
                <a16:creationId xmlns:a16="http://schemas.microsoft.com/office/drawing/2014/main" id="{7BACC98A-503E-4CA2-A83B-DCE737AD4CBD}"/>
              </a:ext>
            </a:extLst>
          </p:cNvPr>
          <p:cNvSpPr/>
          <p:nvPr/>
        </p:nvSpPr>
        <p:spPr>
          <a:xfrm>
            <a:off x="6002704" y="3621378"/>
            <a:ext cx="1736416" cy="457200"/>
          </a:xfrm>
          <a:prstGeom prst="rect">
            <a:avLst/>
          </a:prstGeom>
          <a:solidFill>
            <a:srgbClr val="058960"/>
          </a:solidFill>
          <a:ln w="12700" cap="flat" cmpd="sng" algn="ctr">
            <a:solidFill>
              <a:srgbClr val="058960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Fase 4 |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Acceptatie Markt</a:t>
            </a:r>
          </a:p>
        </p:txBody>
      </p:sp>
      <p:sp>
        <p:nvSpPr>
          <p:cNvPr id="342" name="Isosceles Triangle 125">
            <a:extLst>
              <a:ext uri="{FF2B5EF4-FFF2-40B4-BE49-F238E27FC236}">
                <a16:creationId xmlns:a16="http://schemas.microsoft.com/office/drawing/2014/main" id="{C08C7EDA-2801-4A76-86D6-9706C70090DC}"/>
              </a:ext>
            </a:extLst>
          </p:cNvPr>
          <p:cNvSpPr/>
          <p:nvPr/>
        </p:nvSpPr>
        <p:spPr>
          <a:xfrm>
            <a:off x="3419762" y="2932135"/>
            <a:ext cx="182880" cy="91440"/>
          </a:xfrm>
          <a:prstGeom prst="triangle">
            <a:avLst/>
          </a:prstGeom>
          <a:solidFill>
            <a:sysClr val="window" lastClr="FFFFFF">
              <a:lumMod val="75000"/>
            </a:sys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A490DD3E-5095-43B6-8F51-6B00581E887B}"/>
              </a:ext>
            </a:extLst>
          </p:cNvPr>
          <p:cNvSpPr/>
          <p:nvPr/>
        </p:nvSpPr>
        <p:spPr>
          <a:xfrm>
            <a:off x="4405476" y="3014601"/>
            <a:ext cx="603636" cy="39378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144000" rIns="144000" bIns="144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4" name="Pijl: punthaak 22">
            <a:extLst>
              <a:ext uri="{FF2B5EF4-FFF2-40B4-BE49-F238E27FC236}">
                <a16:creationId xmlns:a16="http://schemas.microsoft.com/office/drawing/2014/main" id="{2251866F-08B8-4F05-87A6-25F3C98F8D50}"/>
              </a:ext>
            </a:extLst>
          </p:cNvPr>
          <p:cNvSpPr/>
          <p:nvPr/>
        </p:nvSpPr>
        <p:spPr>
          <a:xfrm>
            <a:off x="1596054" y="3621379"/>
            <a:ext cx="3376724" cy="457200"/>
          </a:xfrm>
          <a:prstGeom prst="chevron">
            <a:avLst>
              <a:gd name="adj" fmla="val 26159"/>
            </a:avLst>
          </a:prstGeom>
          <a:solidFill>
            <a:srgbClr val="BEF4EF"/>
          </a:solidFill>
          <a:ln w="12700" cap="flat" cmpd="sng" algn="ctr">
            <a:solidFill>
              <a:srgbClr val="1A9A8E"/>
            </a:solidFill>
            <a:prstDash val="dash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5" name="Rectangle 121">
            <a:extLst>
              <a:ext uri="{FF2B5EF4-FFF2-40B4-BE49-F238E27FC236}">
                <a16:creationId xmlns:a16="http://schemas.microsoft.com/office/drawing/2014/main" id="{16EC0E11-F9FA-448D-9E94-3F3A17446372}"/>
              </a:ext>
            </a:extLst>
          </p:cNvPr>
          <p:cNvSpPr/>
          <p:nvPr/>
        </p:nvSpPr>
        <p:spPr>
          <a:xfrm>
            <a:off x="1762885" y="3653368"/>
            <a:ext cx="3034141" cy="182880"/>
          </a:xfrm>
          <a:prstGeom prst="rect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Fase 1 </a:t>
            </a:r>
            <a:r>
              <a:rPr kumimoji="0" lang="nl-NL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| Acceptatie User Stories</a:t>
            </a:r>
          </a:p>
        </p:txBody>
      </p:sp>
      <p:sp>
        <p:nvSpPr>
          <p:cNvPr id="346" name="Rectangle 138">
            <a:extLst>
              <a:ext uri="{FF2B5EF4-FFF2-40B4-BE49-F238E27FC236}">
                <a16:creationId xmlns:a16="http://schemas.microsoft.com/office/drawing/2014/main" id="{D5478D97-A151-44FC-808C-DF66CFB39277}"/>
              </a:ext>
            </a:extLst>
          </p:cNvPr>
          <p:cNvSpPr/>
          <p:nvPr/>
        </p:nvSpPr>
        <p:spPr>
          <a:xfrm>
            <a:off x="1981303" y="3855476"/>
            <a:ext cx="2815723" cy="182880"/>
          </a:xfrm>
          <a:prstGeom prst="rect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Fase 2 </a:t>
            </a:r>
            <a:r>
              <a:rPr kumimoji="0" lang="nl-NL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| Acceptatie Features</a:t>
            </a:r>
          </a:p>
        </p:txBody>
      </p:sp>
      <p:sp>
        <p:nvSpPr>
          <p:cNvPr id="347" name="Rectangle 139">
            <a:extLst>
              <a:ext uri="{FF2B5EF4-FFF2-40B4-BE49-F238E27FC236}">
                <a16:creationId xmlns:a16="http://schemas.microsoft.com/office/drawing/2014/main" id="{FD2F8B5E-9B37-4784-932E-9B698A34BEC3}"/>
              </a:ext>
            </a:extLst>
          </p:cNvPr>
          <p:cNvSpPr/>
          <p:nvPr/>
        </p:nvSpPr>
        <p:spPr>
          <a:xfrm>
            <a:off x="4827365" y="3621378"/>
            <a:ext cx="1162579" cy="457200"/>
          </a:xfrm>
          <a:prstGeom prst="rect">
            <a:avLst/>
          </a:prstGeom>
          <a:solidFill>
            <a:srgbClr val="1A9A8E"/>
          </a:solidFill>
          <a:ln w="12700" cap="flat" cmpd="sng" algn="ctr">
            <a:solidFill>
              <a:srgbClr val="1A9A8E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Fase 3 |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Acc. Epics</a:t>
            </a:r>
          </a:p>
        </p:txBody>
      </p:sp>
      <p:sp>
        <p:nvSpPr>
          <p:cNvPr id="348" name="TextBox 127">
            <a:extLst>
              <a:ext uri="{FF2B5EF4-FFF2-40B4-BE49-F238E27FC236}">
                <a16:creationId xmlns:a16="http://schemas.microsoft.com/office/drawing/2014/main" id="{CD4CF524-88AC-4229-89CC-61D6F83995AA}"/>
              </a:ext>
            </a:extLst>
          </p:cNvPr>
          <p:cNvSpPr txBox="1"/>
          <p:nvPr/>
        </p:nvSpPr>
        <p:spPr>
          <a:xfrm>
            <a:off x="4459936" y="3021913"/>
            <a:ext cx="73312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/>
              </a:rPr>
              <a:t>Start Fase 3</a:t>
            </a:r>
            <a:endParaRPr kumimoji="0" lang="nl-NL" sz="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/>
              </a:rPr>
              <a:t>1 aug. ’21</a:t>
            </a:r>
          </a:p>
        </p:txBody>
      </p:sp>
      <p:sp>
        <p:nvSpPr>
          <p:cNvPr id="349" name="Pijl: punthaak 22">
            <a:extLst>
              <a:ext uri="{FF2B5EF4-FFF2-40B4-BE49-F238E27FC236}">
                <a16:creationId xmlns:a16="http://schemas.microsoft.com/office/drawing/2014/main" id="{0FE70B6E-225C-4A77-8E05-19331A450D4B}"/>
              </a:ext>
            </a:extLst>
          </p:cNvPr>
          <p:cNvSpPr/>
          <p:nvPr/>
        </p:nvSpPr>
        <p:spPr>
          <a:xfrm>
            <a:off x="1792093" y="4119299"/>
            <a:ext cx="3145736" cy="182880"/>
          </a:xfrm>
          <a:prstGeom prst="chevron">
            <a:avLst/>
          </a:prstGeom>
          <a:solidFill>
            <a:srgbClr val="639D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914377">
              <a:defRPr/>
            </a:pPr>
            <a:r>
              <a:rPr lang="nl-NL" sz="8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Scrum Test </a:t>
            </a:r>
            <a:r>
              <a:rPr lang="nl-NL" sz="6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Unit Test, FAT, Regressie Test, ART</a:t>
            </a:r>
          </a:p>
        </p:txBody>
      </p:sp>
      <p:sp>
        <p:nvSpPr>
          <p:cNvPr id="350" name="Pijl: punthaak 22">
            <a:extLst>
              <a:ext uri="{FF2B5EF4-FFF2-40B4-BE49-F238E27FC236}">
                <a16:creationId xmlns:a16="http://schemas.microsoft.com/office/drawing/2014/main" id="{973DA908-03D6-4039-9416-29761FEF48FB}"/>
              </a:ext>
            </a:extLst>
          </p:cNvPr>
          <p:cNvSpPr/>
          <p:nvPr/>
        </p:nvSpPr>
        <p:spPr>
          <a:xfrm>
            <a:off x="1792093" y="4582135"/>
            <a:ext cx="4198719" cy="182127"/>
          </a:xfrm>
          <a:prstGeom prst="chevron">
            <a:avLst>
              <a:gd name="adj" fmla="val 26159"/>
            </a:avLst>
          </a:prstGeom>
          <a:solidFill>
            <a:srgbClr val="BEF4EF"/>
          </a:solidFill>
          <a:ln w="12700" cap="flat" cmpd="sng" algn="ctr">
            <a:solidFill>
              <a:srgbClr val="21C4B6"/>
            </a:solidFill>
            <a:prstDash val="dash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Beheer Test </a:t>
            </a:r>
            <a:r>
              <a:rPr kumimoji="0" lang="nl-NL" sz="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– Performace, Security</a:t>
            </a:r>
            <a:endParaRPr kumimoji="0" lang="nl-NL" sz="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1" name="Pijl: punthaak 22">
            <a:extLst>
              <a:ext uri="{FF2B5EF4-FFF2-40B4-BE49-F238E27FC236}">
                <a16:creationId xmlns:a16="http://schemas.microsoft.com/office/drawing/2014/main" id="{6678D3A6-1929-4637-9468-C79584306F98}"/>
              </a:ext>
            </a:extLst>
          </p:cNvPr>
          <p:cNvSpPr/>
          <p:nvPr/>
        </p:nvSpPr>
        <p:spPr>
          <a:xfrm>
            <a:off x="4698457" y="4582051"/>
            <a:ext cx="511735" cy="182880"/>
          </a:xfrm>
          <a:prstGeom prst="chevron">
            <a:avLst>
              <a:gd name="adj" fmla="val 29630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914377">
              <a:defRPr/>
            </a:pPr>
            <a:endParaRPr lang="nl-NL" sz="7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2" name="Ovaal 28">
            <a:extLst>
              <a:ext uri="{FF2B5EF4-FFF2-40B4-BE49-F238E27FC236}">
                <a16:creationId xmlns:a16="http://schemas.microsoft.com/office/drawing/2014/main" id="{271ACFA0-2DCA-48C8-8498-8C6FAC5F9B64}"/>
              </a:ext>
            </a:extLst>
          </p:cNvPr>
          <p:cNvSpPr/>
          <p:nvPr/>
        </p:nvSpPr>
        <p:spPr>
          <a:xfrm>
            <a:off x="4489687" y="4580146"/>
            <a:ext cx="182880" cy="18288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aphicFrame>
        <p:nvGraphicFramePr>
          <p:cNvPr id="353" name="Table 56">
            <a:extLst>
              <a:ext uri="{FF2B5EF4-FFF2-40B4-BE49-F238E27FC236}">
                <a16:creationId xmlns:a16="http://schemas.microsoft.com/office/drawing/2014/main" id="{29F0284E-20E8-4379-8917-0C1DBAA8F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598345"/>
              </p:ext>
            </p:extLst>
          </p:nvPr>
        </p:nvGraphicFramePr>
        <p:xfrm>
          <a:off x="7888712" y="3621377"/>
          <a:ext cx="3605567" cy="2008640"/>
        </p:xfrm>
        <a:graphic>
          <a:graphicData uri="http://schemas.openxmlformats.org/drawingml/2006/table">
            <a:tbl>
              <a:tblPr firstRow="1" bandRow="1"/>
              <a:tblGrid>
                <a:gridCol w="320962">
                  <a:extLst>
                    <a:ext uri="{9D8B030D-6E8A-4147-A177-3AD203B41FA5}">
                      <a16:colId xmlns:a16="http://schemas.microsoft.com/office/drawing/2014/main" val="2574357592"/>
                    </a:ext>
                  </a:extLst>
                </a:gridCol>
                <a:gridCol w="1855203">
                  <a:extLst>
                    <a:ext uri="{9D8B030D-6E8A-4147-A177-3AD203B41FA5}">
                      <a16:colId xmlns:a16="http://schemas.microsoft.com/office/drawing/2014/main" val="116804324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4270415686"/>
                    </a:ext>
                  </a:extLst>
                </a:gridCol>
                <a:gridCol w="718202">
                  <a:extLst>
                    <a:ext uri="{9D8B030D-6E8A-4147-A177-3AD203B41FA5}">
                      <a16:colId xmlns:a16="http://schemas.microsoft.com/office/drawing/2014/main" val="3681130383"/>
                    </a:ext>
                  </a:extLst>
                </a:gridCol>
              </a:tblGrid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nl-NL" sz="700"/>
                        <a:t>#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Activiteit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Start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Eind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12632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Sanity Check (SC) TRAN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26 juli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30 juli ‘21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DBFD9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907744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Intake Test (IT) TRAN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2 aug. ‘21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13 aug.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4797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Sanity Check (SC) ACT2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6 sept. ‘21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10 sept.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198611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Intake Test (IT) ACT2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13 sept. ‘21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 dirty="0"/>
                        <a:t>24 sept.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3443365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Beheer Acceptatie Test (BAT)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13 sept.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26 nov.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48565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RNB Acceptatie Test (RNBAT)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27 sept.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26 nov.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638602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Funct. Acceptatie Test Kopgroep (FAT/K)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29 nov. ’21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17 dec. ’22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488740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GAT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3 jan. ’22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700"/>
                        <a:t>25 feb. ’22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106127"/>
                  </a:ext>
                </a:extLst>
              </a:tr>
              <a:tr h="20086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 dirty="0"/>
                        <a:t>Go Live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700"/>
                        <a:t>19 mrt. ’22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nl-NL" sz="7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ADBFD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BFD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468285"/>
                  </a:ext>
                </a:extLst>
              </a:tr>
            </a:tbl>
          </a:graphicData>
        </a:graphic>
      </p:graphicFrame>
      <p:sp>
        <p:nvSpPr>
          <p:cNvPr id="354" name="Rectangle 58">
            <a:extLst>
              <a:ext uri="{FF2B5EF4-FFF2-40B4-BE49-F238E27FC236}">
                <a16:creationId xmlns:a16="http://schemas.microsoft.com/office/drawing/2014/main" id="{8B1BFAA3-702C-4E03-B2D1-48E4E808DE7F}"/>
              </a:ext>
            </a:extLst>
          </p:cNvPr>
          <p:cNvSpPr/>
          <p:nvPr/>
        </p:nvSpPr>
        <p:spPr>
          <a:xfrm>
            <a:off x="4673854" y="4562431"/>
            <a:ext cx="32733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nl-NL" sz="8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</a:p>
        </p:txBody>
      </p:sp>
      <p:sp>
        <p:nvSpPr>
          <p:cNvPr id="355" name="Rectangle 132">
            <a:extLst>
              <a:ext uri="{FF2B5EF4-FFF2-40B4-BE49-F238E27FC236}">
                <a16:creationId xmlns:a16="http://schemas.microsoft.com/office/drawing/2014/main" id="{EEA74C19-A02A-4576-A9A6-FCB561D791B2}"/>
              </a:ext>
            </a:extLst>
          </p:cNvPr>
          <p:cNvSpPr/>
          <p:nvPr/>
        </p:nvSpPr>
        <p:spPr>
          <a:xfrm>
            <a:off x="5227458" y="4832604"/>
            <a:ext cx="5998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nl-NL" sz="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RNBAT</a:t>
            </a:r>
          </a:p>
        </p:txBody>
      </p:sp>
      <p:sp>
        <p:nvSpPr>
          <p:cNvPr id="356" name="Ovaal 28">
            <a:extLst>
              <a:ext uri="{FF2B5EF4-FFF2-40B4-BE49-F238E27FC236}">
                <a16:creationId xmlns:a16="http://schemas.microsoft.com/office/drawing/2014/main" id="{4835620C-499B-4A39-9840-E238586A671C}"/>
              </a:ext>
            </a:extLst>
          </p:cNvPr>
          <p:cNvSpPr/>
          <p:nvPr/>
        </p:nvSpPr>
        <p:spPr>
          <a:xfrm>
            <a:off x="7977493" y="3850614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57" name="Ovaal 28">
            <a:extLst>
              <a:ext uri="{FF2B5EF4-FFF2-40B4-BE49-F238E27FC236}">
                <a16:creationId xmlns:a16="http://schemas.microsoft.com/office/drawing/2014/main" id="{41F44F8C-5FA3-478E-BCD4-3785AC9DF3B5}"/>
              </a:ext>
            </a:extLst>
          </p:cNvPr>
          <p:cNvSpPr/>
          <p:nvPr/>
        </p:nvSpPr>
        <p:spPr>
          <a:xfrm>
            <a:off x="7977493" y="4247003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58" name="Pijl: punthaak 22">
            <a:extLst>
              <a:ext uri="{FF2B5EF4-FFF2-40B4-BE49-F238E27FC236}">
                <a16:creationId xmlns:a16="http://schemas.microsoft.com/office/drawing/2014/main" id="{72F58B40-33D9-41CD-B63D-E061EE49915D}"/>
              </a:ext>
            </a:extLst>
          </p:cNvPr>
          <p:cNvSpPr/>
          <p:nvPr/>
        </p:nvSpPr>
        <p:spPr>
          <a:xfrm>
            <a:off x="5213554" y="4581382"/>
            <a:ext cx="776391" cy="182880"/>
          </a:xfrm>
          <a:prstGeom prst="chevron">
            <a:avLst>
              <a:gd name="adj" fmla="val 25926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914377">
              <a:defRPr/>
            </a:pPr>
            <a:endParaRPr lang="nl-NL" sz="8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9" name="Ovaal 28">
            <a:extLst>
              <a:ext uri="{FF2B5EF4-FFF2-40B4-BE49-F238E27FC236}">
                <a16:creationId xmlns:a16="http://schemas.microsoft.com/office/drawing/2014/main" id="{9C253548-6787-423F-802A-CFAE5A1202BF}"/>
              </a:ext>
            </a:extLst>
          </p:cNvPr>
          <p:cNvSpPr/>
          <p:nvPr/>
        </p:nvSpPr>
        <p:spPr>
          <a:xfrm>
            <a:off x="6002704" y="4580146"/>
            <a:ext cx="182880" cy="18288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60" name="Rectangle 132">
            <a:extLst>
              <a:ext uri="{FF2B5EF4-FFF2-40B4-BE49-F238E27FC236}">
                <a16:creationId xmlns:a16="http://schemas.microsoft.com/office/drawing/2014/main" id="{48DFC687-A171-4D8A-94B1-C1BFF416E818}"/>
              </a:ext>
            </a:extLst>
          </p:cNvPr>
          <p:cNvSpPr/>
          <p:nvPr/>
        </p:nvSpPr>
        <p:spPr>
          <a:xfrm>
            <a:off x="5236563" y="4559559"/>
            <a:ext cx="59529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nl-NL" sz="8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</a:t>
            </a:r>
          </a:p>
        </p:txBody>
      </p:sp>
      <p:sp>
        <p:nvSpPr>
          <p:cNvPr id="361" name="Pijl: punthaak 22">
            <a:extLst>
              <a:ext uri="{FF2B5EF4-FFF2-40B4-BE49-F238E27FC236}">
                <a16:creationId xmlns:a16="http://schemas.microsoft.com/office/drawing/2014/main" id="{0A2F0862-7848-4DEC-B238-F46061C1AA14}"/>
              </a:ext>
            </a:extLst>
          </p:cNvPr>
          <p:cNvSpPr/>
          <p:nvPr/>
        </p:nvSpPr>
        <p:spPr>
          <a:xfrm>
            <a:off x="4824846" y="4846734"/>
            <a:ext cx="357961" cy="182880"/>
          </a:xfrm>
          <a:prstGeom prst="chevron">
            <a:avLst>
              <a:gd name="adj" fmla="val 29630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914377">
              <a:defRPr/>
            </a:pPr>
            <a:endParaRPr lang="nl-NL" sz="7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2" name="Rectangle 58">
            <a:extLst>
              <a:ext uri="{FF2B5EF4-FFF2-40B4-BE49-F238E27FC236}">
                <a16:creationId xmlns:a16="http://schemas.microsoft.com/office/drawing/2014/main" id="{D4F05D95-D8DA-44F3-A1CF-A88133684239}"/>
              </a:ext>
            </a:extLst>
          </p:cNvPr>
          <p:cNvSpPr/>
          <p:nvPr/>
        </p:nvSpPr>
        <p:spPr>
          <a:xfrm>
            <a:off x="4819794" y="4834213"/>
            <a:ext cx="27603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nl-NL" sz="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</a:p>
        </p:txBody>
      </p:sp>
      <p:sp>
        <p:nvSpPr>
          <p:cNvPr id="363" name="Ovaal 28">
            <a:extLst>
              <a:ext uri="{FF2B5EF4-FFF2-40B4-BE49-F238E27FC236}">
                <a16:creationId xmlns:a16="http://schemas.microsoft.com/office/drawing/2014/main" id="{36DB8A55-B562-4F62-9284-3D56064D6868}"/>
              </a:ext>
            </a:extLst>
          </p:cNvPr>
          <p:cNvSpPr/>
          <p:nvPr/>
        </p:nvSpPr>
        <p:spPr>
          <a:xfrm>
            <a:off x="4618011" y="4844789"/>
            <a:ext cx="182880" cy="18288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64" name="Ovaal 28">
            <a:extLst>
              <a:ext uri="{FF2B5EF4-FFF2-40B4-BE49-F238E27FC236}">
                <a16:creationId xmlns:a16="http://schemas.microsoft.com/office/drawing/2014/main" id="{B9FA00AD-9556-439B-BF17-474E3656AD73}"/>
              </a:ext>
            </a:extLst>
          </p:cNvPr>
          <p:cNvSpPr/>
          <p:nvPr/>
        </p:nvSpPr>
        <p:spPr>
          <a:xfrm>
            <a:off x="7977493" y="4638607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65" name="Ovaal 28">
            <a:extLst>
              <a:ext uri="{FF2B5EF4-FFF2-40B4-BE49-F238E27FC236}">
                <a16:creationId xmlns:a16="http://schemas.microsoft.com/office/drawing/2014/main" id="{3ACC86A6-158F-46AA-8F6F-2A052ED56D7E}"/>
              </a:ext>
            </a:extLst>
          </p:cNvPr>
          <p:cNvSpPr/>
          <p:nvPr/>
        </p:nvSpPr>
        <p:spPr>
          <a:xfrm>
            <a:off x="7977493" y="4836031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66" name="Isosceles Triangle 136">
            <a:extLst>
              <a:ext uri="{FF2B5EF4-FFF2-40B4-BE49-F238E27FC236}">
                <a16:creationId xmlns:a16="http://schemas.microsoft.com/office/drawing/2014/main" id="{7BF4046A-35B5-4D49-A451-E54821CEA761}"/>
              </a:ext>
            </a:extLst>
          </p:cNvPr>
          <p:cNvSpPr/>
          <p:nvPr/>
        </p:nvSpPr>
        <p:spPr>
          <a:xfrm>
            <a:off x="7974136" y="5475791"/>
            <a:ext cx="143875" cy="91440"/>
          </a:xfrm>
          <a:prstGeom prst="triangle">
            <a:avLst/>
          </a:prstGeom>
          <a:solidFill>
            <a:srgbClr val="364A6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67" name="Ovaal 28">
            <a:extLst>
              <a:ext uri="{FF2B5EF4-FFF2-40B4-BE49-F238E27FC236}">
                <a16:creationId xmlns:a16="http://schemas.microsoft.com/office/drawing/2014/main" id="{4AAF5DCC-D95D-44EB-9F0D-8615DC8B05DB}"/>
              </a:ext>
            </a:extLst>
          </p:cNvPr>
          <p:cNvSpPr/>
          <p:nvPr/>
        </p:nvSpPr>
        <p:spPr>
          <a:xfrm>
            <a:off x="7977493" y="5033832"/>
            <a:ext cx="137160" cy="13716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68" name="Ovaal 28">
            <a:extLst>
              <a:ext uri="{FF2B5EF4-FFF2-40B4-BE49-F238E27FC236}">
                <a16:creationId xmlns:a16="http://schemas.microsoft.com/office/drawing/2014/main" id="{279DB9CE-7369-4B50-A30E-FBB96C699443}"/>
              </a:ext>
            </a:extLst>
          </p:cNvPr>
          <p:cNvSpPr/>
          <p:nvPr/>
        </p:nvSpPr>
        <p:spPr>
          <a:xfrm>
            <a:off x="7977493" y="5236605"/>
            <a:ext cx="137160" cy="13716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69" name="Pijl: punthaak 26">
            <a:extLst>
              <a:ext uri="{FF2B5EF4-FFF2-40B4-BE49-F238E27FC236}">
                <a16:creationId xmlns:a16="http://schemas.microsoft.com/office/drawing/2014/main" id="{E25317C9-671D-4011-9607-D136B137623E}"/>
              </a:ext>
            </a:extLst>
          </p:cNvPr>
          <p:cNvSpPr/>
          <p:nvPr/>
        </p:nvSpPr>
        <p:spPr>
          <a:xfrm>
            <a:off x="3256547" y="1730421"/>
            <a:ext cx="1103413" cy="188196"/>
          </a:xfrm>
          <a:prstGeom prst="chevron">
            <a:avLst/>
          </a:prstGeom>
          <a:solidFill>
            <a:srgbClr val="364A6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PI-21.2</a:t>
            </a:r>
          </a:p>
        </p:txBody>
      </p:sp>
      <p:sp>
        <p:nvSpPr>
          <p:cNvPr id="370" name="Isosceles Triangle 140">
            <a:extLst>
              <a:ext uri="{FF2B5EF4-FFF2-40B4-BE49-F238E27FC236}">
                <a16:creationId xmlns:a16="http://schemas.microsoft.com/office/drawing/2014/main" id="{3ED05402-98B0-4F9E-B487-C3FAC89AE9BF}"/>
              </a:ext>
            </a:extLst>
          </p:cNvPr>
          <p:cNvSpPr/>
          <p:nvPr/>
        </p:nvSpPr>
        <p:spPr>
          <a:xfrm>
            <a:off x="4741513" y="2932135"/>
            <a:ext cx="182880" cy="91440"/>
          </a:xfrm>
          <a:prstGeom prst="triangle">
            <a:avLst/>
          </a:prstGeom>
          <a:solidFill>
            <a:srgbClr val="7F7F7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71" name="Pijl: punthaak 22">
            <a:extLst>
              <a:ext uri="{FF2B5EF4-FFF2-40B4-BE49-F238E27FC236}">
                <a16:creationId xmlns:a16="http://schemas.microsoft.com/office/drawing/2014/main" id="{C8BC92A1-2F0B-49DA-AD64-C9BB462521A0}"/>
              </a:ext>
            </a:extLst>
          </p:cNvPr>
          <p:cNvSpPr/>
          <p:nvPr/>
        </p:nvSpPr>
        <p:spPr>
          <a:xfrm>
            <a:off x="1790517" y="4348105"/>
            <a:ext cx="3147311" cy="182880"/>
          </a:xfrm>
          <a:prstGeom prst="chevron">
            <a:avLst/>
          </a:prstGeom>
          <a:solidFill>
            <a:srgbClr val="639D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914377">
              <a:defRPr/>
            </a:pPr>
            <a:r>
              <a:rPr lang="nl-NL" sz="8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Integratie Test</a:t>
            </a:r>
          </a:p>
        </p:txBody>
      </p:sp>
      <p:sp>
        <p:nvSpPr>
          <p:cNvPr id="372" name="Rectangle 132">
            <a:extLst>
              <a:ext uri="{FF2B5EF4-FFF2-40B4-BE49-F238E27FC236}">
                <a16:creationId xmlns:a16="http://schemas.microsoft.com/office/drawing/2014/main" id="{FBE203D5-045A-4EDF-80B4-593D3EA2DAD6}"/>
              </a:ext>
            </a:extLst>
          </p:cNvPr>
          <p:cNvSpPr/>
          <p:nvPr/>
        </p:nvSpPr>
        <p:spPr>
          <a:xfrm>
            <a:off x="6209009" y="5083778"/>
            <a:ext cx="5998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nl-NL" sz="8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FAT/K</a:t>
            </a:r>
          </a:p>
        </p:txBody>
      </p:sp>
      <p:sp>
        <p:nvSpPr>
          <p:cNvPr id="373" name="Ovaal 28">
            <a:extLst>
              <a:ext uri="{FF2B5EF4-FFF2-40B4-BE49-F238E27FC236}">
                <a16:creationId xmlns:a16="http://schemas.microsoft.com/office/drawing/2014/main" id="{A95B6BD2-3AC1-468C-94D8-C4A9655CD5E0}"/>
              </a:ext>
            </a:extLst>
          </p:cNvPr>
          <p:cNvSpPr/>
          <p:nvPr/>
        </p:nvSpPr>
        <p:spPr>
          <a:xfrm>
            <a:off x="7977493" y="4440046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74" name="Ovaal 28">
            <a:extLst>
              <a:ext uri="{FF2B5EF4-FFF2-40B4-BE49-F238E27FC236}">
                <a16:creationId xmlns:a16="http://schemas.microsoft.com/office/drawing/2014/main" id="{4B62D9EF-31D3-4858-982F-EDFE510D4878}"/>
              </a:ext>
            </a:extLst>
          </p:cNvPr>
          <p:cNvSpPr/>
          <p:nvPr/>
        </p:nvSpPr>
        <p:spPr>
          <a:xfrm>
            <a:off x="7977493" y="4049385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375" name="Rechte verbindingslijn 16">
            <a:extLst>
              <a:ext uri="{FF2B5EF4-FFF2-40B4-BE49-F238E27FC236}">
                <a16:creationId xmlns:a16="http://schemas.microsoft.com/office/drawing/2014/main" id="{7D4A2803-DA8F-40E4-BE24-592B5BC4C07F}"/>
              </a:ext>
            </a:extLst>
          </p:cNvPr>
          <p:cNvCxnSpPr>
            <a:cxnSpLocks/>
          </p:cNvCxnSpPr>
          <p:nvPr/>
        </p:nvCxnSpPr>
        <p:spPr>
          <a:xfrm>
            <a:off x="5238408" y="1219788"/>
            <a:ext cx="0" cy="4663351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ysDash"/>
            <a:miter lim="800000"/>
            <a:headEnd type="oval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3532031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654334-3AB1-4A7D-8B02-A7469B0E3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b="1" dirty="0"/>
              <a:t>Planning regionale netbeheerders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39A109F-EABE-4014-BEC6-C4034F464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12</a:t>
            </a:fld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DC4CDF-2AA3-405A-814C-BBA7244F2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29" y="1968440"/>
            <a:ext cx="4794679" cy="26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963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522000"/>
            <a:ext cx="9378000" cy="71363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Stand van zaken programma TenneT</a:t>
            </a:r>
            <a:br>
              <a:rPr lang="nl-NL" sz="2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 err="1">
                <a:ea typeface="Calibri" panose="020F0502020204030204" pitchFamily="34" charset="0"/>
                <a:cs typeface="Arial" panose="020B0604020202020204" pitchFamily="34" charset="0"/>
              </a:rPr>
              <a:t>Elderik</a:t>
            </a:r>
            <a:r>
              <a:rPr lang="nl-NL" sz="2400" i="1" dirty="0">
                <a:ea typeface="Calibri" panose="020F0502020204030204" pitchFamily="34" charset="0"/>
                <a:cs typeface="Arial" panose="020B0604020202020204" pitchFamily="34" charset="0"/>
              </a:rPr>
              <a:t> de Witte - projectmanager TenneT</a:t>
            </a:r>
            <a:endParaRPr lang="nl-NL" sz="2400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8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3603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14</a:t>
            </a:fld>
            <a:endParaRPr lang="nl-NL" dirty="0"/>
          </a:p>
        </p:txBody>
      </p:sp>
      <p:sp>
        <p:nvSpPr>
          <p:cNvPr id="5" name="Rechthoek: afgeronde hoeken 20">
            <a:extLst>
              <a:ext uri="{FF2B5EF4-FFF2-40B4-BE49-F238E27FC236}">
                <a16:creationId xmlns:a16="http://schemas.microsoft.com/office/drawing/2014/main" id="{3E980A5B-9740-442A-A5D9-5D322EB104AB}"/>
              </a:ext>
            </a:extLst>
          </p:cNvPr>
          <p:cNvSpPr/>
          <p:nvPr/>
        </p:nvSpPr>
        <p:spPr>
          <a:xfrm>
            <a:off x="908955" y="1940358"/>
            <a:ext cx="8520652" cy="205740"/>
          </a:xfrm>
          <a:prstGeom prst="roundRect">
            <a:avLst>
              <a:gd name="adj" fmla="val 480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505249A4-4750-497B-831F-BCC39DAA0F9A}"/>
              </a:ext>
            </a:extLst>
          </p:cNvPr>
          <p:cNvSpPr/>
          <p:nvPr/>
        </p:nvSpPr>
        <p:spPr>
          <a:xfrm>
            <a:off x="2199586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2342168A-9D06-4A62-8DBA-1D1F9975781D}"/>
              </a:ext>
            </a:extLst>
          </p:cNvPr>
          <p:cNvSpPr/>
          <p:nvPr/>
        </p:nvSpPr>
        <p:spPr>
          <a:xfrm>
            <a:off x="3075720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0" name="Rectangle 47">
            <a:extLst>
              <a:ext uri="{FF2B5EF4-FFF2-40B4-BE49-F238E27FC236}">
                <a16:creationId xmlns:a16="http://schemas.microsoft.com/office/drawing/2014/main" id="{E4E856E7-3A26-41D7-B2CF-E0CBA6676824}"/>
              </a:ext>
            </a:extLst>
          </p:cNvPr>
          <p:cNvSpPr/>
          <p:nvPr/>
        </p:nvSpPr>
        <p:spPr>
          <a:xfrm>
            <a:off x="3951855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Q3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1" name="Rectangle 48">
            <a:extLst>
              <a:ext uri="{FF2B5EF4-FFF2-40B4-BE49-F238E27FC236}">
                <a16:creationId xmlns:a16="http://schemas.microsoft.com/office/drawing/2014/main" id="{F0B43C0E-AF94-4E80-BC8E-F266DA98CB05}"/>
              </a:ext>
            </a:extLst>
          </p:cNvPr>
          <p:cNvSpPr/>
          <p:nvPr/>
        </p:nvSpPr>
        <p:spPr>
          <a:xfrm>
            <a:off x="4827989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Q4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" name="Rectangle 49">
            <a:extLst>
              <a:ext uri="{FF2B5EF4-FFF2-40B4-BE49-F238E27FC236}">
                <a16:creationId xmlns:a16="http://schemas.microsoft.com/office/drawing/2014/main" id="{BCF9B5A1-4EFE-4255-A592-44C758225336}"/>
              </a:ext>
            </a:extLst>
          </p:cNvPr>
          <p:cNvSpPr/>
          <p:nvPr/>
        </p:nvSpPr>
        <p:spPr>
          <a:xfrm>
            <a:off x="5704123" y="1974648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3" name="Rectangle 50">
            <a:extLst>
              <a:ext uri="{FF2B5EF4-FFF2-40B4-BE49-F238E27FC236}">
                <a16:creationId xmlns:a16="http://schemas.microsoft.com/office/drawing/2014/main" id="{83EB4955-BCA2-4E32-9E4C-44992A9B4ACB}"/>
              </a:ext>
            </a:extLst>
          </p:cNvPr>
          <p:cNvSpPr/>
          <p:nvPr/>
        </p:nvSpPr>
        <p:spPr>
          <a:xfrm>
            <a:off x="6580257" y="1974648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4" name="Rectangle 73">
            <a:extLst>
              <a:ext uri="{FF2B5EF4-FFF2-40B4-BE49-F238E27FC236}">
                <a16:creationId xmlns:a16="http://schemas.microsoft.com/office/drawing/2014/main" id="{7911E8FE-F609-412B-908D-8241A4414163}"/>
              </a:ext>
            </a:extLst>
          </p:cNvPr>
          <p:cNvSpPr/>
          <p:nvPr/>
        </p:nvSpPr>
        <p:spPr>
          <a:xfrm>
            <a:off x="971358" y="1944988"/>
            <a:ext cx="754380" cy="1976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>
                <a:solidFill>
                  <a:prstClr val="white"/>
                </a:solidFill>
                <a:latin typeface="Arial"/>
                <a:cs typeface="Arial"/>
              </a:rPr>
              <a:t>Kwartaal</a:t>
            </a: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9625D230-E53D-440A-9B53-C0EF51651D5C}"/>
              </a:ext>
            </a:extLst>
          </p:cNvPr>
          <p:cNvSpPr/>
          <p:nvPr/>
        </p:nvSpPr>
        <p:spPr>
          <a:xfrm>
            <a:off x="908955" y="2210494"/>
            <a:ext cx="8520651" cy="1247601"/>
          </a:xfrm>
          <a:prstGeom prst="roundRect">
            <a:avLst>
              <a:gd name="adj" fmla="val 8081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>
              <a:defRPr/>
            </a:pPr>
            <a:endParaRPr lang="en-US" sz="825" b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6" name="Rectangle 118">
            <a:extLst>
              <a:ext uri="{FF2B5EF4-FFF2-40B4-BE49-F238E27FC236}">
                <a16:creationId xmlns:a16="http://schemas.microsoft.com/office/drawing/2014/main" id="{4F56D0CE-DD0A-4E8B-B3D3-30411283D90F}"/>
              </a:ext>
            </a:extLst>
          </p:cNvPr>
          <p:cNvSpPr/>
          <p:nvPr/>
        </p:nvSpPr>
        <p:spPr>
          <a:xfrm>
            <a:off x="971358" y="2210494"/>
            <a:ext cx="754380" cy="12476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>
                <a:solidFill>
                  <a:prstClr val="white"/>
                </a:solidFill>
                <a:latin typeface="Arial"/>
                <a:cs typeface="Arial"/>
              </a:rPr>
              <a:t>LNB backend</a:t>
            </a:r>
          </a:p>
        </p:txBody>
      </p:sp>
      <p:sp>
        <p:nvSpPr>
          <p:cNvPr id="17" name="Rechthoek: afgeronde hoeken 1">
            <a:extLst>
              <a:ext uri="{FF2B5EF4-FFF2-40B4-BE49-F238E27FC236}">
                <a16:creationId xmlns:a16="http://schemas.microsoft.com/office/drawing/2014/main" id="{ADE972AB-8587-4CDC-95BE-753784707AA2}"/>
              </a:ext>
            </a:extLst>
          </p:cNvPr>
          <p:cNvSpPr/>
          <p:nvPr/>
        </p:nvSpPr>
        <p:spPr>
          <a:xfrm>
            <a:off x="1811866" y="2251721"/>
            <a:ext cx="4935923" cy="1206374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1919731" y="2293167"/>
            <a:ext cx="2660581" cy="407823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Ontwerpen, Bouwen en Testen</a:t>
            </a:r>
          </a:p>
        </p:txBody>
      </p:sp>
      <p:sp>
        <p:nvSpPr>
          <p:cNvPr id="19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3903280" y="2771577"/>
            <a:ext cx="1076044" cy="437136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GAT</a:t>
            </a:r>
          </a:p>
        </p:txBody>
      </p:sp>
      <p:sp>
        <p:nvSpPr>
          <p:cNvPr id="21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5704123" y="2792287"/>
            <a:ext cx="413780" cy="416426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22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5193195" y="2771577"/>
            <a:ext cx="510928" cy="437136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6B99B965-C891-C34A-81E3-C2F58DED4DD3}"/>
              </a:ext>
            </a:extLst>
          </p:cNvPr>
          <p:cNvSpPr txBox="1">
            <a:spLocks/>
          </p:cNvSpPr>
          <p:nvPr/>
        </p:nvSpPr>
        <p:spPr>
          <a:xfrm>
            <a:off x="609601" y="483992"/>
            <a:ext cx="8579555" cy="7136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800" b="1" dirty="0"/>
              <a:t>Stand van zaken programma TenneT</a:t>
            </a:r>
          </a:p>
        </p:txBody>
      </p:sp>
    </p:spTree>
    <p:extLst>
      <p:ext uri="{BB962C8B-B14F-4D97-AF65-F5344CB8AC3E}">
        <p14:creationId xmlns:p14="http://schemas.microsoft.com/office/powerpoint/2010/main" val="636972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15</a:t>
            </a:fld>
            <a:endParaRPr lang="nl-NL" dirty="0"/>
          </a:p>
        </p:txBody>
      </p:sp>
      <p:sp>
        <p:nvSpPr>
          <p:cNvPr id="5" name="Rechthoek: afgeronde hoeken 20">
            <a:extLst>
              <a:ext uri="{FF2B5EF4-FFF2-40B4-BE49-F238E27FC236}">
                <a16:creationId xmlns:a16="http://schemas.microsoft.com/office/drawing/2014/main" id="{3E980A5B-9740-442A-A5D9-5D322EB104AB}"/>
              </a:ext>
            </a:extLst>
          </p:cNvPr>
          <p:cNvSpPr/>
          <p:nvPr/>
        </p:nvSpPr>
        <p:spPr>
          <a:xfrm>
            <a:off x="908955" y="1940358"/>
            <a:ext cx="8520652" cy="205740"/>
          </a:xfrm>
          <a:prstGeom prst="roundRect">
            <a:avLst>
              <a:gd name="adj" fmla="val 480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505249A4-4750-497B-831F-BCC39DAA0F9A}"/>
              </a:ext>
            </a:extLst>
          </p:cNvPr>
          <p:cNvSpPr/>
          <p:nvPr/>
        </p:nvSpPr>
        <p:spPr>
          <a:xfrm>
            <a:off x="2199586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2342168A-9D06-4A62-8DBA-1D1F9975781D}"/>
              </a:ext>
            </a:extLst>
          </p:cNvPr>
          <p:cNvSpPr/>
          <p:nvPr/>
        </p:nvSpPr>
        <p:spPr>
          <a:xfrm>
            <a:off x="3075720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0" name="Rectangle 47">
            <a:extLst>
              <a:ext uri="{FF2B5EF4-FFF2-40B4-BE49-F238E27FC236}">
                <a16:creationId xmlns:a16="http://schemas.microsoft.com/office/drawing/2014/main" id="{E4E856E7-3A26-41D7-B2CF-E0CBA6676824}"/>
              </a:ext>
            </a:extLst>
          </p:cNvPr>
          <p:cNvSpPr/>
          <p:nvPr/>
        </p:nvSpPr>
        <p:spPr>
          <a:xfrm>
            <a:off x="3951855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Q3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1" name="Rectangle 48">
            <a:extLst>
              <a:ext uri="{FF2B5EF4-FFF2-40B4-BE49-F238E27FC236}">
                <a16:creationId xmlns:a16="http://schemas.microsoft.com/office/drawing/2014/main" id="{F0B43C0E-AF94-4E80-BC8E-F266DA98CB05}"/>
              </a:ext>
            </a:extLst>
          </p:cNvPr>
          <p:cNvSpPr/>
          <p:nvPr/>
        </p:nvSpPr>
        <p:spPr>
          <a:xfrm>
            <a:off x="4827989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Q4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" name="Rectangle 49">
            <a:extLst>
              <a:ext uri="{FF2B5EF4-FFF2-40B4-BE49-F238E27FC236}">
                <a16:creationId xmlns:a16="http://schemas.microsoft.com/office/drawing/2014/main" id="{BCF9B5A1-4EFE-4255-A592-44C758225336}"/>
              </a:ext>
            </a:extLst>
          </p:cNvPr>
          <p:cNvSpPr/>
          <p:nvPr/>
        </p:nvSpPr>
        <p:spPr>
          <a:xfrm>
            <a:off x="5704123" y="1974648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3" name="Rectangle 50">
            <a:extLst>
              <a:ext uri="{FF2B5EF4-FFF2-40B4-BE49-F238E27FC236}">
                <a16:creationId xmlns:a16="http://schemas.microsoft.com/office/drawing/2014/main" id="{83EB4955-BCA2-4E32-9E4C-44992A9B4ACB}"/>
              </a:ext>
            </a:extLst>
          </p:cNvPr>
          <p:cNvSpPr/>
          <p:nvPr/>
        </p:nvSpPr>
        <p:spPr>
          <a:xfrm>
            <a:off x="6580257" y="1974648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4" name="Rectangle 73">
            <a:extLst>
              <a:ext uri="{FF2B5EF4-FFF2-40B4-BE49-F238E27FC236}">
                <a16:creationId xmlns:a16="http://schemas.microsoft.com/office/drawing/2014/main" id="{7911E8FE-F609-412B-908D-8241A4414163}"/>
              </a:ext>
            </a:extLst>
          </p:cNvPr>
          <p:cNvSpPr/>
          <p:nvPr/>
        </p:nvSpPr>
        <p:spPr>
          <a:xfrm>
            <a:off x="971358" y="1944988"/>
            <a:ext cx="754380" cy="1976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>
                <a:solidFill>
                  <a:prstClr val="white"/>
                </a:solidFill>
                <a:latin typeface="Arial"/>
                <a:cs typeface="Arial"/>
              </a:rPr>
              <a:t>Kwartaal</a:t>
            </a: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9625D230-E53D-440A-9B53-C0EF51651D5C}"/>
              </a:ext>
            </a:extLst>
          </p:cNvPr>
          <p:cNvSpPr/>
          <p:nvPr/>
        </p:nvSpPr>
        <p:spPr>
          <a:xfrm>
            <a:off x="908955" y="2210494"/>
            <a:ext cx="8520651" cy="1505295"/>
          </a:xfrm>
          <a:prstGeom prst="roundRect">
            <a:avLst>
              <a:gd name="adj" fmla="val 8081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>
              <a:defRPr/>
            </a:pPr>
            <a:endParaRPr lang="en-US" sz="825" b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6" name="Rectangle 118">
            <a:extLst>
              <a:ext uri="{FF2B5EF4-FFF2-40B4-BE49-F238E27FC236}">
                <a16:creationId xmlns:a16="http://schemas.microsoft.com/office/drawing/2014/main" id="{4F56D0CE-DD0A-4E8B-B3D3-30411283D90F}"/>
              </a:ext>
            </a:extLst>
          </p:cNvPr>
          <p:cNvSpPr/>
          <p:nvPr/>
        </p:nvSpPr>
        <p:spPr>
          <a:xfrm>
            <a:off x="971358" y="2210494"/>
            <a:ext cx="754380" cy="150529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 err="1">
                <a:solidFill>
                  <a:prstClr val="white"/>
                </a:solidFill>
                <a:latin typeface="Arial"/>
                <a:cs typeface="Arial"/>
              </a:rPr>
              <a:t>MMChub</a:t>
            </a:r>
            <a:endParaRPr lang="nl-NL" sz="750" b="1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7" name="Rechthoek: afgeronde hoeken 1">
            <a:extLst>
              <a:ext uri="{FF2B5EF4-FFF2-40B4-BE49-F238E27FC236}">
                <a16:creationId xmlns:a16="http://schemas.microsoft.com/office/drawing/2014/main" id="{ADE972AB-8587-4CDC-95BE-753784707AA2}"/>
              </a:ext>
            </a:extLst>
          </p:cNvPr>
          <p:cNvSpPr/>
          <p:nvPr/>
        </p:nvSpPr>
        <p:spPr>
          <a:xfrm>
            <a:off x="1811866" y="2255160"/>
            <a:ext cx="4935923" cy="1464068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1919731" y="2293168"/>
            <a:ext cx="1107415" cy="499908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WSDL</a:t>
            </a:r>
          </a:p>
        </p:txBody>
      </p:sp>
      <p:sp>
        <p:nvSpPr>
          <p:cNvPr id="19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2760734" y="2963141"/>
            <a:ext cx="1076044" cy="511579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Load </a:t>
            </a:r>
            <a:r>
              <a:rPr lang="nl-NL" sz="6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endParaRPr lang="nl-NL" sz="600" b="1" kern="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3903280" y="2963141"/>
            <a:ext cx="1800843" cy="511579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</a:t>
            </a:r>
            <a:r>
              <a:rPr lang="nl-NL" sz="6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endParaRPr lang="nl-NL" sz="600" b="1" kern="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E264E496-7A56-844D-91E1-A04DDEBA910F}"/>
              </a:ext>
            </a:extLst>
          </p:cNvPr>
          <p:cNvSpPr txBox="1">
            <a:spLocks/>
          </p:cNvSpPr>
          <p:nvPr/>
        </p:nvSpPr>
        <p:spPr>
          <a:xfrm>
            <a:off x="609601" y="483992"/>
            <a:ext cx="8579555" cy="7136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800" b="1" dirty="0"/>
              <a:t>Stand van zaken programma TenneT</a:t>
            </a:r>
          </a:p>
        </p:txBody>
      </p:sp>
    </p:spTree>
    <p:extLst>
      <p:ext uri="{BB962C8B-B14F-4D97-AF65-F5344CB8AC3E}">
        <p14:creationId xmlns:p14="http://schemas.microsoft.com/office/powerpoint/2010/main" val="2206236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16</a:t>
            </a:fld>
            <a:endParaRPr lang="nl-NL" dirty="0"/>
          </a:p>
        </p:txBody>
      </p:sp>
      <p:sp>
        <p:nvSpPr>
          <p:cNvPr id="5" name="Rechthoek: afgeronde hoeken 20">
            <a:extLst>
              <a:ext uri="{FF2B5EF4-FFF2-40B4-BE49-F238E27FC236}">
                <a16:creationId xmlns:a16="http://schemas.microsoft.com/office/drawing/2014/main" id="{3E980A5B-9740-442A-A5D9-5D322EB104AB}"/>
              </a:ext>
            </a:extLst>
          </p:cNvPr>
          <p:cNvSpPr/>
          <p:nvPr/>
        </p:nvSpPr>
        <p:spPr>
          <a:xfrm>
            <a:off x="908954" y="1940358"/>
            <a:ext cx="9789525" cy="205740"/>
          </a:xfrm>
          <a:prstGeom prst="roundRect">
            <a:avLst>
              <a:gd name="adj" fmla="val 480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505249A4-4750-497B-831F-BCC39DAA0F9A}"/>
              </a:ext>
            </a:extLst>
          </p:cNvPr>
          <p:cNvSpPr/>
          <p:nvPr/>
        </p:nvSpPr>
        <p:spPr>
          <a:xfrm>
            <a:off x="2199586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2342168A-9D06-4A62-8DBA-1D1F9975781D}"/>
              </a:ext>
            </a:extLst>
          </p:cNvPr>
          <p:cNvSpPr/>
          <p:nvPr/>
        </p:nvSpPr>
        <p:spPr>
          <a:xfrm>
            <a:off x="3075720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0" name="Rectangle 47">
            <a:extLst>
              <a:ext uri="{FF2B5EF4-FFF2-40B4-BE49-F238E27FC236}">
                <a16:creationId xmlns:a16="http://schemas.microsoft.com/office/drawing/2014/main" id="{E4E856E7-3A26-41D7-B2CF-E0CBA6676824}"/>
              </a:ext>
            </a:extLst>
          </p:cNvPr>
          <p:cNvSpPr/>
          <p:nvPr/>
        </p:nvSpPr>
        <p:spPr>
          <a:xfrm>
            <a:off x="3951855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Q3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1" name="Rectangle 48">
            <a:extLst>
              <a:ext uri="{FF2B5EF4-FFF2-40B4-BE49-F238E27FC236}">
                <a16:creationId xmlns:a16="http://schemas.microsoft.com/office/drawing/2014/main" id="{F0B43C0E-AF94-4E80-BC8E-F266DA98CB05}"/>
              </a:ext>
            </a:extLst>
          </p:cNvPr>
          <p:cNvSpPr/>
          <p:nvPr/>
        </p:nvSpPr>
        <p:spPr>
          <a:xfrm>
            <a:off x="4827989" y="1974648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Q4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" name="Rectangle 49">
            <a:extLst>
              <a:ext uri="{FF2B5EF4-FFF2-40B4-BE49-F238E27FC236}">
                <a16:creationId xmlns:a16="http://schemas.microsoft.com/office/drawing/2014/main" id="{BCF9B5A1-4EFE-4255-A592-44C758225336}"/>
              </a:ext>
            </a:extLst>
          </p:cNvPr>
          <p:cNvSpPr/>
          <p:nvPr/>
        </p:nvSpPr>
        <p:spPr>
          <a:xfrm>
            <a:off x="5704123" y="1974648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3" name="Rectangle 50">
            <a:extLst>
              <a:ext uri="{FF2B5EF4-FFF2-40B4-BE49-F238E27FC236}">
                <a16:creationId xmlns:a16="http://schemas.microsoft.com/office/drawing/2014/main" id="{83EB4955-BCA2-4E32-9E4C-44992A9B4ACB}"/>
              </a:ext>
            </a:extLst>
          </p:cNvPr>
          <p:cNvSpPr/>
          <p:nvPr/>
        </p:nvSpPr>
        <p:spPr>
          <a:xfrm>
            <a:off x="6580257" y="1974648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4" name="Rectangle 73">
            <a:extLst>
              <a:ext uri="{FF2B5EF4-FFF2-40B4-BE49-F238E27FC236}">
                <a16:creationId xmlns:a16="http://schemas.microsoft.com/office/drawing/2014/main" id="{7911E8FE-F609-412B-908D-8241A4414163}"/>
              </a:ext>
            </a:extLst>
          </p:cNvPr>
          <p:cNvSpPr/>
          <p:nvPr/>
        </p:nvSpPr>
        <p:spPr>
          <a:xfrm>
            <a:off x="971358" y="1944988"/>
            <a:ext cx="754380" cy="1976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>
                <a:solidFill>
                  <a:prstClr val="white"/>
                </a:solidFill>
                <a:latin typeface="Arial"/>
                <a:cs typeface="Arial"/>
              </a:rPr>
              <a:t>Kwartaal</a:t>
            </a: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9625D230-E53D-440A-9B53-C0EF51651D5C}"/>
              </a:ext>
            </a:extLst>
          </p:cNvPr>
          <p:cNvSpPr/>
          <p:nvPr/>
        </p:nvSpPr>
        <p:spPr>
          <a:xfrm>
            <a:off x="908955" y="2210495"/>
            <a:ext cx="9789524" cy="2303316"/>
          </a:xfrm>
          <a:prstGeom prst="roundRect">
            <a:avLst>
              <a:gd name="adj" fmla="val 8081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>
              <a:defRPr/>
            </a:pPr>
            <a:endParaRPr lang="en-US" sz="825" b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6" name="Rectangle 118">
            <a:extLst>
              <a:ext uri="{FF2B5EF4-FFF2-40B4-BE49-F238E27FC236}">
                <a16:creationId xmlns:a16="http://schemas.microsoft.com/office/drawing/2014/main" id="{4F56D0CE-DD0A-4E8B-B3D3-30411283D90F}"/>
              </a:ext>
            </a:extLst>
          </p:cNvPr>
          <p:cNvSpPr/>
          <p:nvPr/>
        </p:nvSpPr>
        <p:spPr>
          <a:xfrm>
            <a:off x="971358" y="2210494"/>
            <a:ext cx="754380" cy="22368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>
                <a:solidFill>
                  <a:prstClr val="white"/>
                </a:solidFill>
                <a:latin typeface="Arial"/>
                <a:cs typeface="Arial"/>
              </a:rPr>
              <a:t>Testen marktpartijen</a:t>
            </a:r>
          </a:p>
        </p:txBody>
      </p:sp>
      <p:sp>
        <p:nvSpPr>
          <p:cNvPr id="17" name="Rechthoek: afgeronde hoeken 1">
            <a:extLst>
              <a:ext uri="{FF2B5EF4-FFF2-40B4-BE49-F238E27FC236}">
                <a16:creationId xmlns:a16="http://schemas.microsoft.com/office/drawing/2014/main" id="{ADE972AB-8587-4CDC-95BE-753784707AA2}"/>
              </a:ext>
            </a:extLst>
          </p:cNvPr>
          <p:cNvSpPr/>
          <p:nvPr/>
        </p:nvSpPr>
        <p:spPr>
          <a:xfrm>
            <a:off x="1811866" y="2251720"/>
            <a:ext cx="8886613" cy="2195589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1919731" y="2293168"/>
            <a:ext cx="1983547" cy="219456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Connectietest inrichting (TQF)</a:t>
            </a:r>
          </a:p>
        </p:txBody>
      </p:sp>
      <p:sp>
        <p:nvSpPr>
          <p:cNvPr id="19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3854705" y="2541536"/>
            <a:ext cx="6843774" cy="225587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Connectie&amp;Syntax</a:t>
            </a: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testen door markt (TQF)</a:t>
            </a:r>
          </a:p>
        </p:txBody>
      </p:sp>
      <p:sp>
        <p:nvSpPr>
          <p:cNvPr id="22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4876563" y="3041320"/>
            <a:ext cx="5821916" cy="225587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Semantische berichttesten door markt (TQF)</a:t>
            </a:r>
          </a:p>
        </p:txBody>
      </p:sp>
      <p:sp>
        <p:nvSpPr>
          <p:cNvPr id="20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3075720" y="2821864"/>
            <a:ext cx="1800843" cy="219456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Semantische test inrichting (TQF)</a:t>
            </a:r>
          </a:p>
        </p:txBody>
      </p:sp>
      <p:sp>
        <p:nvSpPr>
          <p:cNvPr id="21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3891137" y="3357626"/>
            <a:ext cx="1800843" cy="219456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KwalificatieInrichting</a:t>
            </a:r>
            <a:r>
              <a:rPr lang="nl-NL" sz="675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(KO)</a:t>
            </a:r>
          </a:p>
        </p:txBody>
      </p:sp>
      <p:sp>
        <p:nvSpPr>
          <p:cNvPr id="23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5643141" y="3577082"/>
            <a:ext cx="1764675" cy="225587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Kwalificatietesten door markt (KO)</a:t>
            </a:r>
          </a:p>
        </p:txBody>
      </p:sp>
      <p:sp>
        <p:nvSpPr>
          <p:cNvPr id="24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3903280" y="3936217"/>
            <a:ext cx="3528824" cy="219456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KwalificatieInrichting</a:t>
            </a:r>
            <a:r>
              <a:rPr lang="nl-NL" sz="675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(TQF)</a:t>
            </a:r>
          </a:p>
        </p:txBody>
      </p:sp>
      <p:sp>
        <p:nvSpPr>
          <p:cNvPr id="25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7330544" y="4176595"/>
            <a:ext cx="3277659" cy="225587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Kwalificatietesten door markt (TQF)</a:t>
            </a:r>
          </a:p>
        </p:txBody>
      </p:sp>
      <p:sp>
        <p:nvSpPr>
          <p:cNvPr id="26" name="TextBox 126">
            <a:extLst>
              <a:ext uri="{FF2B5EF4-FFF2-40B4-BE49-F238E27FC236}">
                <a16:creationId xmlns:a16="http://schemas.microsoft.com/office/drawing/2014/main" id="{B1FCCBAA-9C0D-44FE-A397-30F1322702BF}"/>
              </a:ext>
            </a:extLst>
          </p:cNvPr>
          <p:cNvSpPr txBox="1"/>
          <p:nvPr/>
        </p:nvSpPr>
        <p:spPr>
          <a:xfrm>
            <a:off x="3553420" y="4598627"/>
            <a:ext cx="602570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black"/>
                </a:solidFill>
                <a:cs typeface="Calibri"/>
              </a:rPr>
              <a:t> </a:t>
            </a:r>
            <a:endParaRPr lang="en-US" sz="600" dirty="0">
              <a:solidFill>
                <a:prstClr val="black"/>
              </a:solidFill>
            </a:endParaRPr>
          </a:p>
          <a:p>
            <a:pPr algn="ctr" defTabSz="685783">
              <a:defRPr/>
            </a:pPr>
            <a:r>
              <a:rPr lang="nl-NL" sz="600" kern="0" dirty="0">
                <a:solidFill>
                  <a:prstClr val="black"/>
                </a:solidFill>
                <a:cs typeface="Calibri"/>
              </a:rPr>
              <a:t>1 Juli ’21</a:t>
            </a:r>
          </a:p>
        </p:txBody>
      </p:sp>
      <p:sp>
        <p:nvSpPr>
          <p:cNvPr id="27" name="Isosceles Triangle 125">
            <a:extLst>
              <a:ext uri="{FF2B5EF4-FFF2-40B4-BE49-F238E27FC236}">
                <a16:creationId xmlns:a16="http://schemas.microsoft.com/office/drawing/2014/main" id="{A2CA45EB-A3F2-4B90-8C92-72B5DC549038}"/>
              </a:ext>
            </a:extLst>
          </p:cNvPr>
          <p:cNvSpPr/>
          <p:nvPr/>
        </p:nvSpPr>
        <p:spPr>
          <a:xfrm>
            <a:off x="3787729" y="4531293"/>
            <a:ext cx="137160" cy="6858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TextBox 126">
            <a:extLst>
              <a:ext uri="{FF2B5EF4-FFF2-40B4-BE49-F238E27FC236}">
                <a16:creationId xmlns:a16="http://schemas.microsoft.com/office/drawing/2014/main" id="{B1FCCBAA-9C0D-44FE-A397-30F1322702BF}"/>
              </a:ext>
            </a:extLst>
          </p:cNvPr>
          <p:cNvSpPr txBox="1"/>
          <p:nvPr/>
        </p:nvSpPr>
        <p:spPr>
          <a:xfrm>
            <a:off x="4672076" y="4599873"/>
            <a:ext cx="602570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black"/>
                </a:solidFill>
                <a:cs typeface="Calibri"/>
              </a:rPr>
              <a:t> </a:t>
            </a:r>
            <a:endParaRPr lang="en-US" sz="600" dirty="0">
              <a:solidFill>
                <a:prstClr val="black"/>
              </a:solidFill>
            </a:endParaRPr>
          </a:p>
          <a:p>
            <a:pPr algn="ctr" defTabSz="685783">
              <a:defRPr/>
            </a:pPr>
            <a:r>
              <a:rPr lang="nl-NL" sz="600" kern="0" dirty="0">
                <a:solidFill>
                  <a:prstClr val="black"/>
                </a:solidFill>
                <a:cs typeface="Calibri"/>
              </a:rPr>
              <a:t>1 okt ’21</a:t>
            </a:r>
          </a:p>
        </p:txBody>
      </p:sp>
      <p:sp>
        <p:nvSpPr>
          <p:cNvPr id="29" name="Isosceles Triangle 125">
            <a:extLst>
              <a:ext uri="{FF2B5EF4-FFF2-40B4-BE49-F238E27FC236}">
                <a16:creationId xmlns:a16="http://schemas.microsoft.com/office/drawing/2014/main" id="{A2CA45EB-A3F2-4B90-8C92-72B5DC549038}"/>
              </a:ext>
            </a:extLst>
          </p:cNvPr>
          <p:cNvSpPr/>
          <p:nvPr/>
        </p:nvSpPr>
        <p:spPr>
          <a:xfrm>
            <a:off x="4906385" y="4532539"/>
            <a:ext cx="137160" cy="6858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TextBox 126">
            <a:extLst>
              <a:ext uri="{FF2B5EF4-FFF2-40B4-BE49-F238E27FC236}">
                <a16:creationId xmlns:a16="http://schemas.microsoft.com/office/drawing/2014/main" id="{B1FCCBAA-9C0D-44FE-A397-30F1322702BF}"/>
              </a:ext>
            </a:extLst>
          </p:cNvPr>
          <p:cNvSpPr txBox="1"/>
          <p:nvPr/>
        </p:nvSpPr>
        <p:spPr>
          <a:xfrm>
            <a:off x="5402838" y="4592271"/>
            <a:ext cx="602570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black"/>
                </a:solidFill>
                <a:cs typeface="Calibri"/>
              </a:rPr>
              <a:t> </a:t>
            </a:r>
            <a:endParaRPr lang="en-US" sz="600" dirty="0">
              <a:solidFill>
                <a:prstClr val="black"/>
              </a:solidFill>
            </a:endParaRPr>
          </a:p>
          <a:p>
            <a:pPr algn="ctr" defTabSz="685783">
              <a:defRPr/>
            </a:pPr>
            <a:r>
              <a:rPr lang="nl-NL" sz="600" kern="0" dirty="0">
                <a:solidFill>
                  <a:prstClr val="black"/>
                </a:solidFill>
                <a:cs typeface="Calibri"/>
              </a:rPr>
              <a:t>3 Jan ’22</a:t>
            </a:r>
          </a:p>
        </p:txBody>
      </p:sp>
      <p:sp>
        <p:nvSpPr>
          <p:cNvPr id="31" name="Isosceles Triangle 125">
            <a:extLst>
              <a:ext uri="{FF2B5EF4-FFF2-40B4-BE49-F238E27FC236}">
                <a16:creationId xmlns:a16="http://schemas.microsoft.com/office/drawing/2014/main" id="{A2CA45EB-A3F2-4B90-8C92-72B5DC549038}"/>
              </a:ext>
            </a:extLst>
          </p:cNvPr>
          <p:cNvSpPr/>
          <p:nvPr/>
        </p:nvSpPr>
        <p:spPr>
          <a:xfrm>
            <a:off x="5637147" y="4524937"/>
            <a:ext cx="137160" cy="6858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Titel 1">
            <a:extLst>
              <a:ext uri="{FF2B5EF4-FFF2-40B4-BE49-F238E27FC236}">
                <a16:creationId xmlns:a16="http://schemas.microsoft.com/office/drawing/2014/main" id="{4048B8F2-E2BB-804B-A2D5-E93FDB995894}"/>
              </a:ext>
            </a:extLst>
          </p:cNvPr>
          <p:cNvSpPr txBox="1">
            <a:spLocks/>
          </p:cNvSpPr>
          <p:nvPr/>
        </p:nvSpPr>
        <p:spPr>
          <a:xfrm>
            <a:off x="609601" y="483992"/>
            <a:ext cx="8579555" cy="7136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800" b="1" dirty="0"/>
              <a:t>Stand van zaken programma TenneT</a:t>
            </a:r>
          </a:p>
        </p:txBody>
      </p:sp>
    </p:spTree>
    <p:extLst>
      <p:ext uri="{BB962C8B-B14F-4D97-AF65-F5344CB8AC3E}">
        <p14:creationId xmlns:p14="http://schemas.microsoft.com/office/powerpoint/2010/main" val="2380560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1" y="1343025"/>
            <a:ext cx="10877998" cy="47831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nl-NL" sz="1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nl-N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 rol van de MMC Hub en hoe er mee te verbinden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Lopende</a:t>
            </a:r>
            <a:r>
              <a:rPr lang="nl-N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kwalificatieproces met MMC Hub</a:t>
            </a: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Wat is er tot nu toe bereikt</a:t>
            </a: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Grootste uitdagingen</a:t>
            </a: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Wat gaat er nog gebeuren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nl-N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entrale testen</a:t>
            </a:r>
            <a:endParaRPr lang="nl-NL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17</a:t>
            </a:fld>
            <a:endParaRPr lang="nl-NL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0A2DBADA-C68B-9847-8F39-4C258659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MMC Hub en TenneT-kwalificatie</a:t>
            </a:r>
          </a:p>
        </p:txBody>
      </p:sp>
    </p:spTree>
    <p:extLst>
      <p:ext uri="{BB962C8B-B14F-4D97-AF65-F5344CB8AC3E}">
        <p14:creationId xmlns:p14="http://schemas.microsoft.com/office/powerpoint/2010/main" val="2488918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522000"/>
            <a:ext cx="9378000" cy="71363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Testen en verplichte pre-kwalificatie MMC Hub</a:t>
            </a:r>
            <a:br>
              <a:rPr lang="nl-NL" sz="2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>
                <a:ea typeface="Calibri" panose="020F0502020204030204" pitchFamily="34" charset="0"/>
                <a:cs typeface="Arial" panose="020B0604020202020204" pitchFamily="34" charset="0"/>
              </a:rPr>
              <a:t>Ivo den Haan - Testmanager </a:t>
            </a:r>
            <a:r>
              <a:rPr lang="nl-NL" sz="2400" i="1" dirty="0" err="1">
                <a:ea typeface="Calibri" panose="020F0502020204030204" pitchFamily="34" charset="0"/>
                <a:cs typeface="Arial" panose="020B0604020202020204" pitchFamily="34" charset="0"/>
              </a:rPr>
              <a:t>Tennet</a:t>
            </a:r>
            <a:endParaRPr lang="nl-NL" sz="2400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8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960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1" y="1343025"/>
            <a:ext cx="10877998" cy="47831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nl-N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Connectie leggen met TenneT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Pre-kwalificatie in TQF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Kwalificatie tijdens de NEDU GAT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19</a:t>
            </a:fld>
            <a:endParaRPr lang="nl-NL" dirty="0"/>
          </a:p>
        </p:txBody>
      </p:sp>
      <p:grpSp>
        <p:nvGrpSpPr>
          <p:cNvPr id="31" name="Groep 30">
            <a:extLst>
              <a:ext uri="{FF2B5EF4-FFF2-40B4-BE49-F238E27FC236}">
                <a16:creationId xmlns:a16="http://schemas.microsoft.com/office/drawing/2014/main" id="{C385690E-6390-406B-A966-58DAC8099FE5}"/>
              </a:ext>
            </a:extLst>
          </p:cNvPr>
          <p:cNvGrpSpPr/>
          <p:nvPr/>
        </p:nvGrpSpPr>
        <p:grpSpPr>
          <a:xfrm>
            <a:off x="457199" y="1848323"/>
            <a:ext cx="10410546" cy="7176251"/>
            <a:chOff x="3373936" y="2712266"/>
            <a:chExt cx="8128000" cy="5418667"/>
          </a:xfrm>
        </p:grpSpPr>
        <p:graphicFrame>
          <p:nvGraphicFramePr>
            <p:cNvPr id="32" name="Diagram 31">
              <a:extLst>
                <a:ext uri="{FF2B5EF4-FFF2-40B4-BE49-F238E27FC236}">
                  <a16:creationId xmlns:a16="http://schemas.microsoft.com/office/drawing/2014/main" id="{FE5C619F-2712-4853-859B-18577E580A3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49455209"/>
                </p:ext>
              </p:extLst>
            </p:nvPr>
          </p:nvGraphicFramePr>
          <p:xfrm>
            <a:off x="3373936" y="27122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33" name="Rechte verbindingslijn 32">
              <a:extLst>
                <a:ext uri="{FF2B5EF4-FFF2-40B4-BE49-F238E27FC236}">
                  <a16:creationId xmlns:a16="http://schemas.microsoft.com/office/drawing/2014/main" id="{B565F083-938C-43AB-A1E9-0E346553554A}"/>
                </a:ext>
              </a:extLst>
            </p:cNvPr>
            <p:cNvCxnSpPr>
              <a:cxnSpLocks/>
              <a:stCxn id="34" idx="1"/>
            </p:cNvCxnSpPr>
            <p:nvPr/>
          </p:nvCxnSpPr>
          <p:spPr>
            <a:xfrm>
              <a:off x="9992662" y="3978122"/>
              <a:ext cx="220082" cy="821807"/>
            </a:xfrm>
            <a:prstGeom prst="line">
              <a:avLst/>
            </a:prstGeom>
            <a:ln>
              <a:solidFill>
                <a:srgbClr val="131E3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Golf 33">
              <a:extLst>
                <a:ext uri="{FF2B5EF4-FFF2-40B4-BE49-F238E27FC236}">
                  <a16:creationId xmlns:a16="http://schemas.microsoft.com/office/drawing/2014/main" id="{00BB16DF-4EFF-4A8C-9513-D0619FD80436}"/>
                </a:ext>
              </a:extLst>
            </p:cNvPr>
            <p:cNvSpPr/>
            <p:nvPr/>
          </p:nvSpPr>
          <p:spPr>
            <a:xfrm rot="20647275">
              <a:off x="9977064" y="3589576"/>
              <a:ext cx="817596" cy="553395"/>
            </a:xfrm>
            <a:prstGeom prst="wave">
              <a:avLst/>
            </a:prstGeom>
            <a:solidFill>
              <a:srgbClr val="00B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Jan 2022</a:t>
              </a:r>
              <a:endParaRPr lang="nl-NL" sz="1200" dirty="0"/>
            </a:p>
          </p:txBody>
        </p:sp>
        <p:cxnSp>
          <p:nvCxnSpPr>
            <p:cNvPr id="35" name="Rechte verbindingslijn 34">
              <a:extLst>
                <a:ext uri="{FF2B5EF4-FFF2-40B4-BE49-F238E27FC236}">
                  <a16:creationId xmlns:a16="http://schemas.microsoft.com/office/drawing/2014/main" id="{067A12A8-7F03-44A9-ACE0-82B6AD2BEB17}"/>
                </a:ext>
              </a:extLst>
            </p:cNvPr>
            <p:cNvCxnSpPr>
              <a:cxnSpLocks/>
              <a:stCxn id="36" idx="1"/>
            </p:cNvCxnSpPr>
            <p:nvPr/>
          </p:nvCxnSpPr>
          <p:spPr>
            <a:xfrm>
              <a:off x="4168636" y="3999918"/>
              <a:ext cx="220082" cy="821807"/>
            </a:xfrm>
            <a:prstGeom prst="line">
              <a:avLst/>
            </a:prstGeom>
            <a:ln>
              <a:solidFill>
                <a:srgbClr val="131E3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Golf 35">
              <a:extLst>
                <a:ext uri="{FF2B5EF4-FFF2-40B4-BE49-F238E27FC236}">
                  <a16:creationId xmlns:a16="http://schemas.microsoft.com/office/drawing/2014/main" id="{F20A8933-764A-4703-A532-B81046D521ED}"/>
                </a:ext>
              </a:extLst>
            </p:cNvPr>
            <p:cNvSpPr/>
            <p:nvPr/>
          </p:nvSpPr>
          <p:spPr>
            <a:xfrm rot="20647275">
              <a:off x="4153038" y="3611372"/>
              <a:ext cx="817596" cy="553395"/>
            </a:xfrm>
            <a:prstGeom prst="wave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Jun – </a:t>
              </a:r>
              <a:r>
                <a:rPr lang="en-US" sz="1200" dirty="0" err="1"/>
                <a:t>Okt</a:t>
              </a:r>
              <a:r>
                <a:rPr lang="en-US" sz="1200" dirty="0"/>
                <a:t> 2021</a:t>
              </a:r>
              <a:endParaRPr lang="nl-NL" sz="1200" dirty="0"/>
            </a:p>
          </p:txBody>
        </p:sp>
        <p:cxnSp>
          <p:nvCxnSpPr>
            <p:cNvPr id="37" name="Rechte verbindingslijn 36">
              <a:extLst>
                <a:ext uri="{FF2B5EF4-FFF2-40B4-BE49-F238E27FC236}">
                  <a16:creationId xmlns:a16="http://schemas.microsoft.com/office/drawing/2014/main" id="{3DACD1AE-E498-434E-8282-FA94990431DA}"/>
                </a:ext>
              </a:extLst>
            </p:cNvPr>
            <p:cNvCxnSpPr>
              <a:cxnSpLocks/>
              <a:stCxn id="38" idx="1"/>
            </p:cNvCxnSpPr>
            <p:nvPr/>
          </p:nvCxnSpPr>
          <p:spPr>
            <a:xfrm>
              <a:off x="7080651" y="3989020"/>
              <a:ext cx="220082" cy="821807"/>
            </a:xfrm>
            <a:prstGeom prst="line">
              <a:avLst/>
            </a:prstGeom>
            <a:ln>
              <a:solidFill>
                <a:srgbClr val="131E3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Golf 37">
              <a:extLst>
                <a:ext uri="{FF2B5EF4-FFF2-40B4-BE49-F238E27FC236}">
                  <a16:creationId xmlns:a16="http://schemas.microsoft.com/office/drawing/2014/main" id="{370AC3CF-B491-498B-8F64-ED065A6BF57F}"/>
                </a:ext>
              </a:extLst>
            </p:cNvPr>
            <p:cNvSpPr/>
            <p:nvPr/>
          </p:nvSpPr>
          <p:spPr>
            <a:xfrm rot="20647275">
              <a:off x="7065051" y="3600474"/>
              <a:ext cx="817596" cy="553395"/>
            </a:xfrm>
            <a:prstGeom prst="wave">
              <a:avLst/>
            </a:prstGeom>
            <a:solidFill>
              <a:schemeClr val="accent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/>
                <a:t>Okt</a:t>
              </a:r>
              <a:r>
                <a:rPr lang="en-US" sz="1200" dirty="0"/>
                <a:t> – Nov 2021</a:t>
              </a:r>
              <a:endParaRPr lang="nl-NL" sz="1200" dirty="0"/>
            </a:p>
          </p:txBody>
        </p:sp>
      </p:grpSp>
      <p:sp>
        <p:nvSpPr>
          <p:cNvPr id="15" name="Titel 1">
            <a:extLst>
              <a:ext uri="{FF2B5EF4-FFF2-40B4-BE49-F238E27FC236}">
                <a16:creationId xmlns:a16="http://schemas.microsoft.com/office/drawing/2014/main" id="{E889DEAA-72A1-0E4D-874D-E0D6C506C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Testen en verplichte pre-kwalificatie MMC Hub</a:t>
            </a:r>
          </a:p>
        </p:txBody>
      </p:sp>
    </p:spTree>
    <p:extLst>
      <p:ext uri="{BB962C8B-B14F-4D97-AF65-F5344CB8AC3E}">
        <p14:creationId xmlns:p14="http://schemas.microsoft.com/office/powerpoint/2010/main" val="277288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3174EE05-C72A-41C3-8FB0-BEFBF1F05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2</a:t>
            </a:fld>
            <a:endParaRPr lang="nl-NL"/>
          </a:p>
        </p:txBody>
      </p:sp>
      <p:pic>
        <p:nvPicPr>
          <p:cNvPr id="7" name="Graphic 6" descr="Webcam met effen opvulling">
            <a:extLst>
              <a:ext uri="{FF2B5EF4-FFF2-40B4-BE49-F238E27FC236}">
                <a16:creationId xmlns:a16="http://schemas.microsoft.com/office/drawing/2014/main" id="{C794A465-69F0-4515-9A3A-4EAE57B33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5929" y="1998817"/>
            <a:ext cx="914400" cy="914400"/>
          </a:xfrm>
          <a:prstGeom prst="rect">
            <a:avLst/>
          </a:prstGeom>
        </p:spPr>
      </p:pic>
      <p:pic>
        <p:nvPicPr>
          <p:cNvPr id="9" name="Graphic 8" descr="Ondertitels met effen opvulling">
            <a:extLst>
              <a:ext uri="{FF2B5EF4-FFF2-40B4-BE49-F238E27FC236}">
                <a16:creationId xmlns:a16="http://schemas.microsoft.com/office/drawing/2014/main" id="{BB0939FB-601B-4703-8338-397D8505E9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38987" y="1910732"/>
            <a:ext cx="914400" cy="914400"/>
          </a:xfrm>
          <a:prstGeom prst="rect">
            <a:avLst/>
          </a:prstGeom>
        </p:spPr>
      </p:pic>
      <p:pic>
        <p:nvPicPr>
          <p:cNvPr id="11" name="Graphic 10" descr="Cloud Computing met effen opvulling">
            <a:extLst>
              <a:ext uri="{FF2B5EF4-FFF2-40B4-BE49-F238E27FC236}">
                <a16:creationId xmlns:a16="http://schemas.microsoft.com/office/drawing/2014/main" id="{6C581E61-6921-4543-A45D-216B0F80BE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01169" y="3980103"/>
            <a:ext cx="914400" cy="914400"/>
          </a:xfrm>
          <a:prstGeom prst="rect">
            <a:avLst/>
          </a:prstGeom>
        </p:spPr>
      </p:pic>
      <p:pic>
        <p:nvPicPr>
          <p:cNvPr id="15" name="Graphic 14" descr="Videocamera met effen opvulling">
            <a:extLst>
              <a:ext uri="{FF2B5EF4-FFF2-40B4-BE49-F238E27FC236}">
                <a16:creationId xmlns:a16="http://schemas.microsoft.com/office/drawing/2014/main" id="{01CD597D-D58F-4AE7-AA8F-BDC9277C12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23521" y="4046850"/>
            <a:ext cx="914400" cy="914400"/>
          </a:xfrm>
          <a:prstGeom prst="rect">
            <a:avLst/>
          </a:prstGeom>
        </p:spPr>
      </p:pic>
      <p:pic>
        <p:nvPicPr>
          <p:cNvPr id="19" name="Graphic 18" descr="Luidspreker dempen met effen opvulling">
            <a:extLst>
              <a:ext uri="{FF2B5EF4-FFF2-40B4-BE49-F238E27FC236}">
                <a16:creationId xmlns:a16="http://schemas.microsoft.com/office/drawing/2014/main" id="{DCBD1210-0221-42EC-B4AB-3ED8816BC8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81197" y="1896052"/>
            <a:ext cx="914400" cy="914400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2AAFA613-75DC-45CD-A862-2BC9B50CD730}"/>
              </a:ext>
            </a:extLst>
          </p:cNvPr>
          <p:cNvSpPr txBox="1"/>
          <p:nvPr/>
        </p:nvSpPr>
        <p:spPr>
          <a:xfrm>
            <a:off x="588499" y="570338"/>
            <a:ext cx="106042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Welkom bij de 2e voorlichtingssessie TR2021 </a:t>
            </a:r>
          </a:p>
          <a:p>
            <a:r>
              <a:rPr lang="nl-NL" sz="2800" b="1" dirty="0"/>
              <a:t>Tranche 1 – Programma Allocatie 2.0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8A52192-F21D-4AFB-BFF6-514CA78FDF8D}"/>
              </a:ext>
            </a:extLst>
          </p:cNvPr>
          <p:cNvSpPr txBox="1"/>
          <p:nvPr/>
        </p:nvSpPr>
        <p:spPr>
          <a:xfrm>
            <a:off x="1304360" y="3112316"/>
            <a:ext cx="146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Zet je microfoon op </a:t>
            </a:r>
            <a:r>
              <a:rPr lang="nl-NL" sz="1400" b="1" dirty="0" err="1"/>
              <a:t>mute</a:t>
            </a:r>
            <a:r>
              <a:rPr lang="nl-NL" sz="1400" dirty="0"/>
              <a:t> 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BDED5C4-1FEF-4DAD-AD78-3F54C6271B46}"/>
              </a:ext>
            </a:extLst>
          </p:cNvPr>
          <p:cNvSpPr txBox="1"/>
          <p:nvPr/>
        </p:nvSpPr>
        <p:spPr>
          <a:xfrm>
            <a:off x="3083461" y="3106814"/>
            <a:ext cx="1287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Zet je camera </a:t>
            </a:r>
            <a:r>
              <a:rPr lang="nl-NL" sz="1400" b="1" dirty="0"/>
              <a:t>uit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4F85667-173D-4322-B56F-088B28B96BDC}"/>
              </a:ext>
            </a:extLst>
          </p:cNvPr>
          <p:cNvSpPr txBox="1"/>
          <p:nvPr/>
        </p:nvSpPr>
        <p:spPr>
          <a:xfrm>
            <a:off x="4681691" y="3106814"/>
            <a:ext cx="17394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Stel je vragen via </a:t>
            </a:r>
            <a:r>
              <a:rPr lang="nl-NL" sz="1400" b="1" dirty="0"/>
              <a:t>de chat. </a:t>
            </a:r>
            <a:r>
              <a:rPr lang="nl-NL" sz="1400" dirty="0"/>
              <a:t>We werken met moderator.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3FB876A4-2B1E-4308-A7AD-AE240DF6A355}"/>
              </a:ext>
            </a:extLst>
          </p:cNvPr>
          <p:cNvSpPr txBox="1"/>
          <p:nvPr/>
        </p:nvSpPr>
        <p:spPr>
          <a:xfrm>
            <a:off x="6755678" y="3077279"/>
            <a:ext cx="146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Presentatie op </a:t>
            </a:r>
            <a:r>
              <a:rPr lang="nl-NL" sz="1400" b="1" dirty="0" err="1"/>
              <a:t>mijnNEDU</a:t>
            </a:r>
            <a:endParaRPr lang="nl-NL" sz="1400" b="1" dirty="0"/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7ED5AFCB-923F-4530-9456-0AEF3C469B59}"/>
              </a:ext>
            </a:extLst>
          </p:cNvPr>
          <p:cNvSpPr txBox="1"/>
          <p:nvPr/>
        </p:nvSpPr>
        <p:spPr>
          <a:xfrm>
            <a:off x="1394795" y="4961250"/>
            <a:ext cx="1287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/>
              <a:t>Sessie wordt opgenomen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8FC5CEE-DF57-4CCA-A254-E161DC5DCDDD}"/>
              </a:ext>
            </a:extLst>
          </p:cNvPr>
          <p:cNvSpPr txBox="1"/>
          <p:nvPr/>
        </p:nvSpPr>
        <p:spPr>
          <a:xfrm>
            <a:off x="3083461" y="4966523"/>
            <a:ext cx="1468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Sessie is 4 weken </a:t>
            </a:r>
            <a:r>
              <a:rPr lang="nl-NL" sz="1400" b="1" dirty="0"/>
              <a:t>beschikbaar. </a:t>
            </a:r>
            <a:r>
              <a:rPr lang="nl-NL" sz="1400" dirty="0"/>
              <a:t>Mail projecten@nedu.nl</a:t>
            </a:r>
          </a:p>
        </p:txBody>
      </p:sp>
      <p:pic>
        <p:nvPicPr>
          <p:cNvPr id="31" name="Graphic 30" descr="Schild met vinkje met effen opvulling">
            <a:extLst>
              <a:ext uri="{FF2B5EF4-FFF2-40B4-BE49-F238E27FC236}">
                <a16:creationId xmlns:a16="http://schemas.microsoft.com/office/drawing/2014/main" id="{C6FBDE3A-9E49-4926-AB89-BBA65B39F9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051932" y="3980103"/>
            <a:ext cx="914400" cy="914400"/>
          </a:xfrm>
          <a:prstGeom prst="rect">
            <a:avLst/>
          </a:prstGeom>
        </p:spPr>
      </p:pic>
      <p:sp>
        <p:nvSpPr>
          <p:cNvPr id="33" name="Tekstvak 32">
            <a:extLst>
              <a:ext uri="{FF2B5EF4-FFF2-40B4-BE49-F238E27FC236}">
                <a16:creationId xmlns:a16="http://schemas.microsoft.com/office/drawing/2014/main" id="{B1EF7BE3-7FF2-4BA4-AB4F-6B58BBD9EBAA}"/>
              </a:ext>
            </a:extLst>
          </p:cNvPr>
          <p:cNvSpPr txBox="1"/>
          <p:nvPr/>
        </p:nvSpPr>
        <p:spPr>
          <a:xfrm>
            <a:off x="4829134" y="4989773"/>
            <a:ext cx="146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Opname is voor genodigden</a:t>
            </a:r>
          </a:p>
        </p:txBody>
      </p:sp>
      <p:pic>
        <p:nvPicPr>
          <p:cNvPr id="4" name="Graphic 3" descr="Help met effen opvulling">
            <a:extLst>
              <a:ext uri="{FF2B5EF4-FFF2-40B4-BE49-F238E27FC236}">
                <a16:creationId xmlns:a16="http://schemas.microsoft.com/office/drawing/2014/main" id="{1A257698-646E-4F17-8424-79E60A60301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987043" y="3980103"/>
            <a:ext cx="914400" cy="91440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062A6617-E52F-4C8B-BC9C-1063075EAE28}"/>
              </a:ext>
            </a:extLst>
          </p:cNvPr>
          <p:cNvSpPr txBox="1"/>
          <p:nvPr/>
        </p:nvSpPr>
        <p:spPr>
          <a:xfrm>
            <a:off x="6755678" y="4966523"/>
            <a:ext cx="1468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Na laatste sheet, stopt opname:   vragen stellen zonder opname</a:t>
            </a:r>
          </a:p>
        </p:txBody>
      </p:sp>
      <p:pic>
        <p:nvPicPr>
          <p:cNvPr id="2" name="Graphic 1" descr="Internet met effen opvulling">
            <a:extLst>
              <a:ext uri="{FF2B5EF4-FFF2-40B4-BE49-F238E27FC236}">
                <a16:creationId xmlns:a16="http://schemas.microsoft.com/office/drawing/2014/main" id="{F3EFB42C-E37E-C39C-A77D-5B237E6371F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987043" y="191073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889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1" y="1307938"/>
            <a:ext cx="10677235" cy="473404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Connectie leggen met TenneT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Informatie hiervoor is te vinden op 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mijnNedu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b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1800" dirty="0">
                <a:hlinkClick r:id="rId2"/>
              </a:rPr>
              <a:t>Allocation2.0/Tranche1 Test and Qualification Guide.ppt</a:t>
            </a: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800" dirty="0">
              <a:highlight>
                <a:srgbClr val="FFFF00"/>
              </a:highlight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sz="1800" dirty="0">
              <a:highlight>
                <a:srgbClr val="FFFF00"/>
              </a:highlight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sz="1800" dirty="0">
              <a:highlight>
                <a:srgbClr val="FFFF00"/>
              </a:highlight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sz="1800" dirty="0">
              <a:highlight>
                <a:srgbClr val="FFFF00"/>
              </a:highlight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362" lvl="1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360362" lvl="1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360362" lvl="1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360362" lvl="1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360362" lvl="1" indent="0">
              <a:buNone/>
            </a:pPr>
            <a:endParaRPr lang="en-GB" sz="1800" dirty="0">
              <a:highlight>
                <a:srgbClr val="FFFF00"/>
              </a:highlight>
            </a:endParaRPr>
          </a:p>
          <a:p>
            <a:pPr marL="360362" lvl="1" indent="0">
              <a:buNone/>
            </a:pPr>
            <a:endParaRPr lang="en-GB" sz="1800" dirty="0"/>
          </a:p>
          <a:p>
            <a:pPr marL="360362" lvl="1" indent="0">
              <a:buNone/>
            </a:pPr>
            <a:r>
              <a:rPr lang="en-GB" sz="1800" dirty="0"/>
              <a:t>Allocation2.0/Tranche1 Test and Qualification </a:t>
            </a:r>
            <a:r>
              <a:rPr lang="en-GB" sz="1800" dirty="0" err="1"/>
              <a:t>Guide.ppt</a:t>
            </a:r>
            <a:r>
              <a:rPr lang="en-GB" sz="1800" dirty="0"/>
              <a:t> op </a:t>
            </a:r>
            <a:r>
              <a:rPr lang="en-GB" sz="1800" dirty="0" err="1"/>
              <a:t>MyTenneT</a:t>
            </a:r>
            <a:endParaRPr lang="nl-NL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20</a:t>
            </a:fld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448AFA3-F655-4609-A19C-2E6A2F477B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382" y="2441068"/>
            <a:ext cx="9625578" cy="2953922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3F5918F0-F204-7D46-B960-1C117CD4C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Testen en verplichte pre-kwalificatie MMC Hub</a:t>
            </a:r>
          </a:p>
        </p:txBody>
      </p:sp>
    </p:spTree>
    <p:extLst>
      <p:ext uri="{BB962C8B-B14F-4D97-AF65-F5344CB8AC3E}">
        <p14:creationId xmlns:p14="http://schemas.microsoft.com/office/powerpoint/2010/main" val="4221692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1" y="1343025"/>
            <a:ext cx="10877998" cy="4783138"/>
          </a:xfrm>
        </p:spPr>
        <p:txBody>
          <a:bodyPr/>
          <a:lstStyle/>
          <a:p>
            <a:pPr marL="0" indent="0">
              <a:buNone/>
            </a:pPr>
            <a:endParaRPr lang="nl-NL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Pre-kwalificatie in TQF</a:t>
            </a:r>
          </a:p>
          <a:p>
            <a:pPr marL="0" indent="0">
              <a:buNone/>
            </a:pPr>
            <a:endParaRPr lang="nl-NL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Op de TQF-omgeving van TenneT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Check op syntactische correctheid (tegen de XSD)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Check op semantische regels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Succesvolle pre-kwalificatie geeft toegang tot kwalificatie tijdens GAT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Na pre-kwalificatieomgeving dient de marktpartij te switchen van TQF naar de 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qualification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-omgeving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/>
              <a:t>RFC TR2021.1 ‘BRS update van versie 1.0 naar 2.0’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(Zie document ‘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Measurements_Allocations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 - Technical 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Guide.pdf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’ op 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MyTenneT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20725" lvl="2" indent="0">
              <a:buNone/>
            </a:pP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nl-NL" sz="18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21</a:t>
            </a:fld>
            <a:endParaRPr lang="nl-NL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1B443F8A-6360-4A4D-B872-5482C299C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Testen en verplichte pre-kwalificatie MMC Hub</a:t>
            </a:r>
          </a:p>
        </p:txBody>
      </p:sp>
    </p:spTree>
    <p:extLst>
      <p:ext uri="{BB962C8B-B14F-4D97-AF65-F5344CB8AC3E}">
        <p14:creationId xmlns:p14="http://schemas.microsoft.com/office/powerpoint/2010/main" val="3095103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22</a:t>
            </a:fld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1E39FB56-419C-4140-B64E-0BC67E315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343025"/>
            <a:ext cx="10877998" cy="4783138"/>
          </a:xfrm>
        </p:spPr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Pre-kwalificatie in TQF</a:t>
            </a: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800" dirty="0"/>
              <a:t>Overzicht </a:t>
            </a:r>
            <a:r>
              <a:rPr lang="nl-NL" sz="1800" dirty="0" err="1"/>
              <a:t>validaties</a:t>
            </a:r>
            <a:r>
              <a:rPr lang="nl-NL" sz="1800" dirty="0"/>
              <a:t> in TQF (op </a:t>
            </a:r>
            <a:r>
              <a:rPr lang="nl-NL" sz="1800" dirty="0" err="1"/>
              <a:t>mijnNedu</a:t>
            </a:r>
            <a:r>
              <a:rPr lang="nl-NL" sz="1800" dirty="0"/>
              <a:t> onder Testen)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27" y="2334628"/>
            <a:ext cx="11655258" cy="299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2C9BAF91-07C0-FA46-AF40-ACF1A756F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Testen en verplichte pre-kwalificatie MMC Hub</a:t>
            </a:r>
          </a:p>
        </p:txBody>
      </p:sp>
    </p:spTree>
    <p:extLst>
      <p:ext uri="{BB962C8B-B14F-4D97-AF65-F5344CB8AC3E}">
        <p14:creationId xmlns:p14="http://schemas.microsoft.com/office/powerpoint/2010/main" val="33173923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1" y="1354599"/>
            <a:ext cx="11030400" cy="4783138"/>
          </a:xfrm>
        </p:spPr>
        <p:txBody>
          <a:bodyPr/>
          <a:lstStyle/>
          <a:p>
            <a:pPr marL="0" indent="0">
              <a:buNone/>
            </a:pP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Kwalificatie</a:t>
            </a:r>
          </a:p>
          <a:p>
            <a:pPr marL="0" indent="0">
              <a:buNone/>
            </a:pPr>
            <a:endParaRPr lang="nl-NL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Op de 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Qualification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-omgeving van TenneT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Vindt plaats tijdens de GAT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De kwalificatiescenario’s zullen gezamenlijk met je GAT-groep afgewerkt worden 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Dit vraagt een extra verantwoordelijkheid van de MV, RNB en LNB in je groep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Lijst kwalificatiescenario’s opgenomen in het Kwalificatieplan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Kwalificatiescenario’s tijdens de GAT zijn o.a.: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happy </a:t>
            </a:r>
            <a:r>
              <a:rPr lang="nl-NL" sz="1800" dirty="0" err="1">
                <a:ea typeface="Calibri" panose="020F0502020204030204" pitchFamily="34" charset="0"/>
                <a:cs typeface="Arial" panose="020B0604020202020204" pitchFamily="34" charset="0"/>
              </a:rPr>
              <a:t>flows</a:t>
            </a: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zomer/wintertijd overgangen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MV-switch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>
                <a:ea typeface="Calibri" panose="020F0502020204030204" pitchFamily="34" charset="0"/>
                <a:cs typeface="Arial" panose="020B0604020202020204" pitchFamily="34" charset="0"/>
              </a:rPr>
              <a:t>Als de kwalificatiescenario’s succesvol afgerond zijn na de GAT-periode, ben je als marktpartij gekwalificeerd voor TR2021 - Tranche 1 Allocatie 2.0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23</a:t>
            </a:fld>
            <a:endParaRPr lang="nl-NL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2F902004-C1BF-EF48-8F97-017FB61A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Testen en verplichte pre-kwalificatie MMC Hub</a:t>
            </a:r>
          </a:p>
        </p:txBody>
      </p:sp>
    </p:spTree>
    <p:extLst>
      <p:ext uri="{BB962C8B-B14F-4D97-AF65-F5344CB8AC3E}">
        <p14:creationId xmlns:p14="http://schemas.microsoft.com/office/powerpoint/2010/main" val="334148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24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445325F-F4B8-4C50-9421-EFB35CFD9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869" y="963979"/>
            <a:ext cx="7279699" cy="5372021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0BE0CA9A-CD15-FC4F-B114-5C048843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013" y="426119"/>
            <a:ext cx="8579555" cy="713631"/>
          </a:xfrm>
        </p:spPr>
        <p:txBody>
          <a:bodyPr/>
          <a:lstStyle/>
          <a:p>
            <a:r>
              <a:rPr lang="nl-NL" sz="2800" b="1" dirty="0"/>
              <a:t>Testen en verplichte pre-kwalificatie MMC Hub</a:t>
            </a:r>
          </a:p>
        </p:txBody>
      </p:sp>
    </p:spTree>
    <p:extLst>
      <p:ext uri="{BB962C8B-B14F-4D97-AF65-F5344CB8AC3E}">
        <p14:creationId xmlns:p14="http://schemas.microsoft.com/office/powerpoint/2010/main" val="3717543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3600"/>
            <a:ext cx="2548800" cy="331200"/>
          </a:xfrm>
        </p:spPr>
        <p:txBody>
          <a:bodyPr/>
          <a:lstStyle/>
          <a:p>
            <a:pPr>
              <a:defRPr/>
            </a:pPr>
            <a:fld id="{C6CB1DFD-CF3E-4A01-9561-5B47227590B9}" type="slidenum">
              <a:rPr lang="en-US" smtClean="0">
                <a:latin typeface="Calibri"/>
                <a:cs typeface="Calibri"/>
              </a:rPr>
              <a:pPr>
                <a:defRPr/>
              </a:pPr>
              <a:t>25</a:t>
            </a:fld>
            <a:endParaRPr lang="en-US" dirty="0">
              <a:latin typeface="Calibri"/>
              <a:cs typeface="Calibri"/>
            </a:endParaRPr>
          </a:p>
        </p:txBody>
      </p:sp>
      <p:sp>
        <p:nvSpPr>
          <p:cNvPr id="25" name="Subtitel 2"/>
          <p:cNvSpPr txBox="1">
            <a:spLocks/>
          </p:cNvSpPr>
          <p:nvPr/>
        </p:nvSpPr>
        <p:spPr>
          <a:xfrm>
            <a:off x="1329853" y="2642532"/>
            <a:ext cx="9122829" cy="679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800" b="1" dirty="0">
                <a:solidFill>
                  <a:srgbClr val="000000"/>
                </a:solidFill>
                <a:latin typeface="Calibri"/>
                <a:cs typeface="Calibri"/>
              </a:rPr>
              <a:t>10 minuten koffiepauze. We starten weer om … uur</a:t>
            </a:r>
          </a:p>
        </p:txBody>
      </p:sp>
    </p:spTree>
    <p:extLst>
      <p:ext uri="{BB962C8B-B14F-4D97-AF65-F5344CB8AC3E}">
        <p14:creationId xmlns:p14="http://schemas.microsoft.com/office/powerpoint/2010/main" val="116602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Update testen en transitie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Jorik van Vilsteren - Test- en Transitiemanager, EDSN &amp; NEDU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26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22582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Wat is de Kopgroep TR2021 - Tranche 1 Allocatie 2.0?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Wie zijn de leden van de Kopgroep TR2021 - Tranche 1 Allocatie 2.0?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Testscenario’s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Planning testen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Verder nog goed om te weten …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27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842518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In de Kopgroep zitten de frontrunners van de markt. Zij krijgen als eerste de gerealiseerde functionaliteiten van de centrale systemen onder ogen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Kopgroep bestaat uit een afvaardiging van LNB-E, LNB-G, RNB, MV en PV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Kopgroep voert een gezamenlijk overeengekomen set aan testscenario’s uit, zowel progressie als regressie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Kopgroep geeft op basis van de uitgevoerde testscenario’s een advies voor vrijgave GAT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inspanningen van de Kopgroep dragen bij aan efficiëntere en effectievere GAT en uiteindelijk aan een succesvolle implementatie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28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Kopgroep TR2021 - Tranche 1 Allocatie 2.0</a:t>
            </a:r>
          </a:p>
        </p:txBody>
      </p:sp>
    </p:spTree>
    <p:extLst>
      <p:ext uri="{BB962C8B-B14F-4D97-AF65-F5344CB8AC3E}">
        <p14:creationId xmlns:p14="http://schemas.microsoft.com/office/powerpoint/2010/main" val="2232168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endParaRPr lang="nl-NL" sz="1900" dirty="0"/>
          </a:p>
          <a:p>
            <a:pPr>
              <a:buFont typeface="Wingdings" pitchFamily="2" charset="2"/>
              <a:buChar char="§"/>
            </a:pPr>
            <a:r>
              <a:rPr lang="nl-NL" sz="1900" dirty="0"/>
              <a:t>Marktrol LNB-E: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/>
              <a:t>Marco </a:t>
            </a:r>
            <a:r>
              <a:rPr lang="nl-NL" sz="1900" dirty="0" err="1"/>
              <a:t>Leensen</a:t>
            </a:r>
            <a:r>
              <a:rPr lang="nl-NL" sz="1900" dirty="0"/>
              <a:t> (TenneT TSO)</a:t>
            </a:r>
          </a:p>
          <a:p>
            <a:pPr marL="0" indent="0">
              <a:buNone/>
            </a:pPr>
            <a:endParaRPr lang="nl-NL" sz="1900" dirty="0"/>
          </a:p>
          <a:p>
            <a:pPr>
              <a:buFont typeface="Wingdings" pitchFamily="2" charset="2"/>
              <a:buChar char="§"/>
            </a:pPr>
            <a:r>
              <a:rPr lang="nl-NL" sz="1900" dirty="0"/>
              <a:t>Marktrol LNB-G: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/>
              <a:t>Nico Dekens (</a:t>
            </a:r>
            <a:r>
              <a:rPr lang="nl-NL" sz="1900" dirty="0" err="1"/>
              <a:t>Gasunie</a:t>
            </a:r>
            <a:r>
              <a:rPr lang="nl-NL" sz="1900" dirty="0"/>
              <a:t>)</a:t>
            </a:r>
          </a:p>
          <a:p>
            <a:pPr marL="0" indent="0">
              <a:buNone/>
            </a:pPr>
            <a:endParaRPr lang="nl-NL" sz="1900" dirty="0"/>
          </a:p>
          <a:p>
            <a:pPr>
              <a:buFont typeface="Wingdings" pitchFamily="2" charset="2"/>
              <a:buChar char="§"/>
            </a:pPr>
            <a:r>
              <a:rPr lang="nl-NL" sz="1900" dirty="0"/>
              <a:t>Marktrol RNB: 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/>
              <a:t>Fouad </a:t>
            </a:r>
            <a:r>
              <a:rPr lang="nl-NL" sz="1900" dirty="0" err="1"/>
              <a:t>Darkaoui</a:t>
            </a:r>
            <a:r>
              <a:rPr lang="nl-NL" sz="1900" dirty="0"/>
              <a:t> (</a:t>
            </a:r>
            <a:r>
              <a:rPr lang="nl-NL" sz="1900" dirty="0" err="1"/>
              <a:t>Stedin</a:t>
            </a:r>
            <a:r>
              <a:rPr lang="nl-NL" sz="1900" dirty="0"/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/>
              <a:t>Alex Lelieveld (</a:t>
            </a:r>
            <a:r>
              <a:rPr lang="nl-NL" sz="1900" dirty="0" err="1"/>
              <a:t>Enexis</a:t>
            </a:r>
            <a:r>
              <a:rPr lang="nl-NL" sz="1900" dirty="0"/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/>
              <a:t>Abel </a:t>
            </a:r>
            <a:r>
              <a:rPr lang="nl-NL" sz="1900" dirty="0" err="1"/>
              <a:t>Matahelumual</a:t>
            </a:r>
            <a:r>
              <a:rPr lang="nl-NL" sz="1900" dirty="0"/>
              <a:t> (</a:t>
            </a:r>
            <a:r>
              <a:rPr lang="nl-NL" sz="1900" dirty="0" err="1"/>
              <a:t>Liander</a:t>
            </a:r>
            <a:r>
              <a:rPr lang="nl-NL" sz="1900" dirty="0"/>
              <a:t>)</a:t>
            </a:r>
          </a:p>
          <a:p>
            <a:pPr marL="0" indent="0">
              <a:buNone/>
            </a:pPr>
            <a:endParaRPr lang="nl-NL" sz="1900" dirty="0"/>
          </a:p>
          <a:p>
            <a:pPr>
              <a:buFont typeface="Wingdings" pitchFamily="2" charset="2"/>
              <a:buChar char="§"/>
            </a:pPr>
            <a:r>
              <a:rPr lang="nl-NL" sz="1900" dirty="0"/>
              <a:t>Marktrol MV: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 err="1"/>
              <a:t>Kemal</a:t>
            </a:r>
            <a:r>
              <a:rPr lang="nl-NL" sz="1900" dirty="0"/>
              <a:t> </a:t>
            </a:r>
            <a:r>
              <a:rPr lang="nl-NL" sz="1900" dirty="0" err="1"/>
              <a:t>Kiran</a:t>
            </a:r>
            <a:r>
              <a:rPr lang="nl-NL" sz="1900" dirty="0"/>
              <a:t> (Kenter)</a:t>
            </a:r>
          </a:p>
          <a:p>
            <a:pPr marL="0" indent="0">
              <a:buNone/>
            </a:pPr>
            <a:endParaRPr lang="nl-NL" sz="1900" dirty="0"/>
          </a:p>
          <a:p>
            <a:pPr>
              <a:buFont typeface="Wingdings" pitchFamily="2" charset="2"/>
              <a:buChar char="§"/>
            </a:pPr>
            <a:r>
              <a:rPr lang="nl-NL" sz="1900" dirty="0"/>
              <a:t>Marktrol PV:</a:t>
            </a:r>
          </a:p>
          <a:p>
            <a:pPr lvl="1">
              <a:buFont typeface="Wingdings" pitchFamily="2" charset="2"/>
              <a:buChar char="§"/>
            </a:pPr>
            <a:r>
              <a:rPr lang="nl-NL" sz="1900" dirty="0"/>
              <a:t>Remco de </a:t>
            </a:r>
            <a:r>
              <a:rPr lang="nl-NL" sz="1900" dirty="0" err="1"/>
              <a:t>Kruijk</a:t>
            </a:r>
            <a:r>
              <a:rPr lang="nl-NL" sz="1900" dirty="0"/>
              <a:t> (PVNED)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29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Leden van de Kopgroep TR2021 - Tranche 1 Allocatie 2.0</a:t>
            </a:r>
          </a:p>
        </p:txBody>
      </p:sp>
    </p:spTree>
    <p:extLst>
      <p:ext uri="{BB962C8B-B14F-4D97-AF65-F5344CB8AC3E}">
        <p14:creationId xmlns:p14="http://schemas.microsoft.com/office/powerpoint/2010/main" val="183538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583E6F71-5A47-0149-9E82-1C033EE61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Agenda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6A8BC26-FEB5-414B-AC34-81899251B0F1}"/>
              </a:ext>
            </a:extLst>
          </p:cNvPr>
          <p:cNvSpPr txBox="1"/>
          <p:nvPr/>
        </p:nvSpPr>
        <p:spPr>
          <a:xfrm>
            <a:off x="1139535" y="1046252"/>
            <a:ext cx="1044286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/>
              <a:t>Stand van zaken programma NEDU </a:t>
            </a:r>
            <a:br>
              <a:rPr lang="nl-NL" sz="1600" dirty="0"/>
            </a:br>
            <a:r>
              <a:rPr lang="nl-NL" sz="1600" dirty="0"/>
              <a:t>Mirjam van der Horst, </a:t>
            </a:r>
            <a:r>
              <a:rPr lang="nl-NL" sz="1600" dirty="0" err="1"/>
              <a:t>Vz</a:t>
            </a:r>
            <a:r>
              <a:rPr lang="nl-NL" sz="1600" dirty="0"/>
              <a:t> SR NEDU, secretaris SSG</a:t>
            </a:r>
          </a:p>
          <a:p>
            <a:endParaRPr lang="nl-NL" sz="1600" dirty="0"/>
          </a:p>
          <a:p>
            <a:r>
              <a:rPr lang="nl-NL" sz="1600" b="1" dirty="0"/>
              <a:t>Stand van zaken programma RNB (EDSN)</a:t>
            </a:r>
          </a:p>
          <a:p>
            <a:r>
              <a:rPr lang="nl-NL" sz="1600" dirty="0"/>
              <a:t>Mark Ruiter, programmamanager EDSN</a:t>
            </a:r>
          </a:p>
          <a:p>
            <a:endParaRPr lang="nl-NL" sz="1600" dirty="0"/>
          </a:p>
          <a:p>
            <a:r>
              <a:rPr lang="nl-NL" sz="1600" b="1" dirty="0"/>
              <a:t>Stand van zaken programma </a:t>
            </a:r>
            <a:r>
              <a:rPr lang="nl-NL" sz="1600" b="1" dirty="0" err="1"/>
              <a:t>Tennet</a:t>
            </a:r>
            <a:br>
              <a:rPr lang="nl-NL" sz="1600" b="1" dirty="0"/>
            </a:br>
            <a:r>
              <a:rPr lang="nl-NL" sz="1600" dirty="0"/>
              <a:t>Elderik de Witte, projectmanager </a:t>
            </a:r>
            <a:r>
              <a:rPr lang="nl-NL" sz="1600" dirty="0" err="1"/>
              <a:t>Tennet</a:t>
            </a:r>
            <a:endParaRPr lang="nl-NL" sz="1600" dirty="0"/>
          </a:p>
          <a:p>
            <a:endParaRPr lang="nl-NL" sz="1600" dirty="0"/>
          </a:p>
          <a:p>
            <a:r>
              <a:rPr lang="nl-NL" sz="1600" b="1" dirty="0"/>
              <a:t>Testen en kwalificatie </a:t>
            </a:r>
            <a:r>
              <a:rPr lang="nl-NL" sz="1600" b="1" dirty="0" err="1"/>
              <a:t>Tennet</a:t>
            </a:r>
            <a:r>
              <a:rPr lang="nl-NL" sz="1600" b="1" dirty="0"/>
              <a:t>-MMC hub</a:t>
            </a:r>
            <a:br>
              <a:rPr lang="nl-NL" sz="1600" dirty="0"/>
            </a:br>
            <a:r>
              <a:rPr lang="nl-NL" sz="1600"/>
              <a:t>Ivo den </a:t>
            </a:r>
            <a:r>
              <a:rPr lang="nl-NL" sz="1600" dirty="0"/>
              <a:t>Haan, Testmanager</a:t>
            </a:r>
          </a:p>
          <a:p>
            <a:endParaRPr lang="nl-NL" sz="1600" dirty="0"/>
          </a:p>
          <a:p>
            <a:r>
              <a:rPr lang="nl-NL" sz="1600" b="1" dirty="0"/>
              <a:t>Pauze</a:t>
            </a:r>
          </a:p>
          <a:p>
            <a:endParaRPr lang="nl-NL" sz="1600" dirty="0"/>
          </a:p>
          <a:p>
            <a:r>
              <a:rPr lang="nl-NL" sz="1600" b="1" dirty="0"/>
              <a:t>Update testen en transitie</a:t>
            </a:r>
            <a:br>
              <a:rPr lang="nl-NL" sz="1600" dirty="0"/>
            </a:br>
            <a:r>
              <a:rPr lang="nl-NL" sz="1600" dirty="0"/>
              <a:t>Jorik van Vilsteren</a:t>
            </a:r>
          </a:p>
          <a:p>
            <a:endParaRPr lang="nl-NL" sz="1600" dirty="0"/>
          </a:p>
          <a:p>
            <a:r>
              <a:rPr lang="nl-NL" sz="1600" b="1" dirty="0"/>
              <a:t>Implementatiestrategie per marktrol</a:t>
            </a:r>
            <a:br>
              <a:rPr lang="nl-NL" sz="1600" dirty="0"/>
            </a:br>
            <a:r>
              <a:rPr lang="nl-NL" sz="1600" dirty="0"/>
              <a:t>Bram van Straalen, RNB-expert</a:t>
            </a:r>
          </a:p>
          <a:p>
            <a:endParaRPr lang="nl-NL" dirty="0"/>
          </a:p>
          <a:p>
            <a:r>
              <a:rPr lang="nl-NL" sz="1600" b="1" dirty="0"/>
              <a:t>Afsluiting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25963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verschillende marktpartijen die participeren in de Kopgroep Testen komen gezamenlijk tot een van tevoren overeengekomen set aan testscenario’s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uitkomsten van deze testscenario’s zullen beschikbaar gesteld worden aan NEDU en zodoende toegankelijk zijn voor iedere marktpartij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30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Testscenario’s</a:t>
            </a:r>
          </a:p>
        </p:txBody>
      </p:sp>
    </p:spTree>
    <p:extLst>
      <p:ext uri="{BB962C8B-B14F-4D97-AF65-F5344CB8AC3E}">
        <p14:creationId xmlns:p14="http://schemas.microsoft.com/office/powerpoint/2010/main" val="1038474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31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Planning testen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C2B328BB-8763-7440-8CB5-0C3AC5540A3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" y="1092847"/>
            <a:ext cx="11315699" cy="4688827"/>
          </a:xfrm>
          <a:prstGeom prst="rect">
            <a:avLst/>
          </a:prstGeom>
        </p:spPr>
      </p:pic>
      <p:sp>
        <p:nvSpPr>
          <p:cNvPr id="11" name="Tijdelijke aanduiding voor inhoud 1">
            <a:extLst>
              <a:ext uri="{FF2B5EF4-FFF2-40B4-BE49-F238E27FC236}">
                <a16:creationId xmlns:a16="http://schemas.microsoft.com/office/drawing/2014/main" id="{6FB4494E-4942-AA4D-8F89-AEEE19851303}"/>
              </a:ext>
            </a:extLst>
          </p:cNvPr>
          <p:cNvSpPr txBox="1">
            <a:spLocks/>
          </p:cNvSpPr>
          <p:nvPr/>
        </p:nvSpPr>
        <p:spPr>
          <a:xfrm>
            <a:off x="609600" y="5991224"/>
            <a:ext cx="11126400" cy="344775"/>
          </a:xfrm>
          <a:prstGeom prst="rect">
            <a:avLst/>
          </a:prstGeom>
        </p:spPr>
        <p:txBody>
          <a:bodyPr vert="horz" lIns="91440" tIns="45720" rIns="0" bIns="45720" rtlCol="0" anchor="ctr">
            <a:noAutofit/>
          </a:bodyPr>
          <a:lstStyle>
            <a:defPPr>
              <a:defRPr lang="nl-NL"/>
            </a:defPPr>
            <a:lvl1pPr marL="0" algn="r" defTabSz="457200" rtl="0" eaLnBrk="1" latinLnBrk="0" hangingPunct="1">
              <a:defRPr sz="1200" kern="1200">
                <a:solidFill>
                  <a:srgbClr val="F6BC25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1800" b="1" dirty="0" err="1">
                <a:solidFill>
                  <a:schemeClr val="tx1"/>
                </a:solidFill>
              </a:rPr>
              <a:t>Kopgroeptesten</a:t>
            </a:r>
            <a:r>
              <a:rPr lang="nl-NL" sz="1800" b="1" dirty="0">
                <a:solidFill>
                  <a:schemeClr val="tx1"/>
                </a:solidFill>
              </a:rPr>
              <a:t> staan gepland voor de periode van 29 november tot 17 december 2021</a:t>
            </a:r>
          </a:p>
        </p:txBody>
      </p:sp>
    </p:spTree>
    <p:extLst>
      <p:ext uri="{BB962C8B-B14F-4D97-AF65-F5344CB8AC3E}">
        <p14:creationId xmlns:p14="http://schemas.microsoft.com/office/powerpoint/2010/main" val="346959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testen worden uitgevoerd op de volgende omgevingen: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C-ARM ACT2 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C-AR ACT 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u="sng" dirty="0"/>
              <a:t>MMC Hub ACCE omgeving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Vanuit EDSN Development en Operations en </a:t>
            </a:r>
            <a:r>
              <a:rPr lang="nl-NL" sz="1800" dirty="0" err="1"/>
              <a:t>Tennet</a:t>
            </a:r>
            <a:r>
              <a:rPr lang="nl-NL" sz="1800" dirty="0"/>
              <a:t> TSO OPS is gedurende de </a:t>
            </a:r>
            <a:r>
              <a:rPr lang="nl-NL" sz="1800" dirty="0" err="1"/>
              <a:t>Kopgroeptest</a:t>
            </a:r>
            <a:r>
              <a:rPr lang="nl-NL" sz="1800" dirty="0"/>
              <a:t>-periode </a:t>
            </a:r>
            <a:r>
              <a:rPr lang="nl-NL" sz="1800" dirty="0" err="1"/>
              <a:t>dedicated</a:t>
            </a:r>
            <a:r>
              <a:rPr lang="nl-NL" sz="1800" dirty="0"/>
              <a:t> support om mogelijke bevindingen zo snel mogelijk op te pakken volgens een standaardbevindingenproces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Er is in de 2e en 3e week een extra </a:t>
            </a:r>
            <a:r>
              <a:rPr lang="nl-NL" sz="1800" dirty="0" err="1"/>
              <a:t>deployment</a:t>
            </a:r>
            <a:r>
              <a:rPr lang="nl-NL" sz="1800" dirty="0"/>
              <a:t> geclaimd om de Kopgroep maximaal te kunnen ondersteunen bij het fixen en </a:t>
            </a:r>
            <a:r>
              <a:rPr lang="nl-NL" sz="1800" dirty="0" err="1"/>
              <a:t>hertesten</a:t>
            </a:r>
            <a:r>
              <a:rPr lang="nl-NL" sz="1800" dirty="0"/>
              <a:t> van mogelijke bevindingen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32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Verder nog goed om te weten …</a:t>
            </a:r>
          </a:p>
        </p:txBody>
      </p:sp>
    </p:spTree>
    <p:extLst>
      <p:ext uri="{BB962C8B-B14F-4D97-AF65-F5344CB8AC3E}">
        <p14:creationId xmlns:p14="http://schemas.microsoft.com/office/powerpoint/2010/main" val="29687610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WP-test en Gebruikersacceptatietest (GAT)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Jorik</a:t>
            </a:r>
            <a:r>
              <a:rPr lang="nl-NL" sz="2400" i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van Vilsteren - Test- en Transitiemanager, EDSN &amp; NEDU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33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20787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Wat is de GAT voor TR2021 - Tranche 1 A2.0?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GAT-groepsindeling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Planning GAT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Verder nog goed om te weten …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34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3460462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GAT is een periode van vrij testen voor marktpartijen die impact ondervinden als gevolg van TR2021 - Tranche 1 Allocatie 2.0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b="1" dirty="0"/>
              <a:t>Let op</a:t>
            </a:r>
            <a:r>
              <a:rPr lang="nl-NL" sz="1800" dirty="0"/>
              <a:t>: tijdens de GAT kunnen marktpartijen zich </a:t>
            </a:r>
            <a:r>
              <a:rPr lang="nl-NL" sz="1800" b="1" dirty="0"/>
              <a:t>kwalificeren</a:t>
            </a:r>
            <a:r>
              <a:rPr lang="nl-NL" sz="1800" dirty="0"/>
              <a:t> voor MMC Hub (</a:t>
            </a:r>
            <a:r>
              <a:rPr lang="nl-NL" sz="1800" dirty="0" err="1"/>
              <a:t>Tennet</a:t>
            </a:r>
            <a:r>
              <a:rPr lang="nl-NL" sz="1800" dirty="0"/>
              <a:t> TSO) 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resultaten van de GAT (is er voldaan aan de vooraf opgestelde exitcriteria) zijn input voor het vrijgaveadvies richting ALV NEDU voor go/no go voor livegang op 19 maart 2022.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35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GAT voor TR2021 - Tranche 1 A2.0</a:t>
            </a:r>
          </a:p>
        </p:txBody>
      </p:sp>
    </p:spTree>
    <p:extLst>
      <p:ext uri="{BB962C8B-B14F-4D97-AF65-F5344CB8AC3E}">
        <p14:creationId xmlns:p14="http://schemas.microsoft.com/office/powerpoint/2010/main" val="37685851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Alle marktpartijen van de marktrollen RNB, PV en MV worden verdeeld over 7 groepen (met minimaal een vertegenwoordiging per marktrol)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GAT-groepsindeling wordt uiterlijk </a:t>
            </a:r>
            <a:r>
              <a:rPr lang="nl-NL" sz="1800" i="1" dirty="0"/>
              <a:t>1 november </a:t>
            </a:r>
            <a:r>
              <a:rPr lang="nl-NL" sz="1800" dirty="0"/>
              <a:t>bekend gemaakt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Zijn er speciale wensen voor de groepsindeling? Geef dit per e-mail door naar </a:t>
            </a:r>
            <a:r>
              <a:rPr lang="nl-NL" sz="1800" i="1" dirty="0">
                <a:hlinkClick r:id="rId2"/>
              </a:rPr>
              <a:t>allocatie2.0@edsn.nl</a:t>
            </a:r>
            <a:endParaRPr lang="nl-NL" i="1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36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GAT-groepsindeling</a:t>
            </a:r>
          </a:p>
        </p:txBody>
      </p:sp>
    </p:spTree>
    <p:extLst>
      <p:ext uri="{BB962C8B-B14F-4D97-AF65-F5344CB8AC3E}">
        <p14:creationId xmlns:p14="http://schemas.microsoft.com/office/powerpoint/2010/main" val="29865875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37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Planning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C2B328BB-8763-7440-8CB5-0C3AC5540A3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" y="1092847"/>
            <a:ext cx="11315699" cy="4688827"/>
          </a:xfrm>
          <a:prstGeom prst="rect">
            <a:avLst/>
          </a:prstGeom>
        </p:spPr>
      </p:pic>
      <p:sp>
        <p:nvSpPr>
          <p:cNvPr id="11" name="Tijdelijke aanduiding voor inhoud 1">
            <a:extLst>
              <a:ext uri="{FF2B5EF4-FFF2-40B4-BE49-F238E27FC236}">
                <a16:creationId xmlns:a16="http://schemas.microsoft.com/office/drawing/2014/main" id="{6FB4494E-4942-AA4D-8F89-AEEE19851303}"/>
              </a:ext>
            </a:extLst>
          </p:cNvPr>
          <p:cNvSpPr txBox="1">
            <a:spLocks/>
          </p:cNvSpPr>
          <p:nvPr/>
        </p:nvSpPr>
        <p:spPr>
          <a:xfrm>
            <a:off x="609600" y="5991224"/>
            <a:ext cx="11126400" cy="344775"/>
          </a:xfrm>
          <a:prstGeom prst="rect">
            <a:avLst/>
          </a:prstGeom>
        </p:spPr>
        <p:txBody>
          <a:bodyPr vert="horz" lIns="91440" tIns="45720" rIns="0" bIns="45720" rtlCol="0" anchor="ctr">
            <a:noAutofit/>
          </a:bodyPr>
          <a:lstStyle>
            <a:defPPr>
              <a:defRPr lang="nl-NL"/>
            </a:defPPr>
            <a:lvl1pPr marL="0" algn="r" defTabSz="457200" rtl="0" eaLnBrk="1" latinLnBrk="0" hangingPunct="1">
              <a:defRPr sz="1200" kern="1200">
                <a:solidFill>
                  <a:srgbClr val="F6BC25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1800" b="1" dirty="0">
                <a:solidFill>
                  <a:schemeClr val="tx1"/>
                </a:solidFill>
              </a:rPr>
              <a:t>GAT-testen staan gepland voor de periode van 3 januari tot 25 februari 2022</a:t>
            </a:r>
          </a:p>
        </p:txBody>
      </p:sp>
    </p:spTree>
    <p:extLst>
      <p:ext uri="{BB962C8B-B14F-4D97-AF65-F5344CB8AC3E}">
        <p14:creationId xmlns:p14="http://schemas.microsoft.com/office/powerpoint/2010/main" val="32411643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De testen worden uitgevoerd op de volgende omgevingen: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C-ARM ACT2 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C-AR ACT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u="sng" dirty="0"/>
              <a:t>MMC Hub Q-omgeving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Vanuit EDSN Development en Operations en TenneT TSO OPS is gedurende de GAT-testperiode </a:t>
            </a:r>
            <a:r>
              <a:rPr lang="nl-NL" sz="1800" dirty="0" err="1"/>
              <a:t>dedicated</a:t>
            </a:r>
            <a:r>
              <a:rPr lang="nl-NL" sz="1800" dirty="0"/>
              <a:t> support voor de groepen die op dat moment testen om mogelijke bevindingen zo snel mogelijk op te pakken volgens een standaardbevindingenproces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38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Verder nog goed om te weten …</a:t>
            </a:r>
          </a:p>
        </p:txBody>
      </p:sp>
    </p:spTree>
    <p:extLst>
      <p:ext uri="{BB962C8B-B14F-4D97-AF65-F5344CB8AC3E}">
        <p14:creationId xmlns:p14="http://schemas.microsoft.com/office/powerpoint/2010/main" val="17406780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WP-transitie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Jorik van Vilsteren - Test- en Transitiemanager, EDSN &amp; NEDU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39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494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522000"/>
            <a:ext cx="9378000" cy="71363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Stand van zaken programma NEDU</a:t>
            </a:r>
            <a:br>
              <a:rPr lang="nl-NL" sz="2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Mirjam van der Horst - projectmanager NEDU, voorzitter SR NEDU en secretaris SSG</a:t>
            </a:r>
            <a:endParaRPr lang="nl-NL" sz="24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8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822676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Inleiding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Planning transitie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Klankbordgroep Transitie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Vervolgstappen transitie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40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7282337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Onderdeel van het NEDU-project TR2021 - Tranche 1 Allocatie 2.0 is het werkpakket Transitie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Het werkpakket Transitie bevat alle voorbereidingen voor een succesvolle go live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Er is een Klankbordgroep Transitie ingericht (later meer)</a:t>
            </a:r>
          </a:p>
          <a:p>
            <a:pPr>
              <a:buFont typeface="Wingdings" pitchFamily="2" charset="2"/>
              <a:buChar char="§"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Go live vindt plaats in het weekend van 19 - 21 maart 2022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Er vindt een duale fase plaats van 21 maart - 14 mei 2022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41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Inleiding</a:t>
            </a:r>
          </a:p>
        </p:txBody>
      </p:sp>
    </p:spTree>
    <p:extLst>
      <p:ext uri="{BB962C8B-B14F-4D97-AF65-F5344CB8AC3E}">
        <p14:creationId xmlns:p14="http://schemas.microsoft.com/office/powerpoint/2010/main" val="22726054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hthoek 137">
            <a:extLst>
              <a:ext uri="{FF2B5EF4-FFF2-40B4-BE49-F238E27FC236}">
                <a16:creationId xmlns:a16="http://schemas.microsoft.com/office/drawing/2014/main" id="{68326211-45C1-43CB-BD2B-8627555B7EF5}"/>
              </a:ext>
            </a:extLst>
          </p:cNvPr>
          <p:cNvSpPr/>
          <p:nvPr/>
        </p:nvSpPr>
        <p:spPr>
          <a:xfrm>
            <a:off x="9467049" y="2804467"/>
            <a:ext cx="2145825" cy="2673466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6" name="Rechte verbindingslijn 105">
            <a:extLst>
              <a:ext uri="{FF2B5EF4-FFF2-40B4-BE49-F238E27FC236}">
                <a16:creationId xmlns:a16="http://schemas.microsoft.com/office/drawing/2014/main" id="{AF88C11B-FDDF-4640-A04C-D05FCC0458D7}"/>
              </a:ext>
            </a:extLst>
          </p:cNvPr>
          <p:cNvCxnSpPr>
            <a:cxnSpLocks/>
          </p:cNvCxnSpPr>
          <p:nvPr/>
        </p:nvCxnSpPr>
        <p:spPr>
          <a:xfrm>
            <a:off x="9454111" y="2603529"/>
            <a:ext cx="0" cy="572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echte verbindingslijn 76">
            <a:extLst>
              <a:ext uri="{FF2B5EF4-FFF2-40B4-BE49-F238E27FC236}">
                <a16:creationId xmlns:a16="http://schemas.microsoft.com/office/drawing/2014/main" id="{550E3B5A-2298-44AE-B135-05536C58A7CC}"/>
              </a:ext>
            </a:extLst>
          </p:cNvPr>
          <p:cNvCxnSpPr>
            <a:cxnSpLocks/>
          </p:cNvCxnSpPr>
          <p:nvPr/>
        </p:nvCxnSpPr>
        <p:spPr>
          <a:xfrm>
            <a:off x="6371170" y="2644140"/>
            <a:ext cx="0" cy="572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echte verbindingslijn 85">
            <a:extLst>
              <a:ext uri="{FF2B5EF4-FFF2-40B4-BE49-F238E27FC236}">
                <a16:creationId xmlns:a16="http://schemas.microsoft.com/office/drawing/2014/main" id="{CBD516BF-77C4-4DF0-A6D4-E01DDF36BCF6}"/>
              </a:ext>
            </a:extLst>
          </p:cNvPr>
          <p:cNvCxnSpPr>
            <a:cxnSpLocks/>
          </p:cNvCxnSpPr>
          <p:nvPr/>
        </p:nvCxnSpPr>
        <p:spPr>
          <a:xfrm>
            <a:off x="8714628" y="2610906"/>
            <a:ext cx="0" cy="572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14F3005-CC1F-4B5D-80CE-549E56C63D70}"/>
              </a:ext>
            </a:extLst>
          </p:cNvPr>
          <p:cNvSpPr txBox="1"/>
          <p:nvPr/>
        </p:nvSpPr>
        <p:spPr>
          <a:xfrm>
            <a:off x="331416" y="1098248"/>
            <a:ext cx="621765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dirty="0"/>
              <a:t>Bijlage: Planning draaiboeken TR2021 - Tranche 1 Allocatie 2.0</a:t>
            </a:r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A7E69E3C-D195-4F2F-A657-06E393BDA3EE}"/>
              </a:ext>
            </a:extLst>
          </p:cNvPr>
          <p:cNvSpPr/>
          <p:nvPr/>
        </p:nvSpPr>
        <p:spPr>
          <a:xfrm>
            <a:off x="23416" y="1852648"/>
            <a:ext cx="121920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Augustus</a:t>
            </a: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9C0A99AC-B9E0-4BD6-BB52-275F644515D2}"/>
              </a:ext>
            </a:extLst>
          </p:cNvPr>
          <p:cNvSpPr/>
          <p:nvPr/>
        </p:nvSpPr>
        <p:spPr>
          <a:xfrm>
            <a:off x="1264712" y="1852648"/>
            <a:ext cx="121920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September</a:t>
            </a: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EBE7544C-DE0E-4F2F-A8BD-9931300357FF}"/>
              </a:ext>
            </a:extLst>
          </p:cNvPr>
          <p:cNvSpPr/>
          <p:nvPr/>
        </p:nvSpPr>
        <p:spPr>
          <a:xfrm>
            <a:off x="2506008" y="1852648"/>
            <a:ext cx="121920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Oktober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47B61710-79EE-4DC8-8158-3B02F6C972DC}"/>
              </a:ext>
            </a:extLst>
          </p:cNvPr>
          <p:cNvSpPr/>
          <p:nvPr/>
        </p:nvSpPr>
        <p:spPr>
          <a:xfrm>
            <a:off x="8617043" y="1852648"/>
            <a:ext cx="113508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Maart</a:t>
            </a: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831D4537-57E6-4895-AA79-9A63CFBCA7B8}"/>
              </a:ext>
            </a:extLst>
          </p:cNvPr>
          <p:cNvSpPr/>
          <p:nvPr/>
        </p:nvSpPr>
        <p:spPr>
          <a:xfrm>
            <a:off x="7460280" y="1852648"/>
            <a:ext cx="113508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Februari</a:t>
            </a: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99D2C65F-D143-41EF-B627-F3D5DE406562}"/>
              </a:ext>
            </a:extLst>
          </p:cNvPr>
          <p:cNvSpPr/>
          <p:nvPr/>
        </p:nvSpPr>
        <p:spPr>
          <a:xfrm>
            <a:off x="6229897" y="1852648"/>
            <a:ext cx="1210324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Januari</a:t>
            </a: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8DE962E5-A1D2-40EA-9539-DDF3C853CD4C}"/>
              </a:ext>
            </a:extLst>
          </p:cNvPr>
          <p:cNvSpPr/>
          <p:nvPr/>
        </p:nvSpPr>
        <p:spPr>
          <a:xfrm>
            <a:off x="4988600" y="1852648"/>
            <a:ext cx="121920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December</a:t>
            </a: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2E3AC89A-FD8B-48CE-BBB1-3654622195BD}"/>
              </a:ext>
            </a:extLst>
          </p:cNvPr>
          <p:cNvSpPr/>
          <p:nvPr/>
        </p:nvSpPr>
        <p:spPr>
          <a:xfrm>
            <a:off x="3747304" y="1852648"/>
            <a:ext cx="121920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November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854964BA-0C58-4B82-9EC0-0578497247E7}"/>
              </a:ext>
            </a:extLst>
          </p:cNvPr>
          <p:cNvSpPr txBox="1"/>
          <p:nvPr/>
        </p:nvSpPr>
        <p:spPr>
          <a:xfrm>
            <a:off x="2284552" y="1503117"/>
            <a:ext cx="1366784" cy="2873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l-NL" sz="1867" i="1" dirty="0">
                <a:solidFill>
                  <a:schemeClr val="tx2"/>
                </a:solidFill>
              </a:rPr>
              <a:t>Voorbereiding</a:t>
            </a:r>
          </a:p>
        </p:txBody>
      </p:sp>
      <p:sp>
        <p:nvSpPr>
          <p:cNvPr id="55" name="Pijl: rechts 54">
            <a:extLst>
              <a:ext uri="{FF2B5EF4-FFF2-40B4-BE49-F238E27FC236}">
                <a16:creationId xmlns:a16="http://schemas.microsoft.com/office/drawing/2014/main" id="{6E3C1D14-3B6C-43FE-B2C9-16264559F521}"/>
              </a:ext>
            </a:extLst>
          </p:cNvPr>
          <p:cNvSpPr/>
          <p:nvPr/>
        </p:nvSpPr>
        <p:spPr>
          <a:xfrm>
            <a:off x="38936" y="2139971"/>
            <a:ext cx="846249" cy="697729"/>
          </a:xfrm>
          <a:prstGeom prst="rightArrow">
            <a:avLst>
              <a:gd name="adj1" fmla="val 50000"/>
              <a:gd name="adj2" fmla="val 24517"/>
            </a:avLst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 err="1">
                <a:solidFill>
                  <a:schemeClr val="tx2"/>
                </a:solidFill>
              </a:rPr>
              <a:t>Aandachts-punten</a:t>
            </a:r>
            <a:r>
              <a:rPr lang="nl-NL" sz="800" dirty="0">
                <a:solidFill>
                  <a:schemeClr val="tx2"/>
                </a:solidFill>
              </a:rPr>
              <a:t> en </a:t>
            </a:r>
            <a:r>
              <a:rPr lang="nl-NL" sz="800" dirty="0" err="1">
                <a:solidFill>
                  <a:schemeClr val="tx2"/>
                </a:solidFill>
              </a:rPr>
              <a:t>lessons</a:t>
            </a:r>
            <a:r>
              <a:rPr lang="nl-NL" sz="800" dirty="0">
                <a:solidFill>
                  <a:schemeClr val="tx2"/>
                </a:solidFill>
              </a:rPr>
              <a:t> </a:t>
            </a:r>
            <a:r>
              <a:rPr lang="nl-NL" sz="800" dirty="0" err="1">
                <a:solidFill>
                  <a:schemeClr val="tx2"/>
                </a:solidFill>
              </a:rPr>
              <a:t>learned</a:t>
            </a:r>
            <a:endParaRPr lang="nl-NL" sz="800" dirty="0">
              <a:solidFill>
                <a:schemeClr val="tx2"/>
              </a:solidFill>
            </a:endParaRPr>
          </a:p>
        </p:txBody>
      </p:sp>
      <p:sp>
        <p:nvSpPr>
          <p:cNvPr id="56" name="Pijl: rechts 55">
            <a:extLst>
              <a:ext uri="{FF2B5EF4-FFF2-40B4-BE49-F238E27FC236}">
                <a16:creationId xmlns:a16="http://schemas.microsoft.com/office/drawing/2014/main" id="{3F0EF501-FB74-4DBF-8073-A1497777DB64}"/>
              </a:ext>
            </a:extLst>
          </p:cNvPr>
          <p:cNvSpPr/>
          <p:nvPr/>
        </p:nvSpPr>
        <p:spPr>
          <a:xfrm>
            <a:off x="293331" y="2824317"/>
            <a:ext cx="1564870" cy="697729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Uitwerken Transitie in hoofdlijnen per marktrol</a:t>
            </a:r>
          </a:p>
        </p:txBody>
      </p:sp>
      <p:sp>
        <p:nvSpPr>
          <p:cNvPr id="57" name="Pijl: rechts 56">
            <a:extLst>
              <a:ext uri="{FF2B5EF4-FFF2-40B4-BE49-F238E27FC236}">
                <a16:creationId xmlns:a16="http://schemas.microsoft.com/office/drawing/2014/main" id="{9E8E01EF-D5E8-4B00-9609-6ACB6C714E42}"/>
              </a:ext>
            </a:extLst>
          </p:cNvPr>
          <p:cNvSpPr/>
          <p:nvPr/>
        </p:nvSpPr>
        <p:spPr>
          <a:xfrm>
            <a:off x="1935277" y="2820046"/>
            <a:ext cx="3270040" cy="700840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Uitwerken Draaiboek EDSN / NEDU </a:t>
            </a:r>
          </a:p>
          <a:p>
            <a:pPr algn="ctr"/>
            <a:r>
              <a:rPr lang="nl-NL" sz="800" dirty="0">
                <a:solidFill>
                  <a:schemeClr val="tx2"/>
                </a:solidFill>
              </a:rPr>
              <a:t>(Deploymentweekend 19 mrt en 14 mei)</a:t>
            </a:r>
          </a:p>
        </p:txBody>
      </p:sp>
      <p:sp>
        <p:nvSpPr>
          <p:cNvPr id="58" name="Pijl: rechts 57">
            <a:extLst>
              <a:ext uri="{FF2B5EF4-FFF2-40B4-BE49-F238E27FC236}">
                <a16:creationId xmlns:a16="http://schemas.microsoft.com/office/drawing/2014/main" id="{36429005-35EC-482F-AB08-6947ADD23F72}"/>
              </a:ext>
            </a:extLst>
          </p:cNvPr>
          <p:cNvSpPr/>
          <p:nvPr/>
        </p:nvSpPr>
        <p:spPr>
          <a:xfrm>
            <a:off x="3115305" y="3583094"/>
            <a:ext cx="2090007" cy="700840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Uitwerken Draaiboek EDSN / NEDU Instap </a:t>
            </a:r>
            <a:r>
              <a:rPr lang="nl-NL" sz="800" dirty="0" err="1">
                <a:solidFill>
                  <a:schemeClr val="tx2"/>
                </a:solidFill>
              </a:rPr>
              <a:t>MV’ers</a:t>
            </a:r>
            <a:r>
              <a:rPr lang="nl-NL" sz="800" dirty="0">
                <a:solidFill>
                  <a:schemeClr val="tx2"/>
                </a:solidFill>
              </a:rPr>
              <a:t> (Duale fase) </a:t>
            </a:r>
          </a:p>
        </p:txBody>
      </p:sp>
      <p:sp>
        <p:nvSpPr>
          <p:cNvPr id="60" name="Pijl: rechts 59">
            <a:extLst>
              <a:ext uri="{FF2B5EF4-FFF2-40B4-BE49-F238E27FC236}">
                <a16:creationId xmlns:a16="http://schemas.microsoft.com/office/drawing/2014/main" id="{EF8B0F93-12FE-4B6D-9482-1C85E67A9792}"/>
              </a:ext>
            </a:extLst>
          </p:cNvPr>
          <p:cNvSpPr/>
          <p:nvPr/>
        </p:nvSpPr>
        <p:spPr>
          <a:xfrm>
            <a:off x="3832750" y="4194591"/>
            <a:ext cx="2216291" cy="697727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Communicatie voorbereiden Transitie</a:t>
            </a:r>
          </a:p>
        </p:txBody>
      </p:sp>
      <p:sp>
        <p:nvSpPr>
          <p:cNvPr id="61" name="Ster: 5 punten 60">
            <a:extLst>
              <a:ext uri="{FF2B5EF4-FFF2-40B4-BE49-F238E27FC236}">
                <a16:creationId xmlns:a16="http://schemas.microsoft.com/office/drawing/2014/main" id="{F225C272-2664-4C7A-BB37-5D0A9828D5EC}"/>
              </a:ext>
            </a:extLst>
          </p:cNvPr>
          <p:cNvSpPr/>
          <p:nvPr/>
        </p:nvSpPr>
        <p:spPr>
          <a:xfrm>
            <a:off x="6096203" y="2278901"/>
            <a:ext cx="552937" cy="558800"/>
          </a:xfrm>
          <a:prstGeom prst="star5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nl-NL" sz="1000" dirty="0">
                <a:solidFill>
                  <a:schemeClr val="tx1"/>
                </a:solidFill>
              </a:rPr>
              <a:t>Technische </a:t>
            </a:r>
          </a:p>
          <a:p>
            <a:pPr algn="ctr"/>
            <a:r>
              <a:rPr lang="nl-NL" sz="1000" dirty="0" err="1">
                <a:solidFill>
                  <a:schemeClr val="tx1"/>
                </a:solidFill>
              </a:rPr>
              <a:t>Dryrun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64" name="Pijl: rechts 63">
            <a:extLst>
              <a:ext uri="{FF2B5EF4-FFF2-40B4-BE49-F238E27FC236}">
                <a16:creationId xmlns:a16="http://schemas.microsoft.com/office/drawing/2014/main" id="{CE6A906B-CD36-4F65-83AC-AFBB3E24AAB9}"/>
              </a:ext>
            </a:extLst>
          </p:cNvPr>
          <p:cNvSpPr/>
          <p:nvPr/>
        </p:nvSpPr>
        <p:spPr>
          <a:xfrm>
            <a:off x="5381145" y="2781564"/>
            <a:ext cx="952133" cy="767661"/>
          </a:xfrm>
          <a:prstGeom prst="rightArrow">
            <a:avLst>
              <a:gd name="adj1" fmla="val 50000"/>
              <a:gd name="adj2" fmla="val 28158"/>
            </a:avLst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Voorbereiden Technische </a:t>
            </a:r>
            <a:r>
              <a:rPr lang="nl-NL" sz="800" dirty="0" err="1">
                <a:solidFill>
                  <a:schemeClr val="tx2"/>
                </a:solidFill>
              </a:rPr>
              <a:t>Dryrun</a:t>
            </a:r>
            <a:endParaRPr lang="nl-NL" sz="800" dirty="0">
              <a:solidFill>
                <a:schemeClr val="tx2"/>
              </a:solidFill>
            </a:endParaRPr>
          </a:p>
        </p:txBody>
      </p:sp>
      <p:cxnSp>
        <p:nvCxnSpPr>
          <p:cNvPr id="68" name="Verbindingslijn: gebogen 67">
            <a:extLst>
              <a:ext uri="{FF2B5EF4-FFF2-40B4-BE49-F238E27FC236}">
                <a16:creationId xmlns:a16="http://schemas.microsoft.com/office/drawing/2014/main" id="{7CF47DCF-7DC0-4902-8BE1-3ACEF77280AD}"/>
              </a:ext>
            </a:extLst>
          </p:cNvPr>
          <p:cNvCxnSpPr>
            <a:cxnSpLocks/>
            <a:stCxn id="57" idx="3"/>
            <a:endCxn id="64" idx="1"/>
          </p:cNvCxnSpPr>
          <p:nvPr/>
        </p:nvCxnSpPr>
        <p:spPr>
          <a:xfrm flipV="1">
            <a:off x="5205317" y="3165395"/>
            <a:ext cx="175828" cy="50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Verbindingslijn: gebogen 69">
            <a:extLst>
              <a:ext uri="{FF2B5EF4-FFF2-40B4-BE49-F238E27FC236}">
                <a16:creationId xmlns:a16="http://schemas.microsoft.com/office/drawing/2014/main" id="{E2902AEB-D834-4F21-928C-0F7EE6F75FA0}"/>
              </a:ext>
            </a:extLst>
          </p:cNvPr>
          <p:cNvCxnSpPr>
            <a:cxnSpLocks/>
            <a:stCxn id="58" idx="3"/>
            <a:endCxn id="64" idx="1"/>
          </p:cNvCxnSpPr>
          <p:nvPr/>
        </p:nvCxnSpPr>
        <p:spPr>
          <a:xfrm flipV="1">
            <a:off x="5205312" y="3165395"/>
            <a:ext cx="175833" cy="7681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Stroomdiagram: Verbindingslijn 78">
            <a:extLst>
              <a:ext uri="{FF2B5EF4-FFF2-40B4-BE49-F238E27FC236}">
                <a16:creationId xmlns:a16="http://schemas.microsoft.com/office/drawing/2014/main" id="{68887E42-BDAA-4096-A96F-9E670BAD6EE1}"/>
              </a:ext>
            </a:extLst>
          </p:cNvPr>
          <p:cNvSpPr/>
          <p:nvPr/>
        </p:nvSpPr>
        <p:spPr>
          <a:xfrm>
            <a:off x="6355930" y="318130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Tekstvak 79">
            <a:extLst>
              <a:ext uri="{FF2B5EF4-FFF2-40B4-BE49-F238E27FC236}">
                <a16:creationId xmlns:a16="http://schemas.microsoft.com/office/drawing/2014/main" id="{5668ECB2-6461-4025-9E25-E01EE2893B02}"/>
              </a:ext>
            </a:extLst>
          </p:cNvPr>
          <p:cNvSpPr txBox="1"/>
          <p:nvPr/>
        </p:nvSpPr>
        <p:spPr>
          <a:xfrm>
            <a:off x="6174824" y="1535747"/>
            <a:ext cx="453650" cy="2873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l-NL" sz="1867" i="1" dirty="0">
                <a:solidFill>
                  <a:schemeClr val="tx2"/>
                </a:solidFill>
              </a:rPr>
              <a:t>DR1 </a:t>
            </a:r>
          </a:p>
        </p:txBody>
      </p:sp>
      <p:sp>
        <p:nvSpPr>
          <p:cNvPr id="83" name="Rechthoek 82">
            <a:extLst>
              <a:ext uri="{FF2B5EF4-FFF2-40B4-BE49-F238E27FC236}">
                <a16:creationId xmlns:a16="http://schemas.microsoft.com/office/drawing/2014/main" id="{E65D3808-6F37-4C74-B831-9F0C18114DF4}"/>
              </a:ext>
            </a:extLst>
          </p:cNvPr>
          <p:cNvSpPr/>
          <p:nvPr/>
        </p:nvSpPr>
        <p:spPr>
          <a:xfrm>
            <a:off x="9766186" y="1852648"/>
            <a:ext cx="1219200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April</a:t>
            </a:r>
          </a:p>
        </p:txBody>
      </p:sp>
      <p:sp>
        <p:nvSpPr>
          <p:cNvPr id="84" name="Rechthoek 83">
            <a:extLst>
              <a:ext uri="{FF2B5EF4-FFF2-40B4-BE49-F238E27FC236}">
                <a16:creationId xmlns:a16="http://schemas.microsoft.com/office/drawing/2014/main" id="{77DCD24F-DF65-4236-9E05-65ACE04081C2}"/>
              </a:ext>
            </a:extLst>
          </p:cNvPr>
          <p:cNvSpPr/>
          <p:nvPr/>
        </p:nvSpPr>
        <p:spPr>
          <a:xfrm>
            <a:off x="11012952" y="1851916"/>
            <a:ext cx="1135078" cy="2707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333" b="1" dirty="0">
                <a:solidFill>
                  <a:schemeClr val="bg1"/>
                </a:solidFill>
              </a:rPr>
              <a:t>Mei</a:t>
            </a:r>
          </a:p>
        </p:txBody>
      </p:sp>
      <p:sp>
        <p:nvSpPr>
          <p:cNvPr id="85" name="Ster: 5 punten 84">
            <a:extLst>
              <a:ext uri="{FF2B5EF4-FFF2-40B4-BE49-F238E27FC236}">
                <a16:creationId xmlns:a16="http://schemas.microsoft.com/office/drawing/2014/main" id="{9134DBB7-3446-4CF1-AFD8-06380DF94A5C}"/>
              </a:ext>
            </a:extLst>
          </p:cNvPr>
          <p:cNvSpPr/>
          <p:nvPr/>
        </p:nvSpPr>
        <p:spPr>
          <a:xfrm>
            <a:off x="8439661" y="2245667"/>
            <a:ext cx="552937" cy="558800"/>
          </a:xfrm>
          <a:prstGeom prst="star5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nl-NL" sz="1000" dirty="0">
                <a:solidFill>
                  <a:schemeClr val="tx1"/>
                </a:solidFill>
              </a:rPr>
              <a:t>Proces- en </a:t>
            </a:r>
          </a:p>
          <a:p>
            <a:pPr algn="ctr"/>
            <a:r>
              <a:rPr lang="nl-NL" sz="1000" dirty="0">
                <a:solidFill>
                  <a:schemeClr val="tx1"/>
                </a:solidFill>
              </a:rPr>
              <a:t>Technische</a:t>
            </a:r>
          </a:p>
          <a:p>
            <a:pPr algn="ctr"/>
            <a:r>
              <a:rPr lang="nl-NL" sz="1000" dirty="0" err="1">
                <a:solidFill>
                  <a:schemeClr val="tx1"/>
                </a:solidFill>
              </a:rPr>
              <a:t>Dryrun</a:t>
            </a:r>
            <a:endParaRPr lang="nl-NL" sz="800" dirty="0">
              <a:solidFill>
                <a:schemeClr val="tx1"/>
              </a:solidFill>
            </a:endParaRPr>
          </a:p>
        </p:txBody>
      </p:sp>
      <p:sp>
        <p:nvSpPr>
          <p:cNvPr id="87" name="Stroomdiagram: Verbindingslijn 86">
            <a:extLst>
              <a:ext uri="{FF2B5EF4-FFF2-40B4-BE49-F238E27FC236}">
                <a16:creationId xmlns:a16="http://schemas.microsoft.com/office/drawing/2014/main" id="{5A2EFC0C-3417-4838-8831-84EAFA945482}"/>
              </a:ext>
            </a:extLst>
          </p:cNvPr>
          <p:cNvSpPr/>
          <p:nvPr/>
        </p:nvSpPr>
        <p:spPr>
          <a:xfrm>
            <a:off x="8699388" y="3148069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Pijl: rechts 87">
            <a:extLst>
              <a:ext uri="{FF2B5EF4-FFF2-40B4-BE49-F238E27FC236}">
                <a16:creationId xmlns:a16="http://schemas.microsoft.com/office/drawing/2014/main" id="{4EE6DECA-7596-47AD-B8A3-C46E0C01559A}"/>
              </a:ext>
            </a:extLst>
          </p:cNvPr>
          <p:cNvSpPr/>
          <p:nvPr/>
        </p:nvSpPr>
        <p:spPr>
          <a:xfrm>
            <a:off x="6486893" y="2827075"/>
            <a:ext cx="2025950" cy="684343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Evaluatie en voorbereiden Proces- en Technische </a:t>
            </a:r>
            <a:r>
              <a:rPr lang="nl-NL" sz="800" dirty="0" err="1">
                <a:solidFill>
                  <a:schemeClr val="tx2"/>
                </a:solidFill>
              </a:rPr>
              <a:t>Dryrun</a:t>
            </a:r>
            <a:endParaRPr lang="nl-NL" sz="800" dirty="0">
              <a:solidFill>
                <a:schemeClr val="tx2"/>
              </a:solidFill>
            </a:endParaRPr>
          </a:p>
        </p:txBody>
      </p:sp>
      <p:sp>
        <p:nvSpPr>
          <p:cNvPr id="90" name="Pijl: rechts 89">
            <a:extLst>
              <a:ext uri="{FF2B5EF4-FFF2-40B4-BE49-F238E27FC236}">
                <a16:creationId xmlns:a16="http://schemas.microsoft.com/office/drawing/2014/main" id="{2A785A93-24B9-4A9C-9A72-E25F9F661908}"/>
              </a:ext>
            </a:extLst>
          </p:cNvPr>
          <p:cNvSpPr/>
          <p:nvPr/>
        </p:nvSpPr>
        <p:spPr>
          <a:xfrm>
            <a:off x="6280765" y="3620299"/>
            <a:ext cx="2215144" cy="625229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 err="1">
                <a:solidFill>
                  <a:schemeClr val="tx2"/>
                </a:solidFill>
              </a:rPr>
              <a:t>Rollback</a:t>
            </a:r>
            <a:r>
              <a:rPr lang="nl-NL" sz="800" dirty="0">
                <a:solidFill>
                  <a:schemeClr val="tx2"/>
                </a:solidFill>
              </a:rPr>
              <a:t> en </a:t>
            </a:r>
            <a:r>
              <a:rPr lang="nl-NL" sz="800" dirty="0" err="1">
                <a:solidFill>
                  <a:schemeClr val="tx2"/>
                </a:solidFill>
              </a:rPr>
              <a:t>Fallback</a:t>
            </a:r>
            <a:r>
              <a:rPr lang="nl-NL" sz="800" dirty="0">
                <a:solidFill>
                  <a:schemeClr val="tx2"/>
                </a:solidFill>
              </a:rPr>
              <a:t> uitwerken</a:t>
            </a:r>
          </a:p>
        </p:txBody>
      </p:sp>
      <p:cxnSp>
        <p:nvCxnSpPr>
          <p:cNvPr id="91" name="Verbindingslijn: gebogen 90">
            <a:extLst>
              <a:ext uri="{FF2B5EF4-FFF2-40B4-BE49-F238E27FC236}">
                <a16:creationId xmlns:a16="http://schemas.microsoft.com/office/drawing/2014/main" id="{2F88C8CA-7959-4075-849D-AEF7F045A672}"/>
              </a:ext>
            </a:extLst>
          </p:cNvPr>
          <p:cNvCxnSpPr>
            <a:cxnSpLocks/>
            <a:stCxn id="90" idx="3"/>
            <a:endCxn id="87" idx="2"/>
          </p:cNvCxnSpPr>
          <p:nvPr/>
        </p:nvCxnSpPr>
        <p:spPr>
          <a:xfrm flipV="1">
            <a:off x="8495909" y="3170929"/>
            <a:ext cx="203479" cy="76198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Verbindingslijn: gebogen 91">
            <a:extLst>
              <a:ext uri="{FF2B5EF4-FFF2-40B4-BE49-F238E27FC236}">
                <a16:creationId xmlns:a16="http://schemas.microsoft.com/office/drawing/2014/main" id="{3B931684-3085-4896-AE2A-C9E7A63BDF55}"/>
              </a:ext>
            </a:extLst>
          </p:cNvPr>
          <p:cNvCxnSpPr>
            <a:cxnSpLocks/>
            <a:stCxn id="88" idx="3"/>
            <a:endCxn id="87" idx="2"/>
          </p:cNvCxnSpPr>
          <p:nvPr/>
        </p:nvCxnSpPr>
        <p:spPr>
          <a:xfrm>
            <a:off x="8512843" y="3169247"/>
            <a:ext cx="186545" cy="168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Ster: 5 punten 104">
            <a:extLst>
              <a:ext uri="{FF2B5EF4-FFF2-40B4-BE49-F238E27FC236}">
                <a16:creationId xmlns:a16="http://schemas.microsoft.com/office/drawing/2014/main" id="{FC8F3BC3-B8AD-4033-9EAA-BFD442C181CF}"/>
              </a:ext>
            </a:extLst>
          </p:cNvPr>
          <p:cNvSpPr/>
          <p:nvPr/>
        </p:nvSpPr>
        <p:spPr>
          <a:xfrm>
            <a:off x="9179144" y="2238290"/>
            <a:ext cx="552937" cy="558800"/>
          </a:xfrm>
          <a:prstGeom prst="star5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nl-NL" sz="1000" dirty="0">
                <a:solidFill>
                  <a:schemeClr val="tx1"/>
                </a:solidFill>
              </a:rPr>
              <a:t>Go Live</a:t>
            </a:r>
            <a:endParaRPr lang="nl-NL" sz="800" dirty="0">
              <a:solidFill>
                <a:schemeClr val="tx1"/>
              </a:solidFill>
            </a:endParaRPr>
          </a:p>
        </p:txBody>
      </p:sp>
      <p:sp>
        <p:nvSpPr>
          <p:cNvPr id="107" name="Stroomdiagram: Verbindingslijn 106">
            <a:extLst>
              <a:ext uri="{FF2B5EF4-FFF2-40B4-BE49-F238E27FC236}">
                <a16:creationId xmlns:a16="http://schemas.microsoft.com/office/drawing/2014/main" id="{DC34A46D-093C-4DD6-A505-EDED5667BB2F}"/>
              </a:ext>
            </a:extLst>
          </p:cNvPr>
          <p:cNvSpPr/>
          <p:nvPr/>
        </p:nvSpPr>
        <p:spPr>
          <a:xfrm>
            <a:off x="9438871" y="3140692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9" name="Pijl: rechts 108">
            <a:extLst>
              <a:ext uri="{FF2B5EF4-FFF2-40B4-BE49-F238E27FC236}">
                <a16:creationId xmlns:a16="http://schemas.microsoft.com/office/drawing/2014/main" id="{FC367692-B1F0-4F5C-917C-12E6BC7D972D}"/>
              </a:ext>
            </a:extLst>
          </p:cNvPr>
          <p:cNvSpPr/>
          <p:nvPr/>
        </p:nvSpPr>
        <p:spPr>
          <a:xfrm>
            <a:off x="8784631" y="2766373"/>
            <a:ext cx="605342" cy="823289"/>
          </a:xfrm>
          <a:prstGeom prst="rightArrow">
            <a:avLst>
              <a:gd name="adj1" fmla="val 50000"/>
              <a:gd name="adj2" fmla="val 31817"/>
            </a:avLst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 err="1">
                <a:solidFill>
                  <a:schemeClr val="tx2"/>
                </a:solidFill>
              </a:rPr>
              <a:t>Voor-bereiden</a:t>
            </a:r>
            <a:r>
              <a:rPr lang="nl-NL" sz="800" dirty="0">
                <a:solidFill>
                  <a:schemeClr val="tx2"/>
                </a:solidFill>
              </a:rPr>
              <a:t> Go Live</a:t>
            </a:r>
          </a:p>
        </p:txBody>
      </p:sp>
      <p:sp>
        <p:nvSpPr>
          <p:cNvPr id="110" name="Pijl: rechts 109">
            <a:extLst>
              <a:ext uri="{FF2B5EF4-FFF2-40B4-BE49-F238E27FC236}">
                <a16:creationId xmlns:a16="http://schemas.microsoft.com/office/drawing/2014/main" id="{01559767-8D3C-4E45-BAF2-8C0453177701}"/>
              </a:ext>
            </a:extLst>
          </p:cNvPr>
          <p:cNvSpPr/>
          <p:nvPr/>
        </p:nvSpPr>
        <p:spPr>
          <a:xfrm>
            <a:off x="9523579" y="2847798"/>
            <a:ext cx="2089295" cy="631798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Begeleiden instap </a:t>
            </a:r>
            <a:r>
              <a:rPr lang="nl-NL" sz="800" dirty="0" err="1">
                <a:solidFill>
                  <a:schemeClr val="tx2"/>
                </a:solidFill>
              </a:rPr>
              <a:t>MV’ers</a:t>
            </a:r>
            <a:r>
              <a:rPr lang="nl-NL" sz="800" dirty="0">
                <a:solidFill>
                  <a:schemeClr val="tx2"/>
                </a:solidFill>
              </a:rPr>
              <a:t> in Duale Fase</a:t>
            </a:r>
          </a:p>
        </p:txBody>
      </p:sp>
      <p:cxnSp>
        <p:nvCxnSpPr>
          <p:cNvPr id="111" name="Rechte verbindingslijn 110">
            <a:extLst>
              <a:ext uri="{FF2B5EF4-FFF2-40B4-BE49-F238E27FC236}">
                <a16:creationId xmlns:a16="http://schemas.microsoft.com/office/drawing/2014/main" id="{894CCEE0-19C1-4A5A-8807-5BCD991BE3C7}"/>
              </a:ext>
            </a:extLst>
          </p:cNvPr>
          <p:cNvCxnSpPr>
            <a:cxnSpLocks/>
          </p:cNvCxnSpPr>
          <p:nvPr/>
        </p:nvCxnSpPr>
        <p:spPr>
          <a:xfrm>
            <a:off x="11651634" y="2563377"/>
            <a:ext cx="0" cy="572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Ster: 5 punten 111">
            <a:extLst>
              <a:ext uri="{FF2B5EF4-FFF2-40B4-BE49-F238E27FC236}">
                <a16:creationId xmlns:a16="http://schemas.microsoft.com/office/drawing/2014/main" id="{0EF6DE2F-2A00-4D89-B7B6-FE7577DE4D0E}"/>
              </a:ext>
            </a:extLst>
          </p:cNvPr>
          <p:cNvSpPr/>
          <p:nvPr/>
        </p:nvSpPr>
        <p:spPr>
          <a:xfrm>
            <a:off x="11376667" y="2198138"/>
            <a:ext cx="552937" cy="558800"/>
          </a:xfrm>
          <a:prstGeom prst="star5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nl-NL" sz="1000" dirty="0">
                <a:solidFill>
                  <a:schemeClr val="tx1"/>
                </a:solidFill>
              </a:rPr>
              <a:t>Einde </a:t>
            </a:r>
          </a:p>
          <a:p>
            <a:pPr algn="ctr"/>
            <a:r>
              <a:rPr lang="nl-NL" sz="1000" dirty="0">
                <a:solidFill>
                  <a:schemeClr val="tx1"/>
                </a:solidFill>
              </a:rPr>
              <a:t>duale fase*</a:t>
            </a:r>
            <a:endParaRPr lang="nl-NL" sz="800" dirty="0">
              <a:solidFill>
                <a:schemeClr val="tx1"/>
              </a:solidFill>
            </a:endParaRPr>
          </a:p>
        </p:txBody>
      </p:sp>
      <p:sp>
        <p:nvSpPr>
          <p:cNvPr id="113" name="Stroomdiagram: Verbindingslijn 112">
            <a:extLst>
              <a:ext uri="{FF2B5EF4-FFF2-40B4-BE49-F238E27FC236}">
                <a16:creationId xmlns:a16="http://schemas.microsoft.com/office/drawing/2014/main" id="{18CB7E6B-1C24-476F-93B5-D2361AE8C280}"/>
              </a:ext>
            </a:extLst>
          </p:cNvPr>
          <p:cNvSpPr/>
          <p:nvPr/>
        </p:nvSpPr>
        <p:spPr>
          <a:xfrm>
            <a:off x="11625811" y="3117832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5" name="Tekstvak 114">
            <a:extLst>
              <a:ext uri="{FF2B5EF4-FFF2-40B4-BE49-F238E27FC236}">
                <a16:creationId xmlns:a16="http://schemas.microsoft.com/office/drawing/2014/main" id="{B3FFDA11-0E4F-409A-84F5-11A4BDE97660}"/>
              </a:ext>
            </a:extLst>
          </p:cNvPr>
          <p:cNvSpPr txBox="1"/>
          <p:nvPr/>
        </p:nvSpPr>
        <p:spPr>
          <a:xfrm>
            <a:off x="8538948" y="1544485"/>
            <a:ext cx="453650" cy="2873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l-NL" sz="1867" i="1" dirty="0">
                <a:solidFill>
                  <a:schemeClr val="tx2"/>
                </a:solidFill>
              </a:rPr>
              <a:t>DR2 </a:t>
            </a:r>
          </a:p>
        </p:txBody>
      </p:sp>
      <p:sp>
        <p:nvSpPr>
          <p:cNvPr id="116" name="Tekstvak 115">
            <a:extLst>
              <a:ext uri="{FF2B5EF4-FFF2-40B4-BE49-F238E27FC236}">
                <a16:creationId xmlns:a16="http://schemas.microsoft.com/office/drawing/2014/main" id="{9DE2082C-8F4B-4DBC-9F79-7381EF826F9B}"/>
              </a:ext>
            </a:extLst>
          </p:cNvPr>
          <p:cNvSpPr txBox="1"/>
          <p:nvPr/>
        </p:nvSpPr>
        <p:spPr>
          <a:xfrm>
            <a:off x="9250146" y="1535747"/>
            <a:ext cx="251672" cy="2873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l-NL" sz="1867" i="1" dirty="0">
                <a:solidFill>
                  <a:schemeClr val="tx2"/>
                </a:solidFill>
              </a:rPr>
              <a:t>GL</a:t>
            </a:r>
          </a:p>
        </p:txBody>
      </p:sp>
      <p:sp>
        <p:nvSpPr>
          <p:cNvPr id="118" name="Pijl: rechts 117">
            <a:extLst>
              <a:ext uri="{FF2B5EF4-FFF2-40B4-BE49-F238E27FC236}">
                <a16:creationId xmlns:a16="http://schemas.microsoft.com/office/drawing/2014/main" id="{F2A4BDF5-7FC2-454F-81C0-70EAD95C1C9D}"/>
              </a:ext>
            </a:extLst>
          </p:cNvPr>
          <p:cNvSpPr/>
          <p:nvPr/>
        </p:nvSpPr>
        <p:spPr>
          <a:xfrm>
            <a:off x="6280764" y="4203058"/>
            <a:ext cx="5345047" cy="697726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l-NL" sz="800" dirty="0">
                <a:solidFill>
                  <a:schemeClr val="tx2"/>
                </a:solidFill>
              </a:rPr>
              <a:t>Uitvoeren Communicatie Transitie </a:t>
            </a:r>
          </a:p>
        </p:txBody>
      </p:sp>
      <p:sp>
        <p:nvSpPr>
          <p:cNvPr id="137" name="Tekstvak 136">
            <a:extLst>
              <a:ext uri="{FF2B5EF4-FFF2-40B4-BE49-F238E27FC236}">
                <a16:creationId xmlns:a16="http://schemas.microsoft.com/office/drawing/2014/main" id="{4ABED780-24CB-41B4-87FE-048B6FE41D7C}"/>
              </a:ext>
            </a:extLst>
          </p:cNvPr>
          <p:cNvSpPr txBox="1"/>
          <p:nvPr/>
        </p:nvSpPr>
        <p:spPr>
          <a:xfrm>
            <a:off x="331416" y="6323686"/>
            <a:ext cx="93143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* Verwijderen oude functionaliteit na duale fase optioneel, vooralsnog geen centrale activiteiten </a:t>
            </a:r>
          </a:p>
        </p:txBody>
      </p:sp>
      <p:sp>
        <p:nvSpPr>
          <p:cNvPr id="139" name="Tekstvak 138">
            <a:extLst>
              <a:ext uri="{FF2B5EF4-FFF2-40B4-BE49-F238E27FC236}">
                <a16:creationId xmlns:a16="http://schemas.microsoft.com/office/drawing/2014/main" id="{E936A978-B249-4CB9-97E7-6F25DB1FE723}"/>
              </a:ext>
            </a:extLst>
          </p:cNvPr>
          <p:cNvSpPr txBox="1"/>
          <p:nvPr/>
        </p:nvSpPr>
        <p:spPr>
          <a:xfrm>
            <a:off x="9970010" y="5181600"/>
            <a:ext cx="161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Duale fase </a:t>
            </a:r>
          </a:p>
        </p:txBody>
      </p:sp>
      <p:sp>
        <p:nvSpPr>
          <p:cNvPr id="47" name="Titel 1">
            <a:extLst>
              <a:ext uri="{FF2B5EF4-FFF2-40B4-BE49-F238E27FC236}">
                <a16:creationId xmlns:a16="http://schemas.microsoft.com/office/drawing/2014/main" id="{A839E498-4FB7-D04E-95A0-402663883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cap="none" dirty="0"/>
              <a:t>Planning transitie</a:t>
            </a:r>
            <a:endParaRPr lang="nl-NL" sz="2800" b="1" dirty="0"/>
          </a:p>
        </p:txBody>
      </p:sp>
    </p:spTree>
    <p:extLst>
      <p:ext uri="{BB962C8B-B14F-4D97-AF65-F5344CB8AC3E}">
        <p14:creationId xmlns:p14="http://schemas.microsoft.com/office/powerpoint/2010/main" val="34969091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 lnSpcReduction="10000"/>
          </a:bodyPr>
          <a:lstStyle/>
          <a:p>
            <a:endParaRPr lang="nl-NL" dirty="0"/>
          </a:p>
          <a:p>
            <a:pPr marL="0" indent="0">
              <a:buNone/>
            </a:pPr>
            <a:r>
              <a:rPr lang="nl-NL" sz="1800" dirty="0"/>
              <a:t>De Klankbordgroep (KBG) Transitie bestaat uit de volgende leden (waar nodig aangevuld met inhoudelijk experts):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Ruud Hermans (</a:t>
            </a:r>
            <a:r>
              <a:rPr lang="nl-NL" sz="1800" dirty="0" err="1"/>
              <a:t>Stedin</a:t>
            </a:r>
            <a:r>
              <a:rPr lang="nl-NL" sz="1800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Marvin Jacobs (</a:t>
            </a:r>
            <a:r>
              <a:rPr lang="nl-NL" sz="1800" dirty="0" err="1"/>
              <a:t>Enexis</a:t>
            </a:r>
            <a:r>
              <a:rPr lang="nl-NL" sz="1800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Marcel </a:t>
            </a:r>
            <a:r>
              <a:rPr lang="nl-NL" sz="1800" dirty="0" err="1"/>
              <a:t>Bingley</a:t>
            </a:r>
            <a:r>
              <a:rPr lang="nl-NL" sz="1800" dirty="0"/>
              <a:t> (</a:t>
            </a:r>
            <a:r>
              <a:rPr lang="nl-NL" sz="1800" dirty="0" err="1"/>
              <a:t>Liander</a:t>
            </a:r>
            <a:r>
              <a:rPr lang="nl-NL" sz="1800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Edwin Pors (</a:t>
            </a:r>
            <a:r>
              <a:rPr lang="nl-NL" sz="1800" dirty="0" err="1"/>
              <a:t>Joulz</a:t>
            </a:r>
            <a:r>
              <a:rPr lang="nl-NL" sz="1800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Remco de </a:t>
            </a:r>
            <a:r>
              <a:rPr lang="nl-NL" sz="1800" dirty="0" err="1"/>
              <a:t>Kruijk</a:t>
            </a:r>
            <a:r>
              <a:rPr lang="nl-NL" sz="1800" dirty="0"/>
              <a:t> (PVNED)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Klaas de Vries (TenneT TSO)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Nico Dekens (</a:t>
            </a:r>
            <a:r>
              <a:rPr lang="nl-NL" sz="1800" dirty="0" err="1"/>
              <a:t>Gasunie</a:t>
            </a:r>
            <a:r>
              <a:rPr lang="nl-NL" sz="1800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Daniel van Baar (Eneco)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Bram van </a:t>
            </a:r>
            <a:r>
              <a:rPr lang="nl-NL" sz="1800" dirty="0" err="1"/>
              <a:t>Straalen</a:t>
            </a:r>
            <a:r>
              <a:rPr lang="nl-NL" sz="1800" dirty="0"/>
              <a:t> (ALV NEDU)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Jeroen Kok (EDSN) 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Mark Ruiter (EDSN Project Manager TR2021 T1 A2.0)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 err="1"/>
              <a:t>Jorik</a:t>
            </a:r>
            <a:r>
              <a:rPr lang="nl-NL" sz="1800" dirty="0"/>
              <a:t> van Vilsteren (NEDU / EDSN Manager Transitie)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43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Klankbordgroep Transitie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D1D2F8E-FF7A-924C-902B-762444BA851A}"/>
              </a:ext>
            </a:extLst>
          </p:cNvPr>
          <p:cNvSpPr txBox="1"/>
          <p:nvPr/>
        </p:nvSpPr>
        <p:spPr>
          <a:xfrm>
            <a:off x="6096000" y="2967335"/>
            <a:ext cx="5195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Contact</a:t>
            </a:r>
            <a:r>
              <a:rPr lang="nl-NL" dirty="0"/>
              <a:t>:</a:t>
            </a:r>
            <a:r>
              <a:rPr lang="nl-NL" b="1" dirty="0"/>
              <a:t> </a:t>
            </a:r>
            <a:r>
              <a:rPr lang="nl-NL" dirty="0"/>
              <a:t>zijn er vragen of opmerkingen over het werkpakket Transitie TR2021 T1 A2.0? Stuur dan een e-mail naar </a:t>
            </a:r>
            <a:r>
              <a:rPr lang="nl-NL" b="1" u="sng" dirty="0">
                <a:hlinkClick r:id="rId2"/>
              </a:rPr>
              <a:t>allocatie2.0@edsn.nl</a:t>
            </a:r>
            <a:endParaRPr lang="nl-NL" b="1" i="1" u="sng" dirty="0"/>
          </a:p>
        </p:txBody>
      </p:sp>
    </p:spTree>
    <p:extLst>
      <p:ext uri="{BB962C8B-B14F-4D97-AF65-F5344CB8AC3E}">
        <p14:creationId xmlns:p14="http://schemas.microsoft.com/office/powerpoint/2010/main" val="34164876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609600" y="1285875"/>
            <a:ext cx="10877999" cy="4840288"/>
          </a:xfrm>
        </p:spPr>
        <p:txBody>
          <a:bodyPr>
            <a:normAutofit/>
          </a:bodyPr>
          <a:lstStyle/>
          <a:p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b="1" dirty="0"/>
              <a:t>Integraal draaiboek transitie</a:t>
            </a:r>
            <a:r>
              <a:rPr lang="nl-NL" sz="1800" dirty="0"/>
              <a:t>: op dit moment wordt hard gewerkt aan de totstandkoming van een integraal draaiboek transitie TR2021 - Tranche 1 Allocatie 2.0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b="1" dirty="0" err="1"/>
              <a:t>Klankbordgroepoverleg</a:t>
            </a:r>
            <a:r>
              <a:rPr lang="nl-NL" sz="1800" dirty="0"/>
              <a:t>: maandelijks vindt er een </a:t>
            </a:r>
            <a:r>
              <a:rPr lang="nl-NL" sz="1800" dirty="0" err="1"/>
              <a:t>Klankbordgroepoverleg</a:t>
            </a:r>
            <a:r>
              <a:rPr lang="nl-NL" sz="1800" dirty="0"/>
              <a:t> plaats, waarin actuele onderwerpen besproken worden</a:t>
            </a:r>
          </a:p>
          <a:p>
            <a:pPr marL="0" indent="0">
              <a:buNone/>
            </a:pPr>
            <a:endParaRPr lang="nl-NL" sz="1800" dirty="0"/>
          </a:p>
          <a:p>
            <a:pPr>
              <a:buFont typeface="Wingdings" pitchFamily="2" charset="2"/>
              <a:buChar char="§"/>
            </a:pPr>
            <a:r>
              <a:rPr lang="nl-NL" sz="1800" b="1" dirty="0"/>
              <a:t>Contact</a:t>
            </a:r>
            <a:r>
              <a:rPr lang="nl-NL" sz="1800" dirty="0"/>
              <a:t>: zijn er vragen of opmerkingen over het werkpakket TR2021 – Tranche 1 Allocatie 2.0? Neem dan contact met ons op via </a:t>
            </a:r>
            <a:r>
              <a:rPr lang="nl-NL" sz="1800" i="1" dirty="0">
                <a:hlinkClick r:id="rId2"/>
              </a:rPr>
              <a:t>allocatie2.0@edsn.nl</a:t>
            </a:r>
            <a:endParaRPr lang="nl-NL" i="1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/>
          <a:lstStyle/>
          <a:p>
            <a:fld id="{A1C3A1F5-F269-2A47-BBB9-BDB2D4CF88E3}" type="slidenum">
              <a:rPr lang="nl-NL" smtClean="0"/>
              <a:t>44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5F99630-A83A-634B-AA0F-368E40A6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Vervolgstappen transitie</a:t>
            </a:r>
          </a:p>
        </p:txBody>
      </p:sp>
    </p:spTree>
    <p:extLst>
      <p:ext uri="{BB962C8B-B14F-4D97-AF65-F5344CB8AC3E}">
        <p14:creationId xmlns:p14="http://schemas.microsoft.com/office/powerpoint/2010/main" val="24363442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522000"/>
            <a:ext cx="9378000" cy="71363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Implementatiestrategie per marktrol</a:t>
            </a:r>
            <a:b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>
                <a:cs typeface="Arial" panose="020B0604020202020204" pitchFamily="34" charset="0"/>
              </a:rPr>
              <a:t>Bram van </a:t>
            </a:r>
            <a:r>
              <a:rPr lang="nl-NL" sz="2400" i="1" dirty="0" err="1">
                <a:cs typeface="Arial" panose="020B0604020202020204" pitchFamily="34" charset="0"/>
              </a:rPr>
              <a:t>Straalen</a:t>
            </a:r>
            <a:r>
              <a:rPr lang="nl-NL" sz="2400" i="1" dirty="0">
                <a:cs typeface="Arial" panose="020B0604020202020204" pitchFamily="34" charset="0"/>
              </a:rPr>
              <a:t> – RNB-expert, lid Werkgroep XML Berichten, lid SSR NEDU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45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51368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64BA92-CEA4-494F-B93F-278E99705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nl-NL" dirty="0"/>
              <a:t>Duale fase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Start 19-3-2021 (go live TR2021)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Einde 14-5-2021</a:t>
            </a:r>
          </a:p>
          <a:p>
            <a:pPr>
              <a:buFont typeface="Wingdings" pitchFamily="2" charset="2"/>
              <a:buChar char="§"/>
            </a:pPr>
            <a:r>
              <a:rPr lang="nl-NL" dirty="0"/>
              <a:t>Binnen duale fase kiezen de </a:t>
            </a:r>
            <a:r>
              <a:rPr lang="nl-NL" dirty="0" err="1"/>
              <a:t>MV’ers</a:t>
            </a:r>
            <a:r>
              <a:rPr lang="nl-NL" dirty="0"/>
              <a:t> om op een ‘eigen moment’ te kunnen overgaan naar XML 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Moment wordt tijdig kenbaar gemaakt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Ondersteuning per MV met een PAT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‘Geen weg terug’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MV zendt en ontvangt vanaf dit ‘eigen moment’ enkel nog berichten in XML-berichtenstandaard</a:t>
            </a:r>
          </a:p>
          <a:p>
            <a:pPr>
              <a:buFont typeface="Wingdings" pitchFamily="2" charset="2"/>
              <a:buChar char="§"/>
            </a:pPr>
            <a:r>
              <a:rPr lang="nl-NL" dirty="0"/>
              <a:t>In duale fase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Deel </a:t>
            </a:r>
            <a:r>
              <a:rPr lang="nl-NL" dirty="0" err="1"/>
              <a:t>MV’ers</a:t>
            </a:r>
            <a:r>
              <a:rPr lang="nl-NL" dirty="0"/>
              <a:t> stuurt nog meetberichten in </a:t>
            </a:r>
            <a:r>
              <a:rPr lang="nl-NL" dirty="0" err="1"/>
              <a:t>EDIne</a:t>
            </a:r>
            <a:endParaRPr lang="nl-NL" dirty="0"/>
          </a:p>
          <a:p>
            <a:pPr lvl="1">
              <a:buFont typeface="Wingdings" pitchFamily="2" charset="2"/>
              <a:buChar char="§"/>
            </a:pPr>
            <a:r>
              <a:rPr lang="nl-NL" dirty="0"/>
              <a:t>Deel </a:t>
            </a:r>
            <a:r>
              <a:rPr lang="nl-NL" dirty="0" err="1"/>
              <a:t>MV’ers</a:t>
            </a:r>
            <a:r>
              <a:rPr lang="nl-NL" dirty="0"/>
              <a:t> stuurt al meetberichten in XML</a:t>
            </a:r>
          </a:p>
          <a:p>
            <a:pPr>
              <a:buFont typeface="Wingdings" pitchFamily="2" charset="2"/>
              <a:buChar char="§"/>
            </a:pPr>
            <a:r>
              <a:rPr lang="nl-NL" dirty="0"/>
              <a:t>Centrale systemen en systemen netbeheerders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MMC Hub (TenneT) </a:t>
            </a:r>
            <a:r>
              <a:rPr lang="nl-NL" dirty="0">
                <a:sym typeface="Wingdings" panose="05000000000000000000" pitchFamily="2" charset="2"/>
              </a:rPr>
              <a:t> gereed bij start duale fase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>
                <a:sym typeface="Wingdings" panose="05000000000000000000" pitchFamily="2" charset="2"/>
              </a:rPr>
              <a:t>TenneT  gereed bij start duale fase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>
                <a:sym typeface="Wingdings" panose="05000000000000000000" pitchFamily="2" charset="2"/>
              </a:rPr>
              <a:t>C-ARM (RNB)  gereed bij start duale fase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GTS </a:t>
            </a:r>
            <a:r>
              <a:rPr lang="nl-NL" dirty="0">
                <a:sym typeface="Wingdings" panose="05000000000000000000" pitchFamily="2" charset="2"/>
              </a:rPr>
              <a:t> gereed bij start duale fase</a:t>
            </a:r>
          </a:p>
          <a:p>
            <a:pPr>
              <a:buFont typeface="Wingdings" pitchFamily="2" charset="2"/>
              <a:buChar char="§"/>
            </a:pPr>
            <a:r>
              <a:rPr lang="nl-NL" dirty="0">
                <a:sym typeface="Wingdings" panose="05000000000000000000" pitchFamily="2" charset="2"/>
              </a:rPr>
              <a:t>BRP</a:t>
            </a:r>
          </a:p>
          <a:p>
            <a:pPr lvl="1">
              <a:buFont typeface="Wingdings" pitchFamily="2" charset="2"/>
              <a:buChar char="§"/>
            </a:pPr>
            <a:r>
              <a:rPr lang="nl-NL" dirty="0"/>
              <a:t>Gereed zijn bij start duale fase is niet randvoorwaardelijk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FF1AD00-3C24-4670-9719-208A5B72E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46</a:t>
            </a:fld>
            <a:endParaRPr lang="nl-NL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D1F5E360-20F5-674B-B59E-7429E1E8A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Implementatiestrategie - introductie</a:t>
            </a:r>
          </a:p>
        </p:txBody>
      </p:sp>
    </p:spTree>
    <p:extLst>
      <p:ext uri="{BB962C8B-B14F-4D97-AF65-F5344CB8AC3E}">
        <p14:creationId xmlns:p14="http://schemas.microsoft.com/office/powerpoint/2010/main" val="30785316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E15912-0CD6-476C-AB09-C192EDE6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47</a:t>
            </a:fld>
            <a:endParaRPr lang="nl-NL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6286D4DC-E776-4237-93FB-A3172947FA25}"/>
              </a:ext>
            </a:extLst>
          </p:cNvPr>
          <p:cNvGraphicFramePr>
            <a:graphicFrameLocks noGrp="1"/>
          </p:cNvGraphicFramePr>
          <p:nvPr/>
        </p:nvGraphicFramePr>
        <p:xfrm>
          <a:off x="721360" y="1552786"/>
          <a:ext cx="1094232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4168046035"/>
                    </a:ext>
                  </a:extLst>
                </a:gridCol>
                <a:gridCol w="1869440">
                  <a:extLst>
                    <a:ext uri="{9D8B030D-6E8A-4147-A177-3AD203B41FA5}">
                      <a16:colId xmlns:a16="http://schemas.microsoft.com/office/drawing/2014/main" val="2751024681"/>
                    </a:ext>
                  </a:extLst>
                </a:gridCol>
                <a:gridCol w="6116320">
                  <a:extLst>
                    <a:ext uri="{9D8B030D-6E8A-4147-A177-3AD203B41FA5}">
                      <a16:colId xmlns:a16="http://schemas.microsoft.com/office/drawing/2014/main" val="3576370531"/>
                    </a:ext>
                  </a:extLst>
                </a:gridCol>
                <a:gridCol w="1889760">
                  <a:extLst>
                    <a:ext uri="{9D8B030D-6E8A-4147-A177-3AD203B41FA5}">
                      <a16:colId xmlns:a16="http://schemas.microsoft.com/office/drawing/2014/main" val="67354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Marktrol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Tot 19-3-2022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Duale fase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 14-5-2022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0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E65/E66 naar</a:t>
                      </a:r>
                      <a:r>
                        <a:rPr lang="nl-NL" dirty="0">
                          <a:sym typeface="Wingdings" panose="05000000000000000000" pitchFamily="2" charset="2"/>
                        </a:rPr>
                        <a:t> NB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 err="1"/>
                        <a:t>EDIne</a:t>
                      </a:r>
                      <a:r>
                        <a:rPr lang="nl-NL" dirty="0"/>
                        <a:t> </a:t>
                      </a:r>
                      <a:r>
                        <a:rPr lang="nl-NL" dirty="0">
                          <a:sym typeface="Wingdings" panose="05000000000000000000" pitchFamily="2" charset="2"/>
                        </a:rPr>
                        <a:t> XML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Moment per MV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XML naar NB</a:t>
                      </a:r>
                    </a:p>
                    <a:p>
                      <a:r>
                        <a:rPr lang="nl-NL" dirty="0"/>
                        <a:t>XML naar BRP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20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E65/E66 van 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XML</a:t>
                      </a:r>
                    </a:p>
                    <a:p>
                      <a:pPr marL="28575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Zowel </a:t>
                      </a: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als XML kunnen verwerken*</a:t>
                      </a:r>
                      <a:endParaRPr lang="nl-N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XML van MV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890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BRP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n.v.t.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n.v.t. </a:t>
                      </a:r>
                      <a:r>
                        <a:rPr lang="nl-NL" dirty="0">
                          <a:sym typeface="Wingdings" panose="05000000000000000000" pitchFamily="2" charset="2"/>
                        </a:rPr>
                        <a:t> XML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Vanaf moment per MV XML kunnen verwerken**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XML van MV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993317"/>
                  </a:ext>
                </a:extLst>
              </a:tr>
            </a:tbl>
          </a:graphicData>
        </a:graphic>
      </p:graphicFrame>
      <p:sp>
        <p:nvSpPr>
          <p:cNvPr id="6" name="Tekstvak 5">
            <a:extLst>
              <a:ext uri="{FF2B5EF4-FFF2-40B4-BE49-F238E27FC236}">
                <a16:creationId xmlns:a16="http://schemas.microsoft.com/office/drawing/2014/main" id="{146892CF-86DA-455E-B4DB-A39B633D9852}"/>
              </a:ext>
            </a:extLst>
          </p:cNvPr>
          <p:cNvSpPr txBox="1"/>
          <p:nvPr/>
        </p:nvSpPr>
        <p:spPr>
          <a:xfrm>
            <a:off x="812800" y="4500880"/>
            <a:ext cx="11013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* Noodzakelijk voor allocatie- en facturatieprocessen</a:t>
            </a:r>
          </a:p>
          <a:p>
            <a:r>
              <a:rPr lang="nl-NL" dirty="0"/>
              <a:t>** </a:t>
            </a:r>
            <a:r>
              <a:rPr lang="nl-NL" dirty="0" err="1"/>
              <a:t>BRP’ers</a:t>
            </a:r>
            <a:r>
              <a:rPr lang="nl-NL" dirty="0"/>
              <a:t> ontvangen nu geen </a:t>
            </a:r>
            <a:r>
              <a:rPr lang="nl-NL" dirty="0" err="1"/>
              <a:t>EDIne</a:t>
            </a:r>
            <a:r>
              <a:rPr lang="nl-NL" dirty="0"/>
              <a:t> meetberichten</a:t>
            </a:r>
          </a:p>
          <a:p>
            <a:r>
              <a:rPr lang="nl-NL" dirty="0"/>
              <a:t>** Verwerking door </a:t>
            </a:r>
            <a:r>
              <a:rPr lang="nl-NL" dirty="0" err="1"/>
              <a:t>BRP’ers</a:t>
            </a:r>
            <a:r>
              <a:rPr lang="nl-NL" dirty="0"/>
              <a:t> is niet </a:t>
            </a:r>
            <a:r>
              <a:rPr lang="nl-NL" dirty="0" err="1"/>
              <a:t>randvoorwaardelijk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51DE3D27-8430-7A48-B799-A2705E432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Implementatiestrategie - meetberichten</a:t>
            </a:r>
          </a:p>
        </p:txBody>
      </p:sp>
    </p:spTree>
    <p:extLst>
      <p:ext uri="{BB962C8B-B14F-4D97-AF65-F5344CB8AC3E}">
        <p14:creationId xmlns:p14="http://schemas.microsoft.com/office/powerpoint/2010/main" val="29842463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E15912-0CD6-476C-AB09-C192EDE6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48</a:t>
            </a:fld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DEB65A28-4D0A-441E-B280-73D20CC55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380067"/>
            <a:ext cx="10676092" cy="47460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nl-NL" dirty="0"/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Gebruik berichtenstandaard (E73 of XML) in duale fase van </a:t>
            </a:r>
            <a:r>
              <a:rPr lang="nl-NL" sz="1800" b="1" dirty="0"/>
              <a:t>NB/BRP naar MV ‘</a:t>
            </a:r>
            <a:r>
              <a:rPr lang="nl-NL" sz="1800" dirty="0"/>
              <a:t>volgt’ berichtenstandaard meetberichten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Als een MV nog </a:t>
            </a:r>
            <a:r>
              <a:rPr lang="nl-NL" sz="1800" dirty="0" err="1"/>
              <a:t>EDIne</a:t>
            </a:r>
            <a:r>
              <a:rPr lang="nl-NL" sz="1800" dirty="0"/>
              <a:t>-meetberichten verstuurt </a:t>
            </a:r>
            <a:r>
              <a:rPr lang="nl-NL" sz="1800" dirty="0">
                <a:sym typeface="Wingdings" panose="05000000000000000000" pitchFamily="2" charset="2"/>
              </a:rPr>
              <a:t> reclamatie via E73 naar deze MV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Als een MV al XML-meetberichten verstuurt </a:t>
            </a:r>
            <a:r>
              <a:rPr lang="nl-NL" sz="1800" dirty="0">
                <a:sym typeface="Wingdings" panose="05000000000000000000" pitchFamily="2" charset="2"/>
              </a:rPr>
              <a:t> reclamatie via XML naar deze MV</a:t>
            </a:r>
          </a:p>
          <a:p>
            <a:pPr>
              <a:buFont typeface="Wingdings" pitchFamily="2" charset="2"/>
              <a:buChar char="§"/>
            </a:pPr>
            <a:r>
              <a:rPr lang="nl-NL" sz="1800" dirty="0"/>
              <a:t>Gebruik berichtenstandaard reclamatie in duale fase </a:t>
            </a:r>
            <a:r>
              <a:rPr lang="nl-NL" sz="1800" b="1" dirty="0"/>
              <a:t>van BRP naar NB </a:t>
            </a:r>
            <a:r>
              <a:rPr lang="nl-NL" sz="1800" dirty="0"/>
              <a:t>(E74 of XML) in duale is vrij, maar: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als de MV over is naar XML zal de NB niet o.b.v. de E74 een E73 naar deze MV versturen</a:t>
            </a:r>
          </a:p>
          <a:p>
            <a:pPr lvl="1">
              <a:buFont typeface="Wingdings" pitchFamily="2" charset="2"/>
              <a:buChar char="§"/>
            </a:pPr>
            <a:r>
              <a:rPr lang="nl-NL" sz="1800" dirty="0"/>
              <a:t>bij voorkeur dus gebruik berichtenstandaard o.b.v. berichtenstandaard meetberichten MV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AEE0345-DBBE-3D49-8C30-38D7898A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Implementatiestrategie - reclamatieberichten (1)</a:t>
            </a:r>
          </a:p>
        </p:txBody>
      </p:sp>
    </p:spTree>
    <p:extLst>
      <p:ext uri="{BB962C8B-B14F-4D97-AF65-F5344CB8AC3E}">
        <p14:creationId xmlns:p14="http://schemas.microsoft.com/office/powerpoint/2010/main" val="31525444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E15912-0CD6-476C-AB09-C192EDE6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49</a:t>
            </a:fld>
            <a:endParaRPr lang="nl-NL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6286D4DC-E776-4237-93FB-A3172947FA25}"/>
              </a:ext>
            </a:extLst>
          </p:cNvPr>
          <p:cNvGraphicFramePr>
            <a:graphicFrameLocks noGrp="1"/>
          </p:cNvGraphicFramePr>
          <p:nvPr/>
        </p:nvGraphicFramePr>
        <p:xfrm>
          <a:off x="624840" y="1433790"/>
          <a:ext cx="1094232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4168046035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2751024681"/>
                    </a:ext>
                  </a:extLst>
                </a:gridCol>
                <a:gridCol w="5994400">
                  <a:extLst>
                    <a:ext uri="{9D8B030D-6E8A-4147-A177-3AD203B41FA5}">
                      <a16:colId xmlns:a16="http://schemas.microsoft.com/office/drawing/2014/main" val="3576370531"/>
                    </a:ext>
                  </a:extLst>
                </a:gridCol>
                <a:gridCol w="2047240">
                  <a:extLst>
                    <a:ext uri="{9D8B030D-6E8A-4147-A177-3AD203B41FA5}">
                      <a16:colId xmlns:a16="http://schemas.microsoft.com/office/drawing/2014/main" val="67354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Marktrol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Tot 19-3-2022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Duale fase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 14-5-2022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0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E73 van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 err="1"/>
                        <a:t>EDIne</a:t>
                      </a:r>
                      <a:r>
                        <a:rPr lang="nl-NL" dirty="0"/>
                        <a:t> </a:t>
                      </a:r>
                      <a:r>
                        <a:rPr lang="nl-NL" dirty="0">
                          <a:sym typeface="Wingdings" panose="05000000000000000000" pitchFamily="2" charset="2"/>
                        </a:rPr>
                        <a:t> XML o.b.v. gekozen moment meetberichten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Moment per MV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XML van NB</a:t>
                      </a:r>
                    </a:p>
                    <a:p>
                      <a:r>
                        <a:rPr lang="nl-NL" dirty="0"/>
                        <a:t>XML van BRP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20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LNB</a:t>
                      </a:r>
                    </a:p>
                    <a:p>
                      <a:r>
                        <a:rPr lang="nl-NL" b="1" dirty="0"/>
                        <a:t>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E74 van BRP</a:t>
                      </a:r>
                    </a:p>
                    <a:p>
                      <a:r>
                        <a:rPr lang="nl-NL" dirty="0"/>
                        <a:t>E73 naar 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XML</a:t>
                      </a:r>
                    </a:p>
                    <a:p>
                      <a:pPr marL="28575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Zowel </a:t>
                      </a: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als XML kunnen versturen*</a:t>
                      </a:r>
                      <a:endParaRPr lang="nl-N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XML van BRP</a:t>
                      </a:r>
                    </a:p>
                    <a:p>
                      <a:r>
                        <a:rPr lang="nl-NL" dirty="0"/>
                        <a:t>XML naar MV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890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BRP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E74 naar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XML</a:t>
                      </a:r>
                    </a:p>
                    <a:p>
                      <a:pPr marL="28575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Zowel </a:t>
                      </a: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als XML kunnen versturen**</a:t>
                      </a:r>
                      <a:endParaRPr lang="nl-N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XML naar NB </a:t>
                      </a:r>
                    </a:p>
                    <a:p>
                      <a:r>
                        <a:rPr lang="nl-NL" dirty="0"/>
                        <a:t>XML naar MV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993317"/>
                  </a:ext>
                </a:extLst>
              </a:tr>
            </a:tbl>
          </a:graphicData>
        </a:graphic>
      </p:graphicFrame>
      <p:sp>
        <p:nvSpPr>
          <p:cNvPr id="6" name="Tekstvak 5">
            <a:extLst>
              <a:ext uri="{FF2B5EF4-FFF2-40B4-BE49-F238E27FC236}">
                <a16:creationId xmlns:a16="http://schemas.microsoft.com/office/drawing/2014/main" id="{146892CF-86DA-455E-B4DB-A39B633D9852}"/>
              </a:ext>
            </a:extLst>
          </p:cNvPr>
          <p:cNvSpPr txBox="1"/>
          <p:nvPr/>
        </p:nvSpPr>
        <p:spPr>
          <a:xfrm>
            <a:off x="812800" y="4500880"/>
            <a:ext cx="1101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* Afhankelijk van overgangsmoment betreffende MV naar XML</a:t>
            </a:r>
          </a:p>
          <a:p>
            <a:r>
              <a:rPr lang="nl-NL" dirty="0"/>
              <a:t>** Afhankelijk van overgangsmoment betreffende MV naar XML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25C0383-C857-A245-80BB-8AA8505D5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Implementatiestrategie - reclamatieberichten (2)</a:t>
            </a:r>
          </a:p>
        </p:txBody>
      </p:sp>
    </p:spTree>
    <p:extLst>
      <p:ext uri="{BB962C8B-B14F-4D97-AF65-F5344CB8AC3E}">
        <p14:creationId xmlns:p14="http://schemas.microsoft.com/office/powerpoint/2010/main" val="3454516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5</a:t>
            </a:fld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6463439-4074-4308-AA45-44A7618FB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814" y="1515604"/>
            <a:ext cx="9386371" cy="4610559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B8324E0F-74CF-E34D-9B7D-83C55BE7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Stand van zaken TR2021 - Tranche 1 Allocatie 2.0</a:t>
            </a:r>
            <a:endParaRPr lang="nl-NL" sz="1800" i="1" dirty="0"/>
          </a:p>
        </p:txBody>
      </p:sp>
    </p:spTree>
    <p:extLst>
      <p:ext uri="{BB962C8B-B14F-4D97-AF65-F5344CB8AC3E}">
        <p14:creationId xmlns:p14="http://schemas.microsoft.com/office/powerpoint/2010/main" val="7973864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E15912-0CD6-476C-AB09-C192EDE6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50</a:t>
            </a:fld>
            <a:endParaRPr lang="nl-NL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6286D4DC-E776-4237-93FB-A3172947FA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502139"/>
              </p:ext>
            </p:extLst>
          </p:nvPr>
        </p:nvGraphicFramePr>
        <p:xfrm>
          <a:off x="721360" y="1552786"/>
          <a:ext cx="1067816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880">
                  <a:extLst>
                    <a:ext uri="{9D8B030D-6E8A-4147-A177-3AD203B41FA5}">
                      <a16:colId xmlns:a16="http://schemas.microsoft.com/office/drawing/2014/main" val="4168046035"/>
                    </a:ext>
                  </a:extLst>
                </a:gridCol>
                <a:gridCol w="9479280">
                  <a:extLst>
                    <a:ext uri="{9D8B030D-6E8A-4147-A177-3AD203B41FA5}">
                      <a16:colId xmlns:a16="http://schemas.microsoft.com/office/drawing/2014/main" val="3576370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Marktrol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Aandachtspunten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0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Kies tijdig een moment in duale fase voor overgang naar XML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Communiceer dit gekozen moment tijdig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20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defTabSz="457200" rtl="0" eaLnBrk="1" latinLnBrk="0" hangingPunct="1">
                        <a:buFont typeface="+mj-lt"/>
                        <a:buAutoNum type="arabicPeriod"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duale fase moet zowel ontvangst XML als </a:t>
                      </a: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-meetberichten ondersteund worden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duale fase moet zowel ontvangst XML als </a:t>
                      </a: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-reclamatieberichten ondersteund worden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duale fase moet zowel verzending XML als </a:t>
                      </a:r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EDIne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-reclamatieberichten ondersteund worden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8901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b="1" dirty="0"/>
                        <a:t>BRP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Ontvangst meetberichten van MV is een nieuw proces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Vanaf overgang MV naar XML komen meetberichten beschikbaar voor BRP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nl-NL" dirty="0">
                          <a:sym typeface="Wingdings" panose="05000000000000000000" pitchFamily="2" charset="2"/>
                        </a:rPr>
                        <a:t>XML meetberichten blijven ca. 2 weken in MMC Hub beschikbaar om op te halen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nl-NL" dirty="0">
                        <a:sym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993317"/>
                  </a:ext>
                </a:extLst>
              </a:tr>
            </a:tbl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id="{BEDCBF0F-EE52-0244-BD35-C970C0DA1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579555" cy="713631"/>
          </a:xfrm>
        </p:spPr>
        <p:txBody>
          <a:bodyPr/>
          <a:lstStyle/>
          <a:p>
            <a:r>
              <a:rPr lang="nl-NL" sz="2800" b="1" dirty="0"/>
              <a:t>Implementatiestrategie - aandachtspunten</a:t>
            </a:r>
          </a:p>
        </p:txBody>
      </p:sp>
    </p:spTree>
    <p:extLst>
      <p:ext uri="{BB962C8B-B14F-4D97-AF65-F5344CB8AC3E}">
        <p14:creationId xmlns:p14="http://schemas.microsoft.com/office/powerpoint/2010/main" val="25680726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3600"/>
            <a:ext cx="2548800" cy="331200"/>
          </a:xfrm>
        </p:spPr>
        <p:txBody>
          <a:bodyPr/>
          <a:lstStyle/>
          <a:p>
            <a:pPr>
              <a:defRPr/>
            </a:pPr>
            <a:fld id="{C6CB1DFD-CF3E-4A01-9561-5B47227590B9}" type="slidenum">
              <a:rPr lang="en-US" smtClean="0">
                <a:latin typeface="Calibri"/>
                <a:cs typeface="Calibri"/>
              </a:rPr>
              <a:pPr>
                <a:defRPr/>
              </a:pPr>
              <a:t>51</a:t>
            </a:fld>
            <a:endParaRPr lang="en-US" dirty="0">
              <a:latin typeface="Calibri"/>
              <a:cs typeface="Calibri"/>
            </a:endParaRP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0AB5EBC4-C5D7-FE4A-9129-5C548A3E8EE1}"/>
              </a:ext>
            </a:extLst>
          </p:cNvPr>
          <p:cNvSpPr/>
          <p:nvPr/>
        </p:nvSpPr>
        <p:spPr>
          <a:xfrm>
            <a:off x="2431473" y="1074509"/>
            <a:ext cx="57310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b="1" dirty="0">
                <a:solidFill>
                  <a:srgbClr val="000000"/>
                </a:solidFill>
                <a:cs typeface="Calibri"/>
              </a:rPr>
              <a:t>Wat verwachten wij van jullie?</a:t>
            </a: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r>
              <a:rPr lang="nl-NL" sz="3000" b="1" dirty="0">
                <a:solidFill>
                  <a:srgbClr val="000000"/>
                </a:solidFill>
                <a:cs typeface="Calibri"/>
              </a:rPr>
              <a:t>Vragen? </a:t>
            </a: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r>
              <a:rPr lang="nl-NL" sz="3000" b="1" dirty="0">
                <a:solidFill>
                  <a:srgbClr val="000000"/>
                </a:solidFill>
                <a:cs typeface="Calibri"/>
              </a:rPr>
              <a:t>Afsluiting door moderator</a:t>
            </a: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endParaRPr lang="nl-NL" sz="3000" b="1" dirty="0">
              <a:solidFill>
                <a:srgbClr val="000000"/>
              </a:solidFill>
              <a:cs typeface="Calibri"/>
            </a:endParaRPr>
          </a:p>
          <a:p>
            <a:r>
              <a:rPr lang="nl-NL" sz="3000" b="1" dirty="0">
                <a:solidFill>
                  <a:srgbClr val="000000"/>
                </a:solidFill>
                <a:cs typeface="Calibri"/>
              </a:rPr>
              <a:t>Dank voor uw aandacht</a:t>
            </a:r>
          </a:p>
        </p:txBody>
      </p:sp>
    </p:spTree>
    <p:extLst>
      <p:ext uri="{BB962C8B-B14F-4D97-AF65-F5344CB8AC3E}">
        <p14:creationId xmlns:p14="http://schemas.microsoft.com/office/powerpoint/2010/main" val="232031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64AE0-BA11-4722-A17A-F2A0B54A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b="1" dirty="0" err="1"/>
              <a:t>RFC’s</a:t>
            </a:r>
            <a:r>
              <a:rPr lang="nl-NL" sz="2800" b="1" dirty="0"/>
              <a:t> sinds vorige voorlichting (rood is nieuw)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4BF8E87-F37C-4BFA-AC86-F06D2A693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1800" b="1" dirty="0"/>
              <a:t>Inhoudelijk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TR2021.1 ‘BRS update van versie 1.0 naar 2.0’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RFC TR2021.3 ‘Aanpassing BD MeasurementSeriesAcknowledgement’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TR2021.4 ‘BRS update van versie 2.0 naar 3.0’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>
                <a:solidFill>
                  <a:srgbClr val="FF0000"/>
                </a:solidFill>
              </a:rPr>
              <a:t>RFC TR2021.5 ‘Technische </a:t>
            </a:r>
            <a:r>
              <a:rPr lang="nl-NL" sz="1800" dirty="0" err="1">
                <a:solidFill>
                  <a:srgbClr val="FF0000"/>
                </a:solidFill>
              </a:rPr>
              <a:t>validaties</a:t>
            </a:r>
            <a:r>
              <a:rPr lang="nl-NL" sz="1800" dirty="0">
                <a:solidFill>
                  <a:srgbClr val="FF0000"/>
                </a:solidFill>
              </a:rPr>
              <a:t> Allocatie 2.0 berichtenverkeer’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249.1 ‘Splitsen verbruiken bij PV-Switch’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249.2 ‘</a:t>
            </a:r>
            <a:r>
              <a:rPr lang="nl-NL" sz="1800" dirty="0" err="1"/>
              <a:t>Mapping</a:t>
            </a:r>
            <a:r>
              <a:rPr lang="nl-NL" sz="1800" dirty="0"/>
              <a:t> XML Meetwaarden telemetrie met MSCONS 99</a:t>
            </a:r>
            <a:r>
              <a:rPr lang="nl-NL" sz="1800" baseline="30000" dirty="0"/>
              <a:t>E</a:t>
            </a:r>
            <a:r>
              <a:rPr lang="nl-NL" sz="1800" dirty="0"/>
              <a:t>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249.3 ‘</a:t>
            </a:r>
            <a:r>
              <a:rPr lang="nl-NL" sz="1800" dirty="0" err="1"/>
              <a:t>Mapping</a:t>
            </a:r>
            <a:r>
              <a:rPr lang="nl-NL" sz="1800" dirty="0"/>
              <a:t> statuscodes van XML Meetwaarden telemetrie naar BALL’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>
                <a:solidFill>
                  <a:srgbClr val="FF0000"/>
                </a:solidFill>
              </a:rPr>
              <a:t>RFC 249.4 ‘Tijdigheid maandelijkse bericht tijdseries ELK‘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>
                <a:solidFill>
                  <a:srgbClr val="FF0000"/>
                </a:solidFill>
              </a:rPr>
              <a:t>RFC 249.5 ‘Toevoegen </a:t>
            </a:r>
            <a:r>
              <a:rPr lang="nl-NL" sz="1800" dirty="0" err="1">
                <a:solidFill>
                  <a:srgbClr val="FF0000"/>
                </a:solidFill>
              </a:rPr>
              <a:t>Use</a:t>
            </a:r>
            <a:r>
              <a:rPr lang="nl-NL" sz="1800" dirty="0">
                <a:solidFill>
                  <a:srgbClr val="FF0000"/>
                </a:solidFill>
              </a:rPr>
              <a:t>-cases LNB-E’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231.1 ‘Handmatige acties RNB op niet-werkdagen’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b="1" dirty="0"/>
              <a:t>Scope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TR2021.2 ‘Uitbreiden scope met IC259’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1800" dirty="0"/>
              <a:t>RFC ‘Scopewijziging TR2021 door IC270’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Hierdoor zijn ook servicebeschrijvingen en berichtdefinities gewijzigd. Actuele versies staan op mijnNEDU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6D2649B-4A2C-4E44-84BC-F20914460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748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EF603-0379-4E80-8202-0DFB15E03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b="1" dirty="0"/>
              <a:t>TR2021 is onderdeel van programma Allocatie 2.0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4C79FE-0354-4B07-84A4-66A376044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§"/>
            </a:pPr>
            <a:endParaRPr lang="nl-NL" sz="1800" dirty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dirty="0"/>
              <a:t>Ingangsdocumentatie: 3 issues in scope (IC248, IC249 en IC231). Daarnaast BRS, berichtdefinities en servicebeschrijvingen. Er is ook documentatie van TenneT voor de MMC Hub.  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dirty="0"/>
              <a:t>Alles staat op mijnNEDU: </a:t>
            </a:r>
            <a:r>
              <a:rPr lang="it-IT" sz="1800" dirty="0">
                <a:hlinkClick r:id="rId2"/>
              </a:rPr>
              <a:t>TR2021-tranche 1 A2.0 - Documenten - Alle documenten</a:t>
            </a:r>
            <a:endParaRPr lang="nl-NL" sz="1800" b="0" i="0" dirty="0">
              <a:solidFill>
                <a:srgbClr val="1E3155"/>
              </a:solidFill>
              <a:effectLst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b="0" i="0" dirty="0">
                <a:solidFill>
                  <a:schemeClr val="tx1"/>
                </a:solidFill>
                <a:effectLst/>
              </a:rPr>
              <a:t>Ingangsdocumentatie over de MMC Hub staan op: </a:t>
            </a:r>
            <a:r>
              <a:rPr lang="nl-NL" sz="1800" b="0" i="0" u="sng" dirty="0">
                <a:solidFill>
                  <a:srgbClr val="FFCC00"/>
                </a:solidFill>
                <a:effectLst/>
                <a:hlinkClick r:id="rId3"/>
              </a:rPr>
              <a:t>https://my.tennet.eu/nl/Paginas/ITConnectivity.aspx#/mmchub/webservices</a:t>
            </a:r>
            <a:endParaRPr lang="nl-NL" sz="1800" b="0" i="0" u="sng" dirty="0">
              <a:solidFill>
                <a:schemeClr val="tx1"/>
              </a:solidFill>
              <a:effectLst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dirty="0">
                <a:solidFill>
                  <a:schemeClr val="tx1"/>
                </a:solidFill>
              </a:rPr>
              <a:t>Deze voorlichting komt ook op mijnNEDU te staan en wordt vertaald naar Engels</a:t>
            </a:r>
            <a:endParaRPr lang="nl-NL" sz="1800" b="0" i="0" dirty="0">
              <a:solidFill>
                <a:schemeClr val="tx1"/>
              </a:solidFill>
              <a:effectLst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dirty="0">
                <a:solidFill>
                  <a:schemeClr val="tx1"/>
                </a:solidFill>
              </a:rPr>
              <a:t>Voor start Kopgroep Testen in november wordt nog een speciale kleine voorlichting gegeven van 1 uur over voorbereiding testen, transitie en go live </a:t>
            </a:r>
            <a:endParaRPr lang="nl-NL" sz="1800" b="0" i="0" dirty="0">
              <a:solidFill>
                <a:schemeClr val="tx1"/>
              </a:solidFill>
              <a:effectLst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b="0" i="0" dirty="0">
                <a:solidFill>
                  <a:schemeClr val="tx1"/>
                </a:solidFill>
                <a:effectLst/>
              </a:rPr>
              <a:t>Helpdesk: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dirty="0">
                <a:solidFill>
                  <a:schemeClr val="tx1"/>
                </a:solidFill>
              </a:rPr>
              <a:t>g</a:t>
            </a:r>
            <a:r>
              <a:rPr lang="nl-NL" sz="1800" b="0" i="0" dirty="0">
                <a:solidFill>
                  <a:schemeClr val="tx1"/>
                </a:solidFill>
                <a:effectLst/>
              </a:rPr>
              <a:t>eneriek: </a:t>
            </a:r>
            <a:r>
              <a:rPr lang="nl-NL" sz="1800" b="0" i="0" dirty="0">
                <a:solidFill>
                  <a:schemeClr val="tx1"/>
                </a:solidFill>
                <a:effectLst/>
                <a:hlinkClick r:id="rId4"/>
              </a:rPr>
              <a:t>allocatie2.0@edsn.nl</a:t>
            </a:r>
            <a:endParaRPr lang="nl-NL" sz="1800" dirty="0">
              <a:solidFill>
                <a:schemeClr val="tx1"/>
              </a:solidFill>
            </a:endParaRPr>
          </a:p>
          <a:p>
            <a:pPr lvl="1"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b="0" i="0" dirty="0">
                <a:solidFill>
                  <a:schemeClr val="tx1"/>
                </a:solidFill>
                <a:effectLst/>
              </a:rPr>
              <a:t>TenneT: </a:t>
            </a:r>
            <a:r>
              <a:rPr lang="nl-NL" sz="1800" b="0" i="0" dirty="0">
                <a:solidFill>
                  <a:schemeClr val="tx1"/>
                </a:solidFill>
                <a:effectLst/>
                <a:hlinkClick r:id="rId5"/>
              </a:rPr>
              <a:t>allocatie2@tennet.eu</a:t>
            </a:r>
            <a:endParaRPr lang="nl-NL" sz="1800" dirty="0">
              <a:solidFill>
                <a:schemeClr val="tx1"/>
              </a:solidFill>
            </a:endParaRPr>
          </a:p>
          <a:p>
            <a:pPr lvl="1">
              <a:lnSpc>
                <a:spcPct val="110000"/>
              </a:lnSpc>
              <a:buFont typeface="Wingdings" pitchFamily="2" charset="2"/>
              <a:buChar char="§"/>
            </a:pPr>
            <a:r>
              <a:rPr lang="nl-NL" sz="1800" dirty="0">
                <a:solidFill>
                  <a:schemeClr val="tx1"/>
                </a:solidFill>
              </a:rPr>
              <a:t>o</a:t>
            </a:r>
            <a:r>
              <a:rPr lang="nl-NL" sz="1800" b="0" i="0" dirty="0">
                <a:solidFill>
                  <a:schemeClr val="tx1"/>
                </a:solidFill>
                <a:effectLst/>
              </a:rPr>
              <a:t>verig: </a:t>
            </a:r>
            <a:r>
              <a:rPr lang="nl-NL" sz="1800" dirty="0">
                <a:solidFill>
                  <a:schemeClr val="tx2"/>
                </a:solidFill>
                <a:hlinkClick r:id="rId6"/>
              </a:rPr>
              <a:t>projecten@nedu.nl</a:t>
            </a:r>
            <a:r>
              <a:rPr lang="nl-NL" sz="1800" dirty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br>
              <a:rPr lang="nl-NL" sz="1800" b="0" i="0" dirty="0">
                <a:solidFill>
                  <a:schemeClr val="tx1"/>
                </a:solidFill>
                <a:effectLst/>
                <a:latin typeface="Segoe UI" panose="020B0502040204020203" pitchFamily="34" charset="0"/>
              </a:rPr>
            </a:br>
            <a:endParaRPr lang="nl-NL" sz="1800" dirty="0">
              <a:solidFill>
                <a:schemeClr val="tx1"/>
              </a:solidFill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F9BBE11-6D09-4D30-9CE5-22D74205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756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522000"/>
            <a:ext cx="9378000" cy="71363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1343025"/>
            <a:ext cx="11030400" cy="4783138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Stand van zaken programma regionale netbeheerders</a:t>
            </a:r>
            <a:br>
              <a:rPr lang="nl-NL" sz="2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l-NL" sz="2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Mark Ruiter - programmamanager EDSN</a:t>
            </a:r>
            <a:endParaRPr lang="nl-NL" sz="2400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8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20800" y="6482185"/>
            <a:ext cx="2548092" cy="331200"/>
          </a:xfrm>
        </p:spPr>
        <p:txBody>
          <a:bodyPr vert="horz" lIns="91440" tIns="45720" rIns="0" bIns="45720" rtlCol="0" anchor="ctr"/>
          <a:lstStyle/>
          <a:p>
            <a:fld id="{A1C3A1F5-F269-2A47-BBB9-BDB2D4CF88E3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0080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20788B-20FB-4730-8D1B-81E641343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7EB85E4-3884-4DBF-8982-DF5460C9E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3A1F5-F269-2A47-BBB9-BDB2D4CF88E3}" type="slidenum">
              <a:rPr lang="nl-NL" smtClean="0"/>
              <a:t>9</a:t>
            </a:fld>
            <a:endParaRPr lang="nl-NL" dirty="0"/>
          </a:p>
        </p:txBody>
      </p:sp>
      <p:sp>
        <p:nvSpPr>
          <p:cNvPr id="98" name="Rechthoek: afgeronde hoeken 20">
            <a:extLst>
              <a:ext uri="{FF2B5EF4-FFF2-40B4-BE49-F238E27FC236}">
                <a16:creationId xmlns:a16="http://schemas.microsoft.com/office/drawing/2014/main" id="{3E980A5B-9740-442A-A5D9-5D322EB104AB}"/>
              </a:ext>
            </a:extLst>
          </p:cNvPr>
          <p:cNvSpPr/>
          <p:nvPr/>
        </p:nvSpPr>
        <p:spPr>
          <a:xfrm>
            <a:off x="983770" y="1749497"/>
            <a:ext cx="8520652" cy="205740"/>
          </a:xfrm>
          <a:prstGeom prst="roundRect">
            <a:avLst>
              <a:gd name="adj" fmla="val 480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9" name="Rectangle 171">
            <a:extLst>
              <a:ext uri="{FF2B5EF4-FFF2-40B4-BE49-F238E27FC236}">
                <a16:creationId xmlns:a16="http://schemas.microsoft.com/office/drawing/2014/main" id="{6A60D06B-7618-4F50-B39E-63ACFC25659F}"/>
              </a:ext>
            </a:extLst>
          </p:cNvPr>
          <p:cNvSpPr/>
          <p:nvPr/>
        </p:nvSpPr>
        <p:spPr>
          <a:xfrm>
            <a:off x="1975727" y="3706330"/>
            <a:ext cx="2332776" cy="13516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endParaRPr lang="nl-NL" sz="675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00" name="Rectangle 173">
            <a:extLst>
              <a:ext uri="{FF2B5EF4-FFF2-40B4-BE49-F238E27FC236}">
                <a16:creationId xmlns:a16="http://schemas.microsoft.com/office/drawing/2014/main" id="{EC3269BD-57C4-4121-BA02-5E33E9DE2A3E}"/>
              </a:ext>
            </a:extLst>
          </p:cNvPr>
          <p:cNvSpPr/>
          <p:nvPr/>
        </p:nvSpPr>
        <p:spPr>
          <a:xfrm>
            <a:off x="5204348" y="3808217"/>
            <a:ext cx="1307442" cy="1155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endParaRPr lang="nl-NL" sz="675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01" name="Rectangle 172">
            <a:extLst>
              <a:ext uri="{FF2B5EF4-FFF2-40B4-BE49-F238E27FC236}">
                <a16:creationId xmlns:a16="http://schemas.microsoft.com/office/drawing/2014/main" id="{C2DCAF2D-49E2-419F-95AC-2F240D5CE07E}"/>
              </a:ext>
            </a:extLst>
          </p:cNvPr>
          <p:cNvSpPr/>
          <p:nvPr/>
        </p:nvSpPr>
        <p:spPr>
          <a:xfrm>
            <a:off x="4335954" y="3802713"/>
            <a:ext cx="860156" cy="1158896"/>
          </a:xfrm>
          <a:prstGeom prst="rect">
            <a:avLst/>
          </a:prstGeom>
          <a:solidFill>
            <a:srgbClr val="ADF1EB"/>
          </a:solidFill>
          <a:ln w="12700">
            <a:solidFill>
              <a:srgbClr val="ADF1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endParaRPr lang="nl-NL" sz="675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02" name="Pijl: punthaak 22">
            <a:extLst>
              <a:ext uri="{FF2B5EF4-FFF2-40B4-BE49-F238E27FC236}">
                <a16:creationId xmlns:a16="http://schemas.microsoft.com/office/drawing/2014/main" id="{095548F8-9902-4273-AD71-57957E37F645}"/>
              </a:ext>
            </a:extLst>
          </p:cNvPr>
          <p:cNvSpPr/>
          <p:nvPr/>
        </p:nvSpPr>
        <p:spPr>
          <a:xfrm>
            <a:off x="2746848" y="4375662"/>
            <a:ext cx="2453711" cy="137160"/>
          </a:xfrm>
          <a:prstGeom prst="chevron">
            <a:avLst>
              <a:gd name="adj" fmla="val 26159"/>
            </a:avLst>
          </a:prstGeom>
          <a:solidFill>
            <a:srgbClr val="BEF4EF"/>
          </a:solidFill>
          <a:ln>
            <a:solidFill>
              <a:srgbClr val="21C4B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defTabSz="685783"/>
            <a:r>
              <a:rPr lang="nl-NL" sz="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WGA </a:t>
            </a:r>
            <a:r>
              <a:rPr lang="nl-NL" sz="4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– Vroegtijdige Acceptatie</a:t>
            </a:r>
            <a:endParaRPr lang="nl-NL" sz="675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3" name="Rechthoek: afgeronde hoeken 14">
            <a:extLst>
              <a:ext uri="{FF2B5EF4-FFF2-40B4-BE49-F238E27FC236}">
                <a16:creationId xmlns:a16="http://schemas.microsoft.com/office/drawing/2014/main" id="{C45E4FB1-AA01-421F-B560-BC54ABB359DB}"/>
              </a:ext>
            </a:extLst>
          </p:cNvPr>
          <p:cNvSpPr/>
          <p:nvPr/>
        </p:nvSpPr>
        <p:spPr>
          <a:xfrm>
            <a:off x="1418033" y="2503810"/>
            <a:ext cx="8520650" cy="648952"/>
          </a:xfrm>
          <a:prstGeom prst="roundRect">
            <a:avLst>
              <a:gd name="adj" fmla="val 3039"/>
            </a:avLst>
          </a:prstGeom>
          <a:solidFill>
            <a:schemeClr val="bg1"/>
          </a:solidFill>
          <a:ln w="31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>
              <a:defRPr/>
            </a:pPr>
            <a:endParaRPr lang="en-US" sz="825" b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104" name="Rechte verbindingslijn 16">
            <a:extLst>
              <a:ext uri="{FF2B5EF4-FFF2-40B4-BE49-F238E27FC236}">
                <a16:creationId xmlns:a16="http://schemas.microsoft.com/office/drawing/2014/main" id="{20D14614-F210-462A-8ED1-46F8398DA412}"/>
              </a:ext>
            </a:extLst>
          </p:cNvPr>
          <p:cNvCxnSpPr>
            <a:cxnSpLocks/>
          </p:cNvCxnSpPr>
          <p:nvPr/>
        </p:nvCxnSpPr>
        <p:spPr>
          <a:xfrm flipH="1">
            <a:off x="5193192" y="1901200"/>
            <a:ext cx="13765" cy="253746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105" name="Rectangle 166">
            <a:extLst>
              <a:ext uri="{FF2B5EF4-FFF2-40B4-BE49-F238E27FC236}">
                <a16:creationId xmlns:a16="http://schemas.microsoft.com/office/drawing/2014/main" id="{79F7F782-B622-4090-94E3-B1BB05544004}"/>
              </a:ext>
            </a:extLst>
          </p:cNvPr>
          <p:cNvSpPr/>
          <p:nvPr/>
        </p:nvSpPr>
        <p:spPr>
          <a:xfrm>
            <a:off x="4800522" y="3014749"/>
            <a:ext cx="417563" cy="202682"/>
          </a:xfrm>
          <a:prstGeom prst="rect">
            <a:avLst/>
          </a:prstGeom>
          <a:solidFill>
            <a:schemeClr val="bg1"/>
          </a:solidFill>
          <a:ln w="3175" cap="flat" cmpd="sng" algn="ctr">
            <a:noFill/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/>
            <a:endParaRPr lang="nl-NL" sz="825" b="1" err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06" name="Rechthoek: afgeronde hoeken 14">
            <a:extLst>
              <a:ext uri="{FF2B5EF4-FFF2-40B4-BE49-F238E27FC236}">
                <a16:creationId xmlns:a16="http://schemas.microsoft.com/office/drawing/2014/main" id="{9625D230-E53D-440A-9B53-C0EF51651D5C}"/>
              </a:ext>
            </a:extLst>
          </p:cNvPr>
          <p:cNvSpPr/>
          <p:nvPr/>
        </p:nvSpPr>
        <p:spPr>
          <a:xfrm>
            <a:off x="983770" y="2253116"/>
            <a:ext cx="8520651" cy="383596"/>
          </a:xfrm>
          <a:prstGeom prst="roundRect">
            <a:avLst>
              <a:gd name="adj" fmla="val 8081"/>
            </a:avLst>
          </a:prstGeom>
          <a:solidFill>
            <a:srgbClr val="FFEDB3"/>
          </a:solidFill>
          <a:ln w="31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>
              <a:defRPr/>
            </a:pPr>
            <a:endParaRPr lang="en-US" sz="825" b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07" name="Rechthoek: afgeronde hoeken 20">
            <a:extLst>
              <a:ext uri="{FF2B5EF4-FFF2-40B4-BE49-F238E27FC236}">
                <a16:creationId xmlns:a16="http://schemas.microsoft.com/office/drawing/2014/main" id="{7F26910D-297B-4FCF-BBA7-C44027982613}"/>
              </a:ext>
            </a:extLst>
          </p:cNvPr>
          <p:cNvSpPr/>
          <p:nvPr/>
        </p:nvSpPr>
        <p:spPr>
          <a:xfrm>
            <a:off x="983770" y="2004614"/>
            <a:ext cx="8520652" cy="205740"/>
          </a:xfrm>
          <a:prstGeom prst="roundRect">
            <a:avLst>
              <a:gd name="adj" fmla="val 2612"/>
            </a:avLst>
          </a:prstGeom>
          <a:solidFill>
            <a:srgbClr val="344B6A">
              <a:alpha val="10000"/>
            </a:srgbClr>
          </a:solidFill>
          <a:ln w="12700" cap="flat" cmpd="sng" algn="ctr">
            <a:solidFill>
              <a:srgbClr val="344B6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08" name="Rechte verbindingslijn 16">
            <a:extLst>
              <a:ext uri="{FF2B5EF4-FFF2-40B4-BE49-F238E27FC236}">
                <a16:creationId xmlns:a16="http://schemas.microsoft.com/office/drawing/2014/main" id="{66BC704E-8648-4926-80F0-CB653E2389FC}"/>
              </a:ext>
            </a:extLst>
          </p:cNvPr>
          <p:cNvCxnSpPr>
            <a:cxnSpLocks/>
          </p:cNvCxnSpPr>
          <p:nvPr/>
        </p:nvCxnSpPr>
        <p:spPr>
          <a:xfrm>
            <a:off x="5841613" y="1916441"/>
            <a:ext cx="0" cy="288036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cxnSp>
        <p:nvCxnSpPr>
          <p:cNvPr id="109" name="Rechte verbindingslijn 16">
            <a:extLst>
              <a:ext uri="{FF2B5EF4-FFF2-40B4-BE49-F238E27FC236}">
                <a16:creationId xmlns:a16="http://schemas.microsoft.com/office/drawing/2014/main" id="{12B9881A-0595-4994-91D1-C2F9CA4F14DF}"/>
              </a:ext>
            </a:extLst>
          </p:cNvPr>
          <p:cNvCxnSpPr>
            <a:cxnSpLocks/>
          </p:cNvCxnSpPr>
          <p:nvPr/>
        </p:nvCxnSpPr>
        <p:spPr>
          <a:xfrm flipH="1">
            <a:off x="5424268" y="1916441"/>
            <a:ext cx="570" cy="274320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110" name="Rectangle 57">
            <a:extLst>
              <a:ext uri="{FF2B5EF4-FFF2-40B4-BE49-F238E27FC236}">
                <a16:creationId xmlns:a16="http://schemas.microsoft.com/office/drawing/2014/main" id="{9904A3DA-8B8C-4498-B02A-AED694AE324E}"/>
              </a:ext>
            </a:extLst>
          </p:cNvPr>
          <p:cNvSpPr/>
          <p:nvPr/>
        </p:nvSpPr>
        <p:spPr>
          <a:xfrm>
            <a:off x="5246654" y="3002966"/>
            <a:ext cx="1027301" cy="232077"/>
          </a:xfrm>
          <a:prstGeom prst="rect">
            <a:avLst/>
          </a:prstGeom>
          <a:solidFill>
            <a:schemeClr val="bg1"/>
          </a:solidFill>
          <a:ln w="3175" cap="flat" cmpd="sng" algn="ctr">
            <a:noFill/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/>
            <a:endParaRPr lang="nl-NL" sz="825" b="1" err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111" name="Rechte verbindingslijn 110">
            <a:extLst>
              <a:ext uri="{FF2B5EF4-FFF2-40B4-BE49-F238E27FC236}">
                <a16:creationId xmlns:a16="http://schemas.microsoft.com/office/drawing/2014/main" id="{F4B7AC88-3F39-479A-9EEF-95B0A3C0A6A5}"/>
              </a:ext>
            </a:extLst>
          </p:cNvPr>
          <p:cNvCxnSpPr>
            <a:cxnSpLocks/>
          </p:cNvCxnSpPr>
          <p:nvPr/>
        </p:nvCxnSpPr>
        <p:spPr>
          <a:xfrm>
            <a:off x="6511791" y="1916441"/>
            <a:ext cx="0" cy="102870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112" name="TextBox 7">
            <a:extLst>
              <a:ext uri="{FF2B5EF4-FFF2-40B4-BE49-F238E27FC236}">
                <a16:creationId xmlns:a16="http://schemas.microsoft.com/office/drawing/2014/main" id="{64577D31-75E5-4C87-8FE1-B7F188949790}"/>
              </a:ext>
            </a:extLst>
          </p:cNvPr>
          <p:cNvSpPr txBox="1"/>
          <p:nvPr/>
        </p:nvSpPr>
        <p:spPr>
          <a:xfrm>
            <a:off x="5586782" y="3005530"/>
            <a:ext cx="576594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black"/>
                </a:solidFill>
                <a:latin typeface="Calibri" panose="020F0502020204030204"/>
              </a:rPr>
              <a:t>T2</a:t>
            </a:r>
            <a:r>
              <a:rPr lang="nl-NL" sz="600" kern="0" dirty="0">
                <a:solidFill>
                  <a:prstClr val="black"/>
                </a:solidFill>
                <a:latin typeface="Calibri" panose="020F0502020204030204"/>
              </a:rPr>
              <a:t> : GAT</a:t>
            </a:r>
          </a:p>
          <a:p>
            <a:pPr algn="ctr" defTabSz="685783">
              <a:defRPr/>
            </a:pPr>
            <a:r>
              <a:rPr lang="nl-NL" sz="600" kern="0" dirty="0">
                <a:solidFill>
                  <a:prstClr val="black"/>
                </a:solidFill>
                <a:latin typeface="Calibri" panose="020F0502020204030204"/>
                <a:cs typeface="Calibri"/>
              </a:rPr>
              <a:t>3 jan. ’22</a:t>
            </a:r>
          </a:p>
        </p:txBody>
      </p:sp>
      <p:sp>
        <p:nvSpPr>
          <p:cNvPr id="113" name="Isosceles Triangle 8">
            <a:extLst>
              <a:ext uri="{FF2B5EF4-FFF2-40B4-BE49-F238E27FC236}">
                <a16:creationId xmlns:a16="http://schemas.microsoft.com/office/drawing/2014/main" id="{DC64092F-B8EC-43D0-A7DD-3119CC95E347}"/>
              </a:ext>
            </a:extLst>
          </p:cNvPr>
          <p:cNvSpPr/>
          <p:nvPr/>
        </p:nvSpPr>
        <p:spPr>
          <a:xfrm>
            <a:off x="5773551" y="2938196"/>
            <a:ext cx="137160" cy="6858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4" name="TextBox 9">
            <a:extLst>
              <a:ext uri="{FF2B5EF4-FFF2-40B4-BE49-F238E27FC236}">
                <a16:creationId xmlns:a16="http://schemas.microsoft.com/office/drawing/2014/main" id="{9A1FD8D0-F440-44D8-95DA-96CE930B186D}"/>
              </a:ext>
            </a:extLst>
          </p:cNvPr>
          <p:cNvSpPr txBox="1"/>
          <p:nvPr/>
        </p:nvSpPr>
        <p:spPr>
          <a:xfrm>
            <a:off x="6272359" y="3005530"/>
            <a:ext cx="477535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>
                <a:solidFill>
                  <a:prstClr val="black"/>
                </a:solidFill>
                <a:latin typeface="Calibri" panose="020F0502020204030204"/>
                <a:cs typeface="Calibri"/>
              </a:rPr>
              <a:t>Go Live</a:t>
            </a:r>
          </a:p>
          <a:p>
            <a:pPr algn="ctr" defTabSz="685783">
              <a:defRPr/>
            </a:pPr>
            <a:r>
              <a:rPr lang="nl-NL" sz="600" kern="0">
                <a:solidFill>
                  <a:prstClr val="black"/>
                </a:solidFill>
                <a:latin typeface="Calibri" panose="020F0502020204030204"/>
                <a:cs typeface="Calibri"/>
              </a:rPr>
              <a:t>19 mrt. ’22</a:t>
            </a:r>
          </a:p>
        </p:txBody>
      </p:sp>
      <p:sp>
        <p:nvSpPr>
          <p:cNvPr id="115" name="Isosceles Triangle 10">
            <a:extLst>
              <a:ext uri="{FF2B5EF4-FFF2-40B4-BE49-F238E27FC236}">
                <a16:creationId xmlns:a16="http://schemas.microsoft.com/office/drawing/2014/main" id="{1AA84585-866C-4A66-B193-3EA018840B4E}"/>
              </a:ext>
            </a:extLst>
          </p:cNvPr>
          <p:cNvSpPr/>
          <p:nvPr/>
        </p:nvSpPr>
        <p:spPr>
          <a:xfrm>
            <a:off x="6438591" y="2938196"/>
            <a:ext cx="137160" cy="68580"/>
          </a:xfrm>
          <a:prstGeom prst="triangle">
            <a:avLst/>
          </a:prstGeom>
          <a:solidFill>
            <a:schemeClr val="accent2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590B4E04-3B5A-4129-AC5D-7155863C8B01}"/>
              </a:ext>
            </a:extLst>
          </p:cNvPr>
          <p:cNvSpPr txBox="1"/>
          <p:nvPr/>
        </p:nvSpPr>
        <p:spPr>
          <a:xfrm>
            <a:off x="5274259" y="3005530"/>
            <a:ext cx="537482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defTabSz="685783">
              <a:defRPr/>
            </a:pPr>
            <a:r>
              <a:rPr lang="nl-NL" sz="600" b="1" kern="0" dirty="0">
                <a:solidFill>
                  <a:prstClr val="black"/>
                </a:solidFill>
              </a:rPr>
              <a:t>T2’ : </a:t>
            </a:r>
            <a:r>
              <a:rPr lang="nl-NL" sz="600" kern="0" dirty="0">
                <a:solidFill>
                  <a:prstClr val="black"/>
                </a:solidFill>
              </a:rPr>
              <a:t>FAT/K</a:t>
            </a:r>
            <a:r>
              <a:rPr lang="nl-NL" sz="600" b="1" kern="0" dirty="0">
                <a:solidFill>
                  <a:prstClr val="black"/>
                </a:solidFill>
              </a:rPr>
              <a:t> </a:t>
            </a:r>
            <a:endParaRPr lang="nl-NL" sz="600" kern="0" dirty="0">
              <a:solidFill>
                <a:prstClr val="black"/>
              </a:solidFill>
              <a:latin typeface="Calibri" panose="020F0502020204030204"/>
              <a:cs typeface="Calibri"/>
            </a:endParaRPr>
          </a:p>
          <a:p>
            <a:pPr defTabSz="685783">
              <a:defRPr/>
            </a:pPr>
            <a:r>
              <a:rPr lang="nl-NL" sz="600" kern="0" dirty="0">
                <a:solidFill>
                  <a:prstClr val="black"/>
                </a:solidFill>
                <a:latin typeface="Calibri" panose="020F0502020204030204"/>
                <a:cs typeface="Calibri"/>
              </a:rPr>
              <a:t>29 nov. ‘21</a:t>
            </a:r>
          </a:p>
        </p:txBody>
      </p:sp>
      <p:sp>
        <p:nvSpPr>
          <p:cNvPr id="117" name="Isosceles Triangle 12">
            <a:extLst>
              <a:ext uri="{FF2B5EF4-FFF2-40B4-BE49-F238E27FC236}">
                <a16:creationId xmlns:a16="http://schemas.microsoft.com/office/drawing/2014/main" id="{E4A0F810-FB8A-41CD-A17B-1A0ED1764BB1}"/>
              </a:ext>
            </a:extLst>
          </p:cNvPr>
          <p:cNvSpPr/>
          <p:nvPr/>
        </p:nvSpPr>
        <p:spPr>
          <a:xfrm>
            <a:off x="5354070" y="2938196"/>
            <a:ext cx="137160" cy="68580"/>
          </a:xfrm>
          <a:prstGeom prst="triangle">
            <a:avLst/>
          </a:prstGeom>
          <a:solidFill>
            <a:srgbClr val="7F7F7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8" name="Pijl: punthaak 22">
            <a:extLst>
              <a:ext uri="{FF2B5EF4-FFF2-40B4-BE49-F238E27FC236}">
                <a16:creationId xmlns:a16="http://schemas.microsoft.com/office/drawing/2014/main" id="{F635A851-E98D-4F7D-AB97-2C663465C92D}"/>
              </a:ext>
            </a:extLst>
          </p:cNvPr>
          <p:cNvSpPr/>
          <p:nvPr/>
        </p:nvSpPr>
        <p:spPr>
          <a:xfrm>
            <a:off x="5180333" y="2725885"/>
            <a:ext cx="1302335" cy="185166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68580" tIns="34290" rIns="68580" bIns="34290" rtlCol="0" anchor="ctr"/>
          <a:lstStyle/>
          <a:p>
            <a:pPr algn="ctr" defTabSz="685783">
              <a:defRPr/>
            </a:pPr>
            <a:r>
              <a:rPr lang="nl-NL" sz="675" b="1" kern="0">
                <a:solidFill>
                  <a:prstClr val="white"/>
                </a:solidFill>
                <a:latin typeface="Arial"/>
                <a:cs typeface="Arial"/>
              </a:rPr>
              <a:t>Deployment</a:t>
            </a:r>
            <a:endParaRPr lang="nl-NL" sz="750" b="1" kern="0">
              <a:solidFill>
                <a:prstClr val="white"/>
              </a:solidFill>
              <a:latin typeface="Arial"/>
              <a:cs typeface="Arial"/>
            </a:endParaRPr>
          </a:p>
          <a:p>
            <a:pPr algn="ctr" defTabSz="685783">
              <a:defRPr/>
            </a:pPr>
            <a:r>
              <a:rPr lang="nl-NL" sz="450" b="1" kern="0">
                <a:solidFill>
                  <a:prstClr val="white"/>
                </a:solidFill>
                <a:latin typeface="Arial"/>
                <a:cs typeface="Arial"/>
              </a:rPr>
              <a:t>Transitie &amp;  Go Live</a:t>
            </a:r>
            <a:endParaRPr lang="nl-NL" sz="450">
              <a:solidFill>
                <a:prstClr val="white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119" name="Pijl: punthaak 26">
            <a:extLst>
              <a:ext uri="{FF2B5EF4-FFF2-40B4-BE49-F238E27FC236}">
                <a16:creationId xmlns:a16="http://schemas.microsoft.com/office/drawing/2014/main" id="{19A56530-6DB0-406E-B464-A7ECCB1D6149}"/>
              </a:ext>
            </a:extLst>
          </p:cNvPr>
          <p:cNvSpPr/>
          <p:nvPr/>
        </p:nvSpPr>
        <p:spPr>
          <a:xfrm>
            <a:off x="6562945" y="2725885"/>
            <a:ext cx="843293" cy="89154"/>
          </a:xfrm>
          <a:prstGeom prst="chevron">
            <a:avLst/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Nazorg</a:t>
            </a:r>
          </a:p>
        </p:txBody>
      </p:sp>
      <p:sp>
        <p:nvSpPr>
          <p:cNvPr id="120" name="Pijl: punthaak 26">
            <a:extLst>
              <a:ext uri="{FF2B5EF4-FFF2-40B4-BE49-F238E27FC236}">
                <a16:creationId xmlns:a16="http://schemas.microsoft.com/office/drawing/2014/main" id="{B4EA1998-7A30-4F31-8555-F7CE84E682C9}"/>
              </a:ext>
            </a:extLst>
          </p:cNvPr>
          <p:cNvSpPr/>
          <p:nvPr/>
        </p:nvSpPr>
        <p:spPr>
          <a:xfrm>
            <a:off x="6564279" y="2821897"/>
            <a:ext cx="841021" cy="89154"/>
          </a:xfrm>
          <a:prstGeom prst="chevron">
            <a:avLst/>
          </a:prstGeom>
          <a:solidFill>
            <a:sysClr val="window" lastClr="FFFFFF">
              <a:lumMod val="50000"/>
              <a:alpha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Beheer</a:t>
            </a:r>
          </a:p>
        </p:txBody>
      </p:sp>
      <p:sp>
        <p:nvSpPr>
          <p:cNvPr id="121" name="Pijl: punthaak 120">
            <a:extLst>
              <a:ext uri="{FF2B5EF4-FFF2-40B4-BE49-F238E27FC236}">
                <a16:creationId xmlns:a16="http://schemas.microsoft.com/office/drawing/2014/main" id="{B4E36513-F25C-41C2-8BC1-6C8921DBD434}"/>
              </a:ext>
            </a:extLst>
          </p:cNvPr>
          <p:cNvSpPr/>
          <p:nvPr/>
        </p:nvSpPr>
        <p:spPr>
          <a:xfrm>
            <a:off x="4902466" y="2038706"/>
            <a:ext cx="827560" cy="137556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PI-21.4</a:t>
            </a:r>
          </a:p>
        </p:txBody>
      </p:sp>
      <p:sp>
        <p:nvSpPr>
          <p:cNvPr id="122" name="Pijl: punthaak 26">
            <a:extLst>
              <a:ext uri="{FF2B5EF4-FFF2-40B4-BE49-F238E27FC236}">
                <a16:creationId xmlns:a16="http://schemas.microsoft.com/office/drawing/2014/main" id="{D75E58B1-A56A-4693-84EA-E7A615F1C1F8}"/>
              </a:ext>
            </a:extLst>
          </p:cNvPr>
          <p:cNvSpPr/>
          <p:nvPr/>
        </p:nvSpPr>
        <p:spPr>
          <a:xfrm>
            <a:off x="5778769" y="2043637"/>
            <a:ext cx="827560" cy="127695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PI-22.1</a:t>
            </a:r>
          </a:p>
        </p:txBody>
      </p:sp>
      <p:sp>
        <p:nvSpPr>
          <p:cNvPr id="123" name="Pijl: punthaak 26">
            <a:extLst>
              <a:ext uri="{FF2B5EF4-FFF2-40B4-BE49-F238E27FC236}">
                <a16:creationId xmlns:a16="http://schemas.microsoft.com/office/drawing/2014/main" id="{A5618E8B-424C-432E-AB67-A11E4F627999}"/>
              </a:ext>
            </a:extLst>
          </p:cNvPr>
          <p:cNvSpPr/>
          <p:nvPr/>
        </p:nvSpPr>
        <p:spPr>
          <a:xfrm>
            <a:off x="6655072" y="2043638"/>
            <a:ext cx="827560" cy="127694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PI-22.2</a:t>
            </a:r>
          </a:p>
        </p:txBody>
      </p:sp>
      <p:sp>
        <p:nvSpPr>
          <p:cNvPr id="124" name="Rectangle 45">
            <a:extLst>
              <a:ext uri="{FF2B5EF4-FFF2-40B4-BE49-F238E27FC236}">
                <a16:creationId xmlns:a16="http://schemas.microsoft.com/office/drawing/2014/main" id="{505249A4-4750-497B-831F-BCC39DAA0F9A}"/>
              </a:ext>
            </a:extLst>
          </p:cNvPr>
          <p:cNvSpPr/>
          <p:nvPr/>
        </p:nvSpPr>
        <p:spPr>
          <a:xfrm>
            <a:off x="2274401" y="1783787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5" name="Rectangle 46">
            <a:extLst>
              <a:ext uri="{FF2B5EF4-FFF2-40B4-BE49-F238E27FC236}">
                <a16:creationId xmlns:a16="http://schemas.microsoft.com/office/drawing/2014/main" id="{2342168A-9D06-4A62-8DBA-1D1F9975781D}"/>
              </a:ext>
            </a:extLst>
          </p:cNvPr>
          <p:cNvSpPr/>
          <p:nvPr/>
        </p:nvSpPr>
        <p:spPr>
          <a:xfrm>
            <a:off x="3150535" y="1783787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6" name="Rectangle 47">
            <a:extLst>
              <a:ext uri="{FF2B5EF4-FFF2-40B4-BE49-F238E27FC236}">
                <a16:creationId xmlns:a16="http://schemas.microsoft.com/office/drawing/2014/main" id="{E4E856E7-3A26-41D7-B2CF-E0CBA6676824}"/>
              </a:ext>
            </a:extLst>
          </p:cNvPr>
          <p:cNvSpPr/>
          <p:nvPr/>
        </p:nvSpPr>
        <p:spPr>
          <a:xfrm>
            <a:off x="4026670" y="1783787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Q3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7" name="Rectangle 48">
            <a:extLst>
              <a:ext uri="{FF2B5EF4-FFF2-40B4-BE49-F238E27FC236}">
                <a16:creationId xmlns:a16="http://schemas.microsoft.com/office/drawing/2014/main" id="{F0B43C0E-AF94-4E80-BC8E-F266DA98CB05}"/>
              </a:ext>
            </a:extLst>
          </p:cNvPr>
          <p:cNvSpPr/>
          <p:nvPr/>
        </p:nvSpPr>
        <p:spPr>
          <a:xfrm>
            <a:off x="4902804" y="1783787"/>
            <a:ext cx="827560" cy="1371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Q4 '21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8" name="Rectangle 49">
            <a:extLst>
              <a:ext uri="{FF2B5EF4-FFF2-40B4-BE49-F238E27FC236}">
                <a16:creationId xmlns:a16="http://schemas.microsoft.com/office/drawing/2014/main" id="{BCF9B5A1-4EFE-4255-A592-44C758225336}"/>
              </a:ext>
            </a:extLst>
          </p:cNvPr>
          <p:cNvSpPr/>
          <p:nvPr/>
        </p:nvSpPr>
        <p:spPr>
          <a:xfrm>
            <a:off x="5778938" y="1783787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Q1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29" name="Rectangle 50">
            <a:extLst>
              <a:ext uri="{FF2B5EF4-FFF2-40B4-BE49-F238E27FC236}">
                <a16:creationId xmlns:a16="http://schemas.microsoft.com/office/drawing/2014/main" id="{83EB4955-BCA2-4E32-9E4C-44992A9B4ACB}"/>
              </a:ext>
            </a:extLst>
          </p:cNvPr>
          <p:cNvSpPr/>
          <p:nvPr/>
        </p:nvSpPr>
        <p:spPr>
          <a:xfrm>
            <a:off x="6655072" y="1783787"/>
            <a:ext cx="827560" cy="1371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Q2 ‘22</a:t>
            </a:r>
            <a:endParaRPr lang="en-US" sz="675" b="1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30" name="Rectangle 72">
            <a:extLst>
              <a:ext uri="{FF2B5EF4-FFF2-40B4-BE49-F238E27FC236}">
                <a16:creationId xmlns:a16="http://schemas.microsoft.com/office/drawing/2014/main" id="{845DC22D-F275-4AF1-988D-A13CAF2A2415}"/>
              </a:ext>
            </a:extLst>
          </p:cNvPr>
          <p:cNvSpPr/>
          <p:nvPr/>
        </p:nvSpPr>
        <p:spPr>
          <a:xfrm>
            <a:off x="1046173" y="2004613"/>
            <a:ext cx="754380" cy="2057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>
                <a:solidFill>
                  <a:prstClr val="white"/>
                </a:solidFill>
                <a:latin typeface="Arial"/>
                <a:cs typeface="Arial"/>
              </a:rPr>
              <a:t>Program Incr.</a:t>
            </a:r>
          </a:p>
        </p:txBody>
      </p:sp>
      <p:sp>
        <p:nvSpPr>
          <p:cNvPr id="131" name="Rectangle 73">
            <a:extLst>
              <a:ext uri="{FF2B5EF4-FFF2-40B4-BE49-F238E27FC236}">
                <a16:creationId xmlns:a16="http://schemas.microsoft.com/office/drawing/2014/main" id="{7911E8FE-F609-412B-908D-8241A4414163}"/>
              </a:ext>
            </a:extLst>
          </p:cNvPr>
          <p:cNvSpPr/>
          <p:nvPr/>
        </p:nvSpPr>
        <p:spPr>
          <a:xfrm>
            <a:off x="1046173" y="1754127"/>
            <a:ext cx="754380" cy="1976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 dirty="0">
                <a:solidFill>
                  <a:prstClr val="white"/>
                </a:solidFill>
                <a:latin typeface="Arial"/>
                <a:cs typeface="Arial"/>
              </a:rPr>
              <a:t>Kwartaal</a:t>
            </a:r>
          </a:p>
        </p:txBody>
      </p:sp>
      <p:sp>
        <p:nvSpPr>
          <p:cNvPr id="132" name="Rectangle 118">
            <a:extLst>
              <a:ext uri="{FF2B5EF4-FFF2-40B4-BE49-F238E27FC236}">
                <a16:creationId xmlns:a16="http://schemas.microsoft.com/office/drawing/2014/main" id="{4F56D0CE-DD0A-4E8B-B3D3-30411283D90F}"/>
              </a:ext>
            </a:extLst>
          </p:cNvPr>
          <p:cNvSpPr/>
          <p:nvPr/>
        </p:nvSpPr>
        <p:spPr>
          <a:xfrm>
            <a:off x="1046173" y="2253115"/>
            <a:ext cx="754380" cy="38097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>
                <a:solidFill>
                  <a:prstClr val="white"/>
                </a:solidFill>
                <a:latin typeface="Arial"/>
                <a:cs typeface="Arial"/>
              </a:rPr>
              <a:t>NEDU</a:t>
            </a:r>
          </a:p>
        </p:txBody>
      </p:sp>
      <p:sp>
        <p:nvSpPr>
          <p:cNvPr id="133" name="Rectangle 119">
            <a:extLst>
              <a:ext uri="{FF2B5EF4-FFF2-40B4-BE49-F238E27FC236}">
                <a16:creationId xmlns:a16="http://schemas.microsoft.com/office/drawing/2014/main" id="{0892C850-FF7F-40B2-9E2B-C6F5789AE286}"/>
              </a:ext>
            </a:extLst>
          </p:cNvPr>
          <p:cNvSpPr/>
          <p:nvPr/>
        </p:nvSpPr>
        <p:spPr>
          <a:xfrm>
            <a:off x="1046173" y="2669231"/>
            <a:ext cx="754380" cy="64895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>
                <a:solidFill>
                  <a:prstClr val="white"/>
                </a:solidFill>
                <a:latin typeface="Arial"/>
                <a:cs typeface="Arial"/>
              </a:rPr>
              <a:t>EDSN</a:t>
            </a:r>
          </a:p>
        </p:txBody>
      </p:sp>
      <p:sp>
        <p:nvSpPr>
          <p:cNvPr id="134" name="TextBox 126">
            <a:extLst>
              <a:ext uri="{FF2B5EF4-FFF2-40B4-BE49-F238E27FC236}">
                <a16:creationId xmlns:a16="http://schemas.microsoft.com/office/drawing/2014/main" id="{B1FCCBAA-9C0D-44FE-A397-30F1322702BF}"/>
              </a:ext>
            </a:extLst>
          </p:cNvPr>
          <p:cNvSpPr txBox="1"/>
          <p:nvPr/>
        </p:nvSpPr>
        <p:spPr>
          <a:xfrm>
            <a:off x="3037962" y="3005530"/>
            <a:ext cx="602570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black"/>
                </a:solidFill>
                <a:cs typeface="Calibri"/>
              </a:rPr>
              <a:t> Int. MMC-hub</a:t>
            </a:r>
            <a:endParaRPr lang="en-US" sz="600" dirty="0">
              <a:solidFill>
                <a:prstClr val="black"/>
              </a:solidFill>
            </a:endParaRPr>
          </a:p>
          <a:p>
            <a:pPr algn="ctr" defTabSz="685783">
              <a:defRPr/>
            </a:pPr>
            <a:r>
              <a:rPr lang="nl-NL" sz="600" kern="0" dirty="0">
                <a:solidFill>
                  <a:prstClr val="black"/>
                </a:solidFill>
                <a:cs typeface="Calibri"/>
              </a:rPr>
              <a:t>April ’21</a:t>
            </a:r>
          </a:p>
        </p:txBody>
      </p:sp>
      <p:sp>
        <p:nvSpPr>
          <p:cNvPr id="135" name="Rechthoek: afgeronde hoeken 14">
            <a:extLst>
              <a:ext uri="{FF2B5EF4-FFF2-40B4-BE49-F238E27FC236}">
                <a16:creationId xmlns:a16="http://schemas.microsoft.com/office/drawing/2014/main" id="{76D9AB2B-1A1E-4A21-9FD6-4DED8575E7B0}"/>
              </a:ext>
            </a:extLst>
          </p:cNvPr>
          <p:cNvSpPr/>
          <p:nvPr/>
        </p:nvSpPr>
        <p:spPr>
          <a:xfrm>
            <a:off x="983771" y="3379326"/>
            <a:ext cx="8520650" cy="1648052"/>
          </a:xfrm>
          <a:prstGeom prst="roundRect">
            <a:avLst>
              <a:gd name="adj" fmla="val 1643"/>
            </a:avLst>
          </a:prstGeom>
          <a:noFill/>
          <a:ln w="31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wrap="none" lIns="81000" tIns="0" rIns="81000" bIns="0" rtlCol="0" anchor="ctr"/>
          <a:lstStyle/>
          <a:p>
            <a:pPr algn="ctr" defTabSz="342848">
              <a:defRPr/>
            </a:pPr>
            <a:endParaRPr lang="en-US" sz="825" b="1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36" name="Rectangle 105">
            <a:extLst>
              <a:ext uri="{FF2B5EF4-FFF2-40B4-BE49-F238E27FC236}">
                <a16:creationId xmlns:a16="http://schemas.microsoft.com/office/drawing/2014/main" id="{31F3103B-955E-4D2E-8562-90EE85A81F65}"/>
              </a:ext>
            </a:extLst>
          </p:cNvPr>
          <p:cNvSpPr/>
          <p:nvPr/>
        </p:nvSpPr>
        <p:spPr>
          <a:xfrm>
            <a:off x="1040843" y="3376705"/>
            <a:ext cx="754380" cy="16532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r>
              <a:rPr lang="nl-NL" sz="750" b="1">
                <a:solidFill>
                  <a:prstClr val="white"/>
                </a:solidFill>
                <a:latin typeface="Arial"/>
                <a:cs typeface="Arial"/>
              </a:rPr>
              <a:t>TEST</a:t>
            </a:r>
          </a:p>
        </p:txBody>
      </p:sp>
      <p:sp>
        <p:nvSpPr>
          <p:cNvPr id="137" name="Pijl: punthaak 22">
            <a:extLst>
              <a:ext uri="{FF2B5EF4-FFF2-40B4-BE49-F238E27FC236}">
                <a16:creationId xmlns:a16="http://schemas.microsoft.com/office/drawing/2014/main" id="{B2807293-8E95-40B7-A9BF-4884BD380924}"/>
              </a:ext>
            </a:extLst>
          </p:cNvPr>
          <p:cNvSpPr/>
          <p:nvPr/>
        </p:nvSpPr>
        <p:spPr>
          <a:xfrm>
            <a:off x="4532465" y="4374145"/>
            <a:ext cx="667444" cy="137160"/>
          </a:xfrm>
          <a:prstGeom prst="chevron">
            <a:avLst>
              <a:gd name="adj" fmla="val 25926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685783">
              <a:defRPr/>
            </a:pPr>
            <a:endParaRPr lang="nl-NL" sz="6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Pijl: punthaak 22">
            <a:extLst>
              <a:ext uri="{FF2B5EF4-FFF2-40B4-BE49-F238E27FC236}">
                <a16:creationId xmlns:a16="http://schemas.microsoft.com/office/drawing/2014/main" id="{6169C16C-9796-4CDB-8E43-212600C19A13}"/>
              </a:ext>
            </a:extLst>
          </p:cNvPr>
          <p:cNvSpPr/>
          <p:nvPr/>
        </p:nvSpPr>
        <p:spPr>
          <a:xfrm>
            <a:off x="5347258" y="4569171"/>
            <a:ext cx="431512" cy="137160"/>
          </a:xfrm>
          <a:prstGeom prst="chevron">
            <a:avLst>
              <a:gd name="adj" fmla="val 30825"/>
            </a:avLst>
          </a:prstGeom>
          <a:solidFill>
            <a:srgbClr val="06B2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6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Pijl: punthaak 22">
            <a:extLst>
              <a:ext uri="{FF2B5EF4-FFF2-40B4-BE49-F238E27FC236}">
                <a16:creationId xmlns:a16="http://schemas.microsoft.com/office/drawing/2014/main" id="{58FA21C1-7A7E-4493-B3C6-3DD3C9F27C68}"/>
              </a:ext>
            </a:extLst>
          </p:cNvPr>
          <p:cNvSpPr/>
          <p:nvPr/>
        </p:nvSpPr>
        <p:spPr>
          <a:xfrm>
            <a:off x="5782142" y="4748917"/>
            <a:ext cx="653855" cy="137160"/>
          </a:xfrm>
          <a:prstGeom prst="chevron">
            <a:avLst>
              <a:gd name="adj" fmla="val 41666"/>
            </a:avLst>
          </a:prstGeom>
          <a:solidFill>
            <a:srgbClr val="06B2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GAT</a:t>
            </a:r>
          </a:p>
        </p:txBody>
      </p:sp>
      <p:sp>
        <p:nvSpPr>
          <p:cNvPr id="140" name="Isosceles Triangle 143">
            <a:extLst>
              <a:ext uri="{FF2B5EF4-FFF2-40B4-BE49-F238E27FC236}">
                <a16:creationId xmlns:a16="http://schemas.microsoft.com/office/drawing/2014/main" id="{F9B426FA-F153-48E4-92AF-F33E51B660D9}"/>
              </a:ext>
            </a:extLst>
          </p:cNvPr>
          <p:cNvSpPr/>
          <p:nvPr/>
        </p:nvSpPr>
        <p:spPr>
          <a:xfrm>
            <a:off x="5130928" y="2941112"/>
            <a:ext cx="137160" cy="68580"/>
          </a:xfrm>
          <a:prstGeom prst="triangle">
            <a:avLst/>
          </a:prstGeom>
          <a:solidFill>
            <a:srgbClr val="7F7F7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1" name="TextBox 144">
            <a:extLst>
              <a:ext uri="{FF2B5EF4-FFF2-40B4-BE49-F238E27FC236}">
                <a16:creationId xmlns:a16="http://schemas.microsoft.com/office/drawing/2014/main" id="{83DF4842-D0D6-4F1D-8F6E-7C0969E4E5E1}"/>
              </a:ext>
            </a:extLst>
          </p:cNvPr>
          <p:cNvSpPr txBox="1"/>
          <p:nvPr/>
        </p:nvSpPr>
        <p:spPr>
          <a:xfrm>
            <a:off x="4722482" y="3005530"/>
            <a:ext cx="620504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r" defTabSz="685783">
              <a:defRPr/>
            </a:pPr>
            <a:r>
              <a:rPr lang="nl-NL" sz="600" b="1" kern="0" dirty="0">
                <a:solidFill>
                  <a:prstClr val="black"/>
                </a:solidFill>
                <a:cs typeface="Calibri"/>
              </a:rPr>
              <a:t>Einde RNBAT</a:t>
            </a:r>
          </a:p>
          <a:p>
            <a:pPr algn="r" defTabSz="685783">
              <a:defRPr/>
            </a:pPr>
            <a:r>
              <a:rPr lang="nl-NL" sz="600" kern="0" dirty="0">
                <a:solidFill>
                  <a:prstClr val="black"/>
                </a:solidFill>
                <a:cs typeface="Calibri"/>
              </a:rPr>
              <a:t>26 nov. ’21</a:t>
            </a:r>
          </a:p>
        </p:txBody>
      </p:sp>
      <p:sp>
        <p:nvSpPr>
          <p:cNvPr id="142" name="Ovaal 28">
            <a:extLst>
              <a:ext uri="{FF2B5EF4-FFF2-40B4-BE49-F238E27FC236}">
                <a16:creationId xmlns:a16="http://schemas.microsoft.com/office/drawing/2014/main" id="{51A58F74-AA6D-418C-B650-0CFB72119B40}"/>
              </a:ext>
            </a:extLst>
          </p:cNvPr>
          <p:cNvSpPr/>
          <p:nvPr/>
        </p:nvSpPr>
        <p:spPr>
          <a:xfrm>
            <a:off x="1909542" y="3828569"/>
            <a:ext cx="137160" cy="137160"/>
          </a:xfrm>
          <a:prstGeom prst="ellipse">
            <a:avLst/>
          </a:prstGeom>
          <a:solidFill>
            <a:srgbClr val="69A0BF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3" name="Ovaal 28">
            <a:extLst>
              <a:ext uri="{FF2B5EF4-FFF2-40B4-BE49-F238E27FC236}">
                <a16:creationId xmlns:a16="http://schemas.microsoft.com/office/drawing/2014/main" id="{4B79338D-F434-4B90-924B-C0367F1BF6DD}"/>
              </a:ext>
            </a:extLst>
          </p:cNvPr>
          <p:cNvSpPr/>
          <p:nvPr/>
        </p:nvSpPr>
        <p:spPr>
          <a:xfrm>
            <a:off x="1909542" y="4001452"/>
            <a:ext cx="137160" cy="137160"/>
          </a:xfrm>
          <a:prstGeom prst="ellipse">
            <a:avLst/>
          </a:prstGeom>
          <a:solidFill>
            <a:srgbClr val="69A0BF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4" name="Ovaal 28">
            <a:extLst>
              <a:ext uri="{FF2B5EF4-FFF2-40B4-BE49-F238E27FC236}">
                <a16:creationId xmlns:a16="http://schemas.microsoft.com/office/drawing/2014/main" id="{6C416A66-1BD6-4602-A064-0414F9C34F0B}"/>
              </a:ext>
            </a:extLst>
          </p:cNvPr>
          <p:cNvSpPr/>
          <p:nvPr/>
        </p:nvSpPr>
        <p:spPr>
          <a:xfrm>
            <a:off x="5209478" y="4368115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5" name="Ovaal 28">
            <a:extLst>
              <a:ext uri="{FF2B5EF4-FFF2-40B4-BE49-F238E27FC236}">
                <a16:creationId xmlns:a16="http://schemas.microsoft.com/office/drawing/2014/main" id="{DF31C591-6159-4BE3-A77B-115AF59D5DB3}"/>
              </a:ext>
            </a:extLst>
          </p:cNvPr>
          <p:cNvSpPr/>
          <p:nvPr/>
        </p:nvSpPr>
        <p:spPr>
          <a:xfrm>
            <a:off x="5210097" y="4570809"/>
            <a:ext cx="137160" cy="13716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6" name="Ovaal 28">
            <a:extLst>
              <a:ext uri="{FF2B5EF4-FFF2-40B4-BE49-F238E27FC236}">
                <a16:creationId xmlns:a16="http://schemas.microsoft.com/office/drawing/2014/main" id="{B7165E34-13AE-48C5-93BF-B173BC898039}"/>
              </a:ext>
            </a:extLst>
          </p:cNvPr>
          <p:cNvSpPr/>
          <p:nvPr/>
        </p:nvSpPr>
        <p:spPr>
          <a:xfrm>
            <a:off x="5631615" y="4749679"/>
            <a:ext cx="137160" cy="13716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147" name="Rechte verbindingslijn 16">
            <a:extLst>
              <a:ext uri="{FF2B5EF4-FFF2-40B4-BE49-F238E27FC236}">
                <a16:creationId xmlns:a16="http://schemas.microsoft.com/office/drawing/2014/main" id="{A4AC448E-B970-4162-8745-9FC5AEEA5D62}"/>
              </a:ext>
            </a:extLst>
          </p:cNvPr>
          <p:cNvCxnSpPr>
            <a:cxnSpLocks/>
          </p:cNvCxnSpPr>
          <p:nvPr/>
        </p:nvCxnSpPr>
        <p:spPr>
          <a:xfrm flipV="1">
            <a:off x="3343176" y="1916442"/>
            <a:ext cx="0" cy="1039727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cxnSp>
        <p:nvCxnSpPr>
          <p:cNvPr id="148" name="Rechte verbindingslijn 16">
            <a:extLst>
              <a:ext uri="{FF2B5EF4-FFF2-40B4-BE49-F238E27FC236}">
                <a16:creationId xmlns:a16="http://schemas.microsoft.com/office/drawing/2014/main" id="{9BE7AEEC-11F2-4F83-9C66-6DFEAD9D5874}"/>
              </a:ext>
            </a:extLst>
          </p:cNvPr>
          <p:cNvCxnSpPr>
            <a:cxnSpLocks/>
          </p:cNvCxnSpPr>
          <p:nvPr/>
        </p:nvCxnSpPr>
        <p:spPr>
          <a:xfrm flipV="1">
            <a:off x="4327975" y="1916440"/>
            <a:ext cx="4190" cy="226314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</p:cxnSp>
      <p:sp>
        <p:nvSpPr>
          <p:cNvPr id="149" name="Rechthoek: afgeronde hoeken 1">
            <a:extLst>
              <a:ext uri="{FF2B5EF4-FFF2-40B4-BE49-F238E27FC236}">
                <a16:creationId xmlns:a16="http://schemas.microsoft.com/office/drawing/2014/main" id="{ADE972AB-8587-4CDC-95BE-753784707AA2}"/>
              </a:ext>
            </a:extLst>
          </p:cNvPr>
          <p:cNvSpPr/>
          <p:nvPr/>
        </p:nvSpPr>
        <p:spPr>
          <a:xfrm>
            <a:off x="1886681" y="2294342"/>
            <a:ext cx="4935923" cy="299749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0" name="Pijl: punthaak 22">
            <a:extLst>
              <a:ext uri="{FF2B5EF4-FFF2-40B4-BE49-F238E27FC236}">
                <a16:creationId xmlns:a16="http://schemas.microsoft.com/office/drawing/2014/main" id="{97340370-696C-4A02-9CFA-981460560ABF}"/>
              </a:ext>
            </a:extLst>
          </p:cNvPr>
          <p:cNvSpPr/>
          <p:nvPr/>
        </p:nvSpPr>
        <p:spPr>
          <a:xfrm>
            <a:off x="1994547" y="2335789"/>
            <a:ext cx="3352710" cy="219456"/>
          </a:xfrm>
          <a:prstGeom prst="chevron">
            <a:avLst/>
          </a:prstGeom>
          <a:solidFill>
            <a:sysClr val="window" lastClr="FFFFFF">
              <a:lumMod val="50000"/>
              <a:alpha val="3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Ontwerpen, Bouwen en Testen</a:t>
            </a:r>
          </a:p>
        </p:txBody>
      </p:sp>
      <p:sp>
        <p:nvSpPr>
          <p:cNvPr id="151" name="Pijl: punthaak 22">
            <a:extLst>
              <a:ext uri="{FF2B5EF4-FFF2-40B4-BE49-F238E27FC236}">
                <a16:creationId xmlns:a16="http://schemas.microsoft.com/office/drawing/2014/main" id="{02442A2D-A480-41B3-9783-8D5CAF858B19}"/>
              </a:ext>
            </a:extLst>
          </p:cNvPr>
          <p:cNvSpPr/>
          <p:nvPr/>
        </p:nvSpPr>
        <p:spPr>
          <a:xfrm>
            <a:off x="1994547" y="2725885"/>
            <a:ext cx="3174356" cy="185166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75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Ontwerpen, Bouwen en Testen</a:t>
            </a:r>
          </a:p>
        </p:txBody>
      </p:sp>
      <p:sp>
        <p:nvSpPr>
          <p:cNvPr id="152" name="Pijl: punthaak 18">
            <a:extLst>
              <a:ext uri="{FF2B5EF4-FFF2-40B4-BE49-F238E27FC236}">
                <a16:creationId xmlns:a16="http://schemas.microsoft.com/office/drawing/2014/main" id="{341B4AD3-F6A1-47D1-A509-006E515328F3}"/>
              </a:ext>
            </a:extLst>
          </p:cNvPr>
          <p:cNvSpPr/>
          <p:nvPr/>
        </p:nvSpPr>
        <p:spPr>
          <a:xfrm>
            <a:off x="5376381" y="2335789"/>
            <a:ext cx="1106286" cy="102870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Acceptatie</a:t>
            </a:r>
          </a:p>
        </p:txBody>
      </p:sp>
      <p:sp>
        <p:nvSpPr>
          <p:cNvPr id="153" name="Pijl: punthaak 18">
            <a:extLst>
              <a:ext uri="{FF2B5EF4-FFF2-40B4-BE49-F238E27FC236}">
                <a16:creationId xmlns:a16="http://schemas.microsoft.com/office/drawing/2014/main" id="{1F4CC001-F60C-4EA5-B1CA-AEA9C1C00C37}"/>
              </a:ext>
            </a:extLst>
          </p:cNvPr>
          <p:cNvSpPr/>
          <p:nvPr/>
        </p:nvSpPr>
        <p:spPr>
          <a:xfrm>
            <a:off x="5376381" y="2452375"/>
            <a:ext cx="1106286" cy="102870"/>
          </a:xfrm>
          <a:prstGeom prst="chevron">
            <a:avLst/>
          </a:prstGeom>
          <a:solidFill>
            <a:sysClr val="window" lastClr="FFFFFF">
              <a:lumMod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Transitie</a:t>
            </a:r>
          </a:p>
        </p:txBody>
      </p:sp>
      <p:sp>
        <p:nvSpPr>
          <p:cNvPr id="154" name="Pijl: punthaak 26">
            <a:extLst>
              <a:ext uri="{FF2B5EF4-FFF2-40B4-BE49-F238E27FC236}">
                <a16:creationId xmlns:a16="http://schemas.microsoft.com/office/drawing/2014/main" id="{88744028-F37B-4E97-9F1E-CEF925547E10}"/>
              </a:ext>
            </a:extLst>
          </p:cNvPr>
          <p:cNvSpPr/>
          <p:nvPr/>
        </p:nvSpPr>
        <p:spPr>
          <a:xfrm>
            <a:off x="4026163" y="2035631"/>
            <a:ext cx="827560" cy="143706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PI-21.3</a:t>
            </a:r>
          </a:p>
        </p:txBody>
      </p:sp>
      <p:sp>
        <p:nvSpPr>
          <p:cNvPr id="155" name="Pijl: punthaak 26">
            <a:extLst>
              <a:ext uri="{FF2B5EF4-FFF2-40B4-BE49-F238E27FC236}">
                <a16:creationId xmlns:a16="http://schemas.microsoft.com/office/drawing/2014/main" id="{5BE6F593-39C0-47BA-A912-E30370E7E64F}"/>
              </a:ext>
            </a:extLst>
          </p:cNvPr>
          <p:cNvSpPr/>
          <p:nvPr/>
        </p:nvSpPr>
        <p:spPr>
          <a:xfrm>
            <a:off x="2273557" y="2039123"/>
            <a:ext cx="827560" cy="136722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PI-21.1</a:t>
            </a:r>
          </a:p>
        </p:txBody>
      </p:sp>
      <p:sp>
        <p:nvSpPr>
          <p:cNvPr id="156" name="Rectangle 167">
            <a:extLst>
              <a:ext uri="{FF2B5EF4-FFF2-40B4-BE49-F238E27FC236}">
                <a16:creationId xmlns:a16="http://schemas.microsoft.com/office/drawing/2014/main" id="{DAC80701-4807-4151-93BE-7A753373C7BF}"/>
              </a:ext>
            </a:extLst>
          </p:cNvPr>
          <p:cNvSpPr/>
          <p:nvPr/>
        </p:nvSpPr>
        <p:spPr>
          <a:xfrm>
            <a:off x="5209478" y="3455128"/>
            <a:ext cx="1302312" cy="342900"/>
          </a:xfrm>
          <a:prstGeom prst="rect">
            <a:avLst/>
          </a:prstGeom>
          <a:solidFill>
            <a:srgbClr val="058960"/>
          </a:solidFill>
          <a:ln w="12700">
            <a:solidFill>
              <a:srgbClr val="0589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Fase 4 | </a:t>
            </a:r>
          </a:p>
          <a:p>
            <a:pPr defTabSz="685783">
              <a:defRPr/>
            </a:pPr>
            <a:r>
              <a:rPr lang="nl-NL" sz="675">
                <a:solidFill>
                  <a:prstClr val="white"/>
                </a:solidFill>
                <a:latin typeface="Arial"/>
                <a:cs typeface="Arial"/>
              </a:rPr>
              <a:t>Acceptatie Markt</a:t>
            </a:r>
          </a:p>
        </p:txBody>
      </p:sp>
      <p:sp>
        <p:nvSpPr>
          <p:cNvPr id="157" name="Isosceles Triangle 125">
            <a:extLst>
              <a:ext uri="{FF2B5EF4-FFF2-40B4-BE49-F238E27FC236}">
                <a16:creationId xmlns:a16="http://schemas.microsoft.com/office/drawing/2014/main" id="{A2CA45EB-A3F2-4B90-8C92-72B5DC549038}"/>
              </a:ext>
            </a:extLst>
          </p:cNvPr>
          <p:cNvSpPr/>
          <p:nvPr/>
        </p:nvSpPr>
        <p:spPr>
          <a:xfrm>
            <a:off x="3272271" y="2938196"/>
            <a:ext cx="137160" cy="6858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8" name="Rectangle 63">
            <a:extLst>
              <a:ext uri="{FF2B5EF4-FFF2-40B4-BE49-F238E27FC236}">
                <a16:creationId xmlns:a16="http://schemas.microsoft.com/office/drawing/2014/main" id="{2AC4C189-3025-482A-B48A-14B21622E08C}"/>
              </a:ext>
            </a:extLst>
          </p:cNvPr>
          <p:cNvSpPr/>
          <p:nvPr/>
        </p:nvSpPr>
        <p:spPr>
          <a:xfrm>
            <a:off x="4011557" y="3000045"/>
            <a:ext cx="452727" cy="29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algn="ctr"/>
            <a:endParaRPr lang="nl-NL" sz="1200" err="1"/>
          </a:p>
        </p:txBody>
      </p:sp>
      <p:sp>
        <p:nvSpPr>
          <p:cNvPr id="159" name="Pijl: punthaak 22">
            <a:extLst>
              <a:ext uri="{FF2B5EF4-FFF2-40B4-BE49-F238E27FC236}">
                <a16:creationId xmlns:a16="http://schemas.microsoft.com/office/drawing/2014/main" id="{21D18447-EB13-4DB3-9BC6-7FA08D505EAB}"/>
              </a:ext>
            </a:extLst>
          </p:cNvPr>
          <p:cNvSpPr/>
          <p:nvPr/>
        </p:nvSpPr>
        <p:spPr>
          <a:xfrm>
            <a:off x="1904490" y="3455129"/>
            <a:ext cx="2532543" cy="342900"/>
          </a:xfrm>
          <a:prstGeom prst="chevron">
            <a:avLst>
              <a:gd name="adj" fmla="val 26159"/>
            </a:avLst>
          </a:prstGeom>
          <a:solidFill>
            <a:srgbClr val="BEF4EF"/>
          </a:solidFill>
          <a:ln>
            <a:solidFill>
              <a:srgbClr val="1A9A8E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defTabSz="685783"/>
            <a:endParaRPr lang="nl-NL" sz="675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60" name="Rectangle 121">
            <a:extLst>
              <a:ext uri="{FF2B5EF4-FFF2-40B4-BE49-F238E27FC236}">
                <a16:creationId xmlns:a16="http://schemas.microsoft.com/office/drawing/2014/main" id="{E450DCDF-A3CF-4FA9-BDA7-F41C0F425B64}"/>
              </a:ext>
            </a:extLst>
          </p:cNvPr>
          <p:cNvSpPr/>
          <p:nvPr/>
        </p:nvSpPr>
        <p:spPr>
          <a:xfrm>
            <a:off x="2029614" y="3479121"/>
            <a:ext cx="2275606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Fase 1 </a:t>
            </a:r>
            <a:r>
              <a:rPr lang="nl-NL" sz="675">
                <a:solidFill>
                  <a:prstClr val="white"/>
                </a:solidFill>
                <a:latin typeface="Arial"/>
                <a:cs typeface="Arial"/>
              </a:rPr>
              <a:t>| Acceptatie User Stories</a:t>
            </a:r>
          </a:p>
        </p:txBody>
      </p:sp>
      <p:sp>
        <p:nvSpPr>
          <p:cNvPr id="161" name="Rectangle 138">
            <a:extLst>
              <a:ext uri="{FF2B5EF4-FFF2-40B4-BE49-F238E27FC236}">
                <a16:creationId xmlns:a16="http://schemas.microsoft.com/office/drawing/2014/main" id="{55AEABB9-04AB-4667-A844-0B8C086EA5F6}"/>
              </a:ext>
            </a:extLst>
          </p:cNvPr>
          <p:cNvSpPr/>
          <p:nvPr/>
        </p:nvSpPr>
        <p:spPr>
          <a:xfrm>
            <a:off x="2193428" y="3630702"/>
            <a:ext cx="21117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Fase 2 </a:t>
            </a:r>
            <a:r>
              <a:rPr lang="nl-NL" sz="675">
                <a:solidFill>
                  <a:prstClr val="white"/>
                </a:solidFill>
                <a:latin typeface="Arial"/>
                <a:cs typeface="Arial"/>
              </a:rPr>
              <a:t>| Acceptatie Features</a:t>
            </a:r>
          </a:p>
        </p:txBody>
      </p:sp>
      <p:sp>
        <p:nvSpPr>
          <p:cNvPr id="162" name="Rectangle 139">
            <a:extLst>
              <a:ext uri="{FF2B5EF4-FFF2-40B4-BE49-F238E27FC236}">
                <a16:creationId xmlns:a16="http://schemas.microsoft.com/office/drawing/2014/main" id="{956C583C-90C9-42D1-B6FD-8DE4053319F1}"/>
              </a:ext>
            </a:extLst>
          </p:cNvPr>
          <p:cNvSpPr/>
          <p:nvPr/>
        </p:nvSpPr>
        <p:spPr>
          <a:xfrm>
            <a:off x="4327974" y="3455128"/>
            <a:ext cx="871934" cy="342900"/>
          </a:xfrm>
          <a:prstGeom prst="rect">
            <a:avLst/>
          </a:prstGeom>
          <a:solidFill>
            <a:srgbClr val="1A9A8E"/>
          </a:solidFill>
          <a:ln w="12700">
            <a:solidFill>
              <a:srgbClr val="1A9A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>
              <a:defRPr/>
            </a:pPr>
            <a:r>
              <a:rPr lang="nl-NL" sz="675" b="1">
                <a:solidFill>
                  <a:prstClr val="white"/>
                </a:solidFill>
                <a:latin typeface="Arial"/>
                <a:cs typeface="Arial"/>
              </a:rPr>
              <a:t>Fase 3 | </a:t>
            </a:r>
          </a:p>
          <a:p>
            <a:pPr defTabSz="685783">
              <a:defRPr/>
            </a:pPr>
            <a:r>
              <a:rPr lang="nl-NL" sz="675">
                <a:solidFill>
                  <a:prstClr val="white"/>
                </a:solidFill>
                <a:latin typeface="Arial"/>
                <a:cs typeface="Arial"/>
              </a:rPr>
              <a:t>Acc. Epics</a:t>
            </a:r>
          </a:p>
        </p:txBody>
      </p:sp>
      <p:sp>
        <p:nvSpPr>
          <p:cNvPr id="163" name="TextBox 127">
            <a:extLst>
              <a:ext uri="{FF2B5EF4-FFF2-40B4-BE49-F238E27FC236}">
                <a16:creationId xmlns:a16="http://schemas.microsoft.com/office/drawing/2014/main" id="{44E658C0-7F43-462D-98D8-F598E15FC2C0}"/>
              </a:ext>
            </a:extLst>
          </p:cNvPr>
          <p:cNvSpPr txBox="1"/>
          <p:nvPr/>
        </p:nvSpPr>
        <p:spPr>
          <a:xfrm>
            <a:off x="4052402" y="3005530"/>
            <a:ext cx="549843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black"/>
                </a:solidFill>
                <a:cs typeface="Calibri"/>
              </a:rPr>
              <a:t>Start Fase 3</a:t>
            </a:r>
            <a:endParaRPr lang="nl-NL" sz="600" dirty="0">
              <a:solidFill>
                <a:prstClr val="black"/>
              </a:solidFill>
            </a:endParaRPr>
          </a:p>
          <a:p>
            <a:pPr algn="ctr" defTabSz="685783">
              <a:defRPr/>
            </a:pPr>
            <a:r>
              <a:rPr lang="nl-NL" sz="600" kern="0" dirty="0">
                <a:solidFill>
                  <a:prstClr val="black"/>
                </a:solidFill>
                <a:cs typeface="Calibri"/>
              </a:rPr>
              <a:t>1 aug. ’21</a:t>
            </a:r>
          </a:p>
        </p:txBody>
      </p:sp>
      <p:sp>
        <p:nvSpPr>
          <p:cNvPr id="164" name="Pijl: punthaak 22">
            <a:extLst>
              <a:ext uri="{FF2B5EF4-FFF2-40B4-BE49-F238E27FC236}">
                <a16:creationId xmlns:a16="http://schemas.microsoft.com/office/drawing/2014/main" id="{C97A1F3D-EF17-4F14-8020-357DB0C8CE02}"/>
              </a:ext>
            </a:extLst>
          </p:cNvPr>
          <p:cNvSpPr/>
          <p:nvPr/>
        </p:nvSpPr>
        <p:spPr>
          <a:xfrm>
            <a:off x="2051520" y="3828569"/>
            <a:ext cx="2047884" cy="137160"/>
          </a:xfrm>
          <a:prstGeom prst="chevron">
            <a:avLst/>
          </a:prstGeom>
          <a:solidFill>
            <a:srgbClr val="639D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Scrum Test </a:t>
            </a:r>
            <a:r>
              <a:rPr lang="nl-NL" sz="45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Unit Test, FAT, Regressie Test, ART</a:t>
            </a:r>
          </a:p>
        </p:txBody>
      </p:sp>
      <p:sp>
        <p:nvSpPr>
          <p:cNvPr id="165" name="Pijl: punthaak 22">
            <a:extLst>
              <a:ext uri="{FF2B5EF4-FFF2-40B4-BE49-F238E27FC236}">
                <a16:creationId xmlns:a16="http://schemas.microsoft.com/office/drawing/2014/main" id="{1B9AF6AA-A18E-40F9-8C32-62C2DFE7FF76}"/>
              </a:ext>
            </a:extLst>
          </p:cNvPr>
          <p:cNvSpPr/>
          <p:nvPr/>
        </p:nvSpPr>
        <p:spPr>
          <a:xfrm>
            <a:off x="2051520" y="4175697"/>
            <a:ext cx="3149039" cy="136595"/>
          </a:xfrm>
          <a:prstGeom prst="chevron">
            <a:avLst>
              <a:gd name="adj" fmla="val 26159"/>
            </a:avLst>
          </a:prstGeom>
          <a:solidFill>
            <a:srgbClr val="BEF4EF"/>
          </a:solidFill>
          <a:ln>
            <a:solidFill>
              <a:srgbClr val="21C4B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defTabSz="685783"/>
            <a:r>
              <a:rPr lang="nl-NL" sz="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Beheer Test </a:t>
            </a:r>
            <a:r>
              <a:rPr lang="nl-NL" sz="4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– Performace, Security</a:t>
            </a:r>
            <a:endParaRPr lang="nl-NL" sz="6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6" name="Pijl: punthaak 22">
            <a:extLst>
              <a:ext uri="{FF2B5EF4-FFF2-40B4-BE49-F238E27FC236}">
                <a16:creationId xmlns:a16="http://schemas.microsoft.com/office/drawing/2014/main" id="{1E26EB10-3A96-4F99-9055-A32A7F9F4ECC}"/>
              </a:ext>
            </a:extLst>
          </p:cNvPr>
          <p:cNvSpPr/>
          <p:nvPr/>
        </p:nvSpPr>
        <p:spPr>
          <a:xfrm>
            <a:off x="4231293" y="4175633"/>
            <a:ext cx="205740" cy="137160"/>
          </a:xfrm>
          <a:prstGeom prst="chevron">
            <a:avLst>
              <a:gd name="adj" fmla="val 29630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685783">
              <a:defRPr/>
            </a:pPr>
            <a:endParaRPr lang="nl-NL" sz="525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Ovaal 28">
            <a:extLst>
              <a:ext uri="{FF2B5EF4-FFF2-40B4-BE49-F238E27FC236}">
                <a16:creationId xmlns:a16="http://schemas.microsoft.com/office/drawing/2014/main" id="{7271E241-8FD5-43A9-8E21-E1FD5812E5A9}"/>
              </a:ext>
            </a:extLst>
          </p:cNvPr>
          <p:cNvSpPr/>
          <p:nvPr/>
        </p:nvSpPr>
        <p:spPr>
          <a:xfrm>
            <a:off x="4074715" y="4174204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aphicFrame>
        <p:nvGraphicFramePr>
          <p:cNvPr id="168" name="Table 56">
            <a:extLst>
              <a:ext uri="{FF2B5EF4-FFF2-40B4-BE49-F238E27FC236}">
                <a16:creationId xmlns:a16="http://schemas.microsoft.com/office/drawing/2014/main" id="{272DBC09-3636-4776-ACDF-BECABF88A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08795"/>
              </p:ext>
            </p:extLst>
          </p:nvPr>
        </p:nvGraphicFramePr>
        <p:xfrm>
          <a:off x="6623984" y="3455128"/>
          <a:ext cx="2704176" cy="1506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40722">
                  <a:extLst>
                    <a:ext uri="{9D8B030D-6E8A-4147-A177-3AD203B41FA5}">
                      <a16:colId xmlns:a16="http://schemas.microsoft.com/office/drawing/2014/main" val="2574357592"/>
                    </a:ext>
                  </a:extLst>
                </a:gridCol>
                <a:gridCol w="1391402">
                  <a:extLst>
                    <a:ext uri="{9D8B030D-6E8A-4147-A177-3AD203B41FA5}">
                      <a16:colId xmlns:a16="http://schemas.microsoft.com/office/drawing/2014/main" val="11680432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270415686"/>
                    </a:ext>
                  </a:extLst>
                </a:gridCol>
                <a:gridCol w="538652">
                  <a:extLst>
                    <a:ext uri="{9D8B030D-6E8A-4147-A177-3AD203B41FA5}">
                      <a16:colId xmlns:a16="http://schemas.microsoft.com/office/drawing/2014/main" val="3681130383"/>
                    </a:ext>
                  </a:extLst>
                </a:gridCol>
              </a:tblGrid>
              <a:tr h="150648">
                <a:tc>
                  <a:txBody>
                    <a:bodyPr/>
                    <a:lstStyle/>
                    <a:p>
                      <a:pPr algn="ctr"/>
                      <a:r>
                        <a:rPr lang="nl-NL" sz="500"/>
                        <a:t>#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Activiteit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Start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Eind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77612632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Sanity Check (SC) TRAN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26 juli ’21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30 juli ‘21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427907744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Intake Test (IT) TRAN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2 aug.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13 aug.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89634797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Sanity Check (SC) ACT2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6 sept.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10 sept.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676198611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Intake Test (IT) ACT2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13 sept.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 dirty="0"/>
                        <a:t>24 sept.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523443365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Beheer Acceptatie Test (BAT)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16 aug.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26 nov.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719548565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RNB Acceptatie Test (RNBAT)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16 aug.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26 nov. ’21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5638602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Funct. Acceptatie Test Kopgroep (FAT/K)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29 nov. ‘21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17 dec. ’22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317488740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GAT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3 jan. ’22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00"/>
                        <a:t>25 feb. ’22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094106127"/>
                  </a:ext>
                </a:extLst>
              </a:tr>
              <a:tr h="150648">
                <a:tc>
                  <a:txBody>
                    <a:bodyPr/>
                    <a:lstStyle/>
                    <a:p>
                      <a:endParaRPr lang="nl-NL" sz="50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 dirty="0"/>
                        <a:t>Go Live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nl-NL" sz="500"/>
                        <a:t>19 mrt. ’22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nl-NL" sz="5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47468285"/>
                  </a:ext>
                </a:extLst>
              </a:tr>
            </a:tbl>
          </a:graphicData>
        </a:graphic>
      </p:graphicFrame>
      <p:sp>
        <p:nvSpPr>
          <p:cNvPr id="169" name="Rectangle 58">
            <a:extLst>
              <a:ext uri="{FF2B5EF4-FFF2-40B4-BE49-F238E27FC236}">
                <a16:creationId xmlns:a16="http://schemas.microsoft.com/office/drawing/2014/main" id="{668FA333-D396-475D-BF96-32A2EB2DA210}"/>
              </a:ext>
            </a:extLst>
          </p:cNvPr>
          <p:cNvSpPr/>
          <p:nvPr/>
        </p:nvSpPr>
        <p:spPr>
          <a:xfrm>
            <a:off x="4212840" y="4160918"/>
            <a:ext cx="292068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</a:p>
        </p:txBody>
      </p:sp>
      <p:sp>
        <p:nvSpPr>
          <p:cNvPr id="170" name="Rectangle 132">
            <a:extLst>
              <a:ext uri="{FF2B5EF4-FFF2-40B4-BE49-F238E27FC236}">
                <a16:creationId xmlns:a16="http://schemas.microsoft.com/office/drawing/2014/main" id="{1C91EF07-358E-44F8-8921-2EE1AD9679BA}"/>
              </a:ext>
            </a:extLst>
          </p:cNvPr>
          <p:cNvSpPr/>
          <p:nvPr/>
        </p:nvSpPr>
        <p:spPr>
          <a:xfrm>
            <a:off x="4628043" y="4363548"/>
            <a:ext cx="4499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RNBAT</a:t>
            </a:r>
          </a:p>
        </p:txBody>
      </p:sp>
      <p:sp>
        <p:nvSpPr>
          <p:cNvPr id="171" name="Ovaal 28">
            <a:extLst>
              <a:ext uri="{FF2B5EF4-FFF2-40B4-BE49-F238E27FC236}">
                <a16:creationId xmlns:a16="http://schemas.microsoft.com/office/drawing/2014/main" id="{77F0B5FF-9732-4829-8AC3-A15C63E60C9A}"/>
              </a:ext>
            </a:extLst>
          </p:cNvPr>
          <p:cNvSpPr/>
          <p:nvPr/>
        </p:nvSpPr>
        <p:spPr>
          <a:xfrm>
            <a:off x="6690570" y="3627055"/>
            <a:ext cx="102870" cy="10287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2" name="Ovaal 28">
            <a:extLst>
              <a:ext uri="{FF2B5EF4-FFF2-40B4-BE49-F238E27FC236}">
                <a16:creationId xmlns:a16="http://schemas.microsoft.com/office/drawing/2014/main" id="{32E54C54-5719-4143-9084-0F35DEC29C97}"/>
              </a:ext>
            </a:extLst>
          </p:cNvPr>
          <p:cNvSpPr/>
          <p:nvPr/>
        </p:nvSpPr>
        <p:spPr>
          <a:xfrm>
            <a:off x="6690570" y="3924347"/>
            <a:ext cx="102870" cy="10287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3" name="Pijl: punthaak 22">
            <a:extLst>
              <a:ext uri="{FF2B5EF4-FFF2-40B4-BE49-F238E27FC236}">
                <a16:creationId xmlns:a16="http://schemas.microsoft.com/office/drawing/2014/main" id="{2A720C4F-00F4-46BF-81B1-B9D1C8260FA8}"/>
              </a:ext>
            </a:extLst>
          </p:cNvPr>
          <p:cNvSpPr/>
          <p:nvPr/>
        </p:nvSpPr>
        <p:spPr>
          <a:xfrm>
            <a:off x="4513628" y="4175131"/>
            <a:ext cx="686281" cy="137160"/>
          </a:xfrm>
          <a:prstGeom prst="chevron">
            <a:avLst>
              <a:gd name="adj" fmla="val 25926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685783">
              <a:defRPr/>
            </a:pPr>
            <a:endParaRPr lang="nl-NL" sz="600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Ovaal 28">
            <a:extLst>
              <a:ext uri="{FF2B5EF4-FFF2-40B4-BE49-F238E27FC236}">
                <a16:creationId xmlns:a16="http://schemas.microsoft.com/office/drawing/2014/main" id="{50A585ED-B6C4-429B-B279-6D6FE4511506}"/>
              </a:ext>
            </a:extLst>
          </p:cNvPr>
          <p:cNvSpPr/>
          <p:nvPr/>
        </p:nvSpPr>
        <p:spPr>
          <a:xfrm>
            <a:off x="5209478" y="4174204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75" name="Rectangle 132">
            <a:extLst>
              <a:ext uri="{FF2B5EF4-FFF2-40B4-BE49-F238E27FC236}">
                <a16:creationId xmlns:a16="http://schemas.microsoft.com/office/drawing/2014/main" id="{2FFE525E-1DF5-46D1-BD20-79D709747CF2}"/>
              </a:ext>
            </a:extLst>
          </p:cNvPr>
          <p:cNvSpPr/>
          <p:nvPr/>
        </p:nvSpPr>
        <p:spPr>
          <a:xfrm>
            <a:off x="4634873" y="4158764"/>
            <a:ext cx="44647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</a:t>
            </a:r>
          </a:p>
        </p:txBody>
      </p:sp>
      <p:sp>
        <p:nvSpPr>
          <p:cNvPr id="176" name="Pijl: punthaak 22">
            <a:extLst>
              <a:ext uri="{FF2B5EF4-FFF2-40B4-BE49-F238E27FC236}">
                <a16:creationId xmlns:a16="http://schemas.microsoft.com/office/drawing/2014/main" id="{D5E4C432-6477-42D9-9633-128D5E46126B}"/>
              </a:ext>
            </a:extLst>
          </p:cNvPr>
          <p:cNvSpPr/>
          <p:nvPr/>
        </p:nvSpPr>
        <p:spPr>
          <a:xfrm>
            <a:off x="4326085" y="4374145"/>
            <a:ext cx="188251" cy="137160"/>
          </a:xfrm>
          <a:prstGeom prst="chevron">
            <a:avLst>
              <a:gd name="adj" fmla="val 29630"/>
            </a:avLst>
          </a:prstGeom>
          <a:solidFill>
            <a:srgbClr val="21C4B6"/>
          </a:solidFill>
          <a:ln w="12700" cap="flat" cmpd="sng" algn="ctr">
            <a:solidFill>
              <a:srgbClr val="21C4B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685783">
              <a:defRPr/>
            </a:pPr>
            <a:endParaRPr lang="nl-NL" sz="525" b="1" ker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Rectangle 58">
            <a:extLst>
              <a:ext uri="{FF2B5EF4-FFF2-40B4-BE49-F238E27FC236}">
                <a16:creationId xmlns:a16="http://schemas.microsoft.com/office/drawing/2014/main" id="{9FA5B9F5-FD09-4614-9951-C8FEA9920CC9}"/>
              </a:ext>
            </a:extLst>
          </p:cNvPr>
          <p:cNvSpPr/>
          <p:nvPr/>
        </p:nvSpPr>
        <p:spPr>
          <a:xfrm>
            <a:off x="4322295" y="4364754"/>
            <a:ext cx="2070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</a:p>
        </p:txBody>
      </p:sp>
      <p:sp>
        <p:nvSpPr>
          <p:cNvPr id="178" name="Ovaal 28">
            <a:extLst>
              <a:ext uri="{FF2B5EF4-FFF2-40B4-BE49-F238E27FC236}">
                <a16:creationId xmlns:a16="http://schemas.microsoft.com/office/drawing/2014/main" id="{2D99FA81-4B53-4D5D-B788-8EA62D1DFB57}"/>
              </a:ext>
            </a:extLst>
          </p:cNvPr>
          <p:cNvSpPr/>
          <p:nvPr/>
        </p:nvSpPr>
        <p:spPr>
          <a:xfrm>
            <a:off x="4170958" y="4372687"/>
            <a:ext cx="137160" cy="13716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79" name="Ovaal 28">
            <a:extLst>
              <a:ext uri="{FF2B5EF4-FFF2-40B4-BE49-F238E27FC236}">
                <a16:creationId xmlns:a16="http://schemas.microsoft.com/office/drawing/2014/main" id="{15D5F6EA-434F-4953-AD8D-EE9B02DC1F41}"/>
              </a:ext>
            </a:extLst>
          </p:cNvPr>
          <p:cNvSpPr/>
          <p:nvPr/>
        </p:nvSpPr>
        <p:spPr>
          <a:xfrm>
            <a:off x="6690570" y="4218050"/>
            <a:ext cx="102870" cy="10287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80" name="Ovaal 28">
            <a:extLst>
              <a:ext uri="{FF2B5EF4-FFF2-40B4-BE49-F238E27FC236}">
                <a16:creationId xmlns:a16="http://schemas.microsoft.com/office/drawing/2014/main" id="{9EB3D24A-E0EA-494B-8F20-41CDDF7875F6}"/>
              </a:ext>
            </a:extLst>
          </p:cNvPr>
          <p:cNvSpPr/>
          <p:nvPr/>
        </p:nvSpPr>
        <p:spPr>
          <a:xfrm>
            <a:off x="6690570" y="4366118"/>
            <a:ext cx="102870" cy="10287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1" name="Isosceles Triangle 136">
            <a:extLst>
              <a:ext uri="{FF2B5EF4-FFF2-40B4-BE49-F238E27FC236}">
                <a16:creationId xmlns:a16="http://schemas.microsoft.com/office/drawing/2014/main" id="{6379ED7A-53DE-4C19-ABC0-B1B81E7F3495}"/>
              </a:ext>
            </a:extLst>
          </p:cNvPr>
          <p:cNvSpPr/>
          <p:nvPr/>
        </p:nvSpPr>
        <p:spPr>
          <a:xfrm>
            <a:off x="6688052" y="4845938"/>
            <a:ext cx="107906" cy="68580"/>
          </a:xfrm>
          <a:prstGeom prst="triangle">
            <a:avLst/>
          </a:prstGeom>
          <a:solidFill>
            <a:schemeClr val="accent2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>
              <a:defRPr/>
            </a:pPr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2" name="Ovaal 28">
            <a:extLst>
              <a:ext uri="{FF2B5EF4-FFF2-40B4-BE49-F238E27FC236}">
                <a16:creationId xmlns:a16="http://schemas.microsoft.com/office/drawing/2014/main" id="{E22DC8F6-5222-473D-A268-C7EBCFAA39AB}"/>
              </a:ext>
            </a:extLst>
          </p:cNvPr>
          <p:cNvSpPr/>
          <p:nvPr/>
        </p:nvSpPr>
        <p:spPr>
          <a:xfrm>
            <a:off x="6690570" y="4514469"/>
            <a:ext cx="102870" cy="10287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83" name="Ovaal 28">
            <a:extLst>
              <a:ext uri="{FF2B5EF4-FFF2-40B4-BE49-F238E27FC236}">
                <a16:creationId xmlns:a16="http://schemas.microsoft.com/office/drawing/2014/main" id="{A8EE15A6-9404-40E8-9952-B52262CBC17C}"/>
              </a:ext>
            </a:extLst>
          </p:cNvPr>
          <p:cNvSpPr/>
          <p:nvPr/>
        </p:nvSpPr>
        <p:spPr>
          <a:xfrm>
            <a:off x="6690570" y="4666549"/>
            <a:ext cx="102870" cy="102870"/>
          </a:xfrm>
          <a:prstGeom prst="ellipse">
            <a:avLst/>
          </a:prstGeom>
          <a:solidFill>
            <a:srgbClr val="06B27C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84" name="Pijl: punthaak 26">
            <a:extLst>
              <a:ext uri="{FF2B5EF4-FFF2-40B4-BE49-F238E27FC236}">
                <a16:creationId xmlns:a16="http://schemas.microsoft.com/office/drawing/2014/main" id="{22CA44A0-4A72-4D52-A9A3-57A4CEE1025F}"/>
              </a:ext>
            </a:extLst>
          </p:cNvPr>
          <p:cNvSpPr/>
          <p:nvPr/>
        </p:nvSpPr>
        <p:spPr>
          <a:xfrm>
            <a:off x="3149860" y="2036911"/>
            <a:ext cx="827560" cy="141147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83"/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PI-21.2</a:t>
            </a:r>
          </a:p>
        </p:txBody>
      </p:sp>
      <p:sp>
        <p:nvSpPr>
          <p:cNvPr id="185" name="Isosceles Triangle 140">
            <a:extLst>
              <a:ext uri="{FF2B5EF4-FFF2-40B4-BE49-F238E27FC236}">
                <a16:creationId xmlns:a16="http://schemas.microsoft.com/office/drawing/2014/main" id="{0796205C-8532-48C4-8C2C-E3785B4B08DF}"/>
              </a:ext>
            </a:extLst>
          </p:cNvPr>
          <p:cNvSpPr/>
          <p:nvPr/>
        </p:nvSpPr>
        <p:spPr>
          <a:xfrm>
            <a:off x="4263585" y="2938196"/>
            <a:ext cx="137160" cy="68580"/>
          </a:xfrm>
          <a:prstGeom prst="triangle">
            <a:avLst/>
          </a:prstGeom>
          <a:solidFill>
            <a:srgbClr val="7F7F7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r" defTabSz="685783"/>
            <a:endParaRPr lang="nl-NL" sz="135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6" name="Pijl: punthaak 22">
            <a:extLst>
              <a:ext uri="{FF2B5EF4-FFF2-40B4-BE49-F238E27FC236}">
                <a16:creationId xmlns:a16="http://schemas.microsoft.com/office/drawing/2014/main" id="{118C22EE-5CE1-4C01-B3FE-3D5450BB4524}"/>
              </a:ext>
            </a:extLst>
          </p:cNvPr>
          <p:cNvSpPr/>
          <p:nvPr/>
        </p:nvSpPr>
        <p:spPr>
          <a:xfrm>
            <a:off x="2050338" y="4000174"/>
            <a:ext cx="2047884" cy="137160"/>
          </a:xfrm>
          <a:prstGeom prst="chevron">
            <a:avLst/>
          </a:prstGeom>
          <a:solidFill>
            <a:srgbClr val="639D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Integratie Test</a:t>
            </a:r>
          </a:p>
        </p:txBody>
      </p:sp>
      <p:sp>
        <p:nvSpPr>
          <p:cNvPr id="187" name="Rectangle 132">
            <a:extLst>
              <a:ext uri="{FF2B5EF4-FFF2-40B4-BE49-F238E27FC236}">
                <a16:creationId xmlns:a16="http://schemas.microsoft.com/office/drawing/2014/main" id="{EF816E4E-C488-4A7E-B718-018A6DA798A8}"/>
              </a:ext>
            </a:extLst>
          </p:cNvPr>
          <p:cNvSpPr/>
          <p:nvPr/>
        </p:nvSpPr>
        <p:spPr>
          <a:xfrm>
            <a:off x="5364206" y="4551928"/>
            <a:ext cx="449918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FAT/K</a:t>
            </a:r>
          </a:p>
        </p:txBody>
      </p:sp>
      <p:sp>
        <p:nvSpPr>
          <p:cNvPr id="188" name="Ovaal 28">
            <a:extLst>
              <a:ext uri="{FF2B5EF4-FFF2-40B4-BE49-F238E27FC236}">
                <a16:creationId xmlns:a16="http://schemas.microsoft.com/office/drawing/2014/main" id="{EC99602D-0392-46FF-B5A4-E12D325E3FDF}"/>
              </a:ext>
            </a:extLst>
          </p:cNvPr>
          <p:cNvSpPr/>
          <p:nvPr/>
        </p:nvSpPr>
        <p:spPr>
          <a:xfrm>
            <a:off x="6690570" y="4069129"/>
            <a:ext cx="102870" cy="10287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89" name="Ovaal 28">
            <a:extLst>
              <a:ext uri="{FF2B5EF4-FFF2-40B4-BE49-F238E27FC236}">
                <a16:creationId xmlns:a16="http://schemas.microsoft.com/office/drawing/2014/main" id="{DC3F0A65-C171-4A44-B1ED-48F2A4CC9B28}"/>
              </a:ext>
            </a:extLst>
          </p:cNvPr>
          <p:cNvSpPr/>
          <p:nvPr/>
        </p:nvSpPr>
        <p:spPr>
          <a:xfrm>
            <a:off x="6690570" y="3776134"/>
            <a:ext cx="102870" cy="102870"/>
          </a:xfrm>
          <a:prstGeom prst="ellipse">
            <a:avLst/>
          </a:prstGeom>
          <a:solidFill>
            <a:srgbClr val="21C4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lIns="27000" tIns="27000" rIns="27000" bIns="27000" rtlCol="0" anchor="ctr"/>
          <a:lstStyle/>
          <a:p>
            <a:pPr algn="ctr" defTabSz="685783">
              <a:defRPr/>
            </a:pPr>
            <a:r>
              <a:rPr lang="nl-NL" sz="6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92" name="Titel 1">
            <a:extLst>
              <a:ext uri="{FF2B5EF4-FFF2-40B4-BE49-F238E27FC236}">
                <a16:creationId xmlns:a16="http://schemas.microsoft.com/office/drawing/2014/main" id="{DCA2A134-1174-DD4F-BABB-5EC70DE65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83992"/>
            <a:ext cx="8800617" cy="713631"/>
          </a:xfrm>
        </p:spPr>
        <p:txBody>
          <a:bodyPr/>
          <a:lstStyle/>
          <a:p>
            <a:r>
              <a:rPr lang="nl-NL" sz="2800" b="1" dirty="0"/>
              <a:t>Voortgang planning | testplanning Tranche 1 Allocatie 2.0</a:t>
            </a:r>
          </a:p>
        </p:txBody>
      </p:sp>
    </p:spTree>
    <p:extLst>
      <p:ext uri="{BB962C8B-B14F-4D97-AF65-F5344CB8AC3E}">
        <p14:creationId xmlns:p14="http://schemas.microsoft.com/office/powerpoint/2010/main" val="3894867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EDU_Presentatie_16x9_1.0.potx" id="{AFE377A4-CA74-45B2-A94A-29E6FBFB8234}" vid="{43FCDCEC-2270-42A2-99DA-2A02D57B9BE1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C91830ED340E4FB1005DCFC6E51CF5" ma:contentTypeVersion="8" ma:contentTypeDescription="Een nieuw document maken." ma:contentTypeScope="" ma:versionID="71eacb6464d9d567aeafb3d8af5ea873">
  <xsd:schema xmlns:xsd="http://www.w3.org/2001/XMLSchema" xmlns:xs="http://www.w3.org/2001/XMLSchema" xmlns:p="http://schemas.microsoft.com/office/2006/metadata/properties" xmlns:ns2="28a68a4d-228e-49b4-bd64-f059bd770b71" targetNamespace="http://schemas.microsoft.com/office/2006/metadata/properties" ma:root="true" ma:fieldsID="6b65879fc593b33e4c8f86cefd148f14" ns2:_="">
    <xsd:import namespace="28a68a4d-228e-49b4-bd64-f059bd770b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a68a4d-228e-49b4-bd64-f059bd770b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55C740-8FBF-4EE6-9F30-7B7AA952B4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A1F3DA-8B7D-4FE9-B3B5-7589E1D72A05}"/>
</file>

<file path=customXml/itemProps3.xml><?xml version="1.0" encoding="utf-8"?>
<ds:datastoreItem xmlns:ds="http://schemas.openxmlformats.org/officeDocument/2006/customXml" ds:itemID="{767335A9-3984-4445-8627-00F51F21EF3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NEDU_Presentatie_16x9_1.0</Template>
  <TotalTime>1010</TotalTime>
  <Words>3298</Words>
  <Application>Microsoft Office PowerPoint</Application>
  <PresentationFormat>Breedbeeld</PresentationFormat>
  <Paragraphs>775</Paragraphs>
  <Slides>51</Slides>
  <Notes>1</Notes>
  <HiddenSlides>2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51</vt:i4>
      </vt:variant>
    </vt:vector>
  </HeadingPairs>
  <TitlesOfParts>
    <vt:vector size="52" baseType="lpstr">
      <vt:lpstr>Office-thema</vt:lpstr>
      <vt:lpstr>2e Voorlichting TR2021 - Tranche 1</vt:lpstr>
      <vt:lpstr>PowerPoint-presentatie</vt:lpstr>
      <vt:lpstr>Agenda</vt:lpstr>
      <vt:lpstr> </vt:lpstr>
      <vt:lpstr>Stand van zaken TR2021 - Tranche 1 Allocatie 2.0</vt:lpstr>
      <vt:lpstr>RFC’s sinds vorige voorlichting (rood is nieuw)</vt:lpstr>
      <vt:lpstr>TR2021 is onderdeel van programma Allocatie 2.0</vt:lpstr>
      <vt:lpstr> </vt:lpstr>
      <vt:lpstr>Voortgang planning | testplanning Tranche 1 Allocatie 2.0</vt:lpstr>
      <vt:lpstr>Planning regionale netbeheerders</vt:lpstr>
      <vt:lpstr>Voortgang planning | testplanning Tranche 1 Allocatie 2.0</vt:lpstr>
      <vt:lpstr>Planning regionale netbeheerders</vt:lpstr>
      <vt:lpstr> </vt:lpstr>
      <vt:lpstr>PowerPoint-presentatie</vt:lpstr>
      <vt:lpstr>PowerPoint-presentatie</vt:lpstr>
      <vt:lpstr>PowerPoint-presentatie</vt:lpstr>
      <vt:lpstr>MMC Hub en TenneT-kwalificatie</vt:lpstr>
      <vt:lpstr> </vt:lpstr>
      <vt:lpstr>Testen en verplichte pre-kwalificatie MMC Hub</vt:lpstr>
      <vt:lpstr>Testen en verplichte pre-kwalificatie MMC Hub</vt:lpstr>
      <vt:lpstr>Testen en verplichte pre-kwalificatie MMC Hub</vt:lpstr>
      <vt:lpstr>Testen en verplichte pre-kwalificatie MMC Hub</vt:lpstr>
      <vt:lpstr>Testen en verplichte pre-kwalificatie MMC Hub</vt:lpstr>
      <vt:lpstr>Testen en verplichte pre-kwalificatie MMC Hub</vt:lpstr>
      <vt:lpstr>PowerPoint-presentatie</vt:lpstr>
      <vt:lpstr>PowerPoint-presentatie</vt:lpstr>
      <vt:lpstr>Agenda</vt:lpstr>
      <vt:lpstr>Kopgroep TR2021 - Tranche 1 Allocatie 2.0</vt:lpstr>
      <vt:lpstr>Leden van de Kopgroep TR2021 - Tranche 1 Allocatie 2.0</vt:lpstr>
      <vt:lpstr>Testscenario’s</vt:lpstr>
      <vt:lpstr>Planning testen</vt:lpstr>
      <vt:lpstr>Verder nog goed om te weten …</vt:lpstr>
      <vt:lpstr>PowerPoint-presentatie</vt:lpstr>
      <vt:lpstr>Agenda</vt:lpstr>
      <vt:lpstr>GAT voor TR2021 - Tranche 1 A2.0</vt:lpstr>
      <vt:lpstr>GAT-groepsindeling</vt:lpstr>
      <vt:lpstr>Planning</vt:lpstr>
      <vt:lpstr>Verder nog goed om te weten …</vt:lpstr>
      <vt:lpstr>PowerPoint-presentatie</vt:lpstr>
      <vt:lpstr>Agenda</vt:lpstr>
      <vt:lpstr>Inleiding</vt:lpstr>
      <vt:lpstr>Planning transitie</vt:lpstr>
      <vt:lpstr>Klankbordgroep Transitie</vt:lpstr>
      <vt:lpstr>Vervolgstappen transitie</vt:lpstr>
      <vt:lpstr> </vt:lpstr>
      <vt:lpstr>Implementatiestrategie - introductie</vt:lpstr>
      <vt:lpstr>Implementatiestrategie - meetberichten</vt:lpstr>
      <vt:lpstr>Implementatiestrategie - reclamatieberichten (1)</vt:lpstr>
      <vt:lpstr>Implementatiestrategie - reclamatieberichten (2)</vt:lpstr>
      <vt:lpstr>Implementatiestrategie - aandachtspunten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 Voorlichting TR2021 – Tranche 1</dc:title>
  <dc:creator>Mirjam van der Horst</dc:creator>
  <cp:lastModifiedBy>Mirjam van der Horst</cp:lastModifiedBy>
  <cp:revision>114</cp:revision>
  <cp:lastPrinted>2017-01-05T13:08:47Z</cp:lastPrinted>
  <dcterms:created xsi:type="dcterms:W3CDTF">2021-02-26T08:47:34Z</dcterms:created>
  <dcterms:modified xsi:type="dcterms:W3CDTF">2022-10-25T07:55:28Z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0x010100E6BB593861114E4FBDCCCA97658EAFA8</vt:lpwstr>
  </property>
  <property fmtid="{D5CDD505-2E9C-101B-9397-08002B2CF9AE}" pid="3" name="Order">
    <vt:r8>9200</vt:r8>
  </property>
</Properties>
</file>