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7"/>
  </p:notesMasterIdLst>
  <p:handoutMasterIdLst>
    <p:handoutMasterId r:id="rId38"/>
  </p:handoutMasterIdLst>
  <p:sldIdLst>
    <p:sldId id="257" r:id="rId5"/>
    <p:sldId id="262" r:id="rId6"/>
    <p:sldId id="270" r:id="rId7"/>
    <p:sldId id="1709" r:id="rId8"/>
    <p:sldId id="1708" r:id="rId9"/>
    <p:sldId id="1710" r:id="rId10"/>
    <p:sldId id="1711" r:id="rId11"/>
    <p:sldId id="1713" r:id="rId12"/>
    <p:sldId id="938" r:id="rId13"/>
    <p:sldId id="1715" r:id="rId14"/>
    <p:sldId id="1716" r:id="rId15"/>
    <p:sldId id="1717" r:id="rId16"/>
    <p:sldId id="1718" r:id="rId17"/>
    <p:sldId id="1719" r:id="rId18"/>
    <p:sldId id="1704" r:id="rId19"/>
    <p:sldId id="454" r:id="rId20"/>
    <p:sldId id="455" r:id="rId21"/>
    <p:sldId id="456" r:id="rId22"/>
    <p:sldId id="457" r:id="rId23"/>
    <p:sldId id="459" r:id="rId24"/>
    <p:sldId id="1720" r:id="rId25"/>
    <p:sldId id="431" r:id="rId26"/>
    <p:sldId id="910" r:id="rId27"/>
    <p:sldId id="927" r:id="rId28"/>
    <p:sldId id="948" r:id="rId29"/>
    <p:sldId id="949" r:id="rId30"/>
    <p:sldId id="1706" r:id="rId31"/>
    <p:sldId id="922" r:id="rId32"/>
    <p:sldId id="1722" r:id="rId33"/>
    <p:sldId id="1723" r:id="rId34"/>
    <p:sldId id="911" r:id="rId35"/>
    <p:sldId id="1724" r:id="rId36"/>
  </p:sldIdLst>
  <p:sldSz cx="12192000" cy="6858000"/>
  <p:notesSz cx="6797675" cy="987425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DA8A"/>
    <a:srgbClr val="F6FBE3"/>
    <a:srgbClr val="F6BC25"/>
    <a:srgbClr val="000000"/>
    <a:srgbClr val="131E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25" autoAdjust="0"/>
    <p:restoredTop sz="95833"/>
  </p:normalViewPr>
  <p:slideViewPr>
    <p:cSldViewPr snapToGrid="0" snapToObjects="1">
      <p:cViewPr varScale="1">
        <p:scale>
          <a:sx n="67" d="100"/>
          <a:sy n="67" d="100"/>
        </p:scale>
        <p:origin x="540" y="4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rjam van der Horst" userId="6214fbc5-bf75-406a-bc65-52a06046f489" providerId="ADAL" clId="{CC9BAEC3-1512-462A-89EF-815F27F96B6F}"/>
    <pc:docChg chg="modSld">
      <pc:chgData name="Mirjam van der Horst" userId="6214fbc5-bf75-406a-bc65-52a06046f489" providerId="ADAL" clId="{CC9BAEC3-1512-462A-89EF-815F27F96B6F}" dt="2021-11-25T13:15:34.094" v="3" actId="6549"/>
      <pc:docMkLst>
        <pc:docMk/>
      </pc:docMkLst>
      <pc:sldChg chg="modSp mod">
        <pc:chgData name="Mirjam van der Horst" userId="6214fbc5-bf75-406a-bc65-52a06046f489" providerId="ADAL" clId="{CC9BAEC3-1512-462A-89EF-815F27F96B6F}" dt="2021-11-25T13:15:34.094" v="3" actId="6549"/>
        <pc:sldMkLst>
          <pc:docMk/>
          <pc:sldMk cId="3977795159" sldId="1713"/>
        </pc:sldMkLst>
        <pc:spChg chg="mod">
          <ac:chgData name="Mirjam van der Horst" userId="6214fbc5-bf75-406a-bc65-52a06046f489" providerId="ADAL" clId="{CC9BAEC3-1512-462A-89EF-815F27F96B6F}" dt="2021-11-25T13:15:34.094" v="3" actId="6549"/>
          <ac:spMkLst>
            <pc:docMk/>
            <pc:sldMk cId="3977795159" sldId="1713"/>
            <ac:spMk id="3" creationId="{00000000-0000-0000-0000-000000000000}"/>
          </ac:spMkLst>
        </pc:spChg>
      </pc:sldChg>
    </pc:docChg>
  </pc:docChgLst>
</pc:chgInfo>
</file>

<file path=ppt/diagrams/_rels/data1.xml.rels><?xml version="1.0" encoding="UTF-8" standalone="yes"?>
<Relationships xmlns="http://schemas.openxmlformats.org/package/2006/relationships"><Relationship Id="rId1" Type="http://schemas.openxmlformats.org/officeDocument/2006/relationships/hyperlink" Target="mailto:allocatie2@tennet.eu"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mailto:allocatie2@tennet.e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3259B7-22AA-4304-8490-1E6304CAFB7B}"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nl-NL"/>
        </a:p>
      </dgm:t>
    </dgm:pt>
    <dgm:pt modelId="{34BB45C7-1107-4E00-8B65-47DAA76833C6}">
      <dgm:prSet phldrT="[Tekst]"/>
      <dgm:spPr/>
      <dgm:t>
        <a:bodyPr/>
        <a:lstStyle/>
        <a:p>
          <a:r>
            <a:rPr lang="nl-NL" noProof="0" dirty="0"/>
            <a:t>Connectie leggen</a:t>
          </a:r>
        </a:p>
      </dgm:t>
    </dgm:pt>
    <dgm:pt modelId="{98079AEE-04C8-46DE-AA22-9BBCD72E8098}" type="parTrans" cxnId="{EB8AB391-CD5B-4A05-A0B1-8B24C2BA3979}">
      <dgm:prSet/>
      <dgm:spPr/>
      <dgm:t>
        <a:bodyPr/>
        <a:lstStyle/>
        <a:p>
          <a:endParaRPr lang="nl-NL"/>
        </a:p>
      </dgm:t>
    </dgm:pt>
    <dgm:pt modelId="{DE56011E-BDD2-4AC3-B658-6EC942FA920E}" type="sibTrans" cxnId="{EB8AB391-CD5B-4A05-A0B1-8B24C2BA3979}">
      <dgm:prSet/>
      <dgm:spPr/>
      <dgm:t>
        <a:bodyPr/>
        <a:lstStyle/>
        <a:p>
          <a:endParaRPr lang="nl-NL"/>
        </a:p>
      </dgm:t>
    </dgm:pt>
    <dgm:pt modelId="{EB416CC9-1C80-4E95-9BE0-F63BE2DC1F29}">
      <dgm:prSet phldrT="[Tekst]" custT="1"/>
      <dgm:spPr/>
      <dgm:t>
        <a:bodyPr/>
        <a:lstStyle/>
        <a:p>
          <a:r>
            <a:rPr lang="nl-NL" sz="1200" noProof="0" dirty="0"/>
            <a:t>Informatie is te vinden in document: Test </a:t>
          </a:r>
          <a:r>
            <a:rPr lang="nl-NL" sz="1200" noProof="0" dirty="0" err="1"/>
            <a:t>and</a:t>
          </a:r>
          <a:r>
            <a:rPr lang="nl-NL" sz="1200" noProof="0" dirty="0"/>
            <a:t> </a:t>
          </a:r>
          <a:r>
            <a:rPr lang="nl-NL" sz="1200" noProof="0" dirty="0" err="1"/>
            <a:t>Qualification</a:t>
          </a:r>
          <a:r>
            <a:rPr lang="nl-NL" sz="1200" noProof="0" dirty="0"/>
            <a:t> Guide op mijnNEDU (Releases/TR2021 – tranche 1 A2.0/Testen/Testen MMC-hub)</a:t>
          </a:r>
        </a:p>
      </dgm:t>
    </dgm:pt>
    <dgm:pt modelId="{EC2BA17E-3D2C-4FC8-9870-9A8C65451E2F}" type="parTrans" cxnId="{AEDE329B-EDED-45EF-ABC0-A69EFD1D89F1}">
      <dgm:prSet/>
      <dgm:spPr/>
      <dgm:t>
        <a:bodyPr/>
        <a:lstStyle/>
        <a:p>
          <a:endParaRPr lang="nl-NL"/>
        </a:p>
      </dgm:t>
    </dgm:pt>
    <dgm:pt modelId="{76C51C7F-B5BE-4534-9CC0-071D4F4F7007}" type="sibTrans" cxnId="{AEDE329B-EDED-45EF-ABC0-A69EFD1D89F1}">
      <dgm:prSet/>
      <dgm:spPr/>
      <dgm:t>
        <a:bodyPr/>
        <a:lstStyle/>
        <a:p>
          <a:endParaRPr lang="nl-NL"/>
        </a:p>
      </dgm:t>
    </dgm:pt>
    <dgm:pt modelId="{DA9958BA-DD82-49DE-A55A-431717C650AD}">
      <dgm:prSet phldrT="[Tekst]"/>
      <dgm:spPr/>
      <dgm:t>
        <a:bodyPr/>
        <a:lstStyle/>
        <a:p>
          <a:r>
            <a:rPr lang="nl-NL" noProof="0" dirty="0"/>
            <a:t>Kwalificatie</a:t>
          </a:r>
        </a:p>
      </dgm:t>
    </dgm:pt>
    <dgm:pt modelId="{8E4CFD23-8EB4-4587-916C-BA513E5064F0}" type="parTrans" cxnId="{CE77927C-E8F8-4219-9DC4-03370D7FAE6A}">
      <dgm:prSet/>
      <dgm:spPr/>
      <dgm:t>
        <a:bodyPr/>
        <a:lstStyle/>
        <a:p>
          <a:endParaRPr lang="nl-NL"/>
        </a:p>
      </dgm:t>
    </dgm:pt>
    <dgm:pt modelId="{B06E2337-9565-43F0-BA44-0CD4067DD3DB}" type="sibTrans" cxnId="{CE77927C-E8F8-4219-9DC4-03370D7FAE6A}">
      <dgm:prSet/>
      <dgm:spPr/>
      <dgm:t>
        <a:bodyPr/>
        <a:lstStyle/>
        <a:p>
          <a:endParaRPr lang="nl-NL"/>
        </a:p>
      </dgm:t>
    </dgm:pt>
    <dgm:pt modelId="{46045E2B-3ED2-4794-A702-89E0D161D08E}">
      <dgm:prSet phldrT="[Tekst]" custT="1"/>
      <dgm:spPr/>
      <dgm:t>
        <a:bodyPr/>
        <a:lstStyle/>
        <a:p>
          <a:r>
            <a:rPr lang="nl-NL" sz="1200" noProof="0" dirty="0"/>
            <a:t>Vragen: </a:t>
          </a:r>
          <a:r>
            <a:rPr lang="nl-NL" sz="1200" noProof="0" dirty="0">
              <a:hlinkClick xmlns:r="http://schemas.openxmlformats.org/officeDocument/2006/relationships" r:id="rId1"/>
            </a:rPr>
            <a:t>allocatie2@tennet.eu</a:t>
          </a:r>
        </a:p>
      </dgm:t>
    </dgm:pt>
    <dgm:pt modelId="{49951018-FCD1-452D-8894-D573237E4864}" type="sibTrans" cxnId="{B515EB6D-282D-461E-BB03-F589F3F3F9C5}">
      <dgm:prSet/>
      <dgm:spPr/>
      <dgm:t>
        <a:bodyPr/>
        <a:lstStyle/>
        <a:p>
          <a:endParaRPr lang="nl-NL"/>
        </a:p>
      </dgm:t>
    </dgm:pt>
    <dgm:pt modelId="{D315CCA0-9BA4-47C4-9A86-D7EAF3BCA07B}" type="parTrans" cxnId="{B515EB6D-282D-461E-BB03-F589F3F3F9C5}">
      <dgm:prSet/>
      <dgm:spPr/>
      <dgm:t>
        <a:bodyPr/>
        <a:lstStyle/>
        <a:p>
          <a:endParaRPr lang="nl-NL"/>
        </a:p>
      </dgm:t>
    </dgm:pt>
    <dgm:pt modelId="{C56A7BD4-54C2-4C02-A92B-FB380257E4EF}">
      <dgm:prSet phldrT="[Tekst]" custT="1"/>
      <dgm:spPr/>
      <dgm:t>
        <a:bodyPr/>
        <a:lstStyle/>
        <a:p>
          <a:r>
            <a:rPr lang="nl-NL" sz="1200" noProof="0" dirty="0"/>
            <a:t>Vragen: </a:t>
          </a:r>
          <a:r>
            <a:rPr lang="nl-NL" sz="1200" noProof="0" dirty="0">
              <a:hlinkClick xmlns:r="http://schemas.openxmlformats.org/officeDocument/2006/relationships" r:id="rId1"/>
            </a:rPr>
            <a:t>allocatie2@tennet.eu</a:t>
          </a:r>
        </a:p>
      </dgm:t>
    </dgm:pt>
    <dgm:pt modelId="{87249B91-C66E-4192-950C-DF23A535F27A}" type="sibTrans" cxnId="{DA5D7ED1-1292-40BC-98C4-5AA60847F1BF}">
      <dgm:prSet/>
      <dgm:spPr/>
      <dgm:t>
        <a:bodyPr/>
        <a:lstStyle/>
        <a:p>
          <a:endParaRPr lang="nl-NL"/>
        </a:p>
      </dgm:t>
    </dgm:pt>
    <dgm:pt modelId="{030B48DF-0B14-457C-A9A9-4437F21DEDAD}" type="parTrans" cxnId="{DA5D7ED1-1292-40BC-98C4-5AA60847F1BF}">
      <dgm:prSet/>
      <dgm:spPr/>
      <dgm:t>
        <a:bodyPr/>
        <a:lstStyle/>
        <a:p>
          <a:endParaRPr lang="nl-NL"/>
        </a:p>
      </dgm:t>
    </dgm:pt>
    <dgm:pt modelId="{EE46BE8E-76FA-45B9-9D04-82E3BC43C1A4}">
      <dgm:prSet phldrT="[Tekst]" custT="1"/>
      <dgm:spPr/>
      <dgm:t>
        <a:bodyPr/>
        <a:lstStyle/>
        <a:p>
          <a:r>
            <a:rPr lang="nl-NL" sz="1200" noProof="0" dirty="0"/>
            <a:t>TQF-omgeving</a:t>
          </a:r>
        </a:p>
      </dgm:t>
    </dgm:pt>
    <dgm:pt modelId="{4777F94A-F39D-4989-8EAC-37BC12B8669B}" type="sibTrans" cxnId="{3765EDDC-140E-46E0-8D84-5BA552477125}">
      <dgm:prSet/>
      <dgm:spPr/>
      <dgm:t>
        <a:bodyPr/>
        <a:lstStyle/>
        <a:p>
          <a:endParaRPr lang="nl-NL"/>
        </a:p>
      </dgm:t>
    </dgm:pt>
    <dgm:pt modelId="{F3CB48FE-F827-4B73-B960-4F4E3B1D0280}" type="parTrans" cxnId="{3765EDDC-140E-46E0-8D84-5BA552477125}">
      <dgm:prSet/>
      <dgm:spPr/>
      <dgm:t>
        <a:bodyPr/>
        <a:lstStyle/>
        <a:p>
          <a:endParaRPr lang="nl-NL"/>
        </a:p>
      </dgm:t>
    </dgm:pt>
    <dgm:pt modelId="{59099AF8-2D31-458E-8F9F-D850E245E569}">
      <dgm:prSet phldrT="[Tekst]" custT="1"/>
      <dgm:spPr/>
      <dgm:t>
        <a:bodyPr/>
        <a:lstStyle/>
        <a:p>
          <a:r>
            <a:rPr lang="nl-NL" sz="1200" noProof="0" dirty="0"/>
            <a:t>TQF-omgeving</a:t>
          </a:r>
        </a:p>
      </dgm:t>
    </dgm:pt>
    <dgm:pt modelId="{1C5BC7CD-6248-40DF-AE99-2147AC656253}" type="parTrans" cxnId="{711B003B-D004-4977-A036-3667A7EE29E8}">
      <dgm:prSet/>
      <dgm:spPr/>
      <dgm:t>
        <a:bodyPr/>
        <a:lstStyle/>
        <a:p>
          <a:endParaRPr lang="en-GB"/>
        </a:p>
      </dgm:t>
    </dgm:pt>
    <dgm:pt modelId="{91EF3826-B2A2-4757-A334-198E548508A7}" type="sibTrans" cxnId="{711B003B-D004-4977-A036-3667A7EE29E8}">
      <dgm:prSet/>
      <dgm:spPr/>
      <dgm:t>
        <a:bodyPr/>
        <a:lstStyle/>
        <a:p>
          <a:endParaRPr lang="en-GB"/>
        </a:p>
      </dgm:t>
    </dgm:pt>
    <dgm:pt modelId="{9DDB1A38-0440-4E8E-8761-982D16F960AE}">
      <dgm:prSet phldrT="[Tekst]" custT="1"/>
      <dgm:spPr/>
      <dgm:t>
        <a:bodyPr/>
        <a:lstStyle/>
        <a:p>
          <a:r>
            <a:rPr lang="nl-NL" sz="1200" noProof="0" dirty="0"/>
            <a:t>Informatie in Kwalificatieplan op mijnNEDU (Releases/TR2021 – tranche 1 A2.0/Testen) </a:t>
          </a:r>
        </a:p>
      </dgm:t>
    </dgm:pt>
    <dgm:pt modelId="{1F9D61FB-BD15-4E8E-9EEB-390556D55E99}" type="parTrans" cxnId="{642E3FC4-41C2-4632-A5FC-D3EF99821B9E}">
      <dgm:prSet/>
      <dgm:spPr/>
      <dgm:t>
        <a:bodyPr/>
        <a:lstStyle/>
        <a:p>
          <a:endParaRPr lang="nl-NL"/>
        </a:p>
      </dgm:t>
    </dgm:pt>
    <dgm:pt modelId="{E0BF685C-C6B6-454D-9BDF-96BF3A3D9104}" type="sibTrans" cxnId="{642E3FC4-41C2-4632-A5FC-D3EF99821B9E}">
      <dgm:prSet/>
      <dgm:spPr/>
      <dgm:t>
        <a:bodyPr/>
        <a:lstStyle/>
        <a:p>
          <a:endParaRPr lang="nl-NL"/>
        </a:p>
      </dgm:t>
    </dgm:pt>
    <dgm:pt modelId="{6F18C380-B135-44D8-90F6-0084497D4345}" type="pres">
      <dgm:prSet presAssocID="{A13259B7-22AA-4304-8490-1E6304CAFB7B}" presName="linearFlow" presStyleCnt="0">
        <dgm:presLayoutVars>
          <dgm:dir/>
          <dgm:animLvl val="lvl"/>
          <dgm:resizeHandles val="exact"/>
        </dgm:presLayoutVars>
      </dgm:prSet>
      <dgm:spPr/>
    </dgm:pt>
    <dgm:pt modelId="{B3BF7010-AE10-48EE-B0FB-E5B530C2B6EF}" type="pres">
      <dgm:prSet presAssocID="{34BB45C7-1107-4E00-8B65-47DAA76833C6}" presName="composite" presStyleCnt="0"/>
      <dgm:spPr/>
    </dgm:pt>
    <dgm:pt modelId="{13C3A2CF-7A1A-4616-B725-E7D4B55BB577}" type="pres">
      <dgm:prSet presAssocID="{34BB45C7-1107-4E00-8B65-47DAA76833C6}" presName="parTx" presStyleLbl="node1" presStyleIdx="0" presStyleCnt="2">
        <dgm:presLayoutVars>
          <dgm:chMax val="0"/>
          <dgm:chPref val="0"/>
          <dgm:bulletEnabled val="1"/>
        </dgm:presLayoutVars>
      </dgm:prSet>
      <dgm:spPr/>
    </dgm:pt>
    <dgm:pt modelId="{0CC29995-E433-48F6-8749-3C98B8409482}" type="pres">
      <dgm:prSet presAssocID="{34BB45C7-1107-4E00-8B65-47DAA76833C6}" presName="parSh" presStyleLbl="node1" presStyleIdx="0" presStyleCnt="2"/>
      <dgm:spPr/>
    </dgm:pt>
    <dgm:pt modelId="{6D40472B-9BAD-433E-8378-01EB82BF8242}" type="pres">
      <dgm:prSet presAssocID="{34BB45C7-1107-4E00-8B65-47DAA76833C6}" presName="desTx" presStyleLbl="fgAcc1" presStyleIdx="0" presStyleCnt="2" custScaleX="107564">
        <dgm:presLayoutVars>
          <dgm:bulletEnabled val="1"/>
        </dgm:presLayoutVars>
      </dgm:prSet>
      <dgm:spPr/>
    </dgm:pt>
    <dgm:pt modelId="{52F3974E-D95F-4FFE-BC19-1C2AC0B661AC}" type="pres">
      <dgm:prSet presAssocID="{DE56011E-BDD2-4AC3-B658-6EC942FA920E}" presName="sibTrans" presStyleLbl="sibTrans2D1" presStyleIdx="0" presStyleCnt="1"/>
      <dgm:spPr/>
    </dgm:pt>
    <dgm:pt modelId="{895D6F69-8828-438D-8CB6-29ECD71A4582}" type="pres">
      <dgm:prSet presAssocID="{DE56011E-BDD2-4AC3-B658-6EC942FA920E}" presName="connTx" presStyleLbl="sibTrans2D1" presStyleIdx="0" presStyleCnt="1"/>
      <dgm:spPr/>
    </dgm:pt>
    <dgm:pt modelId="{68DB8F0B-90F7-4D69-99E6-1A0C02129CCE}" type="pres">
      <dgm:prSet presAssocID="{DA9958BA-DD82-49DE-A55A-431717C650AD}" presName="composite" presStyleCnt="0"/>
      <dgm:spPr/>
    </dgm:pt>
    <dgm:pt modelId="{E00EB9B4-C59A-478D-AADF-C509CB337B7B}" type="pres">
      <dgm:prSet presAssocID="{DA9958BA-DD82-49DE-A55A-431717C650AD}" presName="parTx" presStyleLbl="node1" presStyleIdx="0" presStyleCnt="2">
        <dgm:presLayoutVars>
          <dgm:chMax val="0"/>
          <dgm:chPref val="0"/>
          <dgm:bulletEnabled val="1"/>
        </dgm:presLayoutVars>
      </dgm:prSet>
      <dgm:spPr/>
    </dgm:pt>
    <dgm:pt modelId="{12149AF6-AE37-43FC-A3D5-F263F90A5753}" type="pres">
      <dgm:prSet presAssocID="{DA9958BA-DD82-49DE-A55A-431717C650AD}" presName="parSh" presStyleLbl="node1" presStyleIdx="1" presStyleCnt="2"/>
      <dgm:spPr/>
    </dgm:pt>
    <dgm:pt modelId="{46A108F6-F149-49F5-B521-A45BA8D99C53}" type="pres">
      <dgm:prSet presAssocID="{DA9958BA-DD82-49DE-A55A-431717C650AD}" presName="desTx" presStyleLbl="fgAcc1" presStyleIdx="1" presStyleCnt="2">
        <dgm:presLayoutVars>
          <dgm:bulletEnabled val="1"/>
        </dgm:presLayoutVars>
      </dgm:prSet>
      <dgm:spPr/>
    </dgm:pt>
  </dgm:ptLst>
  <dgm:cxnLst>
    <dgm:cxn modelId="{5FBF1F01-5370-4A15-ABAE-A25B93CF7E09}" type="presOf" srcId="{DE56011E-BDD2-4AC3-B658-6EC942FA920E}" destId="{895D6F69-8828-438D-8CB6-29ECD71A4582}" srcOrd="1" destOrd="0" presId="urn:microsoft.com/office/officeart/2005/8/layout/process3"/>
    <dgm:cxn modelId="{60504F0F-39A8-4E28-A08F-946646D3A6AF}" type="presOf" srcId="{EB416CC9-1C80-4E95-9BE0-F63BE2DC1F29}" destId="{6D40472B-9BAD-433E-8378-01EB82BF8242}" srcOrd="0" destOrd="0" presId="urn:microsoft.com/office/officeart/2005/8/layout/process3"/>
    <dgm:cxn modelId="{711B003B-D004-4977-A036-3667A7EE29E8}" srcId="{34BB45C7-1107-4E00-8B65-47DAA76833C6}" destId="{59099AF8-2D31-458E-8F9F-D850E245E569}" srcOrd="1" destOrd="0" parTransId="{1C5BC7CD-6248-40DF-AE99-2147AC656253}" sibTransId="{91EF3826-B2A2-4757-A334-198E548508A7}"/>
    <dgm:cxn modelId="{C48AFC64-5AE1-4CBC-9021-AADB676FB546}" type="presOf" srcId="{EE46BE8E-76FA-45B9-9D04-82E3BC43C1A4}" destId="{46A108F6-F149-49F5-B521-A45BA8D99C53}" srcOrd="0" destOrd="1" presId="urn:microsoft.com/office/officeart/2005/8/layout/process3"/>
    <dgm:cxn modelId="{1EAA454B-A185-4FAD-8EE4-DD5FD83D792F}" type="presOf" srcId="{9DDB1A38-0440-4E8E-8761-982D16F960AE}" destId="{46A108F6-F149-49F5-B521-A45BA8D99C53}" srcOrd="0" destOrd="0" presId="urn:microsoft.com/office/officeart/2005/8/layout/process3"/>
    <dgm:cxn modelId="{B515EB6D-282D-461E-BB03-F589F3F3F9C5}" srcId="{34BB45C7-1107-4E00-8B65-47DAA76833C6}" destId="{46045E2B-3ED2-4794-A702-89E0D161D08E}" srcOrd="2" destOrd="0" parTransId="{D315CCA0-9BA4-47C4-9A86-D7EAF3BCA07B}" sibTransId="{49951018-FCD1-452D-8894-D573237E4864}"/>
    <dgm:cxn modelId="{E3CA0D4E-8EB3-4497-A0FF-8D6E672B2C00}" type="presOf" srcId="{DA9958BA-DD82-49DE-A55A-431717C650AD}" destId="{12149AF6-AE37-43FC-A3D5-F263F90A5753}" srcOrd="1" destOrd="0" presId="urn:microsoft.com/office/officeart/2005/8/layout/process3"/>
    <dgm:cxn modelId="{CE338A51-D407-4DB7-9C02-7C95B4A65B67}" type="presOf" srcId="{46045E2B-3ED2-4794-A702-89E0D161D08E}" destId="{6D40472B-9BAD-433E-8378-01EB82BF8242}" srcOrd="0" destOrd="2" presId="urn:microsoft.com/office/officeart/2005/8/layout/process3"/>
    <dgm:cxn modelId="{CE77927C-E8F8-4219-9DC4-03370D7FAE6A}" srcId="{A13259B7-22AA-4304-8490-1E6304CAFB7B}" destId="{DA9958BA-DD82-49DE-A55A-431717C650AD}" srcOrd="1" destOrd="0" parTransId="{8E4CFD23-8EB4-4587-916C-BA513E5064F0}" sibTransId="{B06E2337-9565-43F0-BA44-0CD4067DD3DB}"/>
    <dgm:cxn modelId="{15741885-27D5-4185-A28A-7094E28D80E6}" type="presOf" srcId="{59099AF8-2D31-458E-8F9F-D850E245E569}" destId="{6D40472B-9BAD-433E-8378-01EB82BF8242}" srcOrd="0" destOrd="1" presId="urn:microsoft.com/office/officeart/2005/8/layout/process3"/>
    <dgm:cxn modelId="{EB8AB391-CD5B-4A05-A0B1-8B24C2BA3979}" srcId="{A13259B7-22AA-4304-8490-1E6304CAFB7B}" destId="{34BB45C7-1107-4E00-8B65-47DAA76833C6}" srcOrd="0" destOrd="0" parTransId="{98079AEE-04C8-46DE-AA22-9BBCD72E8098}" sibTransId="{DE56011E-BDD2-4AC3-B658-6EC942FA920E}"/>
    <dgm:cxn modelId="{AEDE329B-EDED-45EF-ABC0-A69EFD1D89F1}" srcId="{34BB45C7-1107-4E00-8B65-47DAA76833C6}" destId="{EB416CC9-1C80-4E95-9BE0-F63BE2DC1F29}" srcOrd="0" destOrd="0" parTransId="{EC2BA17E-3D2C-4FC8-9870-9A8C65451E2F}" sibTransId="{76C51C7F-B5BE-4534-9CC0-071D4F4F7007}"/>
    <dgm:cxn modelId="{C8B558AA-849D-4B2B-9F7F-8A9A8D0571B8}" type="presOf" srcId="{34BB45C7-1107-4E00-8B65-47DAA76833C6}" destId="{0CC29995-E433-48F6-8749-3C98B8409482}" srcOrd="1" destOrd="0" presId="urn:microsoft.com/office/officeart/2005/8/layout/process3"/>
    <dgm:cxn modelId="{64284EB6-0211-4A01-94DE-4B23AF5A68F3}" type="presOf" srcId="{C56A7BD4-54C2-4C02-A92B-FB380257E4EF}" destId="{46A108F6-F149-49F5-B521-A45BA8D99C53}" srcOrd="0" destOrd="2" presId="urn:microsoft.com/office/officeart/2005/8/layout/process3"/>
    <dgm:cxn modelId="{8C5ABDB9-8254-4D2B-850B-BDCD7E237434}" type="presOf" srcId="{A13259B7-22AA-4304-8490-1E6304CAFB7B}" destId="{6F18C380-B135-44D8-90F6-0084497D4345}" srcOrd="0" destOrd="0" presId="urn:microsoft.com/office/officeart/2005/8/layout/process3"/>
    <dgm:cxn modelId="{992921BF-E2DE-451B-9949-40B281B440FB}" type="presOf" srcId="{DE56011E-BDD2-4AC3-B658-6EC942FA920E}" destId="{52F3974E-D95F-4FFE-BC19-1C2AC0B661AC}" srcOrd="0" destOrd="0" presId="urn:microsoft.com/office/officeart/2005/8/layout/process3"/>
    <dgm:cxn modelId="{642E3FC4-41C2-4632-A5FC-D3EF99821B9E}" srcId="{DA9958BA-DD82-49DE-A55A-431717C650AD}" destId="{9DDB1A38-0440-4E8E-8761-982D16F960AE}" srcOrd="0" destOrd="0" parTransId="{1F9D61FB-BD15-4E8E-9EEB-390556D55E99}" sibTransId="{E0BF685C-C6B6-454D-9BDF-96BF3A3D9104}"/>
    <dgm:cxn modelId="{2B1C52C7-F51F-44F3-810A-05099E10C6AC}" type="presOf" srcId="{DA9958BA-DD82-49DE-A55A-431717C650AD}" destId="{E00EB9B4-C59A-478D-AADF-C509CB337B7B}" srcOrd="0" destOrd="0" presId="urn:microsoft.com/office/officeart/2005/8/layout/process3"/>
    <dgm:cxn modelId="{DA5D7ED1-1292-40BC-98C4-5AA60847F1BF}" srcId="{DA9958BA-DD82-49DE-A55A-431717C650AD}" destId="{C56A7BD4-54C2-4C02-A92B-FB380257E4EF}" srcOrd="2" destOrd="0" parTransId="{030B48DF-0B14-457C-A9A9-4437F21DEDAD}" sibTransId="{87249B91-C66E-4192-950C-DF23A535F27A}"/>
    <dgm:cxn modelId="{3765EDDC-140E-46E0-8D84-5BA552477125}" srcId="{DA9958BA-DD82-49DE-A55A-431717C650AD}" destId="{EE46BE8E-76FA-45B9-9D04-82E3BC43C1A4}" srcOrd="1" destOrd="0" parTransId="{F3CB48FE-F827-4B73-B960-4F4E3B1D0280}" sibTransId="{4777F94A-F39D-4989-8EAC-37BC12B8669B}"/>
    <dgm:cxn modelId="{B178EFF5-9C70-4E5B-85AD-A12D170A6D94}" type="presOf" srcId="{34BB45C7-1107-4E00-8B65-47DAA76833C6}" destId="{13C3A2CF-7A1A-4616-B725-E7D4B55BB577}" srcOrd="0" destOrd="0" presId="urn:microsoft.com/office/officeart/2005/8/layout/process3"/>
    <dgm:cxn modelId="{D396D034-96F4-4CD7-9801-E33292C9D39F}" type="presParOf" srcId="{6F18C380-B135-44D8-90F6-0084497D4345}" destId="{B3BF7010-AE10-48EE-B0FB-E5B530C2B6EF}" srcOrd="0" destOrd="0" presId="urn:microsoft.com/office/officeart/2005/8/layout/process3"/>
    <dgm:cxn modelId="{960BFDCE-FA3C-435B-B840-565FA803223D}" type="presParOf" srcId="{B3BF7010-AE10-48EE-B0FB-E5B530C2B6EF}" destId="{13C3A2CF-7A1A-4616-B725-E7D4B55BB577}" srcOrd="0" destOrd="0" presId="urn:microsoft.com/office/officeart/2005/8/layout/process3"/>
    <dgm:cxn modelId="{C8C3AC28-0679-4A4E-8177-31C67A31DD2D}" type="presParOf" srcId="{B3BF7010-AE10-48EE-B0FB-E5B530C2B6EF}" destId="{0CC29995-E433-48F6-8749-3C98B8409482}" srcOrd="1" destOrd="0" presId="urn:microsoft.com/office/officeart/2005/8/layout/process3"/>
    <dgm:cxn modelId="{F669F764-B059-426D-A30A-8717504D3D55}" type="presParOf" srcId="{B3BF7010-AE10-48EE-B0FB-E5B530C2B6EF}" destId="{6D40472B-9BAD-433E-8378-01EB82BF8242}" srcOrd="2" destOrd="0" presId="urn:microsoft.com/office/officeart/2005/8/layout/process3"/>
    <dgm:cxn modelId="{441B4F3D-3593-4032-A46E-0A472EED222D}" type="presParOf" srcId="{6F18C380-B135-44D8-90F6-0084497D4345}" destId="{52F3974E-D95F-4FFE-BC19-1C2AC0B661AC}" srcOrd="1" destOrd="0" presId="urn:microsoft.com/office/officeart/2005/8/layout/process3"/>
    <dgm:cxn modelId="{81D7E7B9-3378-48B2-8952-2BAE319C9569}" type="presParOf" srcId="{52F3974E-D95F-4FFE-BC19-1C2AC0B661AC}" destId="{895D6F69-8828-438D-8CB6-29ECD71A4582}" srcOrd="0" destOrd="0" presId="urn:microsoft.com/office/officeart/2005/8/layout/process3"/>
    <dgm:cxn modelId="{03C8B0EB-5355-4477-89A8-1232CD3B1B0E}" type="presParOf" srcId="{6F18C380-B135-44D8-90F6-0084497D4345}" destId="{68DB8F0B-90F7-4D69-99E6-1A0C02129CCE}" srcOrd="2" destOrd="0" presId="urn:microsoft.com/office/officeart/2005/8/layout/process3"/>
    <dgm:cxn modelId="{BE509359-EC60-4169-9915-AC46DF841731}" type="presParOf" srcId="{68DB8F0B-90F7-4D69-99E6-1A0C02129CCE}" destId="{E00EB9B4-C59A-478D-AADF-C509CB337B7B}" srcOrd="0" destOrd="0" presId="urn:microsoft.com/office/officeart/2005/8/layout/process3"/>
    <dgm:cxn modelId="{0B29DE81-7A57-4AA7-8589-6700FD6AC78E}" type="presParOf" srcId="{68DB8F0B-90F7-4D69-99E6-1A0C02129CCE}" destId="{12149AF6-AE37-43FC-A3D5-F263F90A5753}" srcOrd="1" destOrd="0" presId="urn:microsoft.com/office/officeart/2005/8/layout/process3"/>
    <dgm:cxn modelId="{6A067C76-9E33-467A-8CB4-AD8CEFADCBC6}" type="presParOf" srcId="{68DB8F0B-90F7-4D69-99E6-1A0C02129CCE}" destId="{46A108F6-F149-49F5-B521-A45BA8D99C53}"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29995-E433-48F6-8749-3C98B8409482}">
      <dsp:nvSpPr>
        <dsp:cNvPr id="0" name=""/>
        <dsp:cNvSpPr/>
      </dsp:nvSpPr>
      <dsp:spPr>
        <a:xfrm>
          <a:off x="452" y="1804146"/>
          <a:ext cx="3653755" cy="215513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140970" numCol="1" spcCol="1270" anchor="t" anchorCtr="0">
          <a:noAutofit/>
        </a:bodyPr>
        <a:lstStyle/>
        <a:p>
          <a:pPr marL="0" lvl="0" indent="0" algn="l" defTabSz="1644650">
            <a:lnSpc>
              <a:spcPct val="90000"/>
            </a:lnSpc>
            <a:spcBef>
              <a:spcPct val="0"/>
            </a:spcBef>
            <a:spcAft>
              <a:spcPct val="35000"/>
            </a:spcAft>
            <a:buNone/>
          </a:pPr>
          <a:r>
            <a:rPr lang="nl-NL" sz="3700" kern="1200" noProof="0" dirty="0"/>
            <a:t>Connectie leggen</a:t>
          </a:r>
        </a:p>
      </dsp:txBody>
      <dsp:txXfrm>
        <a:off x="452" y="1804146"/>
        <a:ext cx="3653755" cy="1436758"/>
      </dsp:txXfrm>
    </dsp:sp>
    <dsp:sp modelId="{6D40472B-9BAD-433E-8378-01EB82BF8242}">
      <dsp:nvSpPr>
        <dsp:cNvPr id="0" name=""/>
        <dsp:cNvSpPr/>
      </dsp:nvSpPr>
      <dsp:spPr>
        <a:xfrm>
          <a:off x="610626" y="3240904"/>
          <a:ext cx="3930126" cy="2131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nl-NL" sz="1200" kern="1200" noProof="0" dirty="0"/>
            <a:t>Informatie is te vinden in document: Test </a:t>
          </a:r>
          <a:r>
            <a:rPr lang="nl-NL" sz="1200" kern="1200" noProof="0" dirty="0" err="1"/>
            <a:t>and</a:t>
          </a:r>
          <a:r>
            <a:rPr lang="nl-NL" sz="1200" kern="1200" noProof="0" dirty="0"/>
            <a:t> </a:t>
          </a:r>
          <a:r>
            <a:rPr lang="nl-NL" sz="1200" kern="1200" noProof="0" dirty="0" err="1"/>
            <a:t>Qualification</a:t>
          </a:r>
          <a:r>
            <a:rPr lang="nl-NL" sz="1200" kern="1200" noProof="0" dirty="0"/>
            <a:t> Guide op mijnNEDU (Releases/TR2021 – tranche 1 A2.0/Testen/Testen MMC-hub)</a:t>
          </a:r>
        </a:p>
        <a:p>
          <a:pPr marL="114300" lvl="1" indent="-114300" algn="l" defTabSz="533400">
            <a:lnSpc>
              <a:spcPct val="90000"/>
            </a:lnSpc>
            <a:spcBef>
              <a:spcPct val="0"/>
            </a:spcBef>
            <a:spcAft>
              <a:spcPct val="15000"/>
            </a:spcAft>
            <a:buChar char="•"/>
          </a:pPr>
          <a:r>
            <a:rPr lang="nl-NL" sz="1200" kern="1200" noProof="0" dirty="0"/>
            <a:t>TQF-omgeving</a:t>
          </a:r>
        </a:p>
        <a:p>
          <a:pPr marL="114300" lvl="1" indent="-114300" algn="l" defTabSz="533400">
            <a:lnSpc>
              <a:spcPct val="90000"/>
            </a:lnSpc>
            <a:spcBef>
              <a:spcPct val="0"/>
            </a:spcBef>
            <a:spcAft>
              <a:spcPct val="15000"/>
            </a:spcAft>
            <a:buChar char="•"/>
          </a:pPr>
          <a:r>
            <a:rPr lang="nl-NL" sz="1200" kern="1200" noProof="0" dirty="0"/>
            <a:t>Vragen: </a:t>
          </a:r>
          <a:r>
            <a:rPr lang="nl-NL" sz="1200" kern="1200" noProof="0" dirty="0">
              <a:hlinkClick xmlns:r="http://schemas.openxmlformats.org/officeDocument/2006/relationships" r:id="rId1"/>
            </a:rPr>
            <a:t>allocatie2@tennet.eu</a:t>
          </a:r>
        </a:p>
      </dsp:txBody>
      <dsp:txXfrm>
        <a:off x="673047" y="3303325"/>
        <a:ext cx="3805284" cy="2006358"/>
      </dsp:txXfrm>
    </dsp:sp>
    <dsp:sp modelId="{52F3974E-D95F-4FFE-BC19-1C2AC0B661AC}">
      <dsp:nvSpPr>
        <dsp:cNvPr id="0" name=""/>
        <dsp:cNvSpPr/>
      </dsp:nvSpPr>
      <dsp:spPr>
        <a:xfrm>
          <a:off x="4242650" y="2067685"/>
          <a:ext cx="1247498" cy="90967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nl-NL" sz="3000" kern="1200"/>
        </a:p>
      </dsp:txBody>
      <dsp:txXfrm>
        <a:off x="4242650" y="2249621"/>
        <a:ext cx="974594" cy="545807"/>
      </dsp:txXfrm>
    </dsp:sp>
    <dsp:sp modelId="{12149AF6-AE37-43FC-A3D5-F263F90A5753}">
      <dsp:nvSpPr>
        <dsp:cNvPr id="0" name=""/>
        <dsp:cNvSpPr/>
      </dsp:nvSpPr>
      <dsp:spPr>
        <a:xfrm>
          <a:off x="6007978" y="1804146"/>
          <a:ext cx="3653755" cy="215513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140970" numCol="1" spcCol="1270" anchor="t" anchorCtr="0">
          <a:noAutofit/>
        </a:bodyPr>
        <a:lstStyle/>
        <a:p>
          <a:pPr marL="0" lvl="0" indent="0" algn="l" defTabSz="1644650">
            <a:lnSpc>
              <a:spcPct val="90000"/>
            </a:lnSpc>
            <a:spcBef>
              <a:spcPct val="0"/>
            </a:spcBef>
            <a:spcAft>
              <a:spcPct val="35000"/>
            </a:spcAft>
            <a:buNone/>
          </a:pPr>
          <a:r>
            <a:rPr lang="nl-NL" sz="3700" kern="1200" noProof="0" dirty="0"/>
            <a:t>Kwalificatie</a:t>
          </a:r>
        </a:p>
      </dsp:txBody>
      <dsp:txXfrm>
        <a:off x="6007978" y="1804146"/>
        <a:ext cx="3653755" cy="1436758"/>
      </dsp:txXfrm>
    </dsp:sp>
    <dsp:sp modelId="{46A108F6-F149-49F5-B521-A45BA8D99C53}">
      <dsp:nvSpPr>
        <dsp:cNvPr id="0" name=""/>
        <dsp:cNvSpPr/>
      </dsp:nvSpPr>
      <dsp:spPr>
        <a:xfrm>
          <a:off x="6756337" y="3240904"/>
          <a:ext cx="3653755" cy="2131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nl-NL" sz="1200" kern="1200" noProof="0" dirty="0"/>
            <a:t>Informatie in Kwalificatieplan op mijnNEDU (Releases/TR2021 – tranche 1 A2.0/Testen) </a:t>
          </a:r>
        </a:p>
        <a:p>
          <a:pPr marL="114300" lvl="1" indent="-114300" algn="l" defTabSz="533400">
            <a:lnSpc>
              <a:spcPct val="90000"/>
            </a:lnSpc>
            <a:spcBef>
              <a:spcPct val="0"/>
            </a:spcBef>
            <a:spcAft>
              <a:spcPct val="15000"/>
            </a:spcAft>
            <a:buChar char="•"/>
          </a:pPr>
          <a:r>
            <a:rPr lang="nl-NL" sz="1200" kern="1200" noProof="0" dirty="0"/>
            <a:t>TQF-omgeving</a:t>
          </a:r>
        </a:p>
        <a:p>
          <a:pPr marL="114300" lvl="1" indent="-114300" algn="l" defTabSz="533400">
            <a:lnSpc>
              <a:spcPct val="90000"/>
            </a:lnSpc>
            <a:spcBef>
              <a:spcPct val="0"/>
            </a:spcBef>
            <a:spcAft>
              <a:spcPct val="15000"/>
            </a:spcAft>
            <a:buChar char="•"/>
          </a:pPr>
          <a:r>
            <a:rPr lang="nl-NL" sz="1200" kern="1200" noProof="0" dirty="0"/>
            <a:t>Vragen: </a:t>
          </a:r>
          <a:r>
            <a:rPr lang="nl-NL" sz="1200" kern="1200" noProof="0" dirty="0">
              <a:hlinkClick xmlns:r="http://schemas.openxmlformats.org/officeDocument/2006/relationships" r:id="rId1"/>
            </a:rPr>
            <a:t>allocatie2@tennet.eu</a:t>
          </a:r>
        </a:p>
      </dsp:txBody>
      <dsp:txXfrm>
        <a:off x="6818758" y="3303325"/>
        <a:ext cx="3528913" cy="200635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F3B28F06-5C16-4220-8BC8-CE8960CD4DCC}" type="datetimeFigureOut">
              <a:rPr lang="nl-NL" smtClean="0"/>
              <a:t>25-11-2021</a:t>
            </a:fld>
            <a:endParaRPr lang="nl-NL"/>
          </a:p>
        </p:txBody>
      </p:sp>
      <p:sp>
        <p:nvSpPr>
          <p:cNvPr id="4" name="Tijdelijke aanduiding voor voettekst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254BB6BC-AD9E-4B36-96EF-00361725A954}" type="slidenum">
              <a:rPr lang="nl-NL" smtClean="0"/>
              <a:t>‹nr.›</a:t>
            </a:fld>
            <a:endParaRPr lang="nl-NL"/>
          </a:p>
        </p:txBody>
      </p:sp>
    </p:spTree>
    <p:extLst>
      <p:ext uri="{BB962C8B-B14F-4D97-AF65-F5344CB8AC3E}">
        <p14:creationId xmlns:p14="http://schemas.microsoft.com/office/powerpoint/2010/main" val="226153475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D1C46774-C0C6-4431-9882-41BFFE5EBD5F}" type="datetimeFigureOut">
              <a:rPr lang="nl-NL" smtClean="0"/>
              <a:t>25-11-2021</a:t>
            </a:fld>
            <a:endParaRPr lang="nl-NL"/>
          </a:p>
        </p:txBody>
      </p:sp>
      <p:sp>
        <p:nvSpPr>
          <p:cNvPr id="4" name="Tijdelijke aanduiding voor dia-afbeelding 3"/>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A8740B1A-B399-4BCF-84C5-ED949A64448C}" type="slidenum">
              <a:rPr lang="nl-NL" smtClean="0"/>
              <a:t>‹nr.›</a:t>
            </a:fld>
            <a:endParaRPr lang="nl-NL"/>
          </a:p>
        </p:txBody>
      </p:sp>
    </p:spTree>
    <p:extLst>
      <p:ext uri="{BB962C8B-B14F-4D97-AF65-F5344CB8AC3E}">
        <p14:creationId xmlns:p14="http://schemas.microsoft.com/office/powerpoint/2010/main" val="19530182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atum 3"/>
          <p:cNvSpPr>
            <a:spLocks noGrp="1"/>
          </p:cNvSpPr>
          <p:nvPr>
            <p:ph type="dt" idx="1"/>
          </p:nvPr>
        </p:nvSpPr>
        <p:spPr/>
        <p:txBody>
          <a:bodyPr/>
          <a:lstStyle/>
          <a:p>
            <a:fld id="{0A399188-00E1-294E-9C80-E57F23E0CE92}" type="datetime1">
              <a:rPr lang="nl-NL" smtClean="0"/>
              <a:t>25-11-2021</a:t>
            </a:fld>
            <a:endParaRPr lang="nl-NL"/>
          </a:p>
        </p:txBody>
      </p:sp>
      <p:sp>
        <p:nvSpPr>
          <p:cNvPr id="5" name="Tijdelijke aanduiding voor dianummer 4"/>
          <p:cNvSpPr>
            <a:spLocks noGrp="1"/>
          </p:cNvSpPr>
          <p:nvPr>
            <p:ph type="sldNum" sz="quarter" idx="5"/>
          </p:nvPr>
        </p:nvSpPr>
        <p:spPr/>
        <p:txBody>
          <a:bodyPr/>
          <a:lstStyle/>
          <a:p>
            <a:fld id="{A8740B1A-B399-4BCF-84C5-ED949A64448C}" type="slidenum">
              <a:rPr lang="nl-NL" smtClean="0"/>
              <a:t>1</a:t>
            </a:fld>
            <a:endParaRPr lang="nl-NL"/>
          </a:p>
        </p:txBody>
      </p:sp>
    </p:spTree>
    <p:extLst>
      <p:ext uri="{BB962C8B-B14F-4D97-AF65-F5344CB8AC3E}">
        <p14:creationId xmlns:p14="http://schemas.microsoft.com/office/powerpoint/2010/main" val="28040498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descr="PresentatieTitel"/>
          <p:cNvSpPr>
            <a:spLocks noGrp="1"/>
          </p:cNvSpPr>
          <p:nvPr>
            <p:ph type="ctrTitle"/>
          </p:nvPr>
        </p:nvSpPr>
        <p:spPr>
          <a:xfrm>
            <a:off x="687600" y="795600"/>
            <a:ext cx="10800000" cy="1470025"/>
          </a:xfrm>
        </p:spPr>
        <p:txBody>
          <a:bodyPr>
            <a:normAutofit/>
          </a:bodyPr>
          <a:lstStyle>
            <a:lvl1pPr algn="l">
              <a:defRPr sz="5000">
                <a:solidFill>
                  <a:srgbClr val="000000"/>
                </a:solidFill>
              </a:defRPr>
            </a:lvl1pPr>
          </a:lstStyle>
          <a:p>
            <a:r>
              <a:rPr lang="nl-NL"/>
              <a:t>Klik om de stijl te bewerken</a:t>
            </a:r>
            <a:endParaRPr lang="nl-NL" dirty="0"/>
          </a:p>
        </p:txBody>
      </p:sp>
      <p:sp>
        <p:nvSpPr>
          <p:cNvPr id="3" name="Subtitel 2" descr="PresentatieSubtitel"/>
          <p:cNvSpPr>
            <a:spLocks noGrp="1"/>
          </p:cNvSpPr>
          <p:nvPr>
            <p:ph type="subTitle" idx="1"/>
          </p:nvPr>
        </p:nvSpPr>
        <p:spPr>
          <a:xfrm>
            <a:off x="687600" y="2264400"/>
            <a:ext cx="10800000" cy="1025665"/>
          </a:xfrm>
        </p:spPr>
        <p:txBody>
          <a:bodyPr>
            <a:normAutofit/>
          </a:bodyPr>
          <a:lstStyle>
            <a:lvl1pPr marL="0" indent="0" algn="l">
              <a:buNone/>
              <a:defRPr sz="30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nl-NL" dirty="0"/>
          </a:p>
        </p:txBody>
      </p:sp>
      <p:sp>
        <p:nvSpPr>
          <p:cNvPr id="4" name="Tijdelijke aanduiding voor datum 3" descr="PresentatieDatum"/>
          <p:cNvSpPr>
            <a:spLocks noGrp="1"/>
          </p:cNvSpPr>
          <p:nvPr>
            <p:ph type="dt" sz="half" idx="10"/>
          </p:nvPr>
        </p:nvSpPr>
        <p:spPr>
          <a:xfrm>
            <a:off x="687600" y="3936834"/>
            <a:ext cx="3286800" cy="365125"/>
          </a:xfrm>
          <a:prstGeom prst="rect">
            <a:avLst/>
          </a:prstGeom>
        </p:spPr>
        <p:txBody>
          <a:bodyPr/>
          <a:lstStyle>
            <a:lvl1pPr algn="l">
              <a:defRPr sz="2000">
                <a:solidFill>
                  <a:srgbClr val="000000"/>
                </a:solidFill>
              </a:defRPr>
            </a:lvl1pPr>
          </a:lstStyle>
          <a:p>
            <a:endParaRPr lang="nl-NL" dirty="0"/>
          </a:p>
        </p:txBody>
      </p:sp>
      <p:sp>
        <p:nvSpPr>
          <p:cNvPr id="5" name="Tijdelijke aanduiding voor voettekst 4" descr="PresentatieSpreker"/>
          <p:cNvSpPr>
            <a:spLocks noGrp="1"/>
          </p:cNvSpPr>
          <p:nvPr>
            <p:ph type="ftr" sz="quarter" idx="11"/>
          </p:nvPr>
        </p:nvSpPr>
        <p:spPr>
          <a:xfrm>
            <a:off x="687600" y="3429001"/>
            <a:ext cx="10800000" cy="365125"/>
          </a:xfrm>
          <a:prstGeom prst="rect">
            <a:avLst/>
          </a:prstGeom>
        </p:spPr>
        <p:txBody>
          <a:bodyPr/>
          <a:lstStyle>
            <a:lvl1pPr algn="l">
              <a:defRPr sz="2000">
                <a:solidFill>
                  <a:srgbClr val="000000"/>
                </a:solidFill>
              </a:defRPr>
            </a:lvl1pPr>
          </a:lstStyle>
          <a:p>
            <a:endParaRPr lang="nl-NL" dirty="0"/>
          </a:p>
        </p:txBody>
      </p:sp>
      <p:sp>
        <p:nvSpPr>
          <p:cNvPr id="6" name="Tijdelijke aanduiding voor dianummer 5"/>
          <p:cNvSpPr>
            <a:spLocks noGrp="1"/>
          </p:cNvSpPr>
          <p:nvPr>
            <p:ph type="sldNum" sz="quarter" idx="12"/>
          </p:nvPr>
        </p:nvSpPr>
        <p:spPr>
          <a:xfrm>
            <a:off x="8736000" y="6483534"/>
            <a:ext cx="2548800"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62855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3000"/>
            </a:lvl1pPr>
          </a:lstStyle>
          <a:p>
            <a:r>
              <a:rPr lang="nl-NL"/>
              <a:t>Klik om de stijl te bewerken</a:t>
            </a:r>
            <a:endParaRPr lang="nl-NL" dirty="0"/>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dianummer 5"/>
          <p:cNvSpPr>
            <a:spLocks noGrp="1"/>
          </p:cNvSpPr>
          <p:nvPr>
            <p:ph type="sldNum" sz="quarter" idx="12"/>
          </p:nvPr>
        </p:nvSpPr>
        <p:spPr>
          <a:xfrm>
            <a:off x="8737602" y="6482185"/>
            <a:ext cx="2548092" cy="331200"/>
          </a:xfrm>
        </p:spPr>
        <p:txBody>
          <a:bodyPr/>
          <a:lstStyle/>
          <a:p>
            <a:fld id="{A1C3A1F5-F269-2A47-BBB9-BDB2D4CF88E3}" type="slidenum">
              <a:rPr lang="nl-NL" smtClean="0"/>
              <a:t>‹nr.›</a:t>
            </a:fld>
            <a:endParaRPr lang="nl-NL" dirty="0"/>
          </a:p>
        </p:txBody>
      </p:sp>
    </p:spTree>
    <p:extLst>
      <p:ext uri="{BB962C8B-B14F-4D97-AF65-F5344CB8AC3E}">
        <p14:creationId xmlns:p14="http://schemas.microsoft.com/office/powerpoint/2010/main" val="2640577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3"/>
            <a:ext cx="10363200" cy="1362075"/>
          </a:xfrm>
        </p:spPr>
        <p:txBody>
          <a:bodyPr anchor="t"/>
          <a:lstStyle>
            <a:lvl1pPr algn="l">
              <a:defRPr sz="5000" b="0" cap="all"/>
            </a:lvl1pPr>
          </a:lstStyle>
          <a:p>
            <a:r>
              <a:rPr lang="nl-NL"/>
              <a:t>Klik om de stijl te bewerken</a:t>
            </a:r>
            <a:endParaRPr lang="nl-NL" dirty="0"/>
          </a:p>
        </p:txBody>
      </p:sp>
      <p:sp>
        <p:nvSpPr>
          <p:cNvPr id="3" name="Tijdelijke aanduiding voor tekst 2"/>
          <p:cNvSpPr>
            <a:spLocks noGrp="1"/>
          </p:cNvSpPr>
          <p:nvPr>
            <p:ph type="body" idx="1"/>
          </p:nvPr>
        </p:nvSpPr>
        <p:spPr>
          <a:xfrm>
            <a:off x="963084" y="2906713"/>
            <a:ext cx="10363200" cy="1500187"/>
          </a:xfrm>
        </p:spPr>
        <p:txBody>
          <a:bodyPr anchor="b">
            <a:normAutofit/>
          </a:bodyPr>
          <a:lstStyle>
            <a:lvl1pPr marL="0" indent="0">
              <a:buNone/>
              <a:defRPr sz="3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6" name="Tijdelijke aanduiding voor dianummer 5"/>
          <p:cNvSpPr>
            <a:spLocks noGrp="1"/>
          </p:cNvSpPr>
          <p:nvPr>
            <p:ph type="sldNum" sz="quarter" idx="12"/>
          </p:nvPr>
        </p:nvSpPr>
        <p:spPr>
          <a:xfrm>
            <a:off x="8737602" y="6483534"/>
            <a:ext cx="2548092"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3585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3" name="Tijdelijke aanduiding voor inhoud 2"/>
          <p:cNvSpPr>
            <a:spLocks noGrp="1"/>
          </p:cNvSpPr>
          <p:nvPr>
            <p:ph sz="half" idx="1"/>
          </p:nvPr>
        </p:nvSpPr>
        <p:spPr>
          <a:xfrm>
            <a:off x="609600" y="1911251"/>
            <a:ext cx="5384800" cy="4214912"/>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inhoud 3"/>
          <p:cNvSpPr>
            <a:spLocks noGrp="1"/>
          </p:cNvSpPr>
          <p:nvPr>
            <p:ph sz="half" idx="2"/>
          </p:nvPr>
        </p:nvSpPr>
        <p:spPr>
          <a:xfrm>
            <a:off x="6197602" y="1911251"/>
            <a:ext cx="5088092" cy="4214912"/>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jdelijke aanduiding voor dianummer 6"/>
          <p:cNvSpPr>
            <a:spLocks noGrp="1"/>
          </p:cNvSpPr>
          <p:nvPr>
            <p:ph type="sldNum" sz="quarter" idx="12"/>
          </p:nvPr>
        </p:nvSpPr>
        <p:spPr>
          <a:xfrm>
            <a:off x="8737602" y="6483600"/>
            <a:ext cx="2548092"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86585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09602" y="1131078"/>
            <a:ext cx="10676092" cy="713631"/>
          </a:xfrm>
        </p:spPr>
        <p:txBody>
          <a:bodyPr/>
          <a:lstStyle>
            <a:lvl1pPr>
              <a:defRPr/>
            </a:lvl1pPr>
          </a:lstStyle>
          <a:p>
            <a:r>
              <a:rPr lang="nl-NL"/>
              <a:t>Klik om de stijl te bewerken</a:t>
            </a:r>
            <a:endParaRPr lang="nl-NL" dirty="0"/>
          </a:p>
        </p:txBody>
      </p:sp>
      <p:sp>
        <p:nvSpPr>
          <p:cNvPr id="3" name="Tijdelijke aanduiding voor tekst 2"/>
          <p:cNvSpPr>
            <a:spLocks noGrp="1"/>
          </p:cNvSpPr>
          <p:nvPr>
            <p:ph type="body" idx="1"/>
          </p:nvPr>
        </p:nvSpPr>
        <p:spPr>
          <a:xfrm>
            <a:off x="609600" y="1988119"/>
            <a:ext cx="5386917" cy="639762"/>
          </a:xfrm>
        </p:spPr>
        <p:txBody>
          <a:bodyPr anchor="b">
            <a:noAutofit/>
          </a:bodyPr>
          <a:lstStyle>
            <a:lvl1pPr marL="0" indent="0">
              <a:buNone/>
              <a:defRPr sz="3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609600" y="2709646"/>
            <a:ext cx="5386917" cy="3416519"/>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tekst 4"/>
          <p:cNvSpPr>
            <a:spLocks noGrp="1"/>
          </p:cNvSpPr>
          <p:nvPr>
            <p:ph type="body" sz="quarter" idx="3"/>
          </p:nvPr>
        </p:nvSpPr>
        <p:spPr>
          <a:xfrm>
            <a:off x="6193368" y="1988119"/>
            <a:ext cx="5092325" cy="639762"/>
          </a:xfrm>
        </p:spPr>
        <p:txBody>
          <a:bodyPr anchor="b">
            <a:noAutofit/>
          </a:bodyPr>
          <a:lstStyle>
            <a:lvl1pPr marL="0" indent="0">
              <a:buNone/>
              <a:defRPr sz="3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93369" y="2709643"/>
            <a:ext cx="5092327" cy="3416520"/>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9" name="Tijdelijke aanduiding voor dianummer 8"/>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1800458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5" name="Tijdelijke aanduiding voor dianummer 4"/>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730253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61686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2" y="1098958"/>
            <a:ext cx="4011084" cy="1162050"/>
          </a:xfrm>
        </p:spPr>
        <p:txBody>
          <a:bodyPr anchor="b"/>
          <a:lstStyle>
            <a:lvl1pPr algn="l">
              <a:defRPr sz="3000" b="0"/>
            </a:lvl1pPr>
          </a:lstStyle>
          <a:p>
            <a:r>
              <a:rPr lang="nl-NL"/>
              <a:t>Klik om de stijl te bewerken</a:t>
            </a:r>
            <a:endParaRPr lang="nl-NL" dirty="0"/>
          </a:p>
        </p:txBody>
      </p:sp>
      <p:sp>
        <p:nvSpPr>
          <p:cNvPr id="3" name="Tijdelijke aanduiding voor inhoud 2"/>
          <p:cNvSpPr>
            <a:spLocks noGrp="1"/>
          </p:cNvSpPr>
          <p:nvPr>
            <p:ph idx="1"/>
          </p:nvPr>
        </p:nvSpPr>
        <p:spPr>
          <a:xfrm>
            <a:off x="4766733" y="1098961"/>
            <a:ext cx="6815667" cy="5027205"/>
          </a:xfrm>
        </p:spPr>
        <p:txBody>
          <a:bodyPr>
            <a:norm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tekst 3"/>
          <p:cNvSpPr>
            <a:spLocks noGrp="1"/>
          </p:cNvSpPr>
          <p:nvPr>
            <p:ph type="body" sz="half" idx="2"/>
          </p:nvPr>
        </p:nvSpPr>
        <p:spPr>
          <a:xfrm>
            <a:off x="609602" y="2390865"/>
            <a:ext cx="4011084" cy="3735301"/>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7" name="Tijdelijke aanduiding voor dianummer 6"/>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1892476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beeld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12192000" cy="68580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nl-NL" dirty="0"/>
          </a:p>
        </p:txBody>
      </p:sp>
      <p:sp>
        <p:nvSpPr>
          <p:cNvPr id="7" name="Tijdelijke aanduiding voor dianummer 6"/>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95650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09601" y="483992"/>
            <a:ext cx="8579555" cy="713631"/>
          </a:xfrm>
          <a:prstGeom prst="rect">
            <a:avLst/>
          </a:prstGeom>
        </p:spPr>
        <p:txBody>
          <a:bodyPr vert="horz" lIns="91440" tIns="45720" rIns="91440" bIns="45720" rtlCol="0" anchor="ctr">
            <a:noAutofit/>
          </a:bodyPr>
          <a:lstStyle/>
          <a:p>
            <a:r>
              <a:rPr lang="nl-NL" dirty="0"/>
              <a:t>Titelstijl van model bewerken</a:t>
            </a:r>
          </a:p>
        </p:txBody>
      </p:sp>
      <p:sp>
        <p:nvSpPr>
          <p:cNvPr id="3" name="Tijdelijke aanduiding voor tekst 2"/>
          <p:cNvSpPr>
            <a:spLocks noGrp="1"/>
          </p:cNvSpPr>
          <p:nvPr>
            <p:ph type="body" idx="1"/>
          </p:nvPr>
        </p:nvSpPr>
        <p:spPr>
          <a:xfrm>
            <a:off x="609602" y="1380067"/>
            <a:ext cx="10676092" cy="4746096"/>
          </a:xfrm>
          <a:prstGeom prst="rect">
            <a:avLst/>
          </a:prstGeom>
        </p:spPr>
        <p:txBody>
          <a:bodyPr vert="horz" lIns="91440" tIns="45720" rIns="91440" bIns="45720" rtlCol="0">
            <a:normAutofit/>
          </a:body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dianummer 5"/>
          <p:cNvSpPr>
            <a:spLocks noGrp="1"/>
          </p:cNvSpPr>
          <p:nvPr>
            <p:ph type="sldNum" sz="quarter" idx="4"/>
          </p:nvPr>
        </p:nvSpPr>
        <p:spPr>
          <a:xfrm>
            <a:off x="8920800" y="6483600"/>
            <a:ext cx="2548092" cy="331200"/>
          </a:xfrm>
          <a:prstGeom prst="rect">
            <a:avLst/>
          </a:prstGeom>
        </p:spPr>
        <p:txBody>
          <a:bodyPr vert="horz" lIns="91440" tIns="45720" rIns="0" bIns="45720" rtlCol="0" anchor="ctr"/>
          <a:lstStyle>
            <a:lvl1pPr algn="r">
              <a:defRPr sz="1200">
                <a:solidFill>
                  <a:srgbClr val="F6BC25"/>
                </a:solidFill>
              </a:defRPr>
            </a:lvl1pPr>
          </a:lstStyle>
          <a:p>
            <a:fld id="{A1C3A1F5-F269-2A47-BBB9-BDB2D4CF88E3}" type="slidenum">
              <a:rPr lang="nl-NL" smtClean="0"/>
              <a:pPr/>
              <a:t>‹nr.›</a:t>
            </a:fld>
            <a:endParaRPr lang="nl-NL" dirty="0"/>
          </a:p>
        </p:txBody>
      </p:sp>
    </p:spTree>
    <p:extLst>
      <p:ext uri="{BB962C8B-B14F-4D97-AF65-F5344CB8AC3E}">
        <p14:creationId xmlns:p14="http://schemas.microsoft.com/office/powerpoint/2010/main" val="3089715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l" defTabSz="457200" rtl="0" eaLnBrk="1" latinLnBrk="0" hangingPunct="1">
        <a:spcBef>
          <a:spcPct val="0"/>
        </a:spcBef>
        <a:buNone/>
        <a:defRPr sz="3000" kern="1200">
          <a:solidFill>
            <a:srgbClr val="000000"/>
          </a:solidFill>
          <a:latin typeface="+mj-lt"/>
          <a:ea typeface="+mj-ea"/>
          <a:cs typeface="+mj-cs"/>
        </a:defRPr>
      </a:lvl1pPr>
    </p:titleStyle>
    <p:bodyStyle>
      <a:lvl1pPr marL="342900" indent="-342900" algn="l" defTabSz="457200" rtl="0" eaLnBrk="1" latinLnBrk="0" hangingPunct="1">
        <a:spcBef>
          <a:spcPct val="20000"/>
        </a:spcBef>
        <a:buClr>
          <a:srgbClr val="F6BC25"/>
        </a:buClr>
        <a:buSzPct val="110000"/>
        <a:buFont typeface="Arial"/>
        <a:buChar char="•"/>
        <a:defRPr sz="2000" kern="1200">
          <a:solidFill>
            <a:srgbClr val="000000"/>
          </a:solidFill>
          <a:latin typeface="+mn-lt"/>
          <a:ea typeface="+mn-ea"/>
          <a:cs typeface="+mn-cs"/>
        </a:defRPr>
      </a:lvl1pPr>
      <a:lvl2pPr marL="720725" indent="-360363" algn="l" defTabSz="457200" rtl="0" eaLnBrk="1" latinLnBrk="0" hangingPunct="1">
        <a:spcBef>
          <a:spcPct val="20000"/>
        </a:spcBef>
        <a:buFont typeface="Arial"/>
        <a:buChar char="–"/>
        <a:defRPr sz="2000" kern="1200">
          <a:solidFill>
            <a:srgbClr val="000000"/>
          </a:solidFill>
          <a:latin typeface="+mn-lt"/>
          <a:ea typeface="+mn-ea"/>
          <a:cs typeface="+mn-cs"/>
        </a:defRPr>
      </a:lvl2pPr>
      <a:lvl3pPr marL="1073150" indent="-352425" algn="l" defTabSz="457200" rtl="0" eaLnBrk="1" latinLnBrk="0" hangingPunct="1">
        <a:spcBef>
          <a:spcPct val="20000"/>
        </a:spcBef>
        <a:buFont typeface="Arial"/>
        <a:buChar char="•"/>
        <a:defRPr sz="2000" kern="1200">
          <a:solidFill>
            <a:srgbClr val="000000"/>
          </a:solidFill>
          <a:latin typeface="+mn-lt"/>
          <a:ea typeface="+mn-ea"/>
          <a:cs typeface="+mn-cs"/>
        </a:defRPr>
      </a:lvl3pPr>
      <a:lvl4pPr marL="1435100" indent="-361950" algn="l" defTabSz="457200" rtl="0" eaLnBrk="1" latinLnBrk="0" hangingPunct="1">
        <a:spcBef>
          <a:spcPct val="20000"/>
        </a:spcBef>
        <a:buFont typeface="Arial"/>
        <a:buChar char="–"/>
        <a:defRPr sz="2000" kern="1200">
          <a:solidFill>
            <a:srgbClr val="000000"/>
          </a:solidFill>
          <a:latin typeface="+mn-lt"/>
          <a:ea typeface="+mn-ea"/>
          <a:cs typeface="+mn-cs"/>
        </a:defRPr>
      </a:lvl4pPr>
      <a:lvl5pPr marL="1795463" indent="-360363" algn="l" defTabSz="457200" rtl="0" eaLnBrk="1" latinLnBrk="0" hangingPunct="1">
        <a:spcBef>
          <a:spcPct val="20000"/>
        </a:spcBef>
        <a:buFont typeface="Arial"/>
        <a:buChar char="»"/>
        <a:defRPr sz="2000"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Allocatie2.0@EDSN.n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mailto:allocatie2.0@edsn.n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nedunl.sharepoint.com/sites/Vastgesteldeprogrammadocumenten"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EDIXML@tennet.e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descr="PresentatieTitel"/>
          <p:cNvSpPr>
            <a:spLocks noGrp="1"/>
          </p:cNvSpPr>
          <p:nvPr>
            <p:ph type="ctrTitle"/>
          </p:nvPr>
        </p:nvSpPr>
        <p:spPr>
          <a:xfrm>
            <a:off x="684000" y="795603"/>
            <a:ext cx="10800000" cy="1470025"/>
          </a:xfrm>
        </p:spPr>
        <p:txBody>
          <a:bodyPr/>
          <a:lstStyle/>
          <a:p>
            <a:r>
              <a:rPr lang="nl-NL" dirty="0"/>
              <a:t>3e Voorlichting TR2021 - Tranche 1</a:t>
            </a:r>
          </a:p>
        </p:txBody>
      </p:sp>
      <p:sp>
        <p:nvSpPr>
          <p:cNvPr id="3" name="Ondertitel 2" descr="PresentatieSubtitel"/>
          <p:cNvSpPr>
            <a:spLocks noGrp="1"/>
          </p:cNvSpPr>
          <p:nvPr>
            <p:ph type="subTitle" idx="1"/>
          </p:nvPr>
        </p:nvSpPr>
        <p:spPr>
          <a:xfrm>
            <a:off x="687600" y="2265625"/>
            <a:ext cx="10800000" cy="1033052"/>
          </a:xfrm>
        </p:spPr>
        <p:txBody>
          <a:bodyPr/>
          <a:lstStyle/>
          <a:p>
            <a:r>
              <a:rPr lang="nl-NL" dirty="0"/>
              <a:t>Programma Allocatie 2.0</a:t>
            </a:r>
          </a:p>
        </p:txBody>
      </p:sp>
      <p:sp>
        <p:nvSpPr>
          <p:cNvPr id="4" name="Tijdelijke aanduiding voor datum 3" descr="PresentatieDatum"/>
          <p:cNvSpPr>
            <a:spLocks noGrp="1"/>
          </p:cNvSpPr>
          <p:nvPr>
            <p:ph type="dt" sz="half" idx="10"/>
          </p:nvPr>
        </p:nvSpPr>
        <p:spPr>
          <a:xfrm>
            <a:off x="687600" y="3936834"/>
            <a:ext cx="3285565" cy="365125"/>
          </a:xfrm>
        </p:spPr>
        <p:txBody>
          <a:bodyPr/>
          <a:lstStyle/>
          <a:p>
            <a:r>
              <a:rPr lang="nl-NL" dirty="0"/>
              <a:t>23 november 2021</a:t>
            </a:r>
          </a:p>
        </p:txBody>
      </p:sp>
      <p:sp>
        <p:nvSpPr>
          <p:cNvPr id="5" name="Tijdelijke aanduiding voor dianummer 4"/>
          <p:cNvSpPr>
            <a:spLocks noGrp="1"/>
          </p:cNvSpPr>
          <p:nvPr>
            <p:ph type="sldNum" sz="quarter" idx="12"/>
          </p:nvPr>
        </p:nvSpPr>
        <p:spPr>
          <a:xfrm>
            <a:off x="8920800" y="6483534"/>
            <a:ext cx="2548800" cy="331200"/>
          </a:xfrm>
        </p:spPr>
        <p:txBody>
          <a:bodyPr/>
          <a:lstStyle/>
          <a:p>
            <a:fld id="{A1C3A1F5-F269-2A47-BBB9-BDB2D4CF88E3}" type="slidenum">
              <a:rPr lang="nl-NL" smtClean="0"/>
              <a:t>1</a:t>
            </a:fld>
            <a:endParaRPr lang="nl-NL" dirty="0"/>
          </a:p>
        </p:txBody>
      </p:sp>
    </p:spTree>
    <p:extLst>
      <p:ext uri="{BB962C8B-B14F-4D97-AF65-F5344CB8AC3E}">
        <p14:creationId xmlns:p14="http://schemas.microsoft.com/office/powerpoint/2010/main" val="231353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10</a:t>
            </a:fld>
            <a:endParaRPr lang="nl-NL" dirty="0"/>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nl-NL" sz="2800" b="1" dirty="0"/>
              <a:t>Testplanning Tranche 1 Allocatie 2.0</a:t>
            </a:r>
          </a:p>
        </p:txBody>
      </p:sp>
      <p:sp>
        <p:nvSpPr>
          <p:cNvPr id="104" name="Rechthoek: afgeronde hoeken 20">
            <a:extLst>
              <a:ext uri="{FF2B5EF4-FFF2-40B4-BE49-F238E27FC236}">
                <a16:creationId xmlns:a16="http://schemas.microsoft.com/office/drawing/2014/main" id="{50296118-20CB-D544-88F5-1E6AFEFFC8C6}"/>
              </a:ext>
            </a:extLst>
          </p:cNvPr>
          <p:cNvSpPr/>
          <p:nvPr/>
        </p:nvSpPr>
        <p:spPr>
          <a:xfrm>
            <a:off x="208280" y="1488715"/>
            <a:ext cx="11360869" cy="27432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algn="ctr" defTabSz="914377"/>
            <a:endParaRPr lang="nl-NL" kern="0">
              <a:solidFill>
                <a:prstClr val="white"/>
              </a:solidFill>
              <a:latin typeface="Calibri" panose="020F0502020204030204"/>
            </a:endParaRPr>
          </a:p>
        </p:txBody>
      </p:sp>
      <p:sp>
        <p:nvSpPr>
          <p:cNvPr id="105" name="Rectangle 171">
            <a:extLst>
              <a:ext uri="{FF2B5EF4-FFF2-40B4-BE49-F238E27FC236}">
                <a16:creationId xmlns:a16="http://schemas.microsoft.com/office/drawing/2014/main" id="{F0CCFC90-848C-1641-A993-8511B88024B9}"/>
              </a:ext>
            </a:extLst>
          </p:cNvPr>
          <p:cNvSpPr/>
          <p:nvPr/>
        </p:nvSpPr>
        <p:spPr>
          <a:xfrm>
            <a:off x="1555983" y="3969315"/>
            <a:ext cx="3110368" cy="1802216"/>
          </a:xfrm>
          <a:prstGeom prst="rect">
            <a:avLst/>
          </a:prstGeom>
          <a:solidFill>
            <a:schemeClr val="accent2">
              <a:lumMod val="20000"/>
              <a:lumOff val="80000"/>
            </a:schemeClr>
          </a:solidFill>
          <a:ln w="12700">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endParaRPr lang="nl-NL" sz="900">
              <a:solidFill>
                <a:prstClr val="white"/>
              </a:solidFill>
              <a:latin typeface="Arial"/>
              <a:cs typeface="Arial"/>
            </a:endParaRPr>
          </a:p>
        </p:txBody>
      </p:sp>
      <p:sp>
        <p:nvSpPr>
          <p:cNvPr id="106" name="Rectangle 173">
            <a:extLst>
              <a:ext uri="{FF2B5EF4-FFF2-40B4-BE49-F238E27FC236}">
                <a16:creationId xmlns:a16="http://schemas.microsoft.com/office/drawing/2014/main" id="{3D973F45-921A-B24B-96EA-C31D10FE425A}"/>
              </a:ext>
            </a:extLst>
          </p:cNvPr>
          <p:cNvSpPr/>
          <p:nvPr/>
        </p:nvSpPr>
        <p:spPr>
          <a:xfrm>
            <a:off x="5835717" y="4233677"/>
            <a:ext cx="1743256" cy="1539158"/>
          </a:xfrm>
          <a:prstGeom prst="rect">
            <a:avLst/>
          </a:prstGeom>
          <a:solidFill>
            <a:schemeClr val="accent4">
              <a:lumMod val="20000"/>
              <a:lumOff val="80000"/>
            </a:schemeClr>
          </a:solidFill>
          <a:ln w="12700">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endParaRPr lang="nl-NL" sz="900">
              <a:solidFill>
                <a:prstClr val="white"/>
              </a:solidFill>
              <a:latin typeface="Arial"/>
              <a:cs typeface="Arial"/>
            </a:endParaRPr>
          </a:p>
        </p:txBody>
      </p:sp>
      <p:sp>
        <p:nvSpPr>
          <p:cNvPr id="107" name="Rectangle 172">
            <a:extLst>
              <a:ext uri="{FF2B5EF4-FFF2-40B4-BE49-F238E27FC236}">
                <a16:creationId xmlns:a16="http://schemas.microsoft.com/office/drawing/2014/main" id="{1A35C100-6908-6544-8531-FB30B3C57FDC}"/>
              </a:ext>
            </a:extLst>
          </p:cNvPr>
          <p:cNvSpPr/>
          <p:nvPr/>
        </p:nvSpPr>
        <p:spPr>
          <a:xfrm>
            <a:off x="4677859" y="4226336"/>
            <a:ext cx="1146874" cy="1545195"/>
          </a:xfrm>
          <a:prstGeom prst="rect">
            <a:avLst/>
          </a:prstGeom>
          <a:solidFill>
            <a:srgbClr val="ADF1EB"/>
          </a:solidFill>
          <a:ln w="12700">
            <a:solidFill>
              <a:srgbClr val="ADF1EB"/>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endParaRPr lang="nl-NL" sz="900">
              <a:solidFill>
                <a:prstClr val="white"/>
              </a:solidFill>
              <a:latin typeface="Arial"/>
              <a:cs typeface="Arial"/>
            </a:endParaRPr>
          </a:p>
        </p:txBody>
      </p:sp>
      <p:sp>
        <p:nvSpPr>
          <p:cNvPr id="108" name="Pijl: punthaak 22">
            <a:extLst>
              <a:ext uri="{FF2B5EF4-FFF2-40B4-BE49-F238E27FC236}">
                <a16:creationId xmlns:a16="http://schemas.microsoft.com/office/drawing/2014/main" id="{8EE669DB-B90A-F44C-8D44-B1BBD6ECC239}"/>
              </a:ext>
            </a:extLst>
          </p:cNvPr>
          <p:cNvSpPr/>
          <p:nvPr/>
        </p:nvSpPr>
        <p:spPr>
          <a:xfrm>
            <a:off x="2559050" y="4990268"/>
            <a:ext cx="3271615" cy="182880"/>
          </a:xfrm>
          <a:prstGeom prst="chevron">
            <a:avLst>
              <a:gd name="adj" fmla="val 26159"/>
            </a:avLst>
          </a:prstGeom>
          <a:solidFill>
            <a:srgbClr val="BEF4EF"/>
          </a:solidFill>
          <a:ln>
            <a:solidFill>
              <a:srgbClr val="21C4B6"/>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914377"/>
            <a:r>
              <a:rPr lang="nl-NL" sz="800" b="1" dirty="0">
                <a:solidFill>
                  <a:schemeClr val="tx1">
                    <a:lumMod val="75000"/>
                    <a:lumOff val="25000"/>
                  </a:schemeClr>
                </a:solidFill>
                <a:latin typeface="Arial"/>
                <a:cs typeface="Arial"/>
              </a:rPr>
              <a:t>WGA </a:t>
            </a:r>
            <a:r>
              <a:rPr lang="nl-NL" sz="600" dirty="0">
                <a:solidFill>
                  <a:schemeClr val="tx1">
                    <a:lumMod val="75000"/>
                    <a:lumOff val="25000"/>
                  </a:schemeClr>
                </a:solidFill>
                <a:latin typeface="Arial"/>
                <a:cs typeface="Arial"/>
              </a:rPr>
              <a:t>– Vroegtijdige Acceptatie</a:t>
            </a:r>
            <a:endParaRPr lang="nl-NL" sz="900" dirty="0">
              <a:solidFill>
                <a:schemeClr val="tx1">
                  <a:lumMod val="75000"/>
                  <a:lumOff val="25000"/>
                </a:schemeClr>
              </a:solidFill>
              <a:latin typeface="Arial"/>
              <a:cs typeface="Arial"/>
            </a:endParaRPr>
          </a:p>
        </p:txBody>
      </p:sp>
      <p:sp>
        <p:nvSpPr>
          <p:cNvPr id="109" name="Rechthoek: afgeronde hoeken 14">
            <a:extLst>
              <a:ext uri="{FF2B5EF4-FFF2-40B4-BE49-F238E27FC236}">
                <a16:creationId xmlns:a16="http://schemas.microsoft.com/office/drawing/2014/main" id="{72DB247D-E45C-CD4B-A5E1-418A348E1B48}"/>
              </a:ext>
            </a:extLst>
          </p:cNvPr>
          <p:cNvSpPr/>
          <p:nvPr/>
        </p:nvSpPr>
        <p:spPr>
          <a:xfrm>
            <a:off x="208280" y="2718519"/>
            <a:ext cx="11360867" cy="865269"/>
          </a:xfrm>
          <a:prstGeom prst="roundRect">
            <a:avLst>
              <a:gd name="adj" fmla="val 3039"/>
            </a:avLst>
          </a:prstGeom>
          <a:solidFill>
            <a:schemeClr val="bg1"/>
          </a:solidFill>
          <a:ln w="3175" cap="flat" cmpd="sng" algn="ctr">
            <a:solidFill>
              <a:schemeClr val="accent2">
                <a:lumMod val="75000"/>
              </a:schemeClr>
            </a:solidFill>
            <a:prstDash val="solid"/>
          </a:ln>
          <a:effectLst/>
        </p:spPr>
        <p:txBody>
          <a:bodyPr wrap="none" lIns="108000" tIns="0" rIns="108000" bIns="0" rtlCol="0" anchor="ctr"/>
          <a:lstStyle/>
          <a:p>
            <a:pPr algn="ctr" defTabSz="457131">
              <a:defRPr/>
            </a:pPr>
            <a:endParaRPr lang="en-US" sz="1100" b="1">
              <a:solidFill>
                <a:schemeClr val="tx1">
                  <a:lumMod val="75000"/>
                  <a:lumOff val="25000"/>
                </a:schemeClr>
              </a:solidFill>
              <a:latin typeface="+mj-lt"/>
            </a:endParaRPr>
          </a:p>
        </p:txBody>
      </p:sp>
      <p:cxnSp>
        <p:nvCxnSpPr>
          <p:cNvPr id="110" name="Rechte verbindingslijn 16">
            <a:extLst>
              <a:ext uri="{FF2B5EF4-FFF2-40B4-BE49-F238E27FC236}">
                <a16:creationId xmlns:a16="http://schemas.microsoft.com/office/drawing/2014/main" id="{F3CDE50E-64C0-FD46-9160-AF19F284CB7C}"/>
              </a:ext>
            </a:extLst>
          </p:cNvPr>
          <p:cNvCxnSpPr>
            <a:cxnSpLocks/>
          </p:cNvCxnSpPr>
          <p:nvPr/>
        </p:nvCxnSpPr>
        <p:spPr>
          <a:xfrm flipH="1">
            <a:off x="5820842" y="1690986"/>
            <a:ext cx="18353" cy="3383280"/>
          </a:xfrm>
          <a:prstGeom prst="line">
            <a:avLst/>
          </a:prstGeom>
          <a:noFill/>
          <a:ln w="12700" cap="flat" cmpd="sng" algn="ctr">
            <a:solidFill>
              <a:sysClr val="windowText" lastClr="000000"/>
            </a:solidFill>
            <a:prstDash val="sysDash"/>
            <a:miter lim="800000"/>
          </a:ln>
          <a:effectLst/>
        </p:spPr>
      </p:cxnSp>
      <p:sp>
        <p:nvSpPr>
          <p:cNvPr id="111" name="Rectangle 166">
            <a:extLst>
              <a:ext uri="{FF2B5EF4-FFF2-40B4-BE49-F238E27FC236}">
                <a16:creationId xmlns:a16="http://schemas.microsoft.com/office/drawing/2014/main" id="{638FC902-33D5-F645-945C-1BF940BC9051}"/>
              </a:ext>
            </a:extLst>
          </p:cNvPr>
          <p:cNvSpPr/>
          <p:nvPr/>
        </p:nvSpPr>
        <p:spPr>
          <a:xfrm>
            <a:off x="5297283" y="3175717"/>
            <a:ext cx="556750" cy="270243"/>
          </a:xfrm>
          <a:prstGeom prst="rect">
            <a:avLst/>
          </a:prstGeom>
          <a:solidFill>
            <a:schemeClr val="bg1"/>
          </a:solidFill>
          <a:ln w="3175" cap="flat" cmpd="sng" algn="ctr">
            <a:noFill/>
            <a:prstDash val="solid"/>
          </a:ln>
          <a:effectLst/>
        </p:spPr>
        <p:txBody>
          <a:bodyPr wrap="none" lIns="108000" tIns="0" rIns="108000" bIns="0" rtlCol="0" anchor="ctr"/>
          <a:lstStyle/>
          <a:p>
            <a:pPr algn="ctr" defTabSz="457131"/>
            <a:endParaRPr lang="nl-NL" sz="1100" b="1" err="1">
              <a:solidFill>
                <a:schemeClr val="tx1">
                  <a:lumMod val="75000"/>
                  <a:lumOff val="25000"/>
                </a:schemeClr>
              </a:solidFill>
              <a:latin typeface="+mj-lt"/>
            </a:endParaRPr>
          </a:p>
        </p:txBody>
      </p:sp>
      <p:sp>
        <p:nvSpPr>
          <p:cNvPr id="112" name="Rechthoek: afgeronde hoeken 14">
            <a:extLst>
              <a:ext uri="{FF2B5EF4-FFF2-40B4-BE49-F238E27FC236}">
                <a16:creationId xmlns:a16="http://schemas.microsoft.com/office/drawing/2014/main" id="{A753ED44-AF76-F54C-960F-AD33B9E29196}"/>
              </a:ext>
            </a:extLst>
          </p:cNvPr>
          <p:cNvSpPr/>
          <p:nvPr/>
        </p:nvSpPr>
        <p:spPr>
          <a:xfrm>
            <a:off x="208280" y="2160206"/>
            <a:ext cx="11360868" cy="511461"/>
          </a:xfrm>
          <a:prstGeom prst="roundRect">
            <a:avLst>
              <a:gd name="adj" fmla="val 8081"/>
            </a:avLst>
          </a:prstGeom>
          <a:solidFill>
            <a:srgbClr val="FFEDB3"/>
          </a:solidFill>
          <a:ln w="3175" cap="flat" cmpd="sng" algn="ctr">
            <a:solidFill>
              <a:schemeClr val="accent2">
                <a:lumMod val="75000"/>
              </a:schemeClr>
            </a:solidFill>
            <a:prstDash val="solid"/>
          </a:ln>
          <a:effectLst/>
        </p:spPr>
        <p:txBody>
          <a:bodyPr wrap="none" lIns="108000" tIns="0" rIns="108000" bIns="0" rtlCol="0" anchor="ctr"/>
          <a:lstStyle/>
          <a:p>
            <a:pPr algn="ctr" defTabSz="457131">
              <a:defRPr/>
            </a:pPr>
            <a:endParaRPr lang="en-US" sz="1100" b="1">
              <a:solidFill>
                <a:schemeClr val="tx1">
                  <a:lumMod val="75000"/>
                  <a:lumOff val="25000"/>
                </a:schemeClr>
              </a:solidFill>
              <a:latin typeface="+mj-lt"/>
            </a:endParaRPr>
          </a:p>
        </p:txBody>
      </p:sp>
      <p:sp>
        <p:nvSpPr>
          <p:cNvPr id="113" name="Rechthoek: afgeronde hoeken 20">
            <a:extLst>
              <a:ext uri="{FF2B5EF4-FFF2-40B4-BE49-F238E27FC236}">
                <a16:creationId xmlns:a16="http://schemas.microsoft.com/office/drawing/2014/main" id="{7700AB21-9C02-EB40-AF67-8DA894976C71}"/>
              </a:ext>
            </a:extLst>
          </p:cNvPr>
          <p:cNvSpPr/>
          <p:nvPr/>
        </p:nvSpPr>
        <p:spPr>
          <a:xfrm>
            <a:off x="208280" y="1828871"/>
            <a:ext cx="11360869" cy="274320"/>
          </a:xfrm>
          <a:prstGeom prst="roundRect">
            <a:avLst>
              <a:gd name="adj" fmla="val 2612"/>
            </a:avLst>
          </a:prstGeom>
          <a:solidFill>
            <a:srgbClr val="344B6A">
              <a:alpha val="10000"/>
            </a:srgbClr>
          </a:solidFill>
          <a:ln w="12700" cap="flat" cmpd="sng" algn="ctr">
            <a:solidFill>
              <a:srgbClr val="344B6A"/>
            </a:solidFill>
            <a:prstDash val="solid"/>
            <a:miter lim="800000"/>
          </a:ln>
          <a:effectLst/>
        </p:spPr>
        <p:txBody>
          <a:bodyPr rtlCol="0" anchor="ctr"/>
          <a:lstStyle/>
          <a:p>
            <a:pPr algn="ctr" defTabSz="914377"/>
            <a:endParaRPr lang="nl-NL" kern="0">
              <a:solidFill>
                <a:prstClr val="white"/>
              </a:solidFill>
              <a:latin typeface="Calibri" panose="020F0502020204030204"/>
            </a:endParaRPr>
          </a:p>
        </p:txBody>
      </p:sp>
      <p:cxnSp>
        <p:nvCxnSpPr>
          <p:cNvPr id="114" name="Rechte verbindingslijn 16">
            <a:extLst>
              <a:ext uri="{FF2B5EF4-FFF2-40B4-BE49-F238E27FC236}">
                <a16:creationId xmlns:a16="http://schemas.microsoft.com/office/drawing/2014/main" id="{679FA255-2E71-B94C-8A64-728CC6F315F9}"/>
              </a:ext>
            </a:extLst>
          </p:cNvPr>
          <p:cNvCxnSpPr>
            <a:cxnSpLocks/>
          </p:cNvCxnSpPr>
          <p:nvPr/>
        </p:nvCxnSpPr>
        <p:spPr>
          <a:xfrm>
            <a:off x="6685404" y="1711307"/>
            <a:ext cx="0" cy="3840480"/>
          </a:xfrm>
          <a:prstGeom prst="line">
            <a:avLst/>
          </a:prstGeom>
          <a:noFill/>
          <a:ln w="12700" cap="flat" cmpd="sng" algn="ctr">
            <a:solidFill>
              <a:sysClr val="windowText" lastClr="000000"/>
            </a:solidFill>
            <a:prstDash val="sysDash"/>
            <a:miter lim="800000"/>
          </a:ln>
          <a:effectLst/>
        </p:spPr>
      </p:cxnSp>
      <p:cxnSp>
        <p:nvCxnSpPr>
          <p:cNvPr id="115" name="Rechte verbindingslijn 16">
            <a:extLst>
              <a:ext uri="{FF2B5EF4-FFF2-40B4-BE49-F238E27FC236}">
                <a16:creationId xmlns:a16="http://schemas.microsoft.com/office/drawing/2014/main" id="{44F865A9-A615-4045-98EE-2573C81F7574}"/>
              </a:ext>
            </a:extLst>
          </p:cNvPr>
          <p:cNvCxnSpPr>
            <a:cxnSpLocks/>
          </p:cNvCxnSpPr>
          <p:nvPr/>
        </p:nvCxnSpPr>
        <p:spPr>
          <a:xfrm flipH="1">
            <a:off x="6128944" y="1711307"/>
            <a:ext cx="760" cy="3657600"/>
          </a:xfrm>
          <a:prstGeom prst="line">
            <a:avLst/>
          </a:prstGeom>
          <a:noFill/>
          <a:ln w="12700" cap="flat" cmpd="sng" algn="ctr">
            <a:solidFill>
              <a:sysClr val="windowText" lastClr="000000"/>
            </a:solidFill>
            <a:prstDash val="sysDash"/>
            <a:miter lim="800000"/>
          </a:ln>
          <a:effectLst/>
        </p:spPr>
      </p:cxnSp>
      <p:sp>
        <p:nvSpPr>
          <p:cNvPr id="116" name="Rectangle 57">
            <a:extLst>
              <a:ext uri="{FF2B5EF4-FFF2-40B4-BE49-F238E27FC236}">
                <a16:creationId xmlns:a16="http://schemas.microsoft.com/office/drawing/2014/main" id="{C98E774C-FE69-C74D-B78A-8176968D4165}"/>
              </a:ext>
            </a:extLst>
          </p:cNvPr>
          <p:cNvSpPr/>
          <p:nvPr/>
        </p:nvSpPr>
        <p:spPr>
          <a:xfrm>
            <a:off x="5892125" y="3160007"/>
            <a:ext cx="1369735" cy="309436"/>
          </a:xfrm>
          <a:prstGeom prst="rect">
            <a:avLst/>
          </a:prstGeom>
          <a:solidFill>
            <a:schemeClr val="bg1"/>
          </a:solidFill>
          <a:ln w="3175" cap="flat" cmpd="sng" algn="ctr">
            <a:noFill/>
            <a:prstDash val="solid"/>
          </a:ln>
          <a:effectLst/>
        </p:spPr>
        <p:txBody>
          <a:bodyPr wrap="none" lIns="108000" tIns="0" rIns="108000" bIns="0" rtlCol="0" anchor="ctr"/>
          <a:lstStyle/>
          <a:p>
            <a:pPr algn="ctr" defTabSz="457131"/>
            <a:endParaRPr lang="nl-NL" sz="1100" b="1" err="1">
              <a:solidFill>
                <a:schemeClr val="tx1">
                  <a:lumMod val="75000"/>
                  <a:lumOff val="25000"/>
                </a:schemeClr>
              </a:solidFill>
              <a:latin typeface="+mj-lt"/>
            </a:endParaRPr>
          </a:p>
        </p:txBody>
      </p:sp>
      <p:cxnSp>
        <p:nvCxnSpPr>
          <p:cNvPr id="117" name="Rechte verbindingslijn 16">
            <a:extLst>
              <a:ext uri="{FF2B5EF4-FFF2-40B4-BE49-F238E27FC236}">
                <a16:creationId xmlns:a16="http://schemas.microsoft.com/office/drawing/2014/main" id="{5EB67931-FC19-CB43-9A1A-34181F50510C}"/>
              </a:ext>
            </a:extLst>
          </p:cNvPr>
          <p:cNvCxnSpPr>
            <a:cxnSpLocks/>
          </p:cNvCxnSpPr>
          <p:nvPr/>
        </p:nvCxnSpPr>
        <p:spPr>
          <a:xfrm>
            <a:off x="7578974" y="1711307"/>
            <a:ext cx="0" cy="1371600"/>
          </a:xfrm>
          <a:prstGeom prst="line">
            <a:avLst/>
          </a:prstGeom>
          <a:noFill/>
          <a:ln w="12700" cap="flat" cmpd="sng" algn="ctr">
            <a:solidFill>
              <a:sysClr val="windowText" lastClr="000000"/>
            </a:solidFill>
            <a:prstDash val="sysDash"/>
            <a:miter lim="800000"/>
          </a:ln>
          <a:effectLst/>
        </p:spPr>
      </p:cxnSp>
      <p:sp>
        <p:nvSpPr>
          <p:cNvPr id="118" name="TextBox 7">
            <a:extLst>
              <a:ext uri="{FF2B5EF4-FFF2-40B4-BE49-F238E27FC236}">
                <a16:creationId xmlns:a16="http://schemas.microsoft.com/office/drawing/2014/main" id="{3AEEAA67-09B2-074F-9352-7F408BAC2271}"/>
              </a:ext>
            </a:extLst>
          </p:cNvPr>
          <p:cNvSpPr txBox="1"/>
          <p:nvPr/>
        </p:nvSpPr>
        <p:spPr>
          <a:xfrm>
            <a:off x="6345629" y="3163425"/>
            <a:ext cx="768792" cy="338554"/>
          </a:xfrm>
          <a:prstGeom prst="rect">
            <a:avLst/>
          </a:prstGeom>
          <a:noFill/>
        </p:spPr>
        <p:txBody>
          <a:bodyPr wrap="square" lIns="91440" tIns="45720" rIns="91440" bIns="45720" rtlCol="0" anchor="t">
            <a:spAutoFit/>
          </a:bodyPr>
          <a:lstStyle/>
          <a:p>
            <a:pPr algn="ctr" defTabSz="914377">
              <a:defRPr/>
            </a:pPr>
            <a:r>
              <a:rPr lang="nl-NL" sz="800" b="1" kern="0" dirty="0">
                <a:solidFill>
                  <a:prstClr val="black"/>
                </a:solidFill>
                <a:latin typeface="Calibri" panose="020F0502020204030204"/>
              </a:rPr>
              <a:t>T2</a:t>
            </a:r>
            <a:r>
              <a:rPr lang="nl-NL" sz="800" kern="0" dirty="0">
                <a:solidFill>
                  <a:prstClr val="black"/>
                </a:solidFill>
                <a:latin typeface="Calibri" panose="020F0502020204030204"/>
              </a:rPr>
              <a:t> : GAT</a:t>
            </a:r>
          </a:p>
          <a:p>
            <a:pPr algn="ctr" defTabSz="914377">
              <a:defRPr/>
            </a:pPr>
            <a:r>
              <a:rPr lang="nl-NL" sz="800" kern="0" dirty="0">
                <a:solidFill>
                  <a:prstClr val="black"/>
                </a:solidFill>
                <a:latin typeface="Calibri" panose="020F0502020204030204"/>
                <a:cs typeface="Calibri"/>
              </a:rPr>
              <a:t>3 jan. ’22</a:t>
            </a:r>
          </a:p>
        </p:txBody>
      </p:sp>
      <p:sp>
        <p:nvSpPr>
          <p:cNvPr id="119" name="Isosceles Triangle 8">
            <a:extLst>
              <a:ext uri="{FF2B5EF4-FFF2-40B4-BE49-F238E27FC236}">
                <a16:creationId xmlns:a16="http://schemas.microsoft.com/office/drawing/2014/main" id="{E512FF79-12B8-E040-884E-083CB4513287}"/>
              </a:ext>
            </a:extLst>
          </p:cNvPr>
          <p:cNvSpPr/>
          <p:nvPr/>
        </p:nvSpPr>
        <p:spPr>
          <a:xfrm>
            <a:off x="6594655" y="3073647"/>
            <a:ext cx="182880" cy="91440"/>
          </a:xfrm>
          <a:prstGeom prst="triangle">
            <a:avLst/>
          </a:prstGeom>
          <a:solidFill>
            <a:schemeClr val="bg1">
              <a:lumMod val="50000"/>
            </a:schemeClr>
          </a:solidFill>
          <a:ln w="12700" cap="flat" cmpd="sng" algn="ctr">
            <a:solidFill>
              <a:srgbClr val="4472C4">
                <a:shade val="50000"/>
              </a:srgbClr>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20" name="TextBox 9">
            <a:extLst>
              <a:ext uri="{FF2B5EF4-FFF2-40B4-BE49-F238E27FC236}">
                <a16:creationId xmlns:a16="http://schemas.microsoft.com/office/drawing/2014/main" id="{A458BF86-E9C9-634E-A188-1395779FFBC0}"/>
              </a:ext>
            </a:extLst>
          </p:cNvPr>
          <p:cNvSpPr txBox="1"/>
          <p:nvPr/>
        </p:nvSpPr>
        <p:spPr>
          <a:xfrm>
            <a:off x="7259731" y="3163425"/>
            <a:ext cx="636713" cy="338554"/>
          </a:xfrm>
          <a:prstGeom prst="rect">
            <a:avLst/>
          </a:prstGeom>
          <a:noFill/>
        </p:spPr>
        <p:txBody>
          <a:bodyPr wrap="square" lIns="91440" tIns="45720" rIns="91440" bIns="45720" rtlCol="0" anchor="t">
            <a:spAutoFit/>
          </a:bodyPr>
          <a:lstStyle/>
          <a:p>
            <a:pPr algn="ctr" defTabSz="914377">
              <a:defRPr/>
            </a:pPr>
            <a:r>
              <a:rPr lang="nl-NL" sz="800" b="1" kern="0">
                <a:solidFill>
                  <a:prstClr val="black"/>
                </a:solidFill>
                <a:latin typeface="Calibri" panose="020F0502020204030204"/>
                <a:cs typeface="Calibri"/>
              </a:rPr>
              <a:t>Go Live</a:t>
            </a:r>
          </a:p>
          <a:p>
            <a:pPr algn="ctr" defTabSz="914377">
              <a:defRPr/>
            </a:pPr>
            <a:r>
              <a:rPr lang="nl-NL" sz="800" kern="0">
                <a:solidFill>
                  <a:prstClr val="black"/>
                </a:solidFill>
                <a:latin typeface="Calibri" panose="020F0502020204030204"/>
                <a:cs typeface="Calibri"/>
              </a:rPr>
              <a:t>19 mrt. ’22</a:t>
            </a:r>
          </a:p>
        </p:txBody>
      </p:sp>
      <p:sp>
        <p:nvSpPr>
          <p:cNvPr id="121" name="Isosceles Triangle 10">
            <a:extLst>
              <a:ext uri="{FF2B5EF4-FFF2-40B4-BE49-F238E27FC236}">
                <a16:creationId xmlns:a16="http://schemas.microsoft.com/office/drawing/2014/main" id="{117466EC-E58C-E443-9E2C-78BA09AE1075}"/>
              </a:ext>
            </a:extLst>
          </p:cNvPr>
          <p:cNvSpPr/>
          <p:nvPr/>
        </p:nvSpPr>
        <p:spPr>
          <a:xfrm>
            <a:off x="7481375" y="3073647"/>
            <a:ext cx="182880" cy="91440"/>
          </a:xfrm>
          <a:prstGeom prst="triangle">
            <a:avLst/>
          </a:prstGeom>
          <a:solidFill>
            <a:schemeClr val="accent2"/>
          </a:solidFill>
          <a:ln w="12700" cap="flat" cmpd="sng" algn="ctr">
            <a:solidFill>
              <a:srgbClr val="4472C4">
                <a:shade val="50000"/>
              </a:srgbClr>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22" name="TextBox 11">
            <a:extLst>
              <a:ext uri="{FF2B5EF4-FFF2-40B4-BE49-F238E27FC236}">
                <a16:creationId xmlns:a16="http://schemas.microsoft.com/office/drawing/2014/main" id="{9644C23C-5068-4748-9B49-C19A4E9CF024}"/>
              </a:ext>
            </a:extLst>
          </p:cNvPr>
          <p:cNvSpPr txBox="1"/>
          <p:nvPr/>
        </p:nvSpPr>
        <p:spPr>
          <a:xfrm>
            <a:off x="5928932" y="3163425"/>
            <a:ext cx="716642" cy="338554"/>
          </a:xfrm>
          <a:prstGeom prst="rect">
            <a:avLst/>
          </a:prstGeom>
          <a:noFill/>
        </p:spPr>
        <p:txBody>
          <a:bodyPr wrap="square" lIns="91440" tIns="45720" rIns="91440" bIns="45720" rtlCol="0" anchor="t">
            <a:spAutoFit/>
          </a:bodyPr>
          <a:lstStyle/>
          <a:p>
            <a:pPr defTabSz="914377">
              <a:defRPr/>
            </a:pPr>
            <a:r>
              <a:rPr lang="nl-NL" sz="800" b="1" kern="0" dirty="0">
                <a:solidFill>
                  <a:prstClr val="black"/>
                </a:solidFill>
              </a:rPr>
              <a:t>T2’ : </a:t>
            </a:r>
            <a:r>
              <a:rPr lang="nl-NL" sz="800" kern="0" dirty="0">
                <a:solidFill>
                  <a:prstClr val="black"/>
                </a:solidFill>
              </a:rPr>
              <a:t>FAT/K</a:t>
            </a:r>
            <a:r>
              <a:rPr lang="nl-NL" sz="800" b="1" kern="0" dirty="0">
                <a:solidFill>
                  <a:prstClr val="black"/>
                </a:solidFill>
              </a:rPr>
              <a:t> </a:t>
            </a:r>
            <a:endParaRPr lang="nl-NL" sz="800" kern="0" dirty="0">
              <a:solidFill>
                <a:prstClr val="black"/>
              </a:solidFill>
              <a:latin typeface="Calibri" panose="020F0502020204030204"/>
              <a:cs typeface="Calibri"/>
            </a:endParaRPr>
          </a:p>
          <a:p>
            <a:pPr defTabSz="914377">
              <a:defRPr/>
            </a:pPr>
            <a:r>
              <a:rPr lang="nl-NL" sz="800" kern="0" dirty="0">
                <a:solidFill>
                  <a:prstClr val="black"/>
                </a:solidFill>
                <a:latin typeface="Calibri" panose="020F0502020204030204"/>
                <a:cs typeface="Calibri"/>
              </a:rPr>
              <a:t>29 nov. ‘21</a:t>
            </a:r>
          </a:p>
        </p:txBody>
      </p:sp>
      <p:sp>
        <p:nvSpPr>
          <p:cNvPr id="123" name="Isosceles Triangle 12">
            <a:extLst>
              <a:ext uri="{FF2B5EF4-FFF2-40B4-BE49-F238E27FC236}">
                <a16:creationId xmlns:a16="http://schemas.microsoft.com/office/drawing/2014/main" id="{42998D2A-8D67-944E-9E43-59194FBEDB2A}"/>
              </a:ext>
            </a:extLst>
          </p:cNvPr>
          <p:cNvSpPr/>
          <p:nvPr/>
        </p:nvSpPr>
        <p:spPr>
          <a:xfrm>
            <a:off x="6035346" y="3073647"/>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914377"/>
            <a:endParaRPr lang="nl-NL" kern="0">
              <a:solidFill>
                <a:prstClr val="white"/>
              </a:solidFill>
              <a:latin typeface="Calibri" panose="020F0502020204030204"/>
            </a:endParaRPr>
          </a:p>
        </p:txBody>
      </p:sp>
      <p:sp>
        <p:nvSpPr>
          <p:cNvPr id="124" name="Pijl: punthaak 22">
            <a:extLst>
              <a:ext uri="{FF2B5EF4-FFF2-40B4-BE49-F238E27FC236}">
                <a16:creationId xmlns:a16="http://schemas.microsoft.com/office/drawing/2014/main" id="{83D6DEFB-0995-6744-926A-F752684EBBA2}"/>
              </a:ext>
            </a:extLst>
          </p:cNvPr>
          <p:cNvSpPr/>
          <p:nvPr/>
        </p:nvSpPr>
        <p:spPr>
          <a:xfrm>
            <a:off x="5803697" y="2790565"/>
            <a:ext cx="1736446" cy="246888"/>
          </a:xfrm>
          <a:prstGeom prst="chevron">
            <a:avLst/>
          </a:prstGeom>
          <a:solidFill>
            <a:sysClr val="window" lastClr="FFFFFF">
              <a:lumMod val="50000"/>
            </a:sysClr>
          </a:solidFill>
          <a:ln w="12700" cap="flat" cmpd="sng" algn="ctr">
            <a:noFill/>
            <a:prstDash val="solid"/>
            <a:miter lim="800000"/>
          </a:ln>
          <a:effectLst/>
        </p:spPr>
        <p:txBody>
          <a:bodyPr lIns="91440" tIns="45720" rIns="91440" bIns="45720" rtlCol="0" anchor="ctr"/>
          <a:lstStyle/>
          <a:p>
            <a:pPr algn="ctr" defTabSz="914377">
              <a:defRPr/>
            </a:pPr>
            <a:r>
              <a:rPr lang="nl-NL" sz="900" b="1" kern="0">
                <a:solidFill>
                  <a:prstClr val="white"/>
                </a:solidFill>
                <a:latin typeface="Arial"/>
                <a:cs typeface="Arial"/>
              </a:rPr>
              <a:t>Deployment</a:t>
            </a:r>
            <a:endParaRPr lang="nl-NL" sz="1000" b="1" kern="0">
              <a:solidFill>
                <a:prstClr val="white"/>
              </a:solidFill>
              <a:latin typeface="Arial"/>
              <a:cs typeface="Arial"/>
            </a:endParaRPr>
          </a:p>
          <a:p>
            <a:pPr algn="ctr" defTabSz="914377">
              <a:defRPr/>
            </a:pPr>
            <a:r>
              <a:rPr lang="nl-NL" sz="600" b="1" kern="0">
                <a:solidFill>
                  <a:prstClr val="white"/>
                </a:solidFill>
                <a:latin typeface="Arial"/>
                <a:cs typeface="Arial"/>
              </a:rPr>
              <a:t>Transitie &amp;  Go Live</a:t>
            </a:r>
            <a:endParaRPr lang="nl-NL" sz="600">
              <a:solidFill>
                <a:prstClr val="white"/>
              </a:solidFill>
              <a:latin typeface="Calibri" panose="020F0502020204030204"/>
              <a:cs typeface="Calibri"/>
            </a:endParaRPr>
          </a:p>
        </p:txBody>
      </p:sp>
      <p:sp>
        <p:nvSpPr>
          <p:cNvPr id="125" name="Pijl: punthaak 26">
            <a:extLst>
              <a:ext uri="{FF2B5EF4-FFF2-40B4-BE49-F238E27FC236}">
                <a16:creationId xmlns:a16="http://schemas.microsoft.com/office/drawing/2014/main" id="{B939F7A7-1ED2-6C46-8720-E8A7E7E0D0F3}"/>
              </a:ext>
            </a:extLst>
          </p:cNvPr>
          <p:cNvSpPr/>
          <p:nvPr/>
        </p:nvSpPr>
        <p:spPr>
          <a:xfrm>
            <a:off x="7647180" y="2790565"/>
            <a:ext cx="1124390" cy="118872"/>
          </a:xfrm>
          <a:prstGeom prst="chevron">
            <a:avLst/>
          </a:prstGeom>
          <a:solidFill>
            <a:srgbClr val="7F7F7F"/>
          </a:solidFill>
          <a:ln w="12700" cap="flat" cmpd="sng" algn="ctr">
            <a:noFill/>
            <a:prstDash val="solid"/>
            <a:miter lim="800000"/>
          </a:ln>
          <a:effectLst/>
        </p:spPr>
        <p:txBody>
          <a:bodyPr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Nazorg</a:t>
            </a:r>
          </a:p>
        </p:txBody>
      </p:sp>
      <p:sp>
        <p:nvSpPr>
          <p:cNvPr id="126" name="Pijl: punthaak 26">
            <a:extLst>
              <a:ext uri="{FF2B5EF4-FFF2-40B4-BE49-F238E27FC236}">
                <a16:creationId xmlns:a16="http://schemas.microsoft.com/office/drawing/2014/main" id="{BAEBF842-8B77-3443-9B50-EAAB36301E49}"/>
              </a:ext>
            </a:extLst>
          </p:cNvPr>
          <p:cNvSpPr/>
          <p:nvPr/>
        </p:nvSpPr>
        <p:spPr>
          <a:xfrm>
            <a:off x="7648958" y="2918581"/>
            <a:ext cx="1121361" cy="118872"/>
          </a:xfrm>
          <a:prstGeom prst="chevron">
            <a:avLst/>
          </a:prstGeom>
          <a:solidFill>
            <a:sysClr val="window" lastClr="FFFFFF">
              <a:lumMod val="50000"/>
              <a:alpha val="50000"/>
            </a:sysClr>
          </a:solidFill>
          <a:ln w="12700" cap="flat" cmpd="sng" algn="ctr">
            <a:noFill/>
            <a:prstDash val="solid"/>
            <a:miter lim="800000"/>
          </a:ln>
          <a:effectLst/>
        </p:spPr>
        <p:txBody>
          <a:bodyPr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Beheer</a:t>
            </a:r>
          </a:p>
        </p:txBody>
      </p:sp>
      <p:sp>
        <p:nvSpPr>
          <p:cNvPr id="127" name="Pijl: punthaak 26">
            <a:extLst>
              <a:ext uri="{FF2B5EF4-FFF2-40B4-BE49-F238E27FC236}">
                <a16:creationId xmlns:a16="http://schemas.microsoft.com/office/drawing/2014/main" id="{827D4809-1A2F-8C4E-BF58-6AB72F8B9494}"/>
              </a:ext>
            </a:extLst>
          </p:cNvPr>
          <p:cNvSpPr/>
          <p:nvPr/>
        </p:nvSpPr>
        <p:spPr>
          <a:xfrm>
            <a:off x="5433208" y="1874327"/>
            <a:ext cx="1103413" cy="183408"/>
          </a:xfrm>
          <a:prstGeom prst="chevron">
            <a:avLst/>
          </a:prstGeom>
          <a:solidFill>
            <a:schemeClr val="accent2"/>
          </a:solidFill>
          <a:ln w="12700" cap="flat" cmpd="sng" algn="ctr">
            <a:noFill/>
            <a:prstDash val="solid"/>
            <a:miter lim="800000"/>
          </a:ln>
          <a:effectLst/>
        </p:spPr>
        <p:txBody>
          <a:bodyPr rtlCol="0" anchor="ctr"/>
          <a:lstStyle/>
          <a:p>
            <a:pPr algn="ctr" defTabSz="914377"/>
            <a:r>
              <a:rPr lang="nl-NL" sz="800" b="1" kern="0">
                <a:solidFill>
                  <a:prstClr val="white"/>
                </a:solidFill>
                <a:latin typeface="Arial" panose="020B0604020202020204" pitchFamily="34" charset="0"/>
                <a:cs typeface="Arial" panose="020B0604020202020204" pitchFamily="34" charset="0"/>
              </a:rPr>
              <a:t>PI-21.4</a:t>
            </a:r>
          </a:p>
        </p:txBody>
      </p:sp>
      <p:sp>
        <p:nvSpPr>
          <p:cNvPr id="128" name="Pijl: punthaak 26">
            <a:extLst>
              <a:ext uri="{FF2B5EF4-FFF2-40B4-BE49-F238E27FC236}">
                <a16:creationId xmlns:a16="http://schemas.microsoft.com/office/drawing/2014/main" id="{2F2F91C5-B7E7-0E43-86CD-F672B12496D4}"/>
              </a:ext>
            </a:extLst>
          </p:cNvPr>
          <p:cNvSpPr/>
          <p:nvPr/>
        </p:nvSpPr>
        <p:spPr>
          <a:xfrm>
            <a:off x="6601612" y="1880901"/>
            <a:ext cx="1103413" cy="170260"/>
          </a:xfrm>
          <a:prstGeom prst="chevron">
            <a:avLst/>
          </a:prstGeom>
          <a:solidFill>
            <a:schemeClr val="accent2">
              <a:lumMod val="60000"/>
              <a:lumOff val="40000"/>
            </a:schemeClr>
          </a:solidFill>
          <a:ln w="12700" cap="flat" cmpd="sng" algn="ctr">
            <a:noFill/>
            <a:prstDash val="solid"/>
            <a:miter lim="800000"/>
          </a:ln>
          <a:effectLst/>
        </p:spPr>
        <p:txBody>
          <a:bodyPr rtlCol="0" anchor="ctr"/>
          <a:lstStyle/>
          <a:p>
            <a:pPr algn="ctr" defTabSz="914377"/>
            <a:r>
              <a:rPr lang="nl-NL" sz="800" b="1" kern="0">
                <a:solidFill>
                  <a:prstClr val="white"/>
                </a:solidFill>
                <a:latin typeface="Arial" panose="020B0604020202020204" pitchFamily="34" charset="0"/>
                <a:cs typeface="Arial" panose="020B0604020202020204" pitchFamily="34" charset="0"/>
              </a:rPr>
              <a:t>PI-22.1</a:t>
            </a:r>
          </a:p>
        </p:txBody>
      </p:sp>
      <p:sp>
        <p:nvSpPr>
          <p:cNvPr id="129" name="Pijl: punthaak 26">
            <a:extLst>
              <a:ext uri="{FF2B5EF4-FFF2-40B4-BE49-F238E27FC236}">
                <a16:creationId xmlns:a16="http://schemas.microsoft.com/office/drawing/2014/main" id="{A930AA11-5E71-7542-ABD1-A003121A23AB}"/>
              </a:ext>
            </a:extLst>
          </p:cNvPr>
          <p:cNvSpPr/>
          <p:nvPr/>
        </p:nvSpPr>
        <p:spPr>
          <a:xfrm>
            <a:off x="7770016" y="1880902"/>
            <a:ext cx="1103413" cy="170259"/>
          </a:xfrm>
          <a:prstGeom prst="chevron">
            <a:avLst/>
          </a:prstGeom>
          <a:solidFill>
            <a:schemeClr val="accent2">
              <a:lumMod val="60000"/>
              <a:lumOff val="40000"/>
            </a:schemeClr>
          </a:solidFill>
          <a:ln w="12700" cap="flat" cmpd="sng" algn="ctr">
            <a:noFill/>
            <a:prstDash val="solid"/>
            <a:miter lim="800000"/>
          </a:ln>
          <a:effectLst/>
        </p:spPr>
        <p:txBody>
          <a:bodyPr rtlCol="0" anchor="ctr"/>
          <a:lstStyle/>
          <a:p>
            <a:pPr algn="ctr" defTabSz="914377"/>
            <a:r>
              <a:rPr lang="nl-NL" sz="800" b="1" kern="0">
                <a:solidFill>
                  <a:prstClr val="white"/>
                </a:solidFill>
                <a:latin typeface="Arial" panose="020B0604020202020204" pitchFamily="34" charset="0"/>
                <a:cs typeface="Arial" panose="020B0604020202020204" pitchFamily="34" charset="0"/>
              </a:rPr>
              <a:t>PI-22.2</a:t>
            </a:r>
          </a:p>
        </p:txBody>
      </p:sp>
      <p:sp>
        <p:nvSpPr>
          <p:cNvPr id="130" name="Rectangle 45">
            <a:extLst>
              <a:ext uri="{FF2B5EF4-FFF2-40B4-BE49-F238E27FC236}">
                <a16:creationId xmlns:a16="http://schemas.microsoft.com/office/drawing/2014/main" id="{13B5DECF-6F3B-B848-97D8-87B27AAA7BFB}"/>
              </a:ext>
            </a:extLst>
          </p:cNvPr>
          <p:cNvSpPr/>
          <p:nvPr/>
        </p:nvSpPr>
        <p:spPr>
          <a:xfrm>
            <a:off x="1929121" y="1534435"/>
            <a:ext cx="1103413"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nl-NL" sz="900" b="1">
                <a:solidFill>
                  <a:prstClr val="white"/>
                </a:solidFill>
                <a:latin typeface="Arial"/>
                <a:cs typeface="Arial"/>
              </a:rPr>
              <a:t>Q1 ‘21</a:t>
            </a:r>
            <a:endParaRPr lang="en-US" sz="900" b="1">
              <a:solidFill>
                <a:prstClr val="white"/>
              </a:solidFill>
              <a:latin typeface="Arial"/>
              <a:cs typeface="Arial"/>
            </a:endParaRPr>
          </a:p>
        </p:txBody>
      </p:sp>
      <p:sp>
        <p:nvSpPr>
          <p:cNvPr id="131" name="Rectangle 46">
            <a:extLst>
              <a:ext uri="{FF2B5EF4-FFF2-40B4-BE49-F238E27FC236}">
                <a16:creationId xmlns:a16="http://schemas.microsoft.com/office/drawing/2014/main" id="{7C29C399-2211-1B4C-9C2F-DEEFA24F2195}"/>
              </a:ext>
            </a:extLst>
          </p:cNvPr>
          <p:cNvSpPr/>
          <p:nvPr/>
        </p:nvSpPr>
        <p:spPr>
          <a:xfrm>
            <a:off x="3097300" y="1534435"/>
            <a:ext cx="1103413"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nl-NL" sz="900" b="1">
                <a:solidFill>
                  <a:prstClr val="white"/>
                </a:solidFill>
                <a:latin typeface="Arial"/>
                <a:cs typeface="Arial"/>
              </a:rPr>
              <a:t>Q2 ‘21</a:t>
            </a:r>
            <a:endParaRPr lang="en-US" sz="900" b="1">
              <a:solidFill>
                <a:prstClr val="white"/>
              </a:solidFill>
              <a:latin typeface="Arial"/>
              <a:cs typeface="Arial"/>
            </a:endParaRPr>
          </a:p>
        </p:txBody>
      </p:sp>
      <p:sp>
        <p:nvSpPr>
          <p:cNvPr id="132" name="Rectangle 47">
            <a:extLst>
              <a:ext uri="{FF2B5EF4-FFF2-40B4-BE49-F238E27FC236}">
                <a16:creationId xmlns:a16="http://schemas.microsoft.com/office/drawing/2014/main" id="{47E774E5-BFB9-2142-A88A-B5E31C2A9EB6}"/>
              </a:ext>
            </a:extLst>
          </p:cNvPr>
          <p:cNvSpPr/>
          <p:nvPr/>
        </p:nvSpPr>
        <p:spPr>
          <a:xfrm>
            <a:off x="4265479" y="1534435"/>
            <a:ext cx="1103413"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nl-NL" sz="900" b="1">
                <a:solidFill>
                  <a:prstClr val="white"/>
                </a:solidFill>
                <a:latin typeface="Arial"/>
                <a:cs typeface="Arial"/>
              </a:rPr>
              <a:t>Q3 '21</a:t>
            </a:r>
            <a:endParaRPr lang="en-US" sz="900" b="1">
              <a:solidFill>
                <a:prstClr val="white"/>
              </a:solidFill>
              <a:latin typeface="Arial"/>
              <a:cs typeface="Arial"/>
            </a:endParaRPr>
          </a:p>
        </p:txBody>
      </p:sp>
      <p:sp>
        <p:nvSpPr>
          <p:cNvPr id="133" name="Rectangle 48">
            <a:extLst>
              <a:ext uri="{FF2B5EF4-FFF2-40B4-BE49-F238E27FC236}">
                <a16:creationId xmlns:a16="http://schemas.microsoft.com/office/drawing/2014/main" id="{0819F553-EAD5-E24B-9AFF-D193F1C4D01D}"/>
              </a:ext>
            </a:extLst>
          </p:cNvPr>
          <p:cNvSpPr/>
          <p:nvPr/>
        </p:nvSpPr>
        <p:spPr>
          <a:xfrm>
            <a:off x="5433658" y="1534435"/>
            <a:ext cx="1103413"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nl-NL" sz="900" b="1">
                <a:solidFill>
                  <a:prstClr val="white"/>
                </a:solidFill>
                <a:latin typeface="Arial"/>
                <a:cs typeface="Arial"/>
              </a:rPr>
              <a:t>Q4 '21</a:t>
            </a:r>
            <a:endParaRPr lang="en-US" sz="900" b="1">
              <a:solidFill>
                <a:prstClr val="white"/>
              </a:solidFill>
              <a:latin typeface="Arial"/>
              <a:cs typeface="Arial"/>
            </a:endParaRPr>
          </a:p>
        </p:txBody>
      </p:sp>
      <p:sp>
        <p:nvSpPr>
          <p:cNvPr id="134" name="Rectangle 49">
            <a:extLst>
              <a:ext uri="{FF2B5EF4-FFF2-40B4-BE49-F238E27FC236}">
                <a16:creationId xmlns:a16="http://schemas.microsoft.com/office/drawing/2014/main" id="{957E8E75-4E2E-624F-9F16-4D8ABBDDD8F5}"/>
              </a:ext>
            </a:extLst>
          </p:cNvPr>
          <p:cNvSpPr/>
          <p:nvPr/>
        </p:nvSpPr>
        <p:spPr>
          <a:xfrm>
            <a:off x="6601837" y="1534435"/>
            <a:ext cx="1103413"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nl-NL" sz="900" b="1">
                <a:solidFill>
                  <a:prstClr val="white"/>
                </a:solidFill>
                <a:latin typeface="Arial"/>
                <a:cs typeface="Arial"/>
              </a:rPr>
              <a:t>Q1 ‘22</a:t>
            </a:r>
            <a:endParaRPr lang="en-US" sz="900" b="1">
              <a:solidFill>
                <a:prstClr val="white"/>
              </a:solidFill>
              <a:latin typeface="Arial"/>
              <a:cs typeface="Arial"/>
            </a:endParaRPr>
          </a:p>
        </p:txBody>
      </p:sp>
      <p:sp>
        <p:nvSpPr>
          <p:cNvPr id="135" name="Rectangle 50">
            <a:extLst>
              <a:ext uri="{FF2B5EF4-FFF2-40B4-BE49-F238E27FC236}">
                <a16:creationId xmlns:a16="http://schemas.microsoft.com/office/drawing/2014/main" id="{B6C04612-9483-E441-9F43-D1F0F0AEA062}"/>
              </a:ext>
            </a:extLst>
          </p:cNvPr>
          <p:cNvSpPr/>
          <p:nvPr/>
        </p:nvSpPr>
        <p:spPr>
          <a:xfrm>
            <a:off x="7770016" y="1534435"/>
            <a:ext cx="1103413"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nl-NL" sz="900" b="1">
                <a:solidFill>
                  <a:prstClr val="white"/>
                </a:solidFill>
                <a:latin typeface="Arial"/>
                <a:cs typeface="Arial"/>
              </a:rPr>
              <a:t>Q2 ‘22</a:t>
            </a:r>
            <a:endParaRPr lang="en-US" sz="900" b="1">
              <a:solidFill>
                <a:prstClr val="white"/>
              </a:solidFill>
              <a:latin typeface="Arial"/>
              <a:cs typeface="Arial"/>
            </a:endParaRPr>
          </a:p>
        </p:txBody>
      </p:sp>
      <p:sp>
        <p:nvSpPr>
          <p:cNvPr id="136" name="Rectangle 72">
            <a:extLst>
              <a:ext uri="{FF2B5EF4-FFF2-40B4-BE49-F238E27FC236}">
                <a16:creationId xmlns:a16="http://schemas.microsoft.com/office/drawing/2014/main" id="{E19F71BC-2E20-8949-B4E2-25C8956B8BB3}"/>
              </a:ext>
            </a:extLst>
          </p:cNvPr>
          <p:cNvSpPr/>
          <p:nvPr/>
        </p:nvSpPr>
        <p:spPr>
          <a:xfrm>
            <a:off x="291484" y="1828870"/>
            <a:ext cx="1005840"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nl-NL" sz="1000" b="1">
                <a:solidFill>
                  <a:prstClr val="white"/>
                </a:solidFill>
                <a:latin typeface="Arial"/>
                <a:cs typeface="Arial"/>
              </a:rPr>
              <a:t>Program Incr.</a:t>
            </a:r>
          </a:p>
        </p:txBody>
      </p:sp>
      <p:sp>
        <p:nvSpPr>
          <p:cNvPr id="137" name="Rectangle 73">
            <a:extLst>
              <a:ext uri="{FF2B5EF4-FFF2-40B4-BE49-F238E27FC236}">
                <a16:creationId xmlns:a16="http://schemas.microsoft.com/office/drawing/2014/main" id="{F9F95703-026D-F040-B66D-6952FC852602}"/>
              </a:ext>
            </a:extLst>
          </p:cNvPr>
          <p:cNvSpPr/>
          <p:nvPr/>
        </p:nvSpPr>
        <p:spPr>
          <a:xfrm>
            <a:off x="291484" y="1494889"/>
            <a:ext cx="1005840" cy="26354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nl-NL" sz="1000" b="1">
                <a:solidFill>
                  <a:prstClr val="white"/>
                </a:solidFill>
                <a:latin typeface="Arial"/>
                <a:cs typeface="Arial"/>
              </a:rPr>
              <a:t>Kwartaal</a:t>
            </a:r>
          </a:p>
        </p:txBody>
      </p:sp>
      <p:sp>
        <p:nvSpPr>
          <p:cNvPr id="138" name="Rectangle 118">
            <a:extLst>
              <a:ext uri="{FF2B5EF4-FFF2-40B4-BE49-F238E27FC236}">
                <a16:creationId xmlns:a16="http://schemas.microsoft.com/office/drawing/2014/main" id="{7C8295B6-53A7-2D42-B7E4-5F8FEA883CE0}"/>
              </a:ext>
            </a:extLst>
          </p:cNvPr>
          <p:cNvSpPr/>
          <p:nvPr/>
        </p:nvSpPr>
        <p:spPr>
          <a:xfrm>
            <a:off x="291484" y="2160205"/>
            <a:ext cx="1005840" cy="5079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nl-NL" sz="1000" b="1">
                <a:solidFill>
                  <a:prstClr val="white"/>
                </a:solidFill>
                <a:latin typeface="Arial"/>
                <a:cs typeface="Arial"/>
              </a:rPr>
              <a:t>NEDU</a:t>
            </a:r>
          </a:p>
        </p:txBody>
      </p:sp>
      <p:sp>
        <p:nvSpPr>
          <p:cNvPr id="139" name="Rectangle 119">
            <a:extLst>
              <a:ext uri="{FF2B5EF4-FFF2-40B4-BE49-F238E27FC236}">
                <a16:creationId xmlns:a16="http://schemas.microsoft.com/office/drawing/2014/main" id="{8D0F6DE2-B35E-DA40-BDD2-DAD703E20C00}"/>
              </a:ext>
            </a:extLst>
          </p:cNvPr>
          <p:cNvSpPr/>
          <p:nvPr/>
        </p:nvSpPr>
        <p:spPr>
          <a:xfrm>
            <a:off x="291484" y="2715027"/>
            <a:ext cx="1005840" cy="86526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nl-NL" sz="1000" b="1">
                <a:solidFill>
                  <a:prstClr val="white"/>
                </a:solidFill>
                <a:latin typeface="Arial"/>
                <a:cs typeface="Arial"/>
              </a:rPr>
              <a:t>EDSN</a:t>
            </a:r>
          </a:p>
        </p:txBody>
      </p:sp>
      <p:sp>
        <p:nvSpPr>
          <p:cNvPr id="140" name="TextBox 126">
            <a:extLst>
              <a:ext uri="{FF2B5EF4-FFF2-40B4-BE49-F238E27FC236}">
                <a16:creationId xmlns:a16="http://schemas.microsoft.com/office/drawing/2014/main" id="{2170AE7C-BB75-0743-B244-51966F0B957B}"/>
              </a:ext>
            </a:extLst>
          </p:cNvPr>
          <p:cNvSpPr txBox="1"/>
          <p:nvPr/>
        </p:nvSpPr>
        <p:spPr>
          <a:xfrm>
            <a:off x="2947203" y="3163425"/>
            <a:ext cx="803426" cy="338554"/>
          </a:xfrm>
          <a:prstGeom prst="rect">
            <a:avLst/>
          </a:prstGeom>
          <a:noFill/>
        </p:spPr>
        <p:txBody>
          <a:bodyPr wrap="square" lIns="91440" tIns="45720" rIns="91440" bIns="45720" rtlCol="0" anchor="t">
            <a:spAutoFit/>
          </a:bodyPr>
          <a:lstStyle/>
          <a:p>
            <a:pPr algn="ctr" defTabSz="914377">
              <a:defRPr/>
            </a:pPr>
            <a:r>
              <a:rPr lang="nl-NL" sz="800" b="1" kern="0">
                <a:solidFill>
                  <a:prstClr val="black"/>
                </a:solidFill>
                <a:cs typeface="Calibri"/>
              </a:rPr>
              <a:t> Int. MMC-hub</a:t>
            </a:r>
            <a:endParaRPr lang="en-US" sz="800">
              <a:solidFill>
                <a:prstClr val="black"/>
              </a:solidFill>
            </a:endParaRPr>
          </a:p>
          <a:p>
            <a:pPr algn="ctr" defTabSz="914377">
              <a:defRPr/>
            </a:pPr>
            <a:r>
              <a:rPr lang="nl-NL" sz="800" kern="0">
                <a:solidFill>
                  <a:prstClr val="black"/>
                </a:solidFill>
                <a:cs typeface="Calibri"/>
              </a:rPr>
              <a:t>April ’21</a:t>
            </a:r>
          </a:p>
        </p:txBody>
      </p:sp>
      <p:sp>
        <p:nvSpPr>
          <p:cNvPr id="141" name="Rechthoek: afgeronde hoeken 14">
            <a:extLst>
              <a:ext uri="{FF2B5EF4-FFF2-40B4-BE49-F238E27FC236}">
                <a16:creationId xmlns:a16="http://schemas.microsoft.com/office/drawing/2014/main" id="{424A05A9-539E-DD4B-A664-B7F5A8856D8C}"/>
              </a:ext>
            </a:extLst>
          </p:cNvPr>
          <p:cNvSpPr/>
          <p:nvPr/>
        </p:nvSpPr>
        <p:spPr>
          <a:xfrm>
            <a:off x="208281" y="3661820"/>
            <a:ext cx="11360866" cy="2197402"/>
          </a:xfrm>
          <a:prstGeom prst="roundRect">
            <a:avLst>
              <a:gd name="adj" fmla="val 1643"/>
            </a:avLst>
          </a:prstGeom>
          <a:noFill/>
          <a:ln w="3175" cap="flat" cmpd="sng" algn="ctr">
            <a:solidFill>
              <a:schemeClr val="accent2">
                <a:lumMod val="75000"/>
              </a:schemeClr>
            </a:solidFill>
            <a:prstDash val="solid"/>
          </a:ln>
          <a:effectLst/>
        </p:spPr>
        <p:txBody>
          <a:bodyPr wrap="none" lIns="108000" tIns="0" rIns="108000" bIns="0" rtlCol="0" anchor="ctr"/>
          <a:lstStyle/>
          <a:p>
            <a:pPr algn="ctr" defTabSz="457131">
              <a:defRPr/>
            </a:pPr>
            <a:endParaRPr lang="en-US" sz="1100" b="1">
              <a:solidFill>
                <a:schemeClr val="tx1">
                  <a:lumMod val="75000"/>
                  <a:lumOff val="25000"/>
                </a:schemeClr>
              </a:solidFill>
              <a:latin typeface="+mj-lt"/>
            </a:endParaRPr>
          </a:p>
        </p:txBody>
      </p:sp>
      <p:sp>
        <p:nvSpPr>
          <p:cNvPr id="142" name="Rectangle 105">
            <a:extLst>
              <a:ext uri="{FF2B5EF4-FFF2-40B4-BE49-F238E27FC236}">
                <a16:creationId xmlns:a16="http://schemas.microsoft.com/office/drawing/2014/main" id="{29490578-B7C5-3345-9701-DBD398EA5468}"/>
              </a:ext>
            </a:extLst>
          </p:cNvPr>
          <p:cNvSpPr/>
          <p:nvPr/>
        </p:nvSpPr>
        <p:spPr>
          <a:xfrm>
            <a:off x="284377" y="3658325"/>
            <a:ext cx="1005840" cy="22043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nl-NL" sz="1000" b="1">
                <a:solidFill>
                  <a:prstClr val="white"/>
                </a:solidFill>
                <a:latin typeface="Arial"/>
                <a:cs typeface="Arial"/>
              </a:rPr>
              <a:t>TEST</a:t>
            </a:r>
          </a:p>
        </p:txBody>
      </p:sp>
      <p:sp>
        <p:nvSpPr>
          <p:cNvPr id="143" name="Pijl: punthaak 22">
            <a:extLst>
              <a:ext uri="{FF2B5EF4-FFF2-40B4-BE49-F238E27FC236}">
                <a16:creationId xmlns:a16="http://schemas.microsoft.com/office/drawing/2014/main" id="{9A91993B-6E0F-F847-AD28-B38407C4BB82}"/>
              </a:ext>
            </a:extLst>
          </p:cNvPr>
          <p:cNvSpPr/>
          <p:nvPr/>
        </p:nvSpPr>
        <p:spPr>
          <a:xfrm>
            <a:off x="4939873" y="4988246"/>
            <a:ext cx="889925" cy="182880"/>
          </a:xfrm>
          <a:prstGeom prst="chevron">
            <a:avLst>
              <a:gd name="adj" fmla="val 25926"/>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144" name="Pijl: punthaak 22">
            <a:extLst>
              <a:ext uri="{FF2B5EF4-FFF2-40B4-BE49-F238E27FC236}">
                <a16:creationId xmlns:a16="http://schemas.microsoft.com/office/drawing/2014/main" id="{79286F77-7511-004B-8923-25C5631ADC30}"/>
              </a:ext>
            </a:extLst>
          </p:cNvPr>
          <p:cNvSpPr/>
          <p:nvPr/>
        </p:nvSpPr>
        <p:spPr>
          <a:xfrm>
            <a:off x="6026263" y="5248280"/>
            <a:ext cx="575349" cy="182880"/>
          </a:xfrm>
          <a:prstGeom prst="chevron">
            <a:avLst>
              <a:gd name="adj" fmla="val 30825"/>
            </a:avLst>
          </a:prstGeom>
          <a:solidFill>
            <a:srgbClr val="06B27C"/>
          </a:solidFill>
          <a:ln w="12700" cap="flat" cmpd="sng" algn="ctr">
            <a:noFill/>
            <a:prstDash val="solid"/>
            <a:miter lim="800000"/>
          </a:ln>
          <a:effectLst/>
        </p:spPr>
        <p:txBody>
          <a:bodyPr rtlCol="0" anchor="ctr"/>
          <a:lstStyle/>
          <a:p>
            <a:pPr algn="ct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145" name="Pijl: punthaak 22">
            <a:extLst>
              <a:ext uri="{FF2B5EF4-FFF2-40B4-BE49-F238E27FC236}">
                <a16:creationId xmlns:a16="http://schemas.microsoft.com/office/drawing/2014/main" id="{C9A9CEDF-DC38-F349-A50B-8FDBEDAFEF0E}"/>
              </a:ext>
            </a:extLst>
          </p:cNvPr>
          <p:cNvSpPr/>
          <p:nvPr/>
        </p:nvSpPr>
        <p:spPr>
          <a:xfrm>
            <a:off x="6606110" y="5487941"/>
            <a:ext cx="871806" cy="182880"/>
          </a:xfrm>
          <a:prstGeom prst="chevron">
            <a:avLst>
              <a:gd name="adj" fmla="val 41666"/>
            </a:avLst>
          </a:prstGeom>
          <a:solidFill>
            <a:srgbClr val="06B27C"/>
          </a:solidFill>
          <a:ln w="12700" cap="flat" cmpd="sng" algn="ctr">
            <a:noFill/>
            <a:prstDash val="solid"/>
            <a:miter lim="800000"/>
          </a:ln>
          <a:effectLst/>
        </p:spPr>
        <p:txBody>
          <a:bodyPr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GAT</a:t>
            </a:r>
          </a:p>
        </p:txBody>
      </p:sp>
      <p:sp>
        <p:nvSpPr>
          <p:cNvPr id="146" name="Isosceles Triangle 143">
            <a:extLst>
              <a:ext uri="{FF2B5EF4-FFF2-40B4-BE49-F238E27FC236}">
                <a16:creationId xmlns:a16="http://schemas.microsoft.com/office/drawing/2014/main" id="{53EFC957-BE72-0643-BAD0-B4483D147E72}"/>
              </a:ext>
            </a:extLst>
          </p:cNvPr>
          <p:cNvSpPr/>
          <p:nvPr/>
        </p:nvSpPr>
        <p:spPr>
          <a:xfrm>
            <a:off x="5737824" y="3077535"/>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914377"/>
            <a:endParaRPr lang="nl-NL" kern="0">
              <a:solidFill>
                <a:prstClr val="white"/>
              </a:solidFill>
              <a:latin typeface="Calibri" panose="020F0502020204030204"/>
            </a:endParaRPr>
          </a:p>
        </p:txBody>
      </p:sp>
      <p:sp>
        <p:nvSpPr>
          <p:cNvPr id="147" name="TextBox 144">
            <a:extLst>
              <a:ext uri="{FF2B5EF4-FFF2-40B4-BE49-F238E27FC236}">
                <a16:creationId xmlns:a16="http://schemas.microsoft.com/office/drawing/2014/main" id="{7709819C-FEE9-5F4E-8E1E-5BF15CFBB490}"/>
              </a:ext>
            </a:extLst>
          </p:cNvPr>
          <p:cNvSpPr txBox="1"/>
          <p:nvPr/>
        </p:nvSpPr>
        <p:spPr>
          <a:xfrm>
            <a:off x="5193228" y="3163425"/>
            <a:ext cx="827339" cy="338554"/>
          </a:xfrm>
          <a:prstGeom prst="rect">
            <a:avLst/>
          </a:prstGeom>
          <a:noFill/>
        </p:spPr>
        <p:txBody>
          <a:bodyPr wrap="square" lIns="91440" tIns="45720" rIns="91440" bIns="45720" rtlCol="0" anchor="t">
            <a:spAutoFit/>
          </a:bodyPr>
          <a:lstStyle/>
          <a:p>
            <a:pPr algn="r" defTabSz="914377">
              <a:defRPr/>
            </a:pPr>
            <a:r>
              <a:rPr lang="nl-NL" sz="800" b="1" kern="0" dirty="0">
                <a:solidFill>
                  <a:prstClr val="black"/>
                </a:solidFill>
                <a:cs typeface="Calibri"/>
              </a:rPr>
              <a:t>Einde RNBAT</a:t>
            </a:r>
          </a:p>
          <a:p>
            <a:pPr algn="r" defTabSz="914377">
              <a:defRPr/>
            </a:pPr>
            <a:r>
              <a:rPr lang="nl-NL" sz="800" kern="0" dirty="0">
                <a:solidFill>
                  <a:prstClr val="black"/>
                </a:solidFill>
                <a:cs typeface="Calibri"/>
              </a:rPr>
              <a:t>26 nov. ’21</a:t>
            </a:r>
          </a:p>
        </p:txBody>
      </p:sp>
      <p:sp>
        <p:nvSpPr>
          <p:cNvPr id="148" name="Ovaal 28">
            <a:extLst>
              <a:ext uri="{FF2B5EF4-FFF2-40B4-BE49-F238E27FC236}">
                <a16:creationId xmlns:a16="http://schemas.microsoft.com/office/drawing/2014/main" id="{81A914E0-8A4B-7E40-8165-702826EF1EDE}"/>
              </a:ext>
            </a:extLst>
          </p:cNvPr>
          <p:cNvSpPr/>
          <p:nvPr/>
        </p:nvSpPr>
        <p:spPr>
          <a:xfrm>
            <a:off x="1442642" y="4260811"/>
            <a:ext cx="182880" cy="182880"/>
          </a:xfrm>
          <a:prstGeom prst="ellipse">
            <a:avLst/>
          </a:prstGeom>
          <a:solidFill>
            <a:srgbClr val="69A0BF"/>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1</a:t>
            </a:r>
          </a:p>
        </p:txBody>
      </p:sp>
      <p:sp>
        <p:nvSpPr>
          <p:cNvPr id="149" name="Ovaal 28">
            <a:extLst>
              <a:ext uri="{FF2B5EF4-FFF2-40B4-BE49-F238E27FC236}">
                <a16:creationId xmlns:a16="http://schemas.microsoft.com/office/drawing/2014/main" id="{46E49EE4-B5A7-994C-84DB-9631FAFD6DCA}"/>
              </a:ext>
            </a:extLst>
          </p:cNvPr>
          <p:cNvSpPr/>
          <p:nvPr/>
        </p:nvSpPr>
        <p:spPr>
          <a:xfrm>
            <a:off x="1442642" y="4491321"/>
            <a:ext cx="182880" cy="182880"/>
          </a:xfrm>
          <a:prstGeom prst="ellipse">
            <a:avLst/>
          </a:prstGeom>
          <a:solidFill>
            <a:srgbClr val="69A0BF"/>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2</a:t>
            </a:r>
          </a:p>
        </p:txBody>
      </p:sp>
      <p:sp>
        <p:nvSpPr>
          <p:cNvPr id="150" name="Ovaal 28">
            <a:extLst>
              <a:ext uri="{FF2B5EF4-FFF2-40B4-BE49-F238E27FC236}">
                <a16:creationId xmlns:a16="http://schemas.microsoft.com/office/drawing/2014/main" id="{DC39023C-A068-EA4C-94BF-9911AA122E93}"/>
              </a:ext>
            </a:extLst>
          </p:cNvPr>
          <p:cNvSpPr/>
          <p:nvPr/>
        </p:nvSpPr>
        <p:spPr>
          <a:xfrm>
            <a:off x="5842557" y="4980205"/>
            <a:ext cx="182880" cy="18288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dirty="0">
                <a:solidFill>
                  <a:prstClr val="white"/>
                </a:solidFill>
                <a:latin typeface="Arial" panose="020B0604020202020204" pitchFamily="34" charset="0"/>
                <a:cs typeface="Arial" panose="020B0604020202020204" pitchFamily="34" charset="0"/>
              </a:rPr>
              <a:t>6</a:t>
            </a:r>
          </a:p>
        </p:txBody>
      </p:sp>
      <p:sp>
        <p:nvSpPr>
          <p:cNvPr id="151" name="Ovaal 28">
            <a:extLst>
              <a:ext uri="{FF2B5EF4-FFF2-40B4-BE49-F238E27FC236}">
                <a16:creationId xmlns:a16="http://schemas.microsoft.com/office/drawing/2014/main" id="{D7C847E1-2D08-224B-B5E2-99F77E2CE15F}"/>
              </a:ext>
            </a:extLst>
          </p:cNvPr>
          <p:cNvSpPr/>
          <p:nvPr/>
        </p:nvSpPr>
        <p:spPr>
          <a:xfrm>
            <a:off x="5843383" y="5250464"/>
            <a:ext cx="182880" cy="182880"/>
          </a:xfrm>
          <a:prstGeom prst="ellipse">
            <a:avLst/>
          </a:prstGeom>
          <a:solidFill>
            <a:srgbClr val="06B27C"/>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7</a:t>
            </a:r>
          </a:p>
        </p:txBody>
      </p:sp>
      <p:sp>
        <p:nvSpPr>
          <p:cNvPr id="152" name="Ovaal 28">
            <a:extLst>
              <a:ext uri="{FF2B5EF4-FFF2-40B4-BE49-F238E27FC236}">
                <a16:creationId xmlns:a16="http://schemas.microsoft.com/office/drawing/2014/main" id="{2200E779-8364-5648-885B-C0B4AF7C82AB}"/>
              </a:ext>
            </a:extLst>
          </p:cNvPr>
          <p:cNvSpPr/>
          <p:nvPr/>
        </p:nvSpPr>
        <p:spPr>
          <a:xfrm>
            <a:off x="6405406" y="5488957"/>
            <a:ext cx="182880" cy="182880"/>
          </a:xfrm>
          <a:prstGeom prst="ellipse">
            <a:avLst/>
          </a:prstGeom>
          <a:solidFill>
            <a:srgbClr val="06B27C"/>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8</a:t>
            </a:r>
          </a:p>
        </p:txBody>
      </p:sp>
      <p:cxnSp>
        <p:nvCxnSpPr>
          <p:cNvPr id="153" name="Rechte verbindingslijn 16">
            <a:extLst>
              <a:ext uri="{FF2B5EF4-FFF2-40B4-BE49-F238E27FC236}">
                <a16:creationId xmlns:a16="http://schemas.microsoft.com/office/drawing/2014/main" id="{2B063679-D58A-3E47-B31A-2033C3F9B8BE}"/>
              </a:ext>
            </a:extLst>
          </p:cNvPr>
          <p:cNvCxnSpPr>
            <a:cxnSpLocks/>
          </p:cNvCxnSpPr>
          <p:nvPr/>
        </p:nvCxnSpPr>
        <p:spPr>
          <a:xfrm flipV="1">
            <a:off x="3354154" y="1711308"/>
            <a:ext cx="0" cy="1386302"/>
          </a:xfrm>
          <a:prstGeom prst="line">
            <a:avLst/>
          </a:prstGeom>
          <a:noFill/>
          <a:ln w="12700" cap="flat" cmpd="sng" algn="ctr">
            <a:solidFill>
              <a:sysClr val="windowText" lastClr="000000"/>
            </a:solidFill>
            <a:prstDash val="sysDash"/>
            <a:miter lim="800000"/>
          </a:ln>
          <a:effectLst/>
        </p:spPr>
      </p:cxnSp>
      <p:cxnSp>
        <p:nvCxnSpPr>
          <p:cNvPr id="154" name="Rechte verbindingslijn 16">
            <a:extLst>
              <a:ext uri="{FF2B5EF4-FFF2-40B4-BE49-F238E27FC236}">
                <a16:creationId xmlns:a16="http://schemas.microsoft.com/office/drawing/2014/main" id="{ECDA7DC9-B8CD-8249-8C6F-C027887487DD}"/>
              </a:ext>
            </a:extLst>
          </p:cNvPr>
          <p:cNvCxnSpPr>
            <a:cxnSpLocks/>
          </p:cNvCxnSpPr>
          <p:nvPr/>
        </p:nvCxnSpPr>
        <p:spPr>
          <a:xfrm flipV="1">
            <a:off x="4667219" y="1711306"/>
            <a:ext cx="5587" cy="3017520"/>
          </a:xfrm>
          <a:prstGeom prst="line">
            <a:avLst/>
          </a:prstGeom>
          <a:noFill/>
          <a:ln w="12700" cap="flat" cmpd="sng" algn="ctr">
            <a:solidFill>
              <a:sysClr val="windowText" lastClr="000000"/>
            </a:solidFill>
            <a:prstDash val="sysDash"/>
            <a:miter lim="800000"/>
          </a:ln>
          <a:effectLst/>
        </p:spPr>
      </p:cxnSp>
      <p:sp>
        <p:nvSpPr>
          <p:cNvPr id="155" name="Rechthoek: afgeronde hoeken 1">
            <a:extLst>
              <a:ext uri="{FF2B5EF4-FFF2-40B4-BE49-F238E27FC236}">
                <a16:creationId xmlns:a16="http://schemas.microsoft.com/office/drawing/2014/main" id="{1AFFE531-B622-7348-9026-0C5BBF453DF5}"/>
              </a:ext>
            </a:extLst>
          </p:cNvPr>
          <p:cNvSpPr/>
          <p:nvPr/>
        </p:nvSpPr>
        <p:spPr>
          <a:xfrm>
            <a:off x="1412162" y="2215174"/>
            <a:ext cx="6581230" cy="399665"/>
          </a:xfrm>
          <a:prstGeom prst="roundRect">
            <a:avLst/>
          </a:prstGeom>
          <a:solidFill>
            <a:srgbClr val="FFC000"/>
          </a:solidFill>
          <a:ln w="12700" cap="flat" cmpd="sng" algn="ctr">
            <a:solidFill>
              <a:sysClr val="windowText" lastClr="000000"/>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56" name="Pijl: punthaak 22">
            <a:extLst>
              <a:ext uri="{FF2B5EF4-FFF2-40B4-BE49-F238E27FC236}">
                <a16:creationId xmlns:a16="http://schemas.microsoft.com/office/drawing/2014/main" id="{59A3A4C6-885D-564C-B517-189C7CAA2133}"/>
              </a:ext>
            </a:extLst>
          </p:cNvPr>
          <p:cNvSpPr/>
          <p:nvPr/>
        </p:nvSpPr>
        <p:spPr>
          <a:xfrm>
            <a:off x="1555983" y="2270438"/>
            <a:ext cx="4470280" cy="292608"/>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914377">
              <a:defRPr/>
            </a:pPr>
            <a:r>
              <a:rPr lang="nl-NL" sz="900" b="1" kern="0">
                <a:solidFill>
                  <a:prstClr val="white"/>
                </a:solidFill>
                <a:latin typeface="Arial" panose="020B0604020202020204" pitchFamily="34" charset="0"/>
                <a:cs typeface="Arial" panose="020B0604020202020204" pitchFamily="34" charset="0"/>
              </a:rPr>
              <a:t>Ontwerpen, Bouwen en Testen</a:t>
            </a:r>
          </a:p>
        </p:txBody>
      </p:sp>
      <p:sp>
        <p:nvSpPr>
          <p:cNvPr id="157" name="Pijl: punthaak 22">
            <a:extLst>
              <a:ext uri="{FF2B5EF4-FFF2-40B4-BE49-F238E27FC236}">
                <a16:creationId xmlns:a16="http://schemas.microsoft.com/office/drawing/2014/main" id="{F7F66115-92A4-9742-8C0B-CE3B261C700F}"/>
              </a:ext>
            </a:extLst>
          </p:cNvPr>
          <p:cNvSpPr/>
          <p:nvPr/>
        </p:nvSpPr>
        <p:spPr>
          <a:xfrm>
            <a:off x="1555983" y="2790565"/>
            <a:ext cx="4232474" cy="246888"/>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nl-NL" sz="900" b="1" kern="0">
                <a:solidFill>
                  <a:prstClr val="white"/>
                </a:solidFill>
                <a:latin typeface="Arial" panose="020B0604020202020204" pitchFamily="34" charset="0"/>
                <a:cs typeface="Arial" panose="020B0604020202020204" pitchFamily="34" charset="0"/>
              </a:rPr>
              <a:t>Ontwerpen, Bouwen en Testen</a:t>
            </a:r>
          </a:p>
        </p:txBody>
      </p:sp>
      <p:sp>
        <p:nvSpPr>
          <p:cNvPr id="158" name="Pijl: punthaak 18">
            <a:extLst>
              <a:ext uri="{FF2B5EF4-FFF2-40B4-BE49-F238E27FC236}">
                <a16:creationId xmlns:a16="http://schemas.microsoft.com/office/drawing/2014/main" id="{BCAF268A-A1C5-1547-9C03-D9B3E7EC580D}"/>
              </a:ext>
            </a:extLst>
          </p:cNvPr>
          <p:cNvSpPr/>
          <p:nvPr/>
        </p:nvSpPr>
        <p:spPr>
          <a:xfrm>
            <a:off x="6065095" y="2270438"/>
            <a:ext cx="1475048" cy="137160"/>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Acceptatie</a:t>
            </a:r>
          </a:p>
        </p:txBody>
      </p:sp>
      <p:sp>
        <p:nvSpPr>
          <p:cNvPr id="159" name="Pijl: punthaak 18">
            <a:extLst>
              <a:ext uri="{FF2B5EF4-FFF2-40B4-BE49-F238E27FC236}">
                <a16:creationId xmlns:a16="http://schemas.microsoft.com/office/drawing/2014/main" id="{FF1E1BC8-D971-B743-8AF4-B2617FFCDB02}"/>
              </a:ext>
            </a:extLst>
          </p:cNvPr>
          <p:cNvSpPr/>
          <p:nvPr/>
        </p:nvSpPr>
        <p:spPr>
          <a:xfrm>
            <a:off x="6065095" y="2425886"/>
            <a:ext cx="1475048" cy="137160"/>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Transitie</a:t>
            </a:r>
          </a:p>
        </p:txBody>
      </p:sp>
      <p:sp>
        <p:nvSpPr>
          <p:cNvPr id="160" name="Pijl: punthaak 26">
            <a:extLst>
              <a:ext uri="{FF2B5EF4-FFF2-40B4-BE49-F238E27FC236}">
                <a16:creationId xmlns:a16="http://schemas.microsoft.com/office/drawing/2014/main" id="{2AB2C282-3229-B94C-BB7B-F597068D5E52}"/>
              </a:ext>
            </a:extLst>
          </p:cNvPr>
          <p:cNvSpPr/>
          <p:nvPr/>
        </p:nvSpPr>
        <p:spPr>
          <a:xfrm>
            <a:off x="4264804" y="1870227"/>
            <a:ext cx="1103413" cy="191608"/>
          </a:xfrm>
          <a:prstGeom prst="chevron">
            <a:avLst/>
          </a:prstGeom>
          <a:solidFill>
            <a:schemeClr val="accent2"/>
          </a:solidFill>
          <a:ln w="12700" cap="flat" cmpd="sng" algn="ctr">
            <a:noFill/>
            <a:prstDash val="solid"/>
            <a:miter lim="800000"/>
          </a:ln>
          <a:effectLst/>
        </p:spPr>
        <p:txBody>
          <a:bodyPr rtlCol="0" anchor="ctr"/>
          <a:lstStyle/>
          <a:p>
            <a:pPr algn="ctr" defTabSz="914377"/>
            <a:r>
              <a:rPr lang="nl-NL" sz="800" b="1" kern="0">
                <a:solidFill>
                  <a:prstClr val="white"/>
                </a:solidFill>
                <a:latin typeface="Arial" panose="020B0604020202020204" pitchFamily="34" charset="0"/>
                <a:cs typeface="Arial" panose="020B0604020202020204" pitchFamily="34" charset="0"/>
              </a:rPr>
              <a:t>PI-21.3</a:t>
            </a:r>
          </a:p>
        </p:txBody>
      </p:sp>
      <p:sp>
        <p:nvSpPr>
          <p:cNvPr id="161" name="Pijl: punthaak 26">
            <a:extLst>
              <a:ext uri="{FF2B5EF4-FFF2-40B4-BE49-F238E27FC236}">
                <a16:creationId xmlns:a16="http://schemas.microsoft.com/office/drawing/2014/main" id="{6AC3A0A1-3EB7-AD40-84B8-E4F79D805E09}"/>
              </a:ext>
            </a:extLst>
          </p:cNvPr>
          <p:cNvSpPr/>
          <p:nvPr/>
        </p:nvSpPr>
        <p:spPr>
          <a:xfrm>
            <a:off x="1927996" y="1874883"/>
            <a:ext cx="1103413" cy="182296"/>
          </a:xfrm>
          <a:prstGeom prst="chevron">
            <a:avLst/>
          </a:prstGeom>
          <a:solidFill>
            <a:schemeClr val="accent2"/>
          </a:solidFill>
          <a:ln w="12700" cap="flat" cmpd="sng" algn="ctr">
            <a:noFill/>
            <a:prstDash val="solid"/>
            <a:miter lim="800000"/>
          </a:ln>
          <a:effectLst/>
        </p:spPr>
        <p:txBody>
          <a:bodyPr rtlCol="0" anchor="ctr"/>
          <a:lstStyle/>
          <a:p>
            <a:pPr algn="ctr" defTabSz="914377"/>
            <a:r>
              <a:rPr lang="nl-NL" sz="800" b="1" kern="0">
                <a:solidFill>
                  <a:prstClr val="white"/>
                </a:solidFill>
                <a:latin typeface="Arial" panose="020B0604020202020204" pitchFamily="34" charset="0"/>
                <a:cs typeface="Arial" panose="020B0604020202020204" pitchFamily="34" charset="0"/>
              </a:rPr>
              <a:t>PI-21.1</a:t>
            </a:r>
          </a:p>
        </p:txBody>
      </p:sp>
      <p:sp>
        <p:nvSpPr>
          <p:cNvPr id="162" name="Rectangle 167">
            <a:extLst>
              <a:ext uri="{FF2B5EF4-FFF2-40B4-BE49-F238E27FC236}">
                <a16:creationId xmlns:a16="http://schemas.microsoft.com/office/drawing/2014/main" id="{960613AF-B44E-7F48-8459-B2278825BD7F}"/>
              </a:ext>
            </a:extLst>
          </p:cNvPr>
          <p:cNvSpPr/>
          <p:nvPr/>
        </p:nvSpPr>
        <p:spPr>
          <a:xfrm>
            <a:off x="5842557" y="3762890"/>
            <a:ext cx="1736416" cy="457200"/>
          </a:xfrm>
          <a:prstGeom prst="rect">
            <a:avLst/>
          </a:prstGeom>
          <a:solidFill>
            <a:srgbClr val="058960"/>
          </a:solidFill>
          <a:ln w="12700">
            <a:solidFill>
              <a:srgbClr val="05896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r>
              <a:rPr lang="nl-NL" sz="900" b="1">
                <a:solidFill>
                  <a:prstClr val="white"/>
                </a:solidFill>
                <a:latin typeface="Arial"/>
                <a:cs typeface="Arial"/>
              </a:rPr>
              <a:t>Fase 4 | </a:t>
            </a:r>
          </a:p>
          <a:p>
            <a:pPr defTabSz="914377">
              <a:defRPr/>
            </a:pPr>
            <a:r>
              <a:rPr lang="nl-NL" sz="900">
                <a:solidFill>
                  <a:prstClr val="white"/>
                </a:solidFill>
                <a:latin typeface="Arial"/>
                <a:cs typeface="Arial"/>
              </a:rPr>
              <a:t>Acceptatie Markt</a:t>
            </a:r>
          </a:p>
        </p:txBody>
      </p:sp>
      <p:sp>
        <p:nvSpPr>
          <p:cNvPr id="163" name="Isosceles Triangle 125">
            <a:extLst>
              <a:ext uri="{FF2B5EF4-FFF2-40B4-BE49-F238E27FC236}">
                <a16:creationId xmlns:a16="http://schemas.microsoft.com/office/drawing/2014/main" id="{9D950971-F1BB-0442-B807-279B7DC0C011}"/>
              </a:ext>
            </a:extLst>
          </p:cNvPr>
          <p:cNvSpPr/>
          <p:nvPr/>
        </p:nvSpPr>
        <p:spPr>
          <a:xfrm>
            <a:off x="3259615" y="3073647"/>
            <a:ext cx="182880" cy="9144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64" name="Rectangle 176">
            <a:extLst>
              <a:ext uri="{FF2B5EF4-FFF2-40B4-BE49-F238E27FC236}">
                <a16:creationId xmlns:a16="http://schemas.microsoft.com/office/drawing/2014/main" id="{D887DF5A-9CEC-8940-B5F0-2BDF316ADC15}"/>
              </a:ext>
            </a:extLst>
          </p:cNvPr>
          <p:cNvSpPr/>
          <p:nvPr/>
        </p:nvSpPr>
        <p:spPr>
          <a:xfrm>
            <a:off x="4245329" y="3156113"/>
            <a:ext cx="603636" cy="393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ctr"/>
          <a:lstStyle/>
          <a:p>
            <a:pPr algn="ctr"/>
            <a:endParaRPr lang="nl-NL" sz="1600" err="1"/>
          </a:p>
        </p:txBody>
      </p:sp>
      <p:sp>
        <p:nvSpPr>
          <p:cNvPr id="165" name="Pijl: punthaak 22">
            <a:extLst>
              <a:ext uri="{FF2B5EF4-FFF2-40B4-BE49-F238E27FC236}">
                <a16:creationId xmlns:a16="http://schemas.microsoft.com/office/drawing/2014/main" id="{00CDA1E5-572F-FA45-AAE4-D2D01CB02856}"/>
              </a:ext>
            </a:extLst>
          </p:cNvPr>
          <p:cNvSpPr/>
          <p:nvPr/>
        </p:nvSpPr>
        <p:spPr>
          <a:xfrm>
            <a:off x="1435907" y="3762891"/>
            <a:ext cx="3376724" cy="457200"/>
          </a:xfrm>
          <a:prstGeom prst="chevron">
            <a:avLst>
              <a:gd name="adj" fmla="val 26159"/>
            </a:avLst>
          </a:prstGeom>
          <a:solidFill>
            <a:srgbClr val="BEF4EF"/>
          </a:solidFill>
          <a:ln>
            <a:solidFill>
              <a:srgbClr val="1A9A8E"/>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914377"/>
            <a:endParaRPr lang="nl-NL" sz="900">
              <a:solidFill>
                <a:prstClr val="white"/>
              </a:solidFill>
              <a:latin typeface="Arial"/>
              <a:cs typeface="Arial"/>
            </a:endParaRPr>
          </a:p>
        </p:txBody>
      </p:sp>
      <p:sp>
        <p:nvSpPr>
          <p:cNvPr id="166" name="Rectangle 121">
            <a:extLst>
              <a:ext uri="{FF2B5EF4-FFF2-40B4-BE49-F238E27FC236}">
                <a16:creationId xmlns:a16="http://schemas.microsoft.com/office/drawing/2014/main" id="{EA0ED088-5678-354E-88F6-4B5EF9D43B1B}"/>
              </a:ext>
            </a:extLst>
          </p:cNvPr>
          <p:cNvSpPr/>
          <p:nvPr/>
        </p:nvSpPr>
        <p:spPr>
          <a:xfrm>
            <a:off x="1602738" y="3794880"/>
            <a:ext cx="3034141" cy="1828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r>
              <a:rPr lang="nl-NL" sz="900" b="1">
                <a:solidFill>
                  <a:prstClr val="white"/>
                </a:solidFill>
                <a:latin typeface="Arial"/>
                <a:cs typeface="Arial"/>
              </a:rPr>
              <a:t>Fase 1 </a:t>
            </a:r>
            <a:r>
              <a:rPr lang="nl-NL" sz="900">
                <a:solidFill>
                  <a:prstClr val="white"/>
                </a:solidFill>
                <a:latin typeface="Arial"/>
                <a:cs typeface="Arial"/>
              </a:rPr>
              <a:t>| Acceptatie User Stories</a:t>
            </a:r>
          </a:p>
        </p:txBody>
      </p:sp>
      <p:sp>
        <p:nvSpPr>
          <p:cNvPr id="167" name="Rectangle 138">
            <a:extLst>
              <a:ext uri="{FF2B5EF4-FFF2-40B4-BE49-F238E27FC236}">
                <a16:creationId xmlns:a16="http://schemas.microsoft.com/office/drawing/2014/main" id="{5AB375B6-E466-9246-BD61-0533726DFA9C}"/>
              </a:ext>
            </a:extLst>
          </p:cNvPr>
          <p:cNvSpPr/>
          <p:nvPr/>
        </p:nvSpPr>
        <p:spPr>
          <a:xfrm>
            <a:off x="1821156" y="3996988"/>
            <a:ext cx="2815723" cy="1828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r>
              <a:rPr lang="nl-NL" sz="900" b="1">
                <a:solidFill>
                  <a:prstClr val="white"/>
                </a:solidFill>
                <a:latin typeface="Arial"/>
                <a:cs typeface="Arial"/>
              </a:rPr>
              <a:t>Fase 2 </a:t>
            </a:r>
            <a:r>
              <a:rPr lang="nl-NL" sz="900">
                <a:solidFill>
                  <a:prstClr val="white"/>
                </a:solidFill>
                <a:latin typeface="Arial"/>
                <a:cs typeface="Arial"/>
              </a:rPr>
              <a:t>| Acceptatie Features</a:t>
            </a:r>
          </a:p>
        </p:txBody>
      </p:sp>
      <p:sp>
        <p:nvSpPr>
          <p:cNvPr id="168" name="Rectangle 139">
            <a:extLst>
              <a:ext uri="{FF2B5EF4-FFF2-40B4-BE49-F238E27FC236}">
                <a16:creationId xmlns:a16="http://schemas.microsoft.com/office/drawing/2014/main" id="{04539A65-4F59-3741-9A83-B3718E2F9032}"/>
              </a:ext>
            </a:extLst>
          </p:cNvPr>
          <p:cNvSpPr/>
          <p:nvPr/>
        </p:nvSpPr>
        <p:spPr>
          <a:xfrm>
            <a:off x="4667218" y="3762890"/>
            <a:ext cx="1162579" cy="457200"/>
          </a:xfrm>
          <a:prstGeom prst="rect">
            <a:avLst/>
          </a:prstGeom>
          <a:solidFill>
            <a:srgbClr val="1A9A8E"/>
          </a:solidFill>
          <a:ln w="12700">
            <a:solidFill>
              <a:srgbClr val="1A9A8E"/>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r>
              <a:rPr lang="nl-NL" sz="900" b="1">
                <a:solidFill>
                  <a:prstClr val="white"/>
                </a:solidFill>
                <a:latin typeface="Arial"/>
                <a:cs typeface="Arial"/>
              </a:rPr>
              <a:t>Fase 3 | </a:t>
            </a:r>
          </a:p>
          <a:p>
            <a:pPr defTabSz="914377">
              <a:defRPr/>
            </a:pPr>
            <a:r>
              <a:rPr lang="nl-NL" sz="900">
                <a:solidFill>
                  <a:prstClr val="white"/>
                </a:solidFill>
                <a:latin typeface="Arial"/>
                <a:cs typeface="Arial"/>
              </a:rPr>
              <a:t>Acc. Epics</a:t>
            </a:r>
          </a:p>
        </p:txBody>
      </p:sp>
      <p:sp>
        <p:nvSpPr>
          <p:cNvPr id="169" name="TextBox 127">
            <a:extLst>
              <a:ext uri="{FF2B5EF4-FFF2-40B4-BE49-F238E27FC236}">
                <a16:creationId xmlns:a16="http://schemas.microsoft.com/office/drawing/2014/main" id="{D4946B00-AAB0-D44E-857C-680FBD82F0EB}"/>
              </a:ext>
            </a:extLst>
          </p:cNvPr>
          <p:cNvSpPr txBox="1"/>
          <p:nvPr/>
        </p:nvSpPr>
        <p:spPr>
          <a:xfrm>
            <a:off x="4299789" y="3163425"/>
            <a:ext cx="733124" cy="338554"/>
          </a:xfrm>
          <a:prstGeom prst="rect">
            <a:avLst/>
          </a:prstGeom>
          <a:noFill/>
        </p:spPr>
        <p:txBody>
          <a:bodyPr wrap="square" lIns="91440" tIns="45720" rIns="91440" bIns="45720" rtlCol="0" anchor="t">
            <a:spAutoFit/>
          </a:bodyPr>
          <a:lstStyle/>
          <a:p>
            <a:pPr algn="ctr" defTabSz="914377">
              <a:defRPr/>
            </a:pPr>
            <a:r>
              <a:rPr lang="nl-NL" sz="800" b="1" kern="0" dirty="0">
                <a:solidFill>
                  <a:prstClr val="black"/>
                </a:solidFill>
                <a:cs typeface="Calibri"/>
              </a:rPr>
              <a:t>Start Fase 3</a:t>
            </a:r>
            <a:endParaRPr lang="nl-NL" sz="800" dirty="0">
              <a:solidFill>
                <a:prstClr val="black"/>
              </a:solidFill>
            </a:endParaRPr>
          </a:p>
          <a:p>
            <a:pPr algn="ctr" defTabSz="914377">
              <a:defRPr/>
            </a:pPr>
            <a:r>
              <a:rPr lang="nl-NL" sz="800" kern="0" dirty="0">
                <a:solidFill>
                  <a:prstClr val="black"/>
                </a:solidFill>
                <a:cs typeface="Calibri"/>
              </a:rPr>
              <a:t>1 aug. ’21</a:t>
            </a:r>
          </a:p>
        </p:txBody>
      </p:sp>
      <p:sp>
        <p:nvSpPr>
          <p:cNvPr id="170" name="Pijl: punthaak 22">
            <a:extLst>
              <a:ext uri="{FF2B5EF4-FFF2-40B4-BE49-F238E27FC236}">
                <a16:creationId xmlns:a16="http://schemas.microsoft.com/office/drawing/2014/main" id="{CB319D4A-9C5D-4A4A-9C9E-D4D08751DBDB}"/>
              </a:ext>
            </a:extLst>
          </p:cNvPr>
          <p:cNvSpPr/>
          <p:nvPr/>
        </p:nvSpPr>
        <p:spPr>
          <a:xfrm>
            <a:off x="1631946" y="4260811"/>
            <a:ext cx="2730512" cy="182880"/>
          </a:xfrm>
          <a:prstGeom prst="chevron">
            <a:avLst/>
          </a:prstGeom>
          <a:solidFill>
            <a:srgbClr val="639DBD"/>
          </a:solidFill>
          <a:ln w="12700" cap="flat" cmpd="sng" algn="ctr">
            <a:noFill/>
            <a:prstDash val="solid"/>
            <a:miter lim="800000"/>
          </a:ln>
          <a:effectLst/>
        </p:spPr>
        <p:txBody>
          <a:bodyPr rtlCol="0" anchor="ctr"/>
          <a:lstStyle/>
          <a:p>
            <a:pPr defTabSz="914377">
              <a:defRPr/>
            </a:pPr>
            <a:r>
              <a:rPr lang="nl-NL" sz="800" b="1" kern="0" dirty="0">
                <a:solidFill>
                  <a:prstClr val="white"/>
                </a:solidFill>
                <a:latin typeface="Arial" panose="020B0604020202020204" pitchFamily="34" charset="0"/>
                <a:cs typeface="Arial" panose="020B0604020202020204" pitchFamily="34" charset="0"/>
              </a:rPr>
              <a:t>Scrum Test </a:t>
            </a:r>
            <a:r>
              <a:rPr lang="nl-NL" sz="600" kern="0" dirty="0">
                <a:solidFill>
                  <a:prstClr val="white"/>
                </a:solidFill>
                <a:latin typeface="Arial" panose="020B0604020202020204" pitchFamily="34" charset="0"/>
                <a:cs typeface="Arial" panose="020B0604020202020204" pitchFamily="34" charset="0"/>
              </a:rPr>
              <a:t>– Unit Test, FAT, Regressie Test, ART</a:t>
            </a:r>
          </a:p>
        </p:txBody>
      </p:sp>
      <p:sp>
        <p:nvSpPr>
          <p:cNvPr id="171" name="Pijl: punthaak 22">
            <a:extLst>
              <a:ext uri="{FF2B5EF4-FFF2-40B4-BE49-F238E27FC236}">
                <a16:creationId xmlns:a16="http://schemas.microsoft.com/office/drawing/2014/main" id="{99E5CB79-1B4C-E04C-85B7-3D68BBE20EB0}"/>
              </a:ext>
            </a:extLst>
          </p:cNvPr>
          <p:cNvSpPr/>
          <p:nvPr/>
        </p:nvSpPr>
        <p:spPr>
          <a:xfrm>
            <a:off x="1631946" y="4723647"/>
            <a:ext cx="4198719" cy="182127"/>
          </a:xfrm>
          <a:prstGeom prst="chevron">
            <a:avLst>
              <a:gd name="adj" fmla="val 26159"/>
            </a:avLst>
          </a:prstGeom>
          <a:solidFill>
            <a:srgbClr val="BEF4EF"/>
          </a:solidFill>
          <a:ln>
            <a:solidFill>
              <a:srgbClr val="21C4B6"/>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914377"/>
            <a:r>
              <a:rPr lang="nl-NL" sz="800" b="1" dirty="0">
                <a:solidFill>
                  <a:schemeClr val="tx1">
                    <a:lumMod val="75000"/>
                    <a:lumOff val="25000"/>
                  </a:schemeClr>
                </a:solidFill>
                <a:latin typeface="Arial"/>
                <a:cs typeface="Arial"/>
              </a:rPr>
              <a:t>Beheer Test </a:t>
            </a:r>
            <a:r>
              <a:rPr lang="nl-NL" sz="600" dirty="0">
                <a:solidFill>
                  <a:schemeClr val="tx1">
                    <a:lumMod val="75000"/>
                    <a:lumOff val="25000"/>
                  </a:schemeClr>
                </a:solidFill>
                <a:latin typeface="Arial"/>
                <a:cs typeface="Arial"/>
              </a:rPr>
              <a:t>– Performace, Security</a:t>
            </a:r>
            <a:endParaRPr lang="nl-NL" sz="800" dirty="0">
              <a:solidFill>
                <a:schemeClr val="tx1">
                  <a:lumMod val="75000"/>
                  <a:lumOff val="25000"/>
                </a:schemeClr>
              </a:solidFill>
              <a:latin typeface="Arial"/>
              <a:cs typeface="Arial"/>
            </a:endParaRPr>
          </a:p>
        </p:txBody>
      </p:sp>
      <p:sp>
        <p:nvSpPr>
          <p:cNvPr id="172" name="Pijl: punthaak 22">
            <a:extLst>
              <a:ext uri="{FF2B5EF4-FFF2-40B4-BE49-F238E27FC236}">
                <a16:creationId xmlns:a16="http://schemas.microsoft.com/office/drawing/2014/main" id="{C8C17DBE-FB46-3242-809E-0678E67CCBC4}"/>
              </a:ext>
            </a:extLst>
          </p:cNvPr>
          <p:cNvSpPr/>
          <p:nvPr/>
        </p:nvSpPr>
        <p:spPr>
          <a:xfrm>
            <a:off x="4538311" y="4723563"/>
            <a:ext cx="274320" cy="182880"/>
          </a:xfrm>
          <a:prstGeom prst="chevron">
            <a:avLst>
              <a:gd name="adj" fmla="val 29630"/>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700" b="1" kern="0">
              <a:solidFill>
                <a:prstClr val="white"/>
              </a:solidFill>
              <a:latin typeface="Arial" panose="020B0604020202020204" pitchFamily="34" charset="0"/>
              <a:cs typeface="Arial" panose="020B0604020202020204" pitchFamily="34" charset="0"/>
            </a:endParaRPr>
          </a:p>
        </p:txBody>
      </p:sp>
      <p:sp>
        <p:nvSpPr>
          <p:cNvPr id="173" name="Ovaal 28">
            <a:extLst>
              <a:ext uri="{FF2B5EF4-FFF2-40B4-BE49-F238E27FC236}">
                <a16:creationId xmlns:a16="http://schemas.microsoft.com/office/drawing/2014/main" id="{C9B7E549-9DE1-4649-8C28-4A6560E3BF5B}"/>
              </a:ext>
            </a:extLst>
          </p:cNvPr>
          <p:cNvSpPr/>
          <p:nvPr/>
        </p:nvSpPr>
        <p:spPr>
          <a:xfrm>
            <a:off x="4329540" y="4721658"/>
            <a:ext cx="182880" cy="18288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3</a:t>
            </a:r>
          </a:p>
        </p:txBody>
      </p:sp>
      <p:graphicFrame>
        <p:nvGraphicFramePr>
          <p:cNvPr id="174" name="Table 56">
            <a:extLst>
              <a:ext uri="{FF2B5EF4-FFF2-40B4-BE49-F238E27FC236}">
                <a16:creationId xmlns:a16="http://schemas.microsoft.com/office/drawing/2014/main" id="{2CD5ADC4-DC00-A749-AB29-DA446FB19D87}"/>
              </a:ext>
            </a:extLst>
          </p:cNvPr>
          <p:cNvGraphicFramePr>
            <a:graphicFrameLocks noGrp="1"/>
          </p:cNvGraphicFramePr>
          <p:nvPr/>
        </p:nvGraphicFramePr>
        <p:xfrm>
          <a:off x="7728565" y="3762889"/>
          <a:ext cx="3605567" cy="2008640"/>
        </p:xfrm>
        <a:graphic>
          <a:graphicData uri="http://schemas.openxmlformats.org/drawingml/2006/table">
            <a:tbl>
              <a:tblPr firstRow="1" bandRow="1">
                <a:tableStyleId>{3B4B98B0-60AC-42C2-AFA5-B58CD77FA1E5}</a:tableStyleId>
              </a:tblPr>
              <a:tblGrid>
                <a:gridCol w="320962">
                  <a:extLst>
                    <a:ext uri="{9D8B030D-6E8A-4147-A177-3AD203B41FA5}">
                      <a16:colId xmlns:a16="http://schemas.microsoft.com/office/drawing/2014/main" val="2574357592"/>
                    </a:ext>
                  </a:extLst>
                </a:gridCol>
                <a:gridCol w="1855203">
                  <a:extLst>
                    <a:ext uri="{9D8B030D-6E8A-4147-A177-3AD203B41FA5}">
                      <a16:colId xmlns:a16="http://schemas.microsoft.com/office/drawing/2014/main" val="116804324"/>
                    </a:ext>
                  </a:extLst>
                </a:gridCol>
                <a:gridCol w="711200">
                  <a:extLst>
                    <a:ext uri="{9D8B030D-6E8A-4147-A177-3AD203B41FA5}">
                      <a16:colId xmlns:a16="http://schemas.microsoft.com/office/drawing/2014/main" val="4270415686"/>
                    </a:ext>
                  </a:extLst>
                </a:gridCol>
                <a:gridCol w="718202">
                  <a:extLst>
                    <a:ext uri="{9D8B030D-6E8A-4147-A177-3AD203B41FA5}">
                      <a16:colId xmlns:a16="http://schemas.microsoft.com/office/drawing/2014/main" val="3681130383"/>
                    </a:ext>
                  </a:extLst>
                </a:gridCol>
              </a:tblGrid>
              <a:tr h="200864">
                <a:tc>
                  <a:txBody>
                    <a:bodyPr/>
                    <a:lstStyle/>
                    <a:p>
                      <a:pPr algn="ctr"/>
                      <a:r>
                        <a:rPr lang="nl-NL" sz="700"/>
                        <a:t>#</a:t>
                      </a:r>
                    </a:p>
                  </a:txBody>
                  <a:tcPr anchor="ctr"/>
                </a:tc>
                <a:tc>
                  <a:txBody>
                    <a:bodyPr/>
                    <a:lstStyle/>
                    <a:p>
                      <a:r>
                        <a:rPr lang="nl-NL" sz="700"/>
                        <a:t>Activiteit</a:t>
                      </a:r>
                    </a:p>
                  </a:txBody>
                  <a:tcPr anchor="ctr"/>
                </a:tc>
                <a:tc>
                  <a:txBody>
                    <a:bodyPr/>
                    <a:lstStyle/>
                    <a:p>
                      <a:r>
                        <a:rPr lang="nl-NL" sz="700"/>
                        <a:t>Start</a:t>
                      </a:r>
                    </a:p>
                  </a:txBody>
                  <a:tcPr anchor="ctr"/>
                </a:tc>
                <a:tc>
                  <a:txBody>
                    <a:bodyPr/>
                    <a:lstStyle/>
                    <a:p>
                      <a:r>
                        <a:rPr lang="nl-NL" sz="700"/>
                        <a:t>Eind</a:t>
                      </a:r>
                    </a:p>
                  </a:txBody>
                  <a:tcPr anchor="ctr"/>
                </a:tc>
                <a:extLst>
                  <a:ext uri="{0D108BD9-81ED-4DB2-BD59-A6C34878D82A}">
                    <a16:rowId xmlns:a16="http://schemas.microsoft.com/office/drawing/2014/main" val="2977612632"/>
                  </a:ext>
                </a:extLst>
              </a:tr>
              <a:tr h="200864">
                <a:tc>
                  <a:txBody>
                    <a:bodyPr/>
                    <a:lstStyle/>
                    <a:p>
                      <a:endParaRPr lang="nl-NL" sz="700"/>
                    </a:p>
                  </a:txBody>
                  <a:tcPr anchor="ctr"/>
                </a:tc>
                <a:tc>
                  <a:txBody>
                    <a:bodyPr/>
                    <a:lstStyle/>
                    <a:p>
                      <a:r>
                        <a:rPr lang="nl-NL" sz="700" dirty="0"/>
                        <a:t>Sanity Check (SC) TRAN</a:t>
                      </a:r>
                    </a:p>
                  </a:txBody>
                  <a:tcPr anchor="ctr"/>
                </a:tc>
                <a:tc>
                  <a:txBody>
                    <a:bodyPr/>
                    <a:lstStyle/>
                    <a:p>
                      <a:r>
                        <a:rPr lang="nl-NL" sz="700" dirty="0"/>
                        <a:t>26 juli ’21</a:t>
                      </a:r>
                    </a:p>
                  </a:txBody>
                  <a:tcPr anchor="ctr"/>
                </a:tc>
                <a:tc>
                  <a:txBody>
                    <a:bodyPr/>
                    <a:lstStyle/>
                    <a:p>
                      <a:r>
                        <a:rPr lang="nl-NL" sz="700" dirty="0"/>
                        <a:t>30 juli ‘21</a:t>
                      </a:r>
                    </a:p>
                  </a:txBody>
                  <a:tcPr anchor="ctr"/>
                </a:tc>
                <a:extLst>
                  <a:ext uri="{0D108BD9-81ED-4DB2-BD59-A6C34878D82A}">
                    <a16:rowId xmlns:a16="http://schemas.microsoft.com/office/drawing/2014/main" val="2427907744"/>
                  </a:ext>
                </a:extLst>
              </a:tr>
              <a:tr h="200864">
                <a:tc>
                  <a:txBody>
                    <a:bodyPr/>
                    <a:lstStyle/>
                    <a:p>
                      <a:endParaRPr lang="nl-NL" sz="7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Intake Test (IT) TRAN</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2 aug. ‘21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13 aug. ’21</a:t>
                      </a:r>
                    </a:p>
                  </a:txBody>
                  <a:tcPr anchor="ctr"/>
                </a:tc>
                <a:extLst>
                  <a:ext uri="{0D108BD9-81ED-4DB2-BD59-A6C34878D82A}">
                    <a16:rowId xmlns:a16="http://schemas.microsoft.com/office/drawing/2014/main" val="389634797"/>
                  </a:ext>
                </a:extLst>
              </a:tr>
              <a:tr h="200864">
                <a:tc>
                  <a:txBody>
                    <a:bodyPr/>
                    <a:lstStyle/>
                    <a:p>
                      <a:endParaRPr lang="nl-NL" sz="7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Sanity Check (SC) ACT2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6 sept. ‘21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10 sept. ’21</a:t>
                      </a:r>
                    </a:p>
                  </a:txBody>
                  <a:tcPr anchor="ctr"/>
                </a:tc>
                <a:extLst>
                  <a:ext uri="{0D108BD9-81ED-4DB2-BD59-A6C34878D82A}">
                    <a16:rowId xmlns:a16="http://schemas.microsoft.com/office/drawing/2014/main" val="2676198611"/>
                  </a:ext>
                </a:extLst>
              </a:tr>
              <a:tr h="200864">
                <a:tc>
                  <a:txBody>
                    <a:bodyPr/>
                    <a:lstStyle/>
                    <a:p>
                      <a:endParaRPr lang="nl-NL" sz="7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Intake Test (IT) ACT2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13 sept. ‘21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dirty="0"/>
                        <a:t>24 sept. ’21</a:t>
                      </a:r>
                    </a:p>
                  </a:txBody>
                  <a:tcPr anchor="ctr"/>
                </a:tc>
                <a:extLst>
                  <a:ext uri="{0D108BD9-81ED-4DB2-BD59-A6C34878D82A}">
                    <a16:rowId xmlns:a16="http://schemas.microsoft.com/office/drawing/2014/main" val="2523443365"/>
                  </a:ext>
                </a:extLst>
              </a:tr>
              <a:tr h="200864">
                <a:tc>
                  <a:txBody>
                    <a:bodyPr/>
                    <a:lstStyle/>
                    <a:p>
                      <a:endParaRPr lang="nl-NL" sz="700"/>
                    </a:p>
                  </a:txBody>
                  <a:tcPr anchor="ctr"/>
                </a:tc>
                <a:tc>
                  <a:txBody>
                    <a:bodyPr/>
                    <a:lstStyle/>
                    <a:p>
                      <a:r>
                        <a:rPr lang="nl-NL" sz="700"/>
                        <a:t>Beheer Acceptatie Test (BAT)</a:t>
                      </a:r>
                    </a:p>
                  </a:txBody>
                  <a:tcPr anchor="ctr"/>
                </a:tc>
                <a:tc>
                  <a:txBody>
                    <a:bodyPr/>
                    <a:lstStyle/>
                    <a:p>
                      <a:r>
                        <a:rPr lang="nl-NL" sz="700" dirty="0"/>
                        <a:t>16 aug. ‘21</a:t>
                      </a:r>
                    </a:p>
                  </a:txBody>
                  <a:tcPr anchor="ctr"/>
                </a:tc>
                <a:tc>
                  <a:txBody>
                    <a:bodyPr/>
                    <a:lstStyle/>
                    <a:p>
                      <a:r>
                        <a:rPr lang="nl-NL" sz="700" dirty="0"/>
                        <a:t>26 nov. ’21</a:t>
                      </a:r>
                    </a:p>
                  </a:txBody>
                  <a:tcPr anchor="ctr"/>
                </a:tc>
                <a:extLst>
                  <a:ext uri="{0D108BD9-81ED-4DB2-BD59-A6C34878D82A}">
                    <a16:rowId xmlns:a16="http://schemas.microsoft.com/office/drawing/2014/main" val="719548565"/>
                  </a:ext>
                </a:extLst>
              </a:tr>
              <a:tr h="200864">
                <a:tc>
                  <a:txBody>
                    <a:bodyPr/>
                    <a:lstStyle/>
                    <a:p>
                      <a:endParaRPr lang="nl-NL" sz="700"/>
                    </a:p>
                  </a:txBody>
                  <a:tcPr anchor="ctr"/>
                </a:tc>
                <a:tc>
                  <a:txBody>
                    <a:bodyPr/>
                    <a:lstStyle/>
                    <a:p>
                      <a:r>
                        <a:rPr lang="nl-NL" sz="700" dirty="0"/>
                        <a:t>RNB Acceptatie Test (RNBAT)</a:t>
                      </a:r>
                    </a:p>
                  </a:txBody>
                  <a:tcPr anchor="ctr"/>
                </a:tc>
                <a:tc>
                  <a:txBody>
                    <a:bodyPr/>
                    <a:lstStyle/>
                    <a:p>
                      <a:r>
                        <a:rPr lang="nl-NL" sz="700" dirty="0"/>
                        <a:t>16 aug. ‘21</a:t>
                      </a:r>
                    </a:p>
                  </a:txBody>
                  <a:tcPr anchor="ctr"/>
                </a:tc>
                <a:tc>
                  <a:txBody>
                    <a:bodyPr/>
                    <a:lstStyle/>
                    <a:p>
                      <a:r>
                        <a:rPr lang="nl-NL" sz="700" dirty="0"/>
                        <a:t>26 nov. ’21</a:t>
                      </a:r>
                    </a:p>
                  </a:txBody>
                  <a:tcPr anchor="ctr"/>
                </a:tc>
                <a:extLst>
                  <a:ext uri="{0D108BD9-81ED-4DB2-BD59-A6C34878D82A}">
                    <a16:rowId xmlns:a16="http://schemas.microsoft.com/office/drawing/2014/main" val="345638602"/>
                  </a:ext>
                </a:extLst>
              </a:tr>
              <a:tr h="200864">
                <a:tc>
                  <a:txBody>
                    <a:bodyPr/>
                    <a:lstStyle/>
                    <a:p>
                      <a:endParaRPr lang="nl-NL" sz="700"/>
                    </a:p>
                  </a:txBody>
                  <a:tcPr anchor="ctr"/>
                </a:tc>
                <a:tc>
                  <a:txBody>
                    <a:bodyPr/>
                    <a:lstStyle/>
                    <a:p>
                      <a:r>
                        <a:rPr lang="nl-NL" sz="700" dirty="0"/>
                        <a:t>Funct. Acceptatie Test - Kopgroep (FAT-K)</a:t>
                      </a:r>
                    </a:p>
                  </a:txBody>
                  <a:tcPr anchor="ctr"/>
                </a:tc>
                <a:tc>
                  <a:txBody>
                    <a:bodyPr/>
                    <a:lstStyle/>
                    <a:p>
                      <a:r>
                        <a:rPr lang="nl-NL" sz="700"/>
                        <a:t>29 nov. ‘21</a:t>
                      </a:r>
                    </a:p>
                  </a:txBody>
                  <a:tcPr anchor="ctr"/>
                </a:tc>
                <a:tc>
                  <a:txBody>
                    <a:bodyPr/>
                    <a:lstStyle/>
                    <a:p>
                      <a:r>
                        <a:rPr lang="nl-NL" sz="700"/>
                        <a:t>17 dec. ’22</a:t>
                      </a:r>
                    </a:p>
                  </a:txBody>
                  <a:tcPr anchor="ctr"/>
                </a:tc>
                <a:extLst>
                  <a:ext uri="{0D108BD9-81ED-4DB2-BD59-A6C34878D82A}">
                    <a16:rowId xmlns:a16="http://schemas.microsoft.com/office/drawing/2014/main" val="3317488740"/>
                  </a:ext>
                </a:extLst>
              </a:tr>
              <a:tr h="200864">
                <a:tc>
                  <a:txBody>
                    <a:bodyPr/>
                    <a:lstStyle/>
                    <a:p>
                      <a:endParaRPr lang="nl-NL" sz="700"/>
                    </a:p>
                  </a:txBody>
                  <a:tcPr anchor="ctr"/>
                </a:tc>
                <a:tc>
                  <a:txBody>
                    <a:bodyPr/>
                    <a:lstStyle/>
                    <a:p>
                      <a:r>
                        <a:rPr lang="nl-NL" sz="700" dirty="0"/>
                        <a:t>GAT</a:t>
                      </a:r>
                    </a:p>
                  </a:txBody>
                  <a:tcPr anchor="ctr"/>
                </a:tc>
                <a:tc>
                  <a:txBody>
                    <a:bodyPr/>
                    <a:lstStyle/>
                    <a:p>
                      <a:r>
                        <a:rPr lang="nl-NL" sz="700"/>
                        <a:t>3 jan. ’22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700"/>
                        <a:t>25 feb. ’22</a:t>
                      </a:r>
                    </a:p>
                  </a:txBody>
                  <a:tcPr anchor="ctr"/>
                </a:tc>
                <a:extLst>
                  <a:ext uri="{0D108BD9-81ED-4DB2-BD59-A6C34878D82A}">
                    <a16:rowId xmlns:a16="http://schemas.microsoft.com/office/drawing/2014/main" val="4094106127"/>
                  </a:ext>
                </a:extLst>
              </a:tr>
              <a:tr h="200864">
                <a:tc>
                  <a:txBody>
                    <a:bodyPr/>
                    <a:lstStyle/>
                    <a:p>
                      <a:endParaRPr lang="nl-NL" sz="700"/>
                    </a:p>
                  </a:txBody>
                  <a:tcPr anchor="ctr"/>
                </a:tc>
                <a:tc>
                  <a:txBody>
                    <a:bodyPr/>
                    <a:lstStyle/>
                    <a:p>
                      <a:r>
                        <a:rPr lang="nl-NL" sz="700" dirty="0"/>
                        <a:t>Go Live</a:t>
                      </a:r>
                    </a:p>
                  </a:txBody>
                  <a:tcPr anchor="ctr"/>
                </a:tc>
                <a:tc>
                  <a:txBody>
                    <a:bodyPr/>
                    <a:lstStyle/>
                    <a:p>
                      <a:r>
                        <a:rPr lang="nl-NL" sz="700"/>
                        <a:t>19 mrt. ’22</a:t>
                      </a:r>
                    </a:p>
                  </a:txBody>
                  <a:tcPr anchor="ctr"/>
                </a:tc>
                <a:tc>
                  <a:txBody>
                    <a:bodyPr/>
                    <a:lstStyle/>
                    <a:p>
                      <a:endParaRPr lang="nl-NL" sz="700" dirty="0"/>
                    </a:p>
                  </a:txBody>
                  <a:tcPr anchor="ctr"/>
                </a:tc>
                <a:extLst>
                  <a:ext uri="{0D108BD9-81ED-4DB2-BD59-A6C34878D82A}">
                    <a16:rowId xmlns:a16="http://schemas.microsoft.com/office/drawing/2014/main" val="447468285"/>
                  </a:ext>
                </a:extLst>
              </a:tr>
            </a:tbl>
          </a:graphicData>
        </a:graphic>
      </p:graphicFrame>
      <p:sp>
        <p:nvSpPr>
          <p:cNvPr id="175" name="Rectangle 58">
            <a:extLst>
              <a:ext uri="{FF2B5EF4-FFF2-40B4-BE49-F238E27FC236}">
                <a16:creationId xmlns:a16="http://schemas.microsoft.com/office/drawing/2014/main" id="{546E4903-E7CF-FD40-A6EC-A6762A183D51}"/>
              </a:ext>
            </a:extLst>
          </p:cNvPr>
          <p:cNvSpPr/>
          <p:nvPr/>
        </p:nvSpPr>
        <p:spPr>
          <a:xfrm>
            <a:off x="4513707" y="4703943"/>
            <a:ext cx="327334" cy="215444"/>
          </a:xfrm>
          <a:prstGeom prst="rect">
            <a:avLst/>
          </a:prstGeom>
        </p:spPr>
        <p:txBody>
          <a:bodyPr wrap="none">
            <a:spAutoFit/>
          </a:bodyPr>
          <a:lstStyle/>
          <a:p>
            <a:r>
              <a:rPr lang="nl-NL" sz="800" b="1">
                <a:solidFill>
                  <a:schemeClr val="bg1"/>
                </a:solidFill>
                <a:latin typeface="Arial" panose="020B0604020202020204" pitchFamily="34" charset="0"/>
                <a:cs typeface="Arial" panose="020B0604020202020204" pitchFamily="34" charset="0"/>
              </a:rPr>
              <a:t>SC</a:t>
            </a:r>
          </a:p>
        </p:txBody>
      </p:sp>
      <p:sp>
        <p:nvSpPr>
          <p:cNvPr id="176" name="Rectangle 132">
            <a:extLst>
              <a:ext uri="{FF2B5EF4-FFF2-40B4-BE49-F238E27FC236}">
                <a16:creationId xmlns:a16="http://schemas.microsoft.com/office/drawing/2014/main" id="{B3CF6D4D-FF93-BD44-92B0-8A7293F9FB4E}"/>
              </a:ext>
            </a:extLst>
          </p:cNvPr>
          <p:cNvSpPr/>
          <p:nvPr/>
        </p:nvSpPr>
        <p:spPr>
          <a:xfrm>
            <a:off x="5067311" y="4974116"/>
            <a:ext cx="599890" cy="215444"/>
          </a:xfrm>
          <a:prstGeom prst="rect">
            <a:avLst/>
          </a:prstGeom>
        </p:spPr>
        <p:txBody>
          <a:bodyPr wrap="square">
            <a:spAutoFit/>
          </a:bodyPr>
          <a:lstStyle/>
          <a:p>
            <a:pPr algn="ctr"/>
            <a:r>
              <a:rPr lang="nl-NL" sz="800" b="1">
                <a:solidFill>
                  <a:schemeClr val="bg1"/>
                </a:solidFill>
                <a:latin typeface="Arial" panose="020B0604020202020204" pitchFamily="34" charset="0"/>
                <a:cs typeface="Arial" panose="020B0604020202020204" pitchFamily="34" charset="0"/>
              </a:rPr>
              <a:t>RNBAT</a:t>
            </a:r>
          </a:p>
        </p:txBody>
      </p:sp>
      <p:sp>
        <p:nvSpPr>
          <p:cNvPr id="177" name="Ovaal 28">
            <a:extLst>
              <a:ext uri="{FF2B5EF4-FFF2-40B4-BE49-F238E27FC236}">
                <a16:creationId xmlns:a16="http://schemas.microsoft.com/office/drawing/2014/main" id="{3C1E3E0B-CC48-2044-8057-D8EE72598E2F}"/>
              </a:ext>
            </a:extLst>
          </p:cNvPr>
          <p:cNvSpPr/>
          <p:nvPr/>
        </p:nvSpPr>
        <p:spPr>
          <a:xfrm>
            <a:off x="7817346" y="3992126"/>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dirty="0">
                <a:solidFill>
                  <a:prstClr val="white"/>
                </a:solidFill>
                <a:latin typeface="Arial" panose="020B0604020202020204" pitchFamily="34" charset="0"/>
                <a:cs typeface="Arial" panose="020B0604020202020204" pitchFamily="34" charset="0"/>
              </a:rPr>
              <a:t>3</a:t>
            </a:r>
          </a:p>
        </p:txBody>
      </p:sp>
      <p:sp>
        <p:nvSpPr>
          <p:cNvPr id="178" name="Ovaal 28">
            <a:extLst>
              <a:ext uri="{FF2B5EF4-FFF2-40B4-BE49-F238E27FC236}">
                <a16:creationId xmlns:a16="http://schemas.microsoft.com/office/drawing/2014/main" id="{CBA1A861-8B2E-7848-A442-B11A240D6983}"/>
              </a:ext>
            </a:extLst>
          </p:cNvPr>
          <p:cNvSpPr/>
          <p:nvPr/>
        </p:nvSpPr>
        <p:spPr>
          <a:xfrm>
            <a:off x="7817346" y="4388515"/>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dirty="0">
                <a:solidFill>
                  <a:prstClr val="white"/>
                </a:solidFill>
                <a:latin typeface="Arial" panose="020B0604020202020204" pitchFamily="34" charset="0"/>
                <a:cs typeface="Arial" panose="020B0604020202020204" pitchFamily="34" charset="0"/>
              </a:rPr>
              <a:t>3</a:t>
            </a:r>
          </a:p>
        </p:txBody>
      </p:sp>
      <p:sp>
        <p:nvSpPr>
          <p:cNvPr id="179" name="Pijl: punthaak 22">
            <a:extLst>
              <a:ext uri="{FF2B5EF4-FFF2-40B4-BE49-F238E27FC236}">
                <a16:creationId xmlns:a16="http://schemas.microsoft.com/office/drawing/2014/main" id="{F8F9B951-705C-754D-A527-D8FD08F914BF}"/>
              </a:ext>
            </a:extLst>
          </p:cNvPr>
          <p:cNvSpPr/>
          <p:nvPr/>
        </p:nvSpPr>
        <p:spPr>
          <a:xfrm>
            <a:off x="4914757" y="4722894"/>
            <a:ext cx="915041" cy="182880"/>
          </a:xfrm>
          <a:prstGeom prst="chevron">
            <a:avLst>
              <a:gd name="adj" fmla="val 25926"/>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180" name="Ovaal 28">
            <a:extLst>
              <a:ext uri="{FF2B5EF4-FFF2-40B4-BE49-F238E27FC236}">
                <a16:creationId xmlns:a16="http://schemas.microsoft.com/office/drawing/2014/main" id="{74868F7D-F045-084A-92D8-7F9E37136652}"/>
              </a:ext>
            </a:extLst>
          </p:cNvPr>
          <p:cNvSpPr/>
          <p:nvPr/>
        </p:nvSpPr>
        <p:spPr>
          <a:xfrm>
            <a:off x="5842557" y="4721658"/>
            <a:ext cx="182880" cy="18288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5</a:t>
            </a:r>
          </a:p>
        </p:txBody>
      </p:sp>
      <p:sp>
        <p:nvSpPr>
          <p:cNvPr id="181" name="Rectangle 132">
            <a:extLst>
              <a:ext uri="{FF2B5EF4-FFF2-40B4-BE49-F238E27FC236}">
                <a16:creationId xmlns:a16="http://schemas.microsoft.com/office/drawing/2014/main" id="{167101E4-1B86-DB43-88FF-443A7FC4E0C9}"/>
              </a:ext>
            </a:extLst>
          </p:cNvPr>
          <p:cNvSpPr/>
          <p:nvPr/>
        </p:nvSpPr>
        <p:spPr>
          <a:xfrm>
            <a:off x="5076416" y="4701071"/>
            <a:ext cx="595299" cy="215444"/>
          </a:xfrm>
          <a:prstGeom prst="rect">
            <a:avLst/>
          </a:prstGeom>
        </p:spPr>
        <p:txBody>
          <a:bodyPr wrap="square">
            <a:spAutoFit/>
          </a:bodyPr>
          <a:lstStyle/>
          <a:p>
            <a:pPr algn="ctr"/>
            <a:r>
              <a:rPr lang="nl-NL" sz="800" b="1">
                <a:solidFill>
                  <a:schemeClr val="bg1"/>
                </a:solidFill>
                <a:latin typeface="Arial" panose="020B0604020202020204" pitchFamily="34" charset="0"/>
                <a:cs typeface="Arial" panose="020B0604020202020204" pitchFamily="34" charset="0"/>
              </a:rPr>
              <a:t>BAT</a:t>
            </a:r>
          </a:p>
        </p:txBody>
      </p:sp>
      <p:sp>
        <p:nvSpPr>
          <p:cNvPr id="182" name="Pijl: punthaak 22">
            <a:extLst>
              <a:ext uri="{FF2B5EF4-FFF2-40B4-BE49-F238E27FC236}">
                <a16:creationId xmlns:a16="http://schemas.microsoft.com/office/drawing/2014/main" id="{921D207B-975A-074C-B1EF-3852FB15993F}"/>
              </a:ext>
            </a:extLst>
          </p:cNvPr>
          <p:cNvSpPr/>
          <p:nvPr/>
        </p:nvSpPr>
        <p:spPr>
          <a:xfrm>
            <a:off x="4664699" y="4988246"/>
            <a:ext cx="251001" cy="182880"/>
          </a:xfrm>
          <a:prstGeom prst="chevron">
            <a:avLst>
              <a:gd name="adj" fmla="val 29630"/>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700" b="1" kern="0">
              <a:solidFill>
                <a:prstClr val="white"/>
              </a:solidFill>
              <a:latin typeface="Arial" panose="020B0604020202020204" pitchFamily="34" charset="0"/>
              <a:cs typeface="Arial" panose="020B0604020202020204" pitchFamily="34" charset="0"/>
            </a:endParaRPr>
          </a:p>
        </p:txBody>
      </p:sp>
      <p:sp>
        <p:nvSpPr>
          <p:cNvPr id="183" name="Rectangle 58">
            <a:extLst>
              <a:ext uri="{FF2B5EF4-FFF2-40B4-BE49-F238E27FC236}">
                <a16:creationId xmlns:a16="http://schemas.microsoft.com/office/drawing/2014/main" id="{EC8ED2A0-96AA-AC4D-8852-301C1908E183}"/>
              </a:ext>
            </a:extLst>
          </p:cNvPr>
          <p:cNvSpPr/>
          <p:nvPr/>
        </p:nvSpPr>
        <p:spPr>
          <a:xfrm>
            <a:off x="4659647" y="4975725"/>
            <a:ext cx="276038" cy="215444"/>
          </a:xfrm>
          <a:prstGeom prst="rect">
            <a:avLst/>
          </a:prstGeom>
        </p:spPr>
        <p:txBody>
          <a:bodyPr wrap="square">
            <a:spAutoFit/>
          </a:bodyPr>
          <a:lstStyle/>
          <a:p>
            <a:r>
              <a:rPr lang="nl-NL" sz="800" b="1" dirty="0">
                <a:solidFill>
                  <a:schemeClr val="bg1"/>
                </a:solidFill>
                <a:latin typeface="Arial" panose="020B0604020202020204" pitchFamily="34" charset="0"/>
                <a:cs typeface="Arial" panose="020B0604020202020204" pitchFamily="34" charset="0"/>
              </a:rPr>
              <a:t>IT</a:t>
            </a:r>
          </a:p>
        </p:txBody>
      </p:sp>
      <p:sp>
        <p:nvSpPr>
          <p:cNvPr id="184" name="Ovaal 28">
            <a:extLst>
              <a:ext uri="{FF2B5EF4-FFF2-40B4-BE49-F238E27FC236}">
                <a16:creationId xmlns:a16="http://schemas.microsoft.com/office/drawing/2014/main" id="{029759D7-1A33-0B47-B723-8EAFB2935A21}"/>
              </a:ext>
            </a:extLst>
          </p:cNvPr>
          <p:cNvSpPr/>
          <p:nvPr/>
        </p:nvSpPr>
        <p:spPr>
          <a:xfrm>
            <a:off x="4457864" y="4986301"/>
            <a:ext cx="182880" cy="18288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4</a:t>
            </a:r>
          </a:p>
        </p:txBody>
      </p:sp>
      <p:sp>
        <p:nvSpPr>
          <p:cNvPr id="185" name="Ovaal 28">
            <a:extLst>
              <a:ext uri="{FF2B5EF4-FFF2-40B4-BE49-F238E27FC236}">
                <a16:creationId xmlns:a16="http://schemas.microsoft.com/office/drawing/2014/main" id="{4CDA9801-0D7B-7847-8653-9428FCE5F168}"/>
              </a:ext>
            </a:extLst>
          </p:cNvPr>
          <p:cNvSpPr/>
          <p:nvPr/>
        </p:nvSpPr>
        <p:spPr>
          <a:xfrm>
            <a:off x="7817346" y="4780119"/>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5</a:t>
            </a:r>
          </a:p>
        </p:txBody>
      </p:sp>
      <p:sp>
        <p:nvSpPr>
          <p:cNvPr id="186" name="Ovaal 28">
            <a:extLst>
              <a:ext uri="{FF2B5EF4-FFF2-40B4-BE49-F238E27FC236}">
                <a16:creationId xmlns:a16="http://schemas.microsoft.com/office/drawing/2014/main" id="{99A0E26E-3544-884A-8AAA-2BBC2C1EE1A1}"/>
              </a:ext>
            </a:extLst>
          </p:cNvPr>
          <p:cNvSpPr/>
          <p:nvPr/>
        </p:nvSpPr>
        <p:spPr>
          <a:xfrm>
            <a:off x="7817346" y="4977543"/>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6</a:t>
            </a:r>
          </a:p>
        </p:txBody>
      </p:sp>
      <p:sp>
        <p:nvSpPr>
          <p:cNvPr id="187" name="Isosceles Triangle 136">
            <a:extLst>
              <a:ext uri="{FF2B5EF4-FFF2-40B4-BE49-F238E27FC236}">
                <a16:creationId xmlns:a16="http://schemas.microsoft.com/office/drawing/2014/main" id="{0B146C75-F82E-B645-BFC9-14BB829131BF}"/>
              </a:ext>
            </a:extLst>
          </p:cNvPr>
          <p:cNvSpPr/>
          <p:nvPr/>
        </p:nvSpPr>
        <p:spPr>
          <a:xfrm>
            <a:off x="7813989" y="5617303"/>
            <a:ext cx="143875" cy="91440"/>
          </a:xfrm>
          <a:prstGeom prst="triangle">
            <a:avLst/>
          </a:prstGeom>
          <a:solidFill>
            <a:schemeClr val="accent2"/>
          </a:solidFill>
          <a:ln w="12700" cap="flat" cmpd="sng" algn="ctr">
            <a:solidFill>
              <a:srgbClr val="4472C4">
                <a:shade val="50000"/>
              </a:srgbClr>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88" name="Ovaal 28">
            <a:extLst>
              <a:ext uri="{FF2B5EF4-FFF2-40B4-BE49-F238E27FC236}">
                <a16:creationId xmlns:a16="http://schemas.microsoft.com/office/drawing/2014/main" id="{4117DA52-5BBD-0D4F-8145-79D7577E163A}"/>
              </a:ext>
            </a:extLst>
          </p:cNvPr>
          <p:cNvSpPr/>
          <p:nvPr/>
        </p:nvSpPr>
        <p:spPr>
          <a:xfrm>
            <a:off x="7817346" y="5175344"/>
            <a:ext cx="137160" cy="137160"/>
          </a:xfrm>
          <a:prstGeom prst="ellipse">
            <a:avLst/>
          </a:prstGeom>
          <a:solidFill>
            <a:srgbClr val="06B27C"/>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dirty="0">
                <a:solidFill>
                  <a:prstClr val="white"/>
                </a:solidFill>
                <a:latin typeface="Arial" panose="020B0604020202020204" pitchFamily="34" charset="0"/>
                <a:cs typeface="Arial" panose="020B0604020202020204" pitchFamily="34" charset="0"/>
              </a:rPr>
              <a:t>7</a:t>
            </a:r>
          </a:p>
        </p:txBody>
      </p:sp>
      <p:sp>
        <p:nvSpPr>
          <p:cNvPr id="189" name="Ovaal 28">
            <a:extLst>
              <a:ext uri="{FF2B5EF4-FFF2-40B4-BE49-F238E27FC236}">
                <a16:creationId xmlns:a16="http://schemas.microsoft.com/office/drawing/2014/main" id="{84474286-4E8E-7840-A8AF-7DFDB2D8C0A6}"/>
              </a:ext>
            </a:extLst>
          </p:cNvPr>
          <p:cNvSpPr/>
          <p:nvPr/>
        </p:nvSpPr>
        <p:spPr>
          <a:xfrm>
            <a:off x="7817346" y="5378117"/>
            <a:ext cx="137160" cy="137160"/>
          </a:xfrm>
          <a:prstGeom prst="ellipse">
            <a:avLst/>
          </a:prstGeom>
          <a:solidFill>
            <a:srgbClr val="06B27C"/>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dirty="0">
                <a:solidFill>
                  <a:prstClr val="white"/>
                </a:solidFill>
                <a:latin typeface="Arial" panose="020B0604020202020204" pitchFamily="34" charset="0"/>
                <a:cs typeface="Arial" panose="020B0604020202020204" pitchFamily="34" charset="0"/>
              </a:rPr>
              <a:t>8</a:t>
            </a:r>
          </a:p>
        </p:txBody>
      </p:sp>
      <p:sp>
        <p:nvSpPr>
          <p:cNvPr id="190" name="Pijl: punthaak 26">
            <a:extLst>
              <a:ext uri="{FF2B5EF4-FFF2-40B4-BE49-F238E27FC236}">
                <a16:creationId xmlns:a16="http://schemas.microsoft.com/office/drawing/2014/main" id="{049E65E2-95D6-7D44-A985-F5AEC0485123}"/>
              </a:ext>
            </a:extLst>
          </p:cNvPr>
          <p:cNvSpPr/>
          <p:nvPr/>
        </p:nvSpPr>
        <p:spPr>
          <a:xfrm>
            <a:off x="3096400" y="1871933"/>
            <a:ext cx="1103413" cy="188196"/>
          </a:xfrm>
          <a:prstGeom prst="chevron">
            <a:avLst/>
          </a:prstGeom>
          <a:solidFill>
            <a:schemeClr val="accent2"/>
          </a:solidFill>
          <a:ln w="12700" cap="flat" cmpd="sng" algn="ctr">
            <a:noFill/>
            <a:prstDash val="solid"/>
            <a:miter lim="800000"/>
          </a:ln>
          <a:effectLst/>
        </p:spPr>
        <p:txBody>
          <a:bodyPr rtlCol="0" anchor="ctr"/>
          <a:lstStyle/>
          <a:p>
            <a:pPr algn="ctr" defTabSz="914377"/>
            <a:r>
              <a:rPr lang="nl-NL" sz="800" b="1" kern="0">
                <a:solidFill>
                  <a:prstClr val="white"/>
                </a:solidFill>
                <a:latin typeface="Arial" panose="020B0604020202020204" pitchFamily="34" charset="0"/>
                <a:cs typeface="Arial" panose="020B0604020202020204" pitchFamily="34" charset="0"/>
              </a:rPr>
              <a:t>PI-21.2</a:t>
            </a:r>
          </a:p>
        </p:txBody>
      </p:sp>
      <p:sp>
        <p:nvSpPr>
          <p:cNvPr id="191" name="Isosceles Triangle 140">
            <a:extLst>
              <a:ext uri="{FF2B5EF4-FFF2-40B4-BE49-F238E27FC236}">
                <a16:creationId xmlns:a16="http://schemas.microsoft.com/office/drawing/2014/main" id="{C2C60E92-756B-C74D-AABE-2B9F4B08001D}"/>
              </a:ext>
            </a:extLst>
          </p:cNvPr>
          <p:cNvSpPr/>
          <p:nvPr/>
        </p:nvSpPr>
        <p:spPr>
          <a:xfrm>
            <a:off x="4581366" y="3073647"/>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914377"/>
            <a:endParaRPr lang="nl-NL" kern="0">
              <a:solidFill>
                <a:prstClr val="white"/>
              </a:solidFill>
              <a:latin typeface="Calibri" panose="020F0502020204030204"/>
            </a:endParaRPr>
          </a:p>
        </p:txBody>
      </p:sp>
      <p:sp>
        <p:nvSpPr>
          <p:cNvPr id="192" name="Pijl: punthaak 22">
            <a:extLst>
              <a:ext uri="{FF2B5EF4-FFF2-40B4-BE49-F238E27FC236}">
                <a16:creationId xmlns:a16="http://schemas.microsoft.com/office/drawing/2014/main" id="{2CDAE738-00A7-2042-82BE-34D802A55DAD}"/>
              </a:ext>
            </a:extLst>
          </p:cNvPr>
          <p:cNvSpPr/>
          <p:nvPr/>
        </p:nvSpPr>
        <p:spPr>
          <a:xfrm>
            <a:off x="1630371" y="4489617"/>
            <a:ext cx="2730512" cy="182880"/>
          </a:xfrm>
          <a:prstGeom prst="chevron">
            <a:avLst/>
          </a:prstGeom>
          <a:solidFill>
            <a:srgbClr val="639DBD"/>
          </a:solidFill>
          <a:ln w="12700" cap="flat" cmpd="sng" algn="ctr">
            <a:noFill/>
            <a:prstDash val="solid"/>
            <a:miter lim="800000"/>
          </a:ln>
          <a:effectLst/>
        </p:spPr>
        <p:txBody>
          <a:bodyPr rtlCol="0" anchor="ctr"/>
          <a:lstStyle/>
          <a:p>
            <a:pPr defTabSz="914377">
              <a:defRPr/>
            </a:pPr>
            <a:r>
              <a:rPr lang="nl-NL" sz="800" b="1" kern="0" dirty="0">
                <a:solidFill>
                  <a:prstClr val="white"/>
                </a:solidFill>
                <a:latin typeface="Arial" panose="020B0604020202020204" pitchFamily="34" charset="0"/>
                <a:cs typeface="Arial" panose="020B0604020202020204" pitchFamily="34" charset="0"/>
              </a:rPr>
              <a:t>Integratie Test</a:t>
            </a:r>
          </a:p>
        </p:txBody>
      </p:sp>
      <p:sp>
        <p:nvSpPr>
          <p:cNvPr id="193" name="Rectangle 132">
            <a:extLst>
              <a:ext uri="{FF2B5EF4-FFF2-40B4-BE49-F238E27FC236}">
                <a16:creationId xmlns:a16="http://schemas.microsoft.com/office/drawing/2014/main" id="{A02E065C-B42C-2040-9E6D-EB4C485B3B50}"/>
              </a:ext>
            </a:extLst>
          </p:cNvPr>
          <p:cNvSpPr/>
          <p:nvPr/>
        </p:nvSpPr>
        <p:spPr>
          <a:xfrm>
            <a:off x="6048862" y="5225290"/>
            <a:ext cx="599890" cy="215444"/>
          </a:xfrm>
          <a:prstGeom prst="rect">
            <a:avLst/>
          </a:prstGeom>
        </p:spPr>
        <p:txBody>
          <a:bodyPr wrap="square">
            <a:spAutoFit/>
          </a:bodyPr>
          <a:lstStyle/>
          <a:p>
            <a:pPr algn="ctr"/>
            <a:r>
              <a:rPr lang="nl-NL" sz="800" b="1" dirty="0">
                <a:solidFill>
                  <a:schemeClr val="bg1"/>
                </a:solidFill>
                <a:latin typeface="Arial" panose="020B0604020202020204" pitchFamily="34" charset="0"/>
                <a:cs typeface="Arial" panose="020B0604020202020204" pitchFamily="34" charset="0"/>
              </a:rPr>
              <a:t>FAT-K</a:t>
            </a:r>
          </a:p>
        </p:txBody>
      </p:sp>
      <p:sp>
        <p:nvSpPr>
          <p:cNvPr id="195" name="Ovaal 28">
            <a:extLst>
              <a:ext uri="{FF2B5EF4-FFF2-40B4-BE49-F238E27FC236}">
                <a16:creationId xmlns:a16="http://schemas.microsoft.com/office/drawing/2014/main" id="{040A74FF-B4DD-6448-BCCA-6BCAA74963A8}"/>
              </a:ext>
            </a:extLst>
          </p:cNvPr>
          <p:cNvSpPr/>
          <p:nvPr/>
        </p:nvSpPr>
        <p:spPr>
          <a:xfrm>
            <a:off x="7817346" y="4581558"/>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a:solidFill>
                  <a:prstClr val="white"/>
                </a:solidFill>
                <a:latin typeface="Arial" panose="020B0604020202020204" pitchFamily="34" charset="0"/>
                <a:cs typeface="Arial" panose="020B0604020202020204" pitchFamily="34" charset="0"/>
              </a:rPr>
              <a:t>4</a:t>
            </a:r>
          </a:p>
        </p:txBody>
      </p:sp>
      <p:sp>
        <p:nvSpPr>
          <p:cNvPr id="196" name="Ovaal 28">
            <a:extLst>
              <a:ext uri="{FF2B5EF4-FFF2-40B4-BE49-F238E27FC236}">
                <a16:creationId xmlns:a16="http://schemas.microsoft.com/office/drawing/2014/main" id="{566B8D3E-6B07-464A-B50B-9D834D0086D9}"/>
              </a:ext>
            </a:extLst>
          </p:cNvPr>
          <p:cNvSpPr/>
          <p:nvPr/>
        </p:nvSpPr>
        <p:spPr>
          <a:xfrm>
            <a:off x="7817346" y="4190897"/>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nl-NL" sz="800" b="1" kern="0" dirty="0">
                <a:solidFill>
                  <a:prstClr val="white"/>
                </a:solidFill>
                <a:latin typeface="Arial" panose="020B0604020202020204" pitchFamily="34" charset="0"/>
                <a:cs typeface="Arial" panose="020B0604020202020204" pitchFamily="34" charset="0"/>
              </a:rPr>
              <a:t>4</a:t>
            </a:r>
          </a:p>
        </p:txBody>
      </p:sp>
      <p:cxnSp>
        <p:nvCxnSpPr>
          <p:cNvPr id="197" name="Rechte verbindingslijn 196">
            <a:extLst>
              <a:ext uri="{FF2B5EF4-FFF2-40B4-BE49-F238E27FC236}">
                <a16:creationId xmlns:a16="http://schemas.microsoft.com/office/drawing/2014/main" id="{9FA34D7D-21F0-844B-80FA-C32D372CA519}"/>
              </a:ext>
            </a:extLst>
          </p:cNvPr>
          <p:cNvCxnSpPr>
            <a:cxnSpLocks/>
          </p:cNvCxnSpPr>
          <p:nvPr/>
        </p:nvCxnSpPr>
        <p:spPr>
          <a:xfrm flipH="1">
            <a:off x="6020567" y="1099127"/>
            <a:ext cx="14780" cy="5209309"/>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198" name="Tekstvak 197">
            <a:extLst>
              <a:ext uri="{FF2B5EF4-FFF2-40B4-BE49-F238E27FC236}">
                <a16:creationId xmlns:a16="http://schemas.microsoft.com/office/drawing/2014/main" id="{82B0D8A1-B47D-944B-958C-6C8100DB8510}"/>
              </a:ext>
            </a:extLst>
          </p:cNvPr>
          <p:cNvSpPr txBox="1"/>
          <p:nvPr/>
        </p:nvSpPr>
        <p:spPr>
          <a:xfrm>
            <a:off x="5701496" y="1029434"/>
            <a:ext cx="727197" cy="246221"/>
          </a:xfrm>
          <a:prstGeom prst="rect">
            <a:avLst/>
          </a:prstGeom>
          <a:noFill/>
        </p:spPr>
        <p:txBody>
          <a:bodyPr wrap="square" rtlCol="0">
            <a:spAutoFit/>
          </a:bodyPr>
          <a:lstStyle/>
          <a:p>
            <a:r>
              <a:rPr lang="nl-NL" sz="1000" dirty="0">
                <a:solidFill>
                  <a:srgbClr val="FF0000"/>
                </a:solidFill>
              </a:rPr>
              <a:t>VANDAAG</a:t>
            </a:r>
          </a:p>
        </p:txBody>
      </p:sp>
    </p:spTree>
    <p:extLst>
      <p:ext uri="{BB962C8B-B14F-4D97-AF65-F5344CB8AC3E}">
        <p14:creationId xmlns:p14="http://schemas.microsoft.com/office/powerpoint/2010/main" val="122750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a:buFont typeface="Wingdings" pitchFamily="2" charset="2"/>
              <a:buChar char="§"/>
            </a:pPr>
            <a:endParaRPr lang="nl-NL" sz="1800" dirty="0">
              <a:solidFill>
                <a:srgbClr val="000000"/>
              </a:solidFill>
              <a:effectLst/>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Startdatum </a:t>
            </a:r>
            <a:r>
              <a:rPr lang="nl-NL" sz="1800" dirty="0" err="1">
                <a:ea typeface="Calibri" panose="020F0502020204030204" pitchFamily="34" charset="0"/>
                <a:cs typeface="Arial" panose="020B0604020202020204" pitchFamily="34" charset="0"/>
              </a:rPr>
              <a:t>Kopgroeptesten</a:t>
            </a:r>
            <a:r>
              <a:rPr lang="nl-NL" sz="1800" dirty="0">
                <a:ea typeface="Calibri" panose="020F0502020204030204" pitchFamily="34" charset="0"/>
                <a:cs typeface="Arial" panose="020B0604020202020204" pitchFamily="34" charset="0"/>
              </a:rPr>
              <a:t>: </a:t>
            </a:r>
            <a:r>
              <a:rPr lang="nl-NL" sz="1800" b="1" dirty="0">
                <a:ea typeface="Calibri" panose="020F0502020204030204" pitchFamily="34" charset="0"/>
                <a:cs typeface="Arial" panose="020B0604020202020204" pitchFamily="34" charset="0"/>
              </a:rPr>
              <a:t>29 november 2021</a:t>
            </a:r>
          </a:p>
          <a:p>
            <a:pPr>
              <a:buFont typeface="Wingdings" pitchFamily="2" charset="2"/>
              <a:buChar char="§"/>
            </a:pPr>
            <a:r>
              <a:rPr lang="nl-NL" sz="1800" dirty="0">
                <a:ea typeface="Calibri" panose="020F0502020204030204" pitchFamily="34" charset="0"/>
                <a:cs typeface="Arial" panose="020B0604020202020204" pitchFamily="34" charset="0"/>
              </a:rPr>
              <a:t>Einddatum </a:t>
            </a:r>
            <a:r>
              <a:rPr lang="nl-NL" sz="1800" dirty="0" err="1">
                <a:ea typeface="Calibri" panose="020F0502020204030204" pitchFamily="34" charset="0"/>
                <a:cs typeface="Arial" panose="020B0604020202020204" pitchFamily="34" charset="0"/>
              </a:rPr>
              <a:t>Kopgroeptesten</a:t>
            </a:r>
            <a:r>
              <a:rPr lang="nl-NL" sz="1800" dirty="0">
                <a:ea typeface="Calibri" panose="020F0502020204030204" pitchFamily="34" charset="0"/>
                <a:cs typeface="Arial" panose="020B0604020202020204" pitchFamily="34" charset="0"/>
              </a:rPr>
              <a:t>: </a:t>
            </a:r>
            <a:r>
              <a:rPr lang="nl-NL" sz="1800" b="1" dirty="0">
                <a:ea typeface="Calibri" panose="020F0502020204030204" pitchFamily="34" charset="0"/>
                <a:cs typeface="Arial" panose="020B0604020202020204" pitchFamily="34" charset="0"/>
              </a:rPr>
              <a:t>17 december 2021</a:t>
            </a:r>
          </a:p>
          <a:p>
            <a:pPr>
              <a:buFont typeface="Wingdings" pitchFamily="2" charset="2"/>
              <a:buChar char="§"/>
            </a:pPr>
            <a:r>
              <a:rPr lang="nl-NL" sz="1800" dirty="0">
                <a:ea typeface="Calibri" panose="020F0502020204030204" pitchFamily="34" charset="0"/>
                <a:cs typeface="Arial" panose="020B0604020202020204" pitchFamily="34" charset="0"/>
              </a:rPr>
              <a:t>Kopgroep bestaat uit:</a:t>
            </a:r>
          </a:p>
          <a:p>
            <a:pPr lvl="1">
              <a:buFont typeface="Wingdings" pitchFamily="2" charset="2"/>
              <a:buChar char="§"/>
            </a:pPr>
            <a:r>
              <a:rPr lang="nl-NL" sz="1800" dirty="0">
                <a:ea typeface="Calibri" panose="020F0502020204030204" pitchFamily="34" charset="0"/>
                <a:cs typeface="Arial" panose="020B0604020202020204" pitchFamily="34" charset="0"/>
              </a:rPr>
              <a:t>Kenter (MV)</a:t>
            </a:r>
          </a:p>
          <a:p>
            <a:pPr lvl="1">
              <a:buFont typeface="Wingdings" pitchFamily="2" charset="2"/>
              <a:buChar char="§"/>
            </a:pPr>
            <a:r>
              <a:rPr lang="nl-NL" sz="1800" dirty="0">
                <a:ea typeface="Calibri" panose="020F0502020204030204" pitchFamily="34" charset="0"/>
                <a:cs typeface="Arial" panose="020B0604020202020204" pitchFamily="34" charset="0"/>
              </a:rPr>
              <a:t>PVNED (PV)</a:t>
            </a:r>
          </a:p>
          <a:p>
            <a:pPr lvl="1">
              <a:buFont typeface="Wingdings" pitchFamily="2" charset="2"/>
              <a:buChar char="§"/>
            </a:pPr>
            <a:r>
              <a:rPr lang="nl-NL" sz="1800" dirty="0" err="1">
                <a:ea typeface="Calibri" panose="020F0502020204030204" pitchFamily="34" charset="0"/>
                <a:cs typeface="Arial" panose="020B0604020202020204" pitchFamily="34" charset="0"/>
              </a:rPr>
              <a:t>Gasunie</a:t>
            </a:r>
            <a:r>
              <a:rPr lang="nl-NL" sz="1800" dirty="0">
                <a:ea typeface="Calibri" panose="020F0502020204030204" pitchFamily="34" charset="0"/>
                <a:cs typeface="Arial" panose="020B0604020202020204" pitchFamily="34" charset="0"/>
              </a:rPr>
              <a:t> Transport Services (LNB-G)</a:t>
            </a:r>
          </a:p>
          <a:p>
            <a:pPr lvl="1">
              <a:buFont typeface="Wingdings" pitchFamily="2" charset="2"/>
              <a:buChar char="§"/>
            </a:pPr>
            <a:r>
              <a:rPr lang="nl-NL" sz="1800" dirty="0" err="1">
                <a:ea typeface="Calibri" panose="020F0502020204030204" pitchFamily="34" charset="0"/>
                <a:cs typeface="Arial" panose="020B0604020202020204" pitchFamily="34" charset="0"/>
              </a:rPr>
              <a:t>TenneT</a:t>
            </a:r>
            <a:r>
              <a:rPr lang="nl-NL" sz="1800" dirty="0">
                <a:ea typeface="Calibri" panose="020F0502020204030204" pitchFamily="34" charset="0"/>
                <a:cs typeface="Arial" panose="020B0604020202020204" pitchFamily="34" charset="0"/>
              </a:rPr>
              <a:t> TSO (LNB-E)</a:t>
            </a:r>
          </a:p>
          <a:p>
            <a:pPr lvl="1">
              <a:buFont typeface="Wingdings" pitchFamily="2" charset="2"/>
              <a:buChar char="§"/>
            </a:pPr>
            <a:r>
              <a:rPr lang="nl-NL" sz="1800" dirty="0">
                <a:ea typeface="Calibri" panose="020F0502020204030204" pitchFamily="34" charset="0"/>
                <a:cs typeface="Arial" panose="020B0604020202020204" pitchFamily="34" charset="0"/>
              </a:rPr>
              <a:t>Eneco (LV)</a:t>
            </a:r>
          </a:p>
          <a:p>
            <a:pPr lvl="1">
              <a:buFont typeface="Wingdings" pitchFamily="2" charset="2"/>
              <a:buChar char="§"/>
            </a:pPr>
            <a:r>
              <a:rPr lang="nl-NL" sz="1800" dirty="0">
                <a:ea typeface="Calibri" panose="020F0502020204030204" pitchFamily="34" charset="0"/>
                <a:cs typeface="Arial" panose="020B0604020202020204" pitchFamily="34" charset="0"/>
              </a:rPr>
              <a:t>Essent (LV)</a:t>
            </a:r>
          </a:p>
          <a:p>
            <a:pPr lvl="1">
              <a:buFont typeface="Wingdings" pitchFamily="2" charset="2"/>
              <a:buChar char="§"/>
            </a:pPr>
            <a:r>
              <a:rPr lang="nl-NL" sz="1800" dirty="0" err="1">
                <a:ea typeface="Calibri" panose="020F0502020204030204" pitchFamily="34" charset="0"/>
                <a:cs typeface="Arial" panose="020B0604020202020204" pitchFamily="34" charset="0"/>
              </a:rPr>
              <a:t>Liander</a:t>
            </a:r>
            <a:r>
              <a:rPr lang="nl-NL" sz="1800" dirty="0">
                <a:ea typeface="Calibri" panose="020F0502020204030204" pitchFamily="34" charset="0"/>
                <a:cs typeface="Arial" panose="020B0604020202020204" pitchFamily="34" charset="0"/>
              </a:rPr>
              <a:t> (RNB)</a:t>
            </a:r>
          </a:p>
          <a:p>
            <a:pPr lvl="1">
              <a:buFont typeface="Wingdings" pitchFamily="2" charset="2"/>
              <a:buChar char="§"/>
            </a:pPr>
            <a:r>
              <a:rPr lang="nl-NL" sz="1800" dirty="0" err="1">
                <a:ea typeface="Calibri" panose="020F0502020204030204" pitchFamily="34" charset="0"/>
                <a:cs typeface="Arial" panose="020B0604020202020204" pitchFamily="34" charset="0"/>
              </a:rPr>
              <a:t>Stedin</a:t>
            </a:r>
            <a:r>
              <a:rPr lang="nl-NL" sz="1800" dirty="0">
                <a:ea typeface="Calibri" panose="020F0502020204030204" pitchFamily="34" charset="0"/>
                <a:cs typeface="Arial" panose="020B0604020202020204" pitchFamily="34" charset="0"/>
              </a:rPr>
              <a:t> (RNB)</a:t>
            </a:r>
          </a:p>
          <a:p>
            <a:pPr lvl="1">
              <a:buFont typeface="Wingdings" pitchFamily="2" charset="2"/>
              <a:buChar char="§"/>
            </a:pPr>
            <a:r>
              <a:rPr lang="nl-NL" sz="1800" dirty="0" err="1">
                <a:ea typeface="Calibri" panose="020F0502020204030204" pitchFamily="34" charset="0"/>
                <a:cs typeface="Arial" panose="020B0604020202020204" pitchFamily="34" charset="0"/>
              </a:rPr>
              <a:t>Enexis</a:t>
            </a:r>
            <a:r>
              <a:rPr lang="nl-NL" sz="1800" dirty="0">
                <a:ea typeface="Calibri" panose="020F0502020204030204" pitchFamily="34" charset="0"/>
                <a:cs typeface="Arial" panose="020B0604020202020204" pitchFamily="34" charset="0"/>
              </a:rPr>
              <a:t> (RNB)</a:t>
            </a: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11</a:t>
            </a:fld>
            <a:endParaRPr lang="nl-NL" dirty="0"/>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ne-NP" sz="2800" b="1" dirty="0"/>
              <a:t>Kopgroeptesten (1)</a:t>
            </a:r>
          </a:p>
        </p:txBody>
      </p:sp>
    </p:spTree>
    <p:extLst>
      <p:ext uri="{BB962C8B-B14F-4D97-AF65-F5344CB8AC3E}">
        <p14:creationId xmlns:p14="http://schemas.microsoft.com/office/powerpoint/2010/main" val="896143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Testscope: </a:t>
            </a:r>
          </a:p>
          <a:p>
            <a:pPr lvl="1">
              <a:buFont typeface="Wingdings" pitchFamily="2" charset="2"/>
              <a:buChar char="§"/>
            </a:pPr>
            <a:r>
              <a:rPr lang="nl-NL" sz="1800" dirty="0">
                <a:ea typeface="Calibri" panose="020F0502020204030204" pitchFamily="34" charset="0"/>
                <a:cs typeface="Arial" panose="020B0604020202020204" pitchFamily="34" charset="0"/>
              </a:rPr>
              <a:t>Progressietesten en </a:t>
            </a:r>
          </a:p>
          <a:p>
            <a:pPr lvl="1">
              <a:buFont typeface="Wingdings" pitchFamily="2" charset="2"/>
              <a:buChar char="§"/>
            </a:pPr>
            <a:r>
              <a:rPr lang="nl-NL" sz="1800" dirty="0">
                <a:ea typeface="Calibri" panose="020F0502020204030204" pitchFamily="34" charset="0"/>
                <a:cs typeface="Arial" panose="020B0604020202020204" pitchFamily="34" charset="0"/>
              </a:rPr>
              <a:t>Regressietesten</a:t>
            </a:r>
          </a:p>
          <a:p>
            <a:pPr marL="0" indent="0">
              <a:buNone/>
            </a:pPr>
            <a:r>
              <a:rPr lang="nl-NL" sz="1800" dirty="0">
                <a:ea typeface="Calibri" panose="020F0502020204030204" pitchFamily="34" charset="0"/>
                <a:cs typeface="Arial" panose="020B0604020202020204" pitchFamily="34" charset="0"/>
              </a:rPr>
              <a:t>Vastgelegd in een vooraf overeengekomen set aan testscenario’s</a:t>
            </a:r>
          </a:p>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Eindresultaat:</a:t>
            </a:r>
          </a:p>
          <a:p>
            <a:pPr lvl="1">
              <a:buFont typeface="Wingdings" pitchFamily="2" charset="2"/>
              <a:buChar char="§"/>
            </a:pPr>
            <a:r>
              <a:rPr lang="nl-NL" sz="1800" dirty="0">
                <a:ea typeface="Calibri" panose="020F0502020204030204" pitchFamily="34" charset="0"/>
                <a:cs typeface="Arial" panose="020B0604020202020204" pitchFamily="34" charset="0"/>
              </a:rPr>
              <a:t>Een advies om de omgeving vrij te geven voor de volgende testfase in het project, namelijk de Gebruikersacceptatietesten (GAT)</a:t>
            </a:r>
          </a:p>
          <a:p>
            <a:pPr>
              <a:buFont typeface="Wingdings" pitchFamily="2" charset="2"/>
              <a:buChar char="§"/>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Tot slot:</a:t>
            </a:r>
          </a:p>
          <a:p>
            <a:pPr lvl="1">
              <a:buFont typeface="Wingdings" pitchFamily="2" charset="2"/>
              <a:buChar char="§"/>
            </a:pPr>
            <a:r>
              <a:rPr lang="nl-NL" sz="1800" dirty="0">
                <a:ea typeface="Calibri" panose="020F0502020204030204" pitchFamily="34" charset="0"/>
                <a:cs typeface="Arial" panose="020B0604020202020204" pitchFamily="34" charset="0"/>
              </a:rPr>
              <a:t>De participerende marktpartijen van de Kopgroep dragen op vrijwillige basis bij aan een succesvolle implementatie van Tranche 1 van Allocatie 2.0. Ik wil hierbij Alex, Abel, Erik, Remco, </a:t>
            </a:r>
            <a:r>
              <a:rPr lang="nl-NL" sz="1800" dirty="0" err="1">
                <a:ea typeface="Calibri" panose="020F0502020204030204" pitchFamily="34" charset="0"/>
                <a:cs typeface="Arial" panose="020B0604020202020204" pitchFamily="34" charset="0"/>
              </a:rPr>
              <a:t>Kemal</a:t>
            </a:r>
            <a:r>
              <a:rPr lang="nl-NL" sz="1800" dirty="0">
                <a:ea typeface="Calibri" panose="020F0502020204030204" pitchFamily="34" charset="0"/>
                <a:cs typeface="Arial" panose="020B0604020202020204" pitchFamily="34" charset="0"/>
              </a:rPr>
              <a:t>, Ivo, Nico, Rudolf, Dennis, Daniel en Steve bedanken voor hun bijdrage tot nu toe en mede dankzij hun inzet zie ik het vervolg van Tranche 1 met vertrouwen tegemoet</a:t>
            </a:r>
          </a:p>
          <a:p>
            <a:pPr>
              <a:buFont typeface="Wingdings" pitchFamily="2" charset="2"/>
              <a:buChar char="§"/>
            </a:pPr>
            <a:endParaRPr lang="nl-NL" sz="1800" dirty="0">
              <a:ea typeface="Calibri" panose="020F0502020204030204" pitchFamily="34" charset="0"/>
              <a:cs typeface="Arial" panose="020B0604020202020204" pitchFamily="34" charset="0"/>
            </a:endParaRP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12</a:t>
            </a:fld>
            <a:endParaRPr lang="nl-NL" dirty="0"/>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ne-NP" sz="2800" b="1" dirty="0"/>
              <a:t>Kopgroeptesten (</a:t>
            </a:r>
            <a:r>
              <a:rPr lang="nl-NL" sz="2800" b="1" dirty="0"/>
              <a:t>2</a:t>
            </a:r>
            <a:r>
              <a:rPr lang="ne-NP" sz="2800" b="1" dirty="0"/>
              <a:t>)</a:t>
            </a:r>
          </a:p>
        </p:txBody>
      </p:sp>
    </p:spTree>
    <p:extLst>
      <p:ext uri="{BB962C8B-B14F-4D97-AF65-F5344CB8AC3E}">
        <p14:creationId xmlns:p14="http://schemas.microsoft.com/office/powerpoint/2010/main" val="438597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Testscope: </a:t>
            </a:r>
          </a:p>
          <a:p>
            <a:pPr lvl="1">
              <a:buFont typeface="Wingdings" pitchFamily="2" charset="2"/>
              <a:buChar char="§"/>
            </a:pPr>
            <a:r>
              <a:rPr lang="nl-NL" sz="1800" dirty="0">
                <a:ea typeface="Calibri" panose="020F0502020204030204" pitchFamily="34" charset="0"/>
                <a:cs typeface="Arial" panose="020B0604020202020204" pitchFamily="34" charset="0"/>
              </a:rPr>
              <a:t>Vrij testen</a:t>
            </a:r>
          </a:p>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Eindresultaat:</a:t>
            </a:r>
          </a:p>
          <a:p>
            <a:pPr lvl="1">
              <a:buFont typeface="Wingdings" pitchFamily="2" charset="2"/>
              <a:buChar char="§"/>
            </a:pPr>
            <a:r>
              <a:rPr lang="nl-NL" sz="1800" dirty="0">
                <a:ea typeface="Calibri" panose="020F0502020204030204" pitchFamily="34" charset="0"/>
                <a:cs typeface="Arial" panose="020B0604020202020204" pitchFamily="34" charset="0"/>
              </a:rPr>
              <a:t>Een advies om aan te vangen met transitie op basis van vooraf overeengekomen criteria</a:t>
            </a:r>
          </a:p>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Startdatum GAT-groep 1: 		</a:t>
            </a:r>
            <a:r>
              <a:rPr lang="nl-NL" sz="1800" b="1" dirty="0">
                <a:ea typeface="Calibri" panose="020F0502020204030204" pitchFamily="34" charset="0"/>
                <a:cs typeface="Arial" panose="020B0604020202020204" pitchFamily="34" charset="0"/>
              </a:rPr>
              <a:t>3 januari 2022</a:t>
            </a:r>
          </a:p>
          <a:p>
            <a:pPr>
              <a:buFont typeface="Wingdings" pitchFamily="2" charset="2"/>
              <a:buChar char="§"/>
            </a:pPr>
            <a:r>
              <a:rPr lang="nl-NL" sz="1800" dirty="0">
                <a:ea typeface="Calibri" panose="020F0502020204030204" pitchFamily="34" charset="0"/>
                <a:cs typeface="Arial" panose="020B0604020202020204" pitchFamily="34" charset="0"/>
              </a:rPr>
              <a:t>Einddatum GAT-groep 6: 		</a:t>
            </a:r>
            <a:r>
              <a:rPr lang="nl-NL" sz="1800" b="1" dirty="0">
                <a:ea typeface="Calibri" panose="020F0502020204030204" pitchFamily="34" charset="0"/>
                <a:cs typeface="Arial" panose="020B0604020202020204" pitchFamily="34" charset="0"/>
              </a:rPr>
              <a:t>28 januari 2022</a:t>
            </a:r>
          </a:p>
          <a:p>
            <a:pPr>
              <a:buFont typeface="Wingdings" pitchFamily="2" charset="2"/>
              <a:buChar char="§"/>
            </a:pPr>
            <a:r>
              <a:rPr lang="nl-NL" sz="1800" dirty="0">
                <a:ea typeface="Calibri" panose="020F0502020204030204" pitchFamily="34" charset="0"/>
                <a:cs typeface="Arial" panose="020B0604020202020204" pitchFamily="34" charset="0"/>
              </a:rPr>
              <a:t>Uitloop/</a:t>
            </a:r>
            <a:r>
              <a:rPr lang="nl-NL" sz="1800" dirty="0" err="1">
                <a:ea typeface="Calibri" panose="020F0502020204030204" pitchFamily="34" charset="0"/>
                <a:cs typeface="Arial" panose="020B0604020202020204" pitchFamily="34" charset="0"/>
              </a:rPr>
              <a:t>hertest</a:t>
            </a:r>
            <a:r>
              <a:rPr lang="nl-NL" sz="1800" dirty="0">
                <a:ea typeface="Calibri" panose="020F0502020204030204" pitchFamily="34" charset="0"/>
                <a:cs typeface="Arial" panose="020B0604020202020204" pitchFamily="34" charset="0"/>
              </a:rPr>
              <a:t>: 			</a:t>
            </a:r>
            <a:r>
              <a:rPr lang="nl-NL" sz="1800" b="1" dirty="0">
                <a:ea typeface="Calibri" panose="020F0502020204030204" pitchFamily="34" charset="0"/>
                <a:cs typeface="Arial" panose="020B0604020202020204" pitchFamily="34" charset="0"/>
              </a:rPr>
              <a:t>31 januari t/m 25 februari 2022</a:t>
            </a:r>
          </a:p>
          <a:p>
            <a:pPr>
              <a:buFont typeface="Wingdings" pitchFamily="2" charset="2"/>
              <a:buChar char="§"/>
            </a:pPr>
            <a:r>
              <a:rPr lang="nl-NL" sz="1800" dirty="0" err="1">
                <a:ea typeface="Calibri" panose="020F0502020204030204" pitchFamily="34" charset="0"/>
                <a:cs typeface="Arial" panose="020B0604020202020204" pitchFamily="34" charset="0"/>
              </a:rPr>
              <a:t>Freeze</a:t>
            </a:r>
            <a:r>
              <a:rPr lang="nl-NL" sz="1800" dirty="0">
                <a:ea typeface="Calibri" panose="020F0502020204030204" pitchFamily="34" charset="0"/>
                <a:cs typeface="Arial" panose="020B0604020202020204" pitchFamily="34" charset="0"/>
              </a:rPr>
              <a:t>: 					</a:t>
            </a:r>
            <a:r>
              <a:rPr lang="nl-NL" sz="1800" b="1" dirty="0">
                <a:ea typeface="Calibri" panose="020F0502020204030204" pitchFamily="34" charset="0"/>
                <a:cs typeface="Arial" panose="020B0604020202020204" pitchFamily="34" charset="0"/>
              </a:rPr>
              <a:t>28 februari t/m 18 maart 2022</a:t>
            </a:r>
          </a:p>
          <a:p>
            <a:pPr>
              <a:buFont typeface="Wingdings" pitchFamily="2" charset="2"/>
              <a:buChar char="§"/>
            </a:pPr>
            <a:endParaRPr lang="nl-NL" sz="1800" dirty="0">
              <a:ea typeface="Calibri" panose="020F0502020204030204" pitchFamily="34" charset="0"/>
              <a:cs typeface="Arial" panose="020B0604020202020204" pitchFamily="34" charset="0"/>
            </a:endParaRPr>
          </a:p>
          <a:p>
            <a:pPr>
              <a:buFont typeface="Wingdings" pitchFamily="2" charset="2"/>
              <a:buChar char="§"/>
            </a:pPr>
            <a:endParaRPr lang="nl-NL" sz="1800" dirty="0">
              <a:ea typeface="Calibri" panose="020F0502020204030204" pitchFamily="34" charset="0"/>
              <a:cs typeface="Arial" panose="020B0604020202020204" pitchFamily="34" charset="0"/>
            </a:endParaRP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13</a:t>
            </a:fld>
            <a:endParaRPr lang="nl-NL" dirty="0"/>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nl-NL" sz="2800" b="1" dirty="0"/>
              <a:t>Gebruikersacceptatietesten (GAT) (1)</a:t>
            </a:r>
            <a:endParaRPr lang="ne-NP" sz="2800" b="1" dirty="0"/>
          </a:p>
        </p:txBody>
      </p:sp>
    </p:spTree>
    <p:extLst>
      <p:ext uri="{BB962C8B-B14F-4D97-AF65-F5344CB8AC3E}">
        <p14:creationId xmlns:p14="http://schemas.microsoft.com/office/powerpoint/2010/main" val="3543479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marL="0" indent="0">
              <a:buNone/>
            </a:pPr>
            <a:endParaRPr lang="nl-NL" sz="1800" dirty="0">
              <a:ea typeface="Calibri" panose="020F0502020204030204" pitchFamily="34" charset="0"/>
              <a:cs typeface="Arial" panose="020B0604020202020204" pitchFamily="34" charset="0"/>
            </a:endParaRPr>
          </a:p>
          <a:p>
            <a:pPr marL="0" indent="0">
              <a:buNone/>
            </a:pPr>
            <a:endParaRPr lang="nl-NL" sz="4000" dirty="0">
              <a:ea typeface="Calibri" panose="020F0502020204030204" pitchFamily="34" charset="0"/>
              <a:cs typeface="Arial" panose="020B0604020202020204" pitchFamily="34" charset="0"/>
            </a:endParaRPr>
          </a:p>
          <a:p>
            <a:pPr marL="0" indent="0">
              <a:buNone/>
            </a:pPr>
            <a:r>
              <a:rPr lang="nl-NL" sz="4000" dirty="0">
                <a:ea typeface="Calibri" panose="020F0502020204030204" pitchFamily="34" charset="0"/>
                <a:cs typeface="Arial" panose="020B0604020202020204" pitchFamily="34" charset="0"/>
              </a:rPr>
              <a:t>GROEPSINDELING</a:t>
            </a:r>
          </a:p>
          <a:p>
            <a:pPr marL="0" indent="0">
              <a:buNone/>
            </a:pPr>
            <a:r>
              <a:rPr lang="nl-NL" sz="3200" dirty="0">
                <a:ea typeface="Calibri" panose="020F0502020204030204" pitchFamily="34" charset="0"/>
                <a:cs typeface="Arial" panose="020B0604020202020204" pitchFamily="34" charset="0"/>
              </a:rPr>
              <a:t>Voorlopig definitieve</a:t>
            </a:r>
          </a:p>
          <a:p>
            <a:pPr>
              <a:buFont typeface="Wingdings" pitchFamily="2" charset="2"/>
              <a:buChar char="§"/>
            </a:pPr>
            <a:endParaRPr lang="nl-NL" sz="1800" dirty="0">
              <a:ea typeface="Calibri" panose="020F0502020204030204" pitchFamily="34" charset="0"/>
              <a:cs typeface="Arial" panose="020B0604020202020204" pitchFamily="34" charset="0"/>
            </a:endParaRP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14</a:t>
            </a:fld>
            <a:endParaRPr lang="nl-NL" dirty="0"/>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nl-NL" sz="2800" b="1" dirty="0"/>
              <a:t>Gebruikersacceptatietesten (GAT) (2)</a:t>
            </a:r>
            <a:endParaRPr lang="ne-NP" sz="2800" b="1" dirty="0"/>
          </a:p>
        </p:txBody>
      </p:sp>
    </p:spTree>
    <p:extLst>
      <p:ext uri="{BB962C8B-B14F-4D97-AF65-F5344CB8AC3E}">
        <p14:creationId xmlns:p14="http://schemas.microsoft.com/office/powerpoint/2010/main" val="4118473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nl-NL" sz="18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15</a:t>
            </a:fld>
            <a:endParaRPr lang="nl-NL" dirty="0"/>
          </a:p>
        </p:txBody>
      </p:sp>
      <p:graphicFrame>
        <p:nvGraphicFramePr>
          <p:cNvPr id="5" name="Object 4">
            <a:extLst>
              <a:ext uri="{FF2B5EF4-FFF2-40B4-BE49-F238E27FC236}">
                <a16:creationId xmlns:a16="http://schemas.microsoft.com/office/drawing/2014/main" id="{1015DD83-5C2F-4C2C-885A-976116187809}"/>
              </a:ext>
            </a:extLst>
          </p:cNvPr>
          <p:cNvGraphicFramePr>
            <a:graphicFrameLocks noChangeAspect="1"/>
          </p:cNvGraphicFramePr>
          <p:nvPr>
            <p:extLst>
              <p:ext uri="{D42A27DB-BD31-4B8C-83A1-F6EECF244321}">
                <p14:modId xmlns:p14="http://schemas.microsoft.com/office/powerpoint/2010/main" val="1732509484"/>
              </p:ext>
            </p:extLst>
          </p:nvPr>
        </p:nvGraphicFramePr>
        <p:xfrm>
          <a:off x="568864" y="2075266"/>
          <a:ext cx="3776892" cy="4050897"/>
        </p:xfrm>
        <a:graphic>
          <a:graphicData uri="http://schemas.openxmlformats.org/presentationml/2006/ole">
            <mc:AlternateContent xmlns:mc="http://schemas.openxmlformats.org/markup-compatibility/2006">
              <mc:Choice xmlns:v="urn:schemas-microsoft-com:vml" Requires="v">
                <p:oleObj name="Worksheet" r:id="rId2" imgW="2735545" imgH="2933661" progId="Excel.Sheet.12">
                  <p:embed/>
                </p:oleObj>
              </mc:Choice>
              <mc:Fallback>
                <p:oleObj name="Worksheet" r:id="rId2" imgW="2735545" imgH="2933661" progId="Excel.Sheet.12">
                  <p:embed/>
                  <p:pic>
                    <p:nvPicPr>
                      <p:cNvPr id="5" name="Object 4">
                        <a:extLst>
                          <a:ext uri="{FF2B5EF4-FFF2-40B4-BE49-F238E27FC236}">
                            <a16:creationId xmlns:a16="http://schemas.microsoft.com/office/drawing/2014/main" id="{1015DD83-5C2F-4C2C-885A-976116187809}"/>
                          </a:ext>
                        </a:extLst>
                      </p:cNvPr>
                      <p:cNvPicPr/>
                      <p:nvPr/>
                    </p:nvPicPr>
                    <p:blipFill>
                      <a:blip r:embed="rId3"/>
                      <a:stretch>
                        <a:fillRect/>
                      </a:stretch>
                    </p:blipFill>
                    <p:spPr>
                      <a:xfrm>
                        <a:off x="568864" y="2075266"/>
                        <a:ext cx="3776892" cy="4050897"/>
                      </a:xfrm>
                      <a:prstGeom prst="rect">
                        <a:avLst/>
                      </a:prstGeom>
                    </p:spPr>
                  </p:pic>
                </p:oleObj>
              </mc:Fallback>
            </mc:AlternateContent>
          </a:graphicData>
        </a:graphic>
      </p:graphicFrame>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nl-NL" dirty="0"/>
              <a:t>Startdatum: 			3 januari 2022</a:t>
            </a:r>
          </a:p>
          <a:p>
            <a:r>
              <a:rPr lang="nl-NL" dirty="0"/>
              <a:t>Einddatum: 			7 januari 2022</a:t>
            </a:r>
          </a:p>
          <a:p>
            <a:endParaRPr lang="nl-NL" dirty="0"/>
          </a:p>
          <a:p>
            <a:r>
              <a:rPr lang="nl-NL" dirty="0"/>
              <a:t>Kick-Off: 				3 januari 9.00 uur</a:t>
            </a:r>
          </a:p>
          <a:p>
            <a:r>
              <a:rPr lang="nl-NL" dirty="0"/>
              <a:t>Tussentijdse Update: 	5 januari 9.00 uur</a:t>
            </a:r>
          </a:p>
          <a:p>
            <a:r>
              <a:rPr lang="nl-NL" dirty="0"/>
              <a:t>Finale Update: 		7 januari 9.00 uur</a:t>
            </a:r>
          </a:p>
        </p:txBody>
      </p:sp>
      <p:sp>
        <p:nvSpPr>
          <p:cNvPr id="8" name="Titel 1">
            <a:extLst>
              <a:ext uri="{FF2B5EF4-FFF2-40B4-BE49-F238E27FC236}">
                <a16:creationId xmlns:a16="http://schemas.microsoft.com/office/drawing/2014/main" id="{01C9F2C5-1A7B-514B-93D2-201B44C40EEF}"/>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nl-NL" sz="2800" b="1" dirty="0"/>
              <a:t>GAT-groep 1</a:t>
            </a:r>
            <a:endParaRPr lang="ne-NP" sz="2800" b="1" dirty="0"/>
          </a:p>
        </p:txBody>
      </p:sp>
    </p:spTree>
    <p:extLst>
      <p:ext uri="{BB962C8B-B14F-4D97-AF65-F5344CB8AC3E}">
        <p14:creationId xmlns:p14="http://schemas.microsoft.com/office/powerpoint/2010/main" val="2182267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nl-NL" sz="18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16</a:t>
            </a:fld>
            <a:endParaRPr lang="nl-NL" dirty="0"/>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nl-NL" dirty="0"/>
              <a:t>Startdatum: 			10 januari 2022</a:t>
            </a:r>
          </a:p>
          <a:p>
            <a:r>
              <a:rPr lang="nl-NL" dirty="0"/>
              <a:t>Einddatum: 			14 januari 2022</a:t>
            </a:r>
          </a:p>
          <a:p>
            <a:endParaRPr lang="nl-NL" dirty="0"/>
          </a:p>
          <a:p>
            <a:r>
              <a:rPr lang="nl-NL" dirty="0"/>
              <a:t>Kick-Off: 				10 januari 9.00 uur</a:t>
            </a:r>
          </a:p>
          <a:p>
            <a:r>
              <a:rPr lang="nl-NL" dirty="0"/>
              <a:t>Tussentijdse Update: 	12 januari 9.00 uur</a:t>
            </a:r>
          </a:p>
          <a:p>
            <a:r>
              <a:rPr lang="nl-NL" dirty="0"/>
              <a:t>Finale Update: 		14 januari 9.00 uur</a:t>
            </a:r>
          </a:p>
        </p:txBody>
      </p:sp>
      <p:sp>
        <p:nvSpPr>
          <p:cNvPr id="9" name="Titel 1">
            <a:extLst>
              <a:ext uri="{FF2B5EF4-FFF2-40B4-BE49-F238E27FC236}">
                <a16:creationId xmlns:a16="http://schemas.microsoft.com/office/drawing/2014/main" id="{585F04F1-E5AF-5348-867A-59286DABD395}"/>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nl-NL" sz="2800" b="1" dirty="0"/>
              <a:t>GAT-groep 2</a:t>
            </a:r>
            <a:endParaRPr lang="ne-NP" sz="2800" b="1" dirty="0"/>
          </a:p>
        </p:txBody>
      </p:sp>
      <p:graphicFrame>
        <p:nvGraphicFramePr>
          <p:cNvPr id="5" name="Tabel 4">
            <a:extLst>
              <a:ext uri="{FF2B5EF4-FFF2-40B4-BE49-F238E27FC236}">
                <a16:creationId xmlns:a16="http://schemas.microsoft.com/office/drawing/2014/main" id="{73BA4CB1-6828-418E-A529-50AF62E52DB0}"/>
              </a:ext>
            </a:extLst>
          </p:cNvPr>
          <p:cNvGraphicFramePr>
            <a:graphicFrameLocks noGrp="1"/>
          </p:cNvGraphicFramePr>
          <p:nvPr>
            <p:extLst>
              <p:ext uri="{D42A27DB-BD31-4B8C-83A1-F6EECF244321}">
                <p14:modId xmlns:p14="http://schemas.microsoft.com/office/powerpoint/2010/main" val="1626049673"/>
              </p:ext>
            </p:extLst>
          </p:nvPr>
        </p:nvGraphicFramePr>
        <p:xfrm>
          <a:off x="627425" y="1343025"/>
          <a:ext cx="3205666" cy="4716033"/>
        </p:xfrm>
        <a:graphic>
          <a:graphicData uri="http://schemas.openxmlformats.org/drawingml/2006/table">
            <a:tbl>
              <a:tblPr/>
              <a:tblGrid>
                <a:gridCol w="2561671">
                  <a:extLst>
                    <a:ext uri="{9D8B030D-6E8A-4147-A177-3AD203B41FA5}">
                      <a16:colId xmlns:a16="http://schemas.microsoft.com/office/drawing/2014/main" val="2220746615"/>
                    </a:ext>
                  </a:extLst>
                </a:gridCol>
                <a:gridCol w="643995">
                  <a:extLst>
                    <a:ext uri="{9D8B030D-6E8A-4147-A177-3AD203B41FA5}">
                      <a16:colId xmlns:a16="http://schemas.microsoft.com/office/drawing/2014/main" val="2234161275"/>
                    </a:ext>
                  </a:extLst>
                </a:gridCol>
              </a:tblGrid>
              <a:tr h="224573">
                <a:tc>
                  <a:txBody>
                    <a:bodyPr/>
                    <a:lstStyle/>
                    <a:p>
                      <a:pPr algn="l" fontAlgn="b"/>
                      <a:r>
                        <a:rPr lang="nl-NL" sz="1100" b="1" i="0" u="none" strike="noStrike">
                          <a:solidFill>
                            <a:srgbClr val="000000"/>
                          </a:solidFill>
                          <a:effectLst/>
                          <a:latin typeface="Calibri" panose="020F0502020204030204" pitchFamily="34" charset="0"/>
                        </a:rPr>
                        <a:t>Marktpartij</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1" i="0" u="none" strike="noStrike">
                          <a:solidFill>
                            <a:srgbClr val="000000"/>
                          </a:solidFill>
                          <a:effectLst/>
                          <a:latin typeface="Calibri" panose="020F0502020204030204" pitchFamily="34" charset="0"/>
                        </a:rPr>
                        <a:t>Marktrol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6498528"/>
                  </a:ext>
                </a:extLst>
              </a:tr>
              <a:tr h="224573">
                <a:tc>
                  <a:txBody>
                    <a:bodyPr/>
                    <a:lstStyle/>
                    <a:p>
                      <a:pPr algn="l" fontAlgn="b"/>
                      <a:r>
                        <a:rPr lang="nl-NL" sz="1100" b="0" i="0" u="none" strike="noStrike">
                          <a:solidFill>
                            <a:srgbClr val="000000"/>
                          </a:solidFill>
                          <a:effectLst/>
                          <a:latin typeface="Calibri" panose="020F0502020204030204" pitchFamily="34" charset="0"/>
                        </a:rPr>
                        <a:t>Tennet TSO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LNB-E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6183847"/>
                  </a:ext>
                </a:extLst>
              </a:tr>
              <a:tr h="224573">
                <a:tc>
                  <a:txBody>
                    <a:bodyPr/>
                    <a:lstStyle/>
                    <a:p>
                      <a:pPr algn="l" fontAlgn="b"/>
                      <a:r>
                        <a:rPr lang="nl-NL" sz="1100" b="0" i="0" u="none" strike="noStrike">
                          <a:solidFill>
                            <a:srgbClr val="000000"/>
                          </a:solidFill>
                          <a:effectLst/>
                          <a:latin typeface="Calibri" panose="020F0502020204030204" pitchFamily="34" charset="0"/>
                        </a:rPr>
                        <a:t>Energie Consult Holland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MV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109431"/>
                  </a:ext>
                </a:extLst>
              </a:tr>
              <a:tr h="224573">
                <a:tc>
                  <a:txBody>
                    <a:bodyPr/>
                    <a:lstStyle/>
                    <a:p>
                      <a:pPr algn="l" fontAlgn="b"/>
                      <a:r>
                        <a:rPr lang="nl-NL" sz="1100" b="0" i="0" u="none" strike="noStrike">
                          <a:solidFill>
                            <a:srgbClr val="000000"/>
                          </a:solidFill>
                          <a:effectLst/>
                          <a:latin typeface="Calibri" panose="020F0502020204030204" pitchFamily="34" charset="0"/>
                        </a:rPr>
                        <a:t>Fudura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MV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492026"/>
                  </a:ext>
                </a:extLst>
              </a:tr>
              <a:tr h="224573">
                <a:tc>
                  <a:txBody>
                    <a:bodyPr/>
                    <a:lstStyle/>
                    <a:p>
                      <a:pPr algn="l" fontAlgn="b"/>
                      <a:r>
                        <a:rPr lang="nl-NL" sz="1100" b="0" i="0" u="none" strike="noStrike">
                          <a:solidFill>
                            <a:srgbClr val="000000"/>
                          </a:solidFill>
                          <a:effectLst/>
                          <a:latin typeface="Calibri" panose="020F0502020204030204" pitchFamily="34" charset="0"/>
                        </a:rPr>
                        <a:t>RWE MV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MV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7549252"/>
                  </a:ext>
                </a:extLst>
              </a:tr>
              <a:tr h="224573">
                <a:tc>
                  <a:txBody>
                    <a:bodyPr/>
                    <a:lstStyle/>
                    <a:p>
                      <a:pPr algn="l" fontAlgn="b"/>
                      <a:r>
                        <a:rPr lang="nl-NL" sz="1100" b="0" i="0" u="none" strike="noStrike">
                          <a:solidFill>
                            <a:srgbClr val="000000"/>
                          </a:solidFill>
                          <a:effectLst/>
                          <a:latin typeface="Calibri" panose="020F0502020204030204" pitchFamily="34" charset="0"/>
                        </a:rPr>
                        <a:t>Enexis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NB</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9808790"/>
                  </a:ext>
                </a:extLst>
              </a:tr>
              <a:tr h="224573">
                <a:tc>
                  <a:txBody>
                    <a:bodyPr/>
                    <a:lstStyle/>
                    <a:p>
                      <a:pPr algn="l" fontAlgn="b"/>
                      <a:r>
                        <a:rPr lang="nl-NL" sz="1100" b="0" i="0" u="none" strike="noStrike">
                          <a:solidFill>
                            <a:srgbClr val="000000"/>
                          </a:solidFill>
                          <a:effectLst/>
                          <a:latin typeface="Calibri" panose="020F0502020204030204" pitchFamily="34" charset="0"/>
                        </a:rPr>
                        <a:t>Danske Commodities 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4469942"/>
                  </a:ext>
                </a:extLst>
              </a:tr>
              <a:tr h="224573">
                <a:tc>
                  <a:txBody>
                    <a:bodyPr/>
                    <a:lstStyle/>
                    <a:p>
                      <a:pPr algn="l" fontAlgn="b"/>
                      <a:r>
                        <a:rPr lang="nl-NL" sz="1100" b="0" i="0" u="none" strike="noStrike">
                          <a:solidFill>
                            <a:srgbClr val="000000"/>
                          </a:solidFill>
                          <a:effectLst/>
                          <a:latin typeface="Calibri" panose="020F0502020204030204" pitchFamily="34" charset="0"/>
                        </a:rPr>
                        <a:t>EnergiePlaza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9904542"/>
                  </a:ext>
                </a:extLst>
              </a:tr>
              <a:tr h="224573">
                <a:tc>
                  <a:txBody>
                    <a:bodyPr/>
                    <a:lstStyle/>
                    <a:p>
                      <a:pPr algn="l" fontAlgn="b"/>
                      <a:r>
                        <a:rPr lang="nl-NL" sz="1100" b="0" i="0" u="none" strike="noStrike">
                          <a:solidFill>
                            <a:srgbClr val="000000"/>
                          </a:solidFill>
                          <a:effectLst/>
                          <a:latin typeface="Calibri" panose="020F0502020204030204" pitchFamily="34" charset="0"/>
                        </a:rPr>
                        <a:t>ENGIE Energie Nederland N.V.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9988494"/>
                  </a:ext>
                </a:extLst>
              </a:tr>
              <a:tr h="224573">
                <a:tc>
                  <a:txBody>
                    <a:bodyPr/>
                    <a:lstStyle/>
                    <a:p>
                      <a:pPr algn="l" fontAlgn="b"/>
                      <a:r>
                        <a:rPr lang="nl-NL" sz="1100" b="0" i="0" u="none" strike="noStrike">
                          <a:solidFill>
                            <a:srgbClr val="000000"/>
                          </a:solidFill>
                          <a:effectLst/>
                          <a:latin typeface="Calibri" panose="020F0502020204030204" pitchFamily="34" charset="0"/>
                        </a:rPr>
                        <a:t>Gasela SHIPPER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3854032"/>
                  </a:ext>
                </a:extLst>
              </a:tr>
              <a:tr h="224573">
                <a:tc>
                  <a:txBody>
                    <a:bodyPr/>
                    <a:lstStyle/>
                    <a:p>
                      <a:pPr algn="l" fontAlgn="b"/>
                      <a:r>
                        <a:rPr lang="nl-NL" sz="1100" b="0" i="0" u="none" strike="noStrike">
                          <a:solidFill>
                            <a:srgbClr val="000000"/>
                          </a:solidFill>
                          <a:effectLst/>
                          <a:latin typeface="Calibri" panose="020F0502020204030204" pitchFamily="34" charset="0"/>
                        </a:rPr>
                        <a:t>Wintershall Holding GmbH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9601316"/>
                  </a:ext>
                </a:extLst>
              </a:tr>
              <a:tr h="224573">
                <a:tc>
                  <a:txBody>
                    <a:bodyPr/>
                    <a:lstStyle/>
                    <a:p>
                      <a:pPr algn="l" fontAlgn="b"/>
                      <a:r>
                        <a:rPr lang="en-US" sz="1100" b="0" i="0" u="none" strike="noStrike">
                          <a:solidFill>
                            <a:srgbClr val="000000"/>
                          </a:solidFill>
                          <a:effectLst/>
                          <a:latin typeface="Calibri" panose="020F0502020204030204" pitchFamily="34" charset="0"/>
                        </a:rPr>
                        <a:t>Energy Trading Company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0977180"/>
                  </a:ext>
                </a:extLst>
              </a:tr>
              <a:tr h="224573">
                <a:tc>
                  <a:txBody>
                    <a:bodyPr/>
                    <a:lstStyle/>
                    <a:p>
                      <a:pPr algn="l" fontAlgn="b"/>
                      <a:r>
                        <a:rPr lang="nl-NL" sz="1100" b="0" i="0" u="none" strike="noStrike">
                          <a:solidFill>
                            <a:srgbClr val="000000"/>
                          </a:solidFill>
                          <a:effectLst/>
                          <a:latin typeface="Calibri" panose="020F0502020204030204" pitchFamily="34" charset="0"/>
                        </a:rPr>
                        <a:t>FENOR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254398"/>
                  </a:ext>
                </a:extLst>
              </a:tr>
              <a:tr h="224573">
                <a:tc>
                  <a:txBody>
                    <a:bodyPr/>
                    <a:lstStyle/>
                    <a:p>
                      <a:pPr algn="l" fontAlgn="b"/>
                      <a:r>
                        <a:rPr lang="nl-NL" sz="1100" b="0" i="0" u="none" strike="noStrike">
                          <a:solidFill>
                            <a:srgbClr val="000000"/>
                          </a:solidFill>
                          <a:effectLst/>
                          <a:latin typeface="Calibri" panose="020F0502020204030204" pitchFamily="34" charset="0"/>
                        </a:rPr>
                        <a:t>Groene Energie Administratie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0839361"/>
                  </a:ext>
                </a:extLst>
              </a:tr>
              <a:tr h="224573">
                <a:tc>
                  <a:txBody>
                    <a:bodyPr/>
                    <a:lstStyle/>
                    <a:p>
                      <a:pPr algn="l" fontAlgn="b"/>
                      <a:r>
                        <a:rPr lang="nl-NL" sz="1100" b="0" i="0" u="none" strike="noStrike">
                          <a:solidFill>
                            <a:srgbClr val="000000"/>
                          </a:solidFill>
                          <a:effectLst/>
                          <a:latin typeface="Calibri" panose="020F0502020204030204" pitchFamily="34" charset="0"/>
                        </a:rPr>
                        <a:t>NutsServices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8581482"/>
                  </a:ext>
                </a:extLst>
              </a:tr>
              <a:tr h="224573">
                <a:tc>
                  <a:txBody>
                    <a:bodyPr/>
                    <a:lstStyle/>
                    <a:p>
                      <a:pPr algn="l" fontAlgn="b"/>
                      <a:r>
                        <a:rPr lang="nl-NL" sz="1100" b="0" i="0" u="none" strike="noStrike">
                          <a:solidFill>
                            <a:srgbClr val="000000"/>
                          </a:solidFill>
                          <a:effectLst/>
                          <a:latin typeface="Calibri" panose="020F0502020204030204" pitchFamily="34" charset="0"/>
                        </a:rPr>
                        <a:t>Shell Energy Europe Limited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123106"/>
                  </a:ext>
                </a:extLst>
              </a:tr>
              <a:tr h="224573">
                <a:tc>
                  <a:txBody>
                    <a:bodyPr/>
                    <a:lstStyle/>
                    <a:p>
                      <a:pPr algn="l" fontAlgn="b"/>
                      <a:r>
                        <a:rPr lang="nl-NL" sz="1100" b="0" i="0" u="none" strike="noStrike">
                          <a:solidFill>
                            <a:srgbClr val="000000"/>
                          </a:solidFill>
                          <a:effectLst/>
                          <a:latin typeface="Calibri" panose="020F0502020204030204" pitchFamily="34" charset="0"/>
                        </a:rPr>
                        <a:t>Essent SPMGas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5841134"/>
                  </a:ext>
                </a:extLst>
              </a:tr>
              <a:tr h="224573">
                <a:tc>
                  <a:txBody>
                    <a:bodyPr/>
                    <a:lstStyle/>
                    <a:p>
                      <a:pPr algn="l" fontAlgn="b"/>
                      <a:r>
                        <a:rPr lang="en-US" sz="1100" b="0" i="0" u="none" strike="noStrike">
                          <a:solidFill>
                            <a:srgbClr val="000000"/>
                          </a:solidFill>
                          <a:effectLst/>
                          <a:latin typeface="Calibri" panose="020F0502020204030204" pitchFamily="34" charset="0"/>
                        </a:rPr>
                        <a:t>RWE Supply &amp; Trading Netherlands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3806255"/>
                  </a:ext>
                </a:extLst>
              </a:tr>
              <a:tr h="224573">
                <a:tc>
                  <a:txBody>
                    <a:bodyPr/>
                    <a:lstStyle/>
                    <a:p>
                      <a:pPr algn="l" fontAlgn="b"/>
                      <a:r>
                        <a:rPr lang="en-US" sz="1100" b="0" i="0" u="none" strike="noStrike">
                          <a:solidFill>
                            <a:srgbClr val="000000"/>
                          </a:solidFill>
                          <a:effectLst/>
                          <a:latin typeface="Calibri" panose="020F0502020204030204" pitchFamily="34" charset="0"/>
                        </a:rPr>
                        <a:t>Koch Supply and Trading SARL 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8584743"/>
                  </a:ext>
                </a:extLst>
              </a:tr>
              <a:tr h="224573">
                <a:tc>
                  <a:txBody>
                    <a:bodyPr/>
                    <a:lstStyle/>
                    <a:p>
                      <a:pPr algn="l" fontAlgn="b"/>
                      <a:r>
                        <a:rPr lang="nl-NL" sz="1100" b="0" i="0" u="none" strike="noStrike">
                          <a:solidFill>
                            <a:srgbClr val="000000"/>
                          </a:solidFill>
                          <a:effectLst/>
                          <a:latin typeface="Calibri" panose="020F0502020204030204" pitchFamily="34" charset="0"/>
                        </a:rPr>
                        <a:t>Orsted Salg &amp; Services 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7990299"/>
                  </a:ext>
                </a:extLst>
              </a:tr>
              <a:tr h="224573">
                <a:tc>
                  <a:txBody>
                    <a:bodyPr/>
                    <a:lstStyle/>
                    <a:p>
                      <a:pPr algn="l" fontAlgn="b"/>
                      <a:r>
                        <a:rPr lang="nl-NL" sz="1100" b="0" i="0" u="none" strike="noStrike">
                          <a:solidFill>
                            <a:srgbClr val="000000"/>
                          </a:solidFill>
                          <a:effectLst/>
                          <a:latin typeface="Calibri" panose="020F0502020204030204" pitchFamily="34" charset="0"/>
                        </a:rPr>
                        <a:t>Sunnic Lighthouse GmbH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nl-NL" sz="1100" b="0" i="0" u="none" strike="noStrike" dirty="0">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8411671"/>
                  </a:ext>
                </a:extLst>
              </a:tr>
            </a:tbl>
          </a:graphicData>
        </a:graphic>
      </p:graphicFrame>
    </p:spTree>
    <p:extLst>
      <p:ext uri="{BB962C8B-B14F-4D97-AF65-F5344CB8AC3E}">
        <p14:creationId xmlns:p14="http://schemas.microsoft.com/office/powerpoint/2010/main" val="457884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nl-NL" sz="18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17</a:t>
            </a:fld>
            <a:endParaRPr lang="nl-NL" dirty="0"/>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nl-NL" dirty="0"/>
              <a:t>Startdatum: 			10 januari 2022</a:t>
            </a:r>
          </a:p>
          <a:p>
            <a:r>
              <a:rPr lang="nl-NL" dirty="0"/>
              <a:t>Einddatum: 			14 januari 2022</a:t>
            </a:r>
          </a:p>
          <a:p>
            <a:endParaRPr lang="nl-NL" dirty="0"/>
          </a:p>
          <a:p>
            <a:r>
              <a:rPr lang="nl-NL" dirty="0"/>
              <a:t>Kick-Off: 				10 januari 13.00 uur</a:t>
            </a:r>
          </a:p>
          <a:p>
            <a:r>
              <a:rPr lang="nl-NL" dirty="0"/>
              <a:t>Tussentijdse Update: 	12 januari 13.00 uur</a:t>
            </a:r>
          </a:p>
          <a:p>
            <a:r>
              <a:rPr lang="nl-NL" dirty="0"/>
              <a:t>Finale Update: 		14 januari 13.00 uur</a:t>
            </a:r>
          </a:p>
        </p:txBody>
      </p:sp>
      <p:sp>
        <p:nvSpPr>
          <p:cNvPr id="8" name="Titel 1">
            <a:extLst>
              <a:ext uri="{FF2B5EF4-FFF2-40B4-BE49-F238E27FC236}">
                <a16:creationId xmlns:a16="http://schemas.microsoft.com/office/drawing/2014/main" id="{0282D3B2-B5D8-544B-A455-493D3C8C049E}"/>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nl-NL" sz="2800" b="1" dirty="0"/>
              <a:t>GAT-groep 3</a:t>
            </a:r>
            <a:endParaRPr lang="ne-NP" sz="2800" b="1" dirty="0"/>
          </a:p>
        </p:txBody>
      </p:sp>
      <p:graphicFrame>
        <p:nvGraphicFramePr>
          <p:cNvPr id="5" name="Tabel 4">
            <a:extLst>
              <a:ext uri="{FF2B5EF4-FFF2-40B4-BE49-F238E27FC236}">
                <a16:creationId xmlns:a16="http://schemas.microsoft.com/office/drawing/2014/main" id="{EA7DEA23-53F8-427F-A205-B409AC03D7AF}"/>
              </a:ext>
            </a:extLst>
          </p:cNvPr>
          <p:cNvGraphicFramePr>
            <a:graphicFrameLocks noGrp="1"/>
          </p:cNvGraphicFramePr>
          <p:nvPr>
            <p:extLst>
              <p:ext uri="{D42A27DB-BD31-4B8C-83A1-F6EECF244321}">
                <p14:modId xmlns:p14="http://schemas.microsoft.com/office/powerpoint/2010/main" val="2346463883"/>
              </p:ext>
            </p:extLst>
          </p:nvPr>
        </p:nvGraphicFramePr>
        <p:xfrm>
          <a:off x="615301" y="1343025"/>
          <a:ext cx="3919753" cy="4383518"/>
        </p:xfrm>
        <a:graphic>
          <a:graphicData uri="http://schemas.openxmlformats.org/drawingml/2006/table">
            <a:tbl>
              <a:tblPr/>
              <a:tblGrid>
                <a:gridCol w="3181724">
                  <a:extLst>
                    <a:ext uri="{9D8B030D-6E8A-4147-A177-3AD203B41FA5}">
                      <a16:colId xmlns:a16="http://schemas.microsoft.com/office/drawing/2014/main" val="566101163"/>
                    </a:ext>
                  </a:extLst>
                </a:gridCol>
                <a:gridCol w="738029">
                  <a:extLst>
                    <a:ext uri="{9D8B030D-6E8A-4147-A177-3AD203B41FA5}">
                      <a16:colId xmlns:a16="http://schemas.microsoft.com/office/drawing/2014/main" val="313336555"/>
                    </a:ext>
                  </a:extLst>
                </a:gridCol>
              </a:tblGrid>
              <a:tr h="257854">
                <a:tc>
                  <a:txBody>
                    <a:bodyPr/>
                    <a:lstStyle/>
                    <a:p>
                      <a:pPr algn="l" fontAlgn="b"/>
                      <a:r>
                        <a:rPr lang="nl-NL" sz="1100" b="1" i="0" u="none" strike="noStrike">
                          <a:solidFill>
                            <a:srgbClr val="000000"/>
                          </a:solidFill>
                          <a:effectLst/>
                          <a:latin typeface="Calibri" panose="020F0502020204030204" pitchFamily="34" charset="0"/>
                        </a:rPr>
                        <a:t>Marktpartij</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1" i="0" u="none" strike="noStrike">
                          <a:solidFill>
                            <a:srgbClr val="000000"/>
                          </a:solidFill>
                          <a:effectLst/>
                          <a:latin typeface="Calibri" panose="020F0502020204030204" pitchFamily="34" charset="0"/>
                        </a:rPr>
                        <a:t>Marktrol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1243970"/>
                  </a:ext>
                </a:extLst>
              </a:tr>
              <a:tr h="257854">
                <a:tc>
                  <a:txBody>
                    <a:bodyPr/>
                    <a:lstStyle/>
                    <a:p>
                      <a:pPr algn="l" fontAlgn="b"/>
                      <a:r>
                        <a:rPr lang="nl-NL" sz="1100" b="0" i="0" u="none" strike="noStrike">
                          <a:solidFill>
                            <a:srgbClr val="000000"/>
                          </a:solidFill>
                          <a:effectLst/>
                          <a:latin typeface="Calibri" panose="020F0502020204030204" pitchFamily="34" charset="0"/>
                        </a:rPr>
                        <a:t>Tennet TSO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LNB-E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9195710"/>
                  </a:ext>
                </a:extLst>
              </a:tr>
              <a:tr h="257854">
                <a:tc>
                  <a:txBody>
                    <a:bodyPr/>
                    <a:lstStyle/>
                    <a:p>
                      <a:pPr algn="l" fontAlgn="b"/>
                      <a:r>
                        <a:rPr lang="nl-NL" sz="1100" b="0" i="0" u="none" strike="noStrike">
                          <a:solidFill>
                            <a:srgbClr val="000000"/>
                          </a:solidFill>
                          <a:effectLst/>
                          <a:latin typeface="Calibri" panose="020F0502020204030204" pitchFamily="34" charset="0"/>
                        </a:rPr>
                        <a:t>Ealyze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MV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6952569"/>
                  </a:ext>
                </a:extLst>
              </a:tr>
              <a:tr h="257854">
                <a:tc>
                  <a:txBody>
                    <a:bodyPr/>
                    <a:lstStyle/>
                    <a:p>
                      <a:pPr algn="l" fontAlgn="b"/>
                      <a:r>
                        <a:rPr lang="nl-NL" sz="1100" b="0" i="0" u="none" strike="noStrike">
                          <a:solidFill>
                            <a:srgbClr val="000000"/>
                          </a:solidFill>
                          <a:effectLst/>
                          <a:latin typeface="Calibri" panose="020F0502020204030204" pitchFamily="34" charset="0"/>
                        </a:rPr>
                        <a:t>DNWG Infra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MV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6551956"/>
                  </a:ext>
                </a:extLst>
              </a:tr>
              <a:tr h="257854">
                <a:tc>
                  <a:txBody>
                    <a:bodyPr/>
                    <a:lstStyle/>
                    <a:p>
                      <a:pPr algn="l" fontAlgn="b"/>
                      <a:r>
                        <a:rPr lang="nl-NL" sz="1100" b="0" i="0" u="none" strike="noStrike">
                          <a:solidFill>
                            <a:srgbClr val="000000"/>
                          </a:solidFill>
                          <a:effectLst/>
                          <a:latin typeface="Calibri" panose="020F0502020204030204" pitchFamily="34" charset="0"/>
                        </a:rPr>
                        <a:t>Enduris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NB</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5287940"/>
                  </a:ext>
                </a:extLst>
              </a:tr>
              <a:tr h="257854">
                <a:tc>
                  <a:txBody>
                    <a:bodyPr/>
                    <a:lstStyle/>
                    <a:p>
                      <a:pPr algn="l" fontAlgn="b"/>
                      <a:r>
                        <a:rPr lang="nl-NL" sz="1100" b="0" i="0" u="none" strike="noStrike">
                          <a:solidFill>
                            <a:srgbClr val="000000"/>
                          </a:solidFill>
                          <a:effectLst/>
                          <a:latin typeface="Calibri" panose="020F0502020204030204" pitchFamily="34" charset="0"/>
                        </a:rPr>
                        <a:t>Stedin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NB</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0670509"/>
                  </a:ext>
                </a:extLst>
              </a:tr>
              <a:tr h="257854">
                <a:tc>
                  <a:txBody>
                    <a:bodyPr/>
                    <a:lstStyle/>
                    <a:p>
                      <a:pPr algn="l" fontAlgn="b"/>
                      <a:r>
                        <a:rPr lang="en-US" sz="1100" b="0" i="0" u="none" strike="noStrike">
                          <a:solidFill>
                            <a:srgbClr val="000000"/>
                          </a:solidFill>
                          <a:effectLst/>
                          <a:latin typeface="Calibri" panose="020F0502020204030204" pitchFamily="34" charset="0"/>
                        </a:rPr>
                        <a:t>DC Energy Trading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1961681"/>
                  </a:ext>
                </a:extLst>
              </a:tr>
              <a:tr h="257854">
                <a:tc>
                  <a:txBody>
                    <a:bodyPr/>
                    <a:lstStyle/>
                    <a:p>
                      <a:pPr algn="l" fontAlgn="b"/>
                      <a:r>
                        <a:rPr lang="nl-NL" sz="1100" b="0" i="0" u="none" strike="noStrike">
                          <a:solidFill>
                            <a:srgbClr val="000000"/>
                          </a:solidFill>
                          <a:effectLst/>
                          <a:latin typeface="Calibri" panose="020F0502020204030204" pitchFamily="34" charset="0"/>
                        </a:rPr>
                        <a:t>Energie E&amp;E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6208998"/>
                  </a:ext>
                </a:extLst>
              </a:tr>
              <a:tr h="257854">
                <a:tc>
                  <a:txBody>
                    <a:bodyPr/>
                    <a:lstStyle/>
                    <a:p>
                      <a:pPr algn="l" fontAlgn="b"/>
                      <a:r>
                        <a:rPr lang="nl-NL" sz="1100" b="0" i="0" u="none" strike="noStrike">
                          <a:solidFill>
                            <a:srgbClr val="000000"/>
                          </a:solidFill>
                          <a:effectLst/>
                          <a:latin typeface="Calibri" panose="020F0502020204030204" pitchFamily="34" charset="0"/>
                        </a:rPr>
                        <a:t>Eni S.p.A.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2093332"/>
                  </a:ext>
                </a:extLst>
              </a:tr>
              <a:tr h="257854">
                <a:tc>
                  <a:txBody>
                    <a:bodyPr/>
                    <a:lstStyle/>
                    <a:p>
                      <a:pPr algn="l" fontAlgn="b"/>
                      <a:r>
                        <a:rPr lang="nl-NL" sz="1100" b="0" i="0" u="none" strike="noStrike">
                          <a:solidFill>
                            <a:srgbClr val="000000"/>
                          </a:solidFill>
                          <a:effectLst/>
                          <a:latin typeface="Calibri" panose="020F0502020204030204" pitchFamily="34" charset="0"/>
                        </a:rPr>
                        <a:t>GasTerra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4610974"/>
                  </a:ext>
                </a:extLst>
              </a:tr>
              <a:tr h="257854">
                <a:tc>
                  <a:txBody>
                    <a:bodyPr/>
                    <a:lstStyle/>
                    <a:p>
                      <a:pPr algn="l" fontAlgn="b"/>
                      <a:r>
                        <a:rPr lang="nl-NL" sz="1100" b="0" i="0" u="none" strike="noStrike">
                          <a:solidFill>
                            <a:srgbClr val="000000"/>
                          </a:solidFill>
                          <a:effectLst/>
                          <a:latin typeface="Calibri" panose="020F0502020204030204" pitchFamily="34" charset="0"/>
                        </a:rPr>
                        <a:t>In Commodities 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6265103"/>
                  </a:ext>
                </a:extLst>
              </a:tr>
              <a:tr h="257854">
                <a:tc>
                  <a:txBody>
                    <a:bodyPr/>
                    <a:lstStyle/>
                    <a:p>
                      <a:pPr algn="l" fontAlgn="b"/>
                      <a:r>
                        <a:rPr lang="nl-NL" sz="1100" b="0" i="0" u="none" strike="noStrike">
                          <a:solidFill>
                            <a:srgbClr val="000000"/>
                          </a:solidFill>
                          <a:effectLst/>
                          <a:latin typeface="Calibri" panose="020F0502020204030204" pitchFamily="34" charset="0"/>
                        </a:rPr>
                        <a:t>PVNED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6940092"/>
                  </a:ext>
                </a:extLst>
              </a:tr>
              <a:tr h="257854">
                <a:tc>
                  <a:txBody>
                    <a:bodyPr/>
                    <a:lstStyle/>
                    <a:p>
                      <a:pPr algn="l" fontAlgn="b"/>
                      <a:r>
                        <a:rPr lang="en-US" sz="1100" b="0" i="0" u="none" strike="noStrike">
                          <a:solidFill>
                            <a:srgbClr val="000000"/>
                          </a:solidFill>
                          <a:effectLst/>
                          <a:latin typeface="Calibri" panose="020F0502020204030204" pitchFamily="34" charset="0"/>
                        </a:rPr>
                        <a:t>Total Gas &amp; Power Nederland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97430"/>
                  </a:ext>
                </a:extLst>
              </a:tr>
              <a:tr h="257854">
                <a:tc>
                  <a:txBody>
                    <a:bodyPr/>
                    <a:lstStyle/>
                    <a:p>
                      <a:pPr algn="l" fontAlgn="b"/>
                      <a:r>
                        <a:rPr lang="nl-NL" sz="1100" b="0" i="0" u="none" strike="noStrike">
                          <a:solidFill>
                            <a:srgbClr val="000000"/>
                          </a:solidFill>
                          <a:effectLst/>
                          <a:latin typeface="Calibri" panose="020F0502020204030204" pitchFamily="34" charset="0"/>
                        </a:rPr>
                        <a:t>Xenon Capital Markets Limited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8384096"/>
                  </a:ext>
                </a:extLst>
              </a:tr>
              <a:tr h="257854">
                <a:tc>
                  <a:txBody>
                    <a:bodyPr/>
                    <a:lstStyle/>
                    <a:p>
                      <a:pPr algn="l" fontAlgn="b"/>
                      <a:r>
                        <a:rPr lang="nl-NL" sz="1100" b="0" i="0" u="none" strike="noStrike">
                          <a:solidFill>
                            <a:srgbClr val="000000"/>
                          </a:solidFill>
                          <a:effectLst/>
                          <a:latin typeface="Calibri" panose="020F0502020204030204" pitchFamily="34" charset="0"/>
                        </a:rPr>
                        <a:t>VNG Handel &amp; Vertrieb GmbH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5314630"/>
                  </a:ext>
                </a:extLst>
              </a:tr>
              <a:tr h="257854">
                <a:tc>
                  <a:txBody>
                    <a:bodyPr/>
                    <a:lstStyle/>
                    <a:p>
                      <a:pPr algn="l" fontAlgn="b"/>
                      <a:r>
                        <a:rPr lang="nl-NL" sz="1100" b="0" i="0" u="none" strike="noStrike">
                          <a:solidFill>
                            <a:srgbClr val="000000"/>
                          </a:solidFill>
                          <a:effectLst/>
                          <a:latin typeface="Calibri" panose="020F0502020204030204" pitchFamily="34" charset="0"/>
                        </a:rPr>
                        <a:t>Yuso BVBA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l-NL" sz="1100" b="0" i="0" u="none" strike="noStrike">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862145"/>
                  </a:ext>
                </a:extLst>
              </a:tr>
              <a:tr h="257854">
                <a:tc>
                  <a:txBody>
                    <a:bodyPr/>
                    <a:lstStyle/>
                    <a:p>
                      <a:pPr algn="l" fontAlgn="b"/>
                      <a:r>
                        <a:rPr lang="nl-NL" sz="1100" b="0" i="0" u="none" strike="noStrike">
                          <a:solidFill>
                            <a:srgbClr val="000000"/>
                          </a:solidFill>
                          <a:effectLst/>
                          <a:latin typeface="Calibri" panose="020F0502020204030204" pitchFamily="34" charset="0"/>
                        </a:rPr>
                        <a:t>Norsk Hydro Energy PV/SH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nl-NL" sz="1100" b="0" i="0" u="none" strike="noStrike" dirty="0">
                          <a:solidFill>
                            <a:srgbClr val="000000"/>
                          </a:solidFill>
                          <a:effectLst/>
                          <a:latin typeface="Calibri" panose="020F0502020204030204" pitchFamily="34" charset="0"/>
                        </a:rPr>
                        <a:t>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54729546"/>
                  </a:ext>
                </a:extLst>
              </a:tr>
            </a:tbl>
          </a:graphicData>
        </a:graphic>
      </p:graphicFrame>
    </p:spTree>
    <p:extLst>
      <p:ext uri="{BB962C8B-B14F-4D97-AF65-F5344CB8AC3E}">
        <p14:creationId xmlns:p14="http://schemas.microsoft.com/office/powerpoint/2010/main" val="1353063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nl-NL" sz="18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18</a:t>
            </a:fld>
            <a:endParaRPr lang="nl-NL" dirty="0"/>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nl-NL" dirty="0"/>
              <a:t>Startdatum: 			17 januari 2022</a:t>
            </a:r>
          </a:p>
          <a:p>
            <a:r>
              <a:rPr lang="nl-NL" dirty="0"/>
              <a:t>Einddatum: 			21 januari 2022</a:t>
            </a:r>
          </a:p>
          <a:p>
            <a:endParaRPr lang="nl-NL" dirty="0"/>
          </a:p>
          <a:p>
            <a:r>
              <a:rPr lang="nl-NL" dirty="0"/>
              <a:t>Kick-Off: 				17 januari 9.00 uur</a:t>
            </a:r>
          </a:p>
          <a:p>
            <a:r>
              <a:rPr lang="nl-NL" dirty="0"/>
              <a:t>Tussentijdse Update: 	19 januari 9.00 uur</a:t>
            </a:r>
          </a:p>
          <a:p>
            <a:r>
              <a:rPr lang="nl-NL" dirty="0"/>
              <a:t>Finale Update: 		21 januari 9.00 uur</a:t>
            </a:r>
          </a:p>
        </p:txBody>
      </p:sp>
      <p:pic>
        <p:nvPicPr>
          <p:cNvPr id="5" name="Afbeelding 4">
            <a:extLst>
              <a:ext uri="{FF2B5EF4-FFF2-40B4-BE49-F238E27FC236}">
                <a16:creationId xmlns:a16="http://schemas.microsoft.com/office/drawing/2014/main" id="{585DF4C9-4D82-45B7-8375-7806C942906C}"/>
              </a:ext>
            </a:extLst>
          </p:cNvPr>
          <p:cNvPicPr>
            <a:picLocks noChangeAspect="1"/>
          </p:cNvPicPr>
          <p:nvPr/>
        </p:nvPicPr>
        <p:blipFill>
          <a:blip r:embed="rId2"/>
          <a:stretch>
            <a:fillRect/>
          </a:stretch>
        </p:blipFill>
        <p:spPr>
          <a:xfrm>
            <a:off x="508104" y="1954569"/>
            <a:ext cx="3499120" cy="4314256"/>
          </a:xfrm>
          <a:prstGeom prst="rect">
            <a:avLst/>
          </a:prstGeom>
        </p:spPr>
      </p:pic>
      <p:sp>
        <p:nvSpPr>
          <p:cNvPr id="8" name="Titel 1">
            <a:extLst>
              <a:ext uri="{FF2B5EF4-FFF2-40B4-BE49-F238E27FC236}">
                <a16:creationId xmlns:a16="http://schemas.microsoft.com/office/drawing/2014/main" id="{BF728698-0AE2-CA4E-AD2F-B11566444A50}"/>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nl-NL" sz="2800" b="1" dirty="0"/>
              <a:t>GAT-groep 4</a:t>
            </a:r>
            <a:endParaRPr lang="ne-NP" sz="2800" b="1" dirty="0"/>
          </a:p>
        </p:txBody>
      </p:sp>
    </p:spTree>
    <p:extLst>
      <p:ext uri="{BB962C8B-B14F-4D97-AF65-F5344CB8AC3E}">
        <p14:creationId xmlns:p14="http://schemas.microsoft.com/office/powerpoint/2010/main" val="1834517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nl-NL" sz="18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19</a:t>
            </a:fld>
            <a:endParaRPr lang="nl-NL" dirty="0"/>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nl-NL" dirty="0"/>
              <a:t>Startdatum: 			17 januari 2022</a:t>
            </a:r>
          </a:p>
          <a:p>
            <a:r>
              <a:rPr lang="nl-NL" dirty="0"/>
              <a:t>Einddatum: 			21 januari 2022</a:t>
            </a:r>
          </a:p>
          <a:p>
            <a:endParaRPr lang="nl-NL" dirty="0"/>
          </a:p>
          <a:p>
            <a:r>
              <a:rPr lang="nl-NL" dirty="0"/>
              <a:t>Kick-Off: 				17 januari 13.00 uur</a:t>
            </a:r>
          </a:p>
          <a:p>
            <a:r>
              <a:rPr lang="nl-NL" dirty="0"/>
              <a:t>Tussentijdse Update: 	19 januari 13.00 uur</a:t>
            </a:r>
          </a:p>
          <a:p>
            <a:r>
              <a:rPr lang="nl-NL" dirty="0"/>
              <a:t>Finale Update: 		21 januari 13.00 uur</a:t>
            </a:r>
          </a:p>
        </p:txBody>
      </p:sp>
      <p:pic>
        <p:nvPicPr>
          <p:cNvPr id="8" name="Afbeelding 7">
            <a:extLst>
              <a:ext uri="{FF2B5EF4-FFF2-40B4-BE49-F238E27FC236}">
                <a16:creationId xmlns:a16="http://schemas.microsoft.com/office/drawing/2014/main" id="{F5D4DCD0-2A7E-4296-970D-B8828DE6F047}"/>
              </a:ext>
            </a:extLst>
          </p:cNvPr>
          <p:cNvPicPr>
            <a:picLocks noChangeAspect="1"/>
          </p:cNvPicPr>
          <p:nvPr/>
        </p:nvPicPr>
        <p:blipFill>
          <a:blip r:embed="rId2"/>
          <a:stretch>
            <a:fillRect/>
          </a:stretch>
        </p:blipFill>
        <p:spPr>
          <a:xfrm>
            <a:off x="557988" y="1961167"/>
            <a:ext cx="3715248" cy="3789183"/>
          </a:xfrm>
          <a:prstGeom prst="rect">
            <a:avLst/>
          </a:prstGeom>
        </p:spPr>
      </p:pic>
      <p:sp>
        <p:nvSpPr>
          <p:cNvPr id="9" name="Titel 1">
            <a:extLst>
              <a:ext uri="{FF2B5EF4-FFF2-40B4-BE49-F238E27FC236}">
                <a16:creationId xmlns:a16="http://schemas.microsoft.com/office/drawing/2014/main" id="{94317B82-5DE9-2044-91E3-76C91C4FCDC9}"/>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nl-NL" sz="2800" b="1" dirty="0"/>
              <a:t>GAT-groep 5</a:t>
            </a:r>
            <a:endParaRPr lang="ne-NP" sz="2800" b="1" dirty="0"/>
          </a:p>
        </p:txBody>
      </p:sp>
    </p:spTree>
    <p:extLst>
      <p:ext uri="{BB962C8B-B14F-4D97-AF65-F5344CB8AC3E}">
        <p14:creationId xmlns:p14="http://schemas.microsoft.com/office/powerpoint/2010/main" val="2277011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a:t>
            </a:fld>
            <a:endParaRPr lang="nl-NL" dirty="0"/>
          </a:p>
        </p:txBody>
      </p:sp>
      <p:sp>
        <p:nvSpPr>
          <p:cNvPr id="9" name="Titel 1">
            <a:extLst>
              <a:ext uri="{FF2B5EF4-FFF2-40B4-BE49-F238E27FC236}">
                <a16:creationId xmlns:a16="http://schemas.microsoft.com/office/drawing/2014/main" id="{583E6F71-5A47-0149-9E82-1C033EE61EFC}"/>
              </a:ext>
            </a:extLst>
          </p:cNvPr>
          <p:cNvSpPr>
            <a:spLocks noGrp="1"/>
          </p:cNvSpPr>
          <p:nvPr>
            <p:ph type="title"/>
          </p:nvPr>
        </p:nvSpPr>
        <p:spPr>
          <a:xfrm>
            <a:off x="609601" y="483992"/>
            <a:ext cx="8579555" cy="713631"/>
          </a:xfrm>
        </p:spPr>
        <p:txBody>
          <a:bodyPr/>
          <a:lstStyle/>
          <a:p>
            <a:r>
              <a:rPr lang="nl-NL" sz="2800" b="1" dirty="0"/>
              <a:t>Agenda</a:t>
            </a:r>
          </a:p>
        </p:txBody>
      </p:sp>
      <p:sp>
        <p:nvSpPr>
          <p:cNvPr id="3" name="Tekstvak 2">
            <a:extLst>
              <a:ext uri="{FF2B5EF4-FFF2-40B4-BE49-F238E27FC236}">
                <a16:creationId xmlns:a16="http://schemas.microsoft.com/office/drawing/2014/main" id="{76A8BC26-FEB5-414B-AC34-81899251B0F1}"/>
              </a:ext>
            </a:extLst>
          </p:cNvPr>
          <p:cNvSpPr txBox="1"/>
          <p:nvPr/>
        </p:nvSpPr>
        <p:spPr>
          <a:xfrm>
            <a:off x="1139535" y="1046252"/>
            <a:ext cx="10442864" cy="5570756"/>
          </a:xfrm>
          <a:prstGeom prst="rect">
            <a:avLst/>
          </a:prstGeom>
          <a:noFill/>
        </p:spPr>
        <p:txBody>
          <a:bodyPr wrap="square" rtlCol="0">
            <a:spAutoFit/>
          </a:bodyPr>
          <a:lstStyle/>
          <a:p>
            <a:r>
              <a:rPr lang="nl-NL" sz="1600" b="1" dirty="0"/>
              <a:t>Opening</a:t>
            </a:r>
            <a:br>
              <a:rPr lang="nl-NL" sz="1600" dirty="0"/>
            </a:br>
            <a:r>
              <a:rPr lang="nl-NL" sz="1600" dirty="0"/>
              <a:t>Mirjam van der Horst, </a:t>
            </a:r>
            <a:r>
              <a:rPr lang="nl-NL" sz="1600" dirty="0" err="1"/>
              <a:t>Vz</a:t>
            </a:r>
            <a:r>
              <a:rPr lang="nl-NL" sz="1600" dirty="0"/>
              <a:t> SR NEDU, secretaris SSG</a:t>
            </a:r>
          </a:p>
          <a:p>
            <a:endParaRPr lang="nl-NL" sz="1600" dirty="0"/>
          </a:p>
          <a:p>
            <a:r>
              <a:rPr lang="nl-NL" sz="1600" b="1" dirty="0"/>
              <a:t>Kwalificatie MMC Hub </a:t>
            </a:r>
            <a:r>
              <a:rPr lang="nl-NL" sz="1600" b="1" dirty="0" err="1"/>
              <a:t>TenneT</a:t>
            </a:r>
            <a:br>
              <a:rPr lang="nl-NL" sz="1600" b="1" dirty="0"/>
            </a:br>
            <a:r>
              <a:rPr lang="nl-NL" sz="1600" dirty="0"/>
              <a:t>Elderik de Witte, projectmanager TenneT</a:t>
            </a:r>
          </a:p>
          <a:p>
            <a:endParaRPr lang="nl-NL" sz="1600" dirty="0"/>
          </a:p>
          <a:p>
            <a:r>
              <a:rPr lang="nl-NL" sz="1600" b="1" dirty="0"/>
              <a:t>Algemene planning testen</a:t>
            </a:r>
            <a:endParaRPr lang="nl-NL" sz="1600" dirty="0"/>
          </a:p>
          <a:p>
            <a:r>
              <a:rPr lang="nl-NL" sz="1600" b="1" dirty="0" err="1"/>
              <a:t>Kopgroeptesten</a:t>
            </a:r>
            <a:endParaRPr lang="nl-NL" sz="1600" b="1" dirty="0"/>
          </a:p>
          <a:p>
            <a:r>
              <a:rPr lang="nl-NL" sz="1600" b="1" dirty="0"/>
              <a:t>Gebruikersacceptatietesten (groepsindeling)</a:t>
            </a:r>
          </a:p>
          <a:p>
            <a:r>
              <a:rPr lang="nl-NL" sz="1600" dirty="0" err="1"/>
              <a:t>Jorik</a:t>
            </a:r>
            <a:r>
              <a:rPr lang="nl-NL" sz="1600" dirty="0"/>
              <a:t> van Vilsteren, Test- en Transitiemanager EDSN en NEDU</a:t>
            </a:r>
            <a:endParaRPr lang="nl-NL" sz="1600" b="1" dirty="0"/>
          </a:p>
          <a:p>
            <a:endParaRPr lang="nl-NL" sz="1600" dirty="0"/>
          </a:p>
          <a:p>
            <a:r>
              <a:rPr lang="nl-NL" sz="1600" b="1" dirty="0"/>
              <a:t>Transitie go live en instap MV-partijen duale fase</a:t>
            </a:r>
            <a:br>
              <a:rPr lang="nl-NL" sz="1600" dirty="0"/>
            </a:br>
            <a:r>
              <a:rPr lang="nl-NL" sz="1600" dirty="0"/>
              <a:t>Anton de </a:t>
            </a:r>
            <a:r>
              <a:rPr lang="nl-NL" sz="1600" dirty="0" err="1"/>
              <a:t>Beij</a:t>
            </a:r>
            <a:r>
              <a:rPr lang="nl-NL" sz="1600" dirty="0"/>
              <a:t>, Transitiecoördinator, EDSN en NEDU</a:t>
            </a:r>
            <a:endParaRPr lang="nl-NL" sz="1600" dirty="0">
              <a:highlight>
                <a:srgbClr val="FFFF00"/>
              </a:highlight>
            </a:endParaRPr>
          </a:p>
          <a:p>
            <a:endParaRPr lang="nl-NL" sz="1600" dirty="0"/>
          </a:p>
          <a:p>
            <a:r>
              <a:rPr lang="nl-NL" sz="1600" b="1" dirty="0"/>
              <a:t>Update </a:t>
            </a:r>
            <a:r>
              <a:rPr lang="nl-NL" sz="1600" b="1" dirty="0" err="1"/>
              <a:t>Requests</a:t>
            </a:r>
            <a:r>
              <a:rPr lang="nl-NL" sz="1600" b="1" dirty="0"/>
              <a:t> </a:t>
            </a:r>
            <a:r>
              <a:rPr lang="nl-NL" sz="1600" b="1" dirty="0" err="1"/>
              <a:t>for</a:t>
            </a:r>
            <a:r>
              <a:rPr lang="nl-NL" sz="1600" b="1" dirty="0"/>
              <a:t> Change (</a:t>
            </a:r>
            <a:r>
              <a:rPr lang="nl-NL" sz="1600" b="1" dirty="0" err="1"/>
              <a:t>RFC’s</a:t>
            </a:r>
            <a:r>
              <a:rPr lang="nl-NL" sz="1600" b="1" dirty="0"/>
              <a:t>)</a:t>
            </a:r>
            <a:br>
              <a:rPr lang="nl-NL" sz="1600" dirty="0"/>
            </a:br>
            <a:r>
              <a:rPr lang="nl-NL" sz="1600" dirty="0"/>
              <a:t>Bram van Straalen, RNB-expert</a:t>
            </a:r>
          </a:p>
          <a:p>
            <a:endParaRPr lang="nl-NL" sz="1600" dirty="0"/>
          </a:p>
          <a:p>
            <a:r>
              <a:rPr lang="nl-NL" sz="1600" b="1" dirty="0"/>
              <a:t>Programma Allocatie 2.0 op mijnNEDU</a:t>
            </a:r>
          </a:p>
          <a:p>
            <a:r>
              <a:rPr lang="nl-NL" sz="1600" dirty="0"/>
              <a:t>Mirjam van der Horst, </a:t>
            </a:r>
            <a:r>
              <a:rPr lang="nl-NL" sz="1600" dirty="0" err="1"/>
              <a:t>Vz</a:t>
            </a:r>
            <a:r>
              <a:rPr lang="nl-NL" sz="1600" dirty="0"/>
              <a:t> SR NEDU, secretaris SSG</a:t>
            </a:r>
          </a:p>
          <a:p>
            <a:endParaRPr lang="nl-NL" sz="1600" dirty="0"/>
          </a:p>
          <a:p>
            <a:r>
              <a:rPr lang="nl-NL" sz="1600" b="1" dirty="0"/>
              <a:t>Afsluiting</a:t>
            </a:r>
          </a:p>
          <a:p>
            <a:endParaRPr lang="nl-NL" dirty="0"/>
          </a:p>
        </p:txBody>
      </p:sp>
    </p:spTree>
    <p:extLst>
      <p:ext uri="{BB962C8B-B14F-4D97-AF65-F5344CB8AC3E}">
        <p14:creationId xmlns:p14="http://schemas.microsoft.com/office/powerpoint/2010/main" val="1682596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nl-NL" sz="18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20</a:t>
            </a:fld>
            <a:endParaRPr lang="nl-NL" dirty="0"/>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nl-NL" dirty="0"/>
              <a:t>Startdatum: 			24 januari 2022</a:t>
            </a:r>
          </a:p>
          <a:p>
            <a:r>
              <a:rPr lang="nl-NL" dirty="0"/>
              <a:t>Einddatum: 			28 januari 2022</a:t>
            </a:r>
          </a:p>
          <a:p>
            <a:endParaRPr lang="nl-NL" dirty="0"/>
          </a:p>
          <a:p>
            <a:r>
              <a:rPr lang="nl-NL" dirty="0"/>
              <a:t>Kick-Off: 				24 januari 9.00 uur</a:t>
            </a:r>
          </a:p>
          <a:p>
            <a:r>
              <a:rPr lang="nl-NL" dirty="0"/>
              <a:t>Tussentijdse Update: 	26 januari 9.00 uur</a:t>
            </a:r>
          </a:p>
          <a:p>
            <a:r>
              <a:rPr lang="nl-NL" dirty="0"/>
              <a:t>Finale Update: 		28 januari 9.00 uur</a:t>
            </a:r>
          </a:p>
        </p:txBody>
      </p:sp>
      <p:pic>
        <p:nvPicPr>
          <p:cNvPr id="4" name="Afbeelding 3">
            <a:extLst>
              <a:ext uri="{FF2B5EF4-FFF2-40B4-BE49-F238E27FC236}">
                <a16:creationId xmlns:a16="http://schemas.microsoft.com/office/drawing/2014/main" id="{B4EA6D0B-FBFC-4634-BB17-38D1B259DC06}"/>
              </a:ext>
            </a:extLst>
          </p:cNvPr>
          <p:cNvPicPr>
            <a:picLocks noChangeAspect="1"/>
          </p:cNvPicPr>
          <p:nvPr/>
        </p:nvPicPr>
        <p:blipFill>
          <a:blip r:embed="rId2"/>
          <a:stretch>
            <a:fillRect/>
          </a:stretch>
        </p:blipFill>
        <p:spPr>
          <a:xfrm>
            <a:off x="543965" y="2039868"/>
            <a:ext cx="4112875" cy="4453184"/>
          </a:xfrm>
          <a:prstGeom prst="rect">
            <a:avLst/>
          </a:prstGeom>
        </p:spPr>
      </p:pic>
      <p:sp>
        <p:nvSpPr>
          <p:cNvPr id="8" name="Titel 1">
            <a:extLst>
              <a:ext uri="{FF2B5EF4-FFF2-40B4-BE49-F238E27FC236}">
                <a16:creationId xmlns:a16="http://schemas.microsoft.com/office/drawing/2014/main" id="{843DF8F5-1BEB-554F-91AC-16911682E6CB}"/>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nl-NL" sz="2800" b="1" dirty="0"/>
              <a:t>GAT-groep 6</a:t>
            </a:r>
            <a:endParaRPr lang="ne-NP" sz="2800" b="1" dirty="0"/>
          </a:p>
        </p:txBody>
      </p:sp>
    </p:spTree>
    <p:extLst>
      <p:ext uri="{BB962C8B-B14F-4D97-AF65-F5344CB8AC3E}">
        <p14:creationId xmlns:p14="http://schemas.microsoft.com/office/powerpoint/2010/main" val="2016733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fontScale="92500" lnSpcReduction="10000"/>
          </a:bodyPr>
          <a:lstStyle/>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De doorlooptijd van de GAT onder centrale aansturing van NEDU bedraagt </a:t>
            </a:r>
            <a:r>
              <a:rPr lang="nl-NL" sz="1800" b="1" dirty="0">
                <a:ea typeface="Calibri" panose="020F0502020204030204" pitchFamily="34" charset="0"/>
                <a:cs typeface="Arial" panose="020B0604020202020204" pitchFamily="34" charset="0"/>
              </a:rPr>
              <a:t>1 week</a:t>
            </a:r>
          </a:p>
          <a:p>
            <a:pPr>
              <a:buFont typeface="Wingdings" pitchFamily="2" charset="2"/>
              <a:buChar char="§"/>
            </a:pPr>
            <a:r>
              <a:rPr lang="nl-NL" sz="1800" dirty="0">
                <a:ea typeface="Calibri" panose="020F0502020204030204" pitchFamily="34" charset="0"/>
                <a:cs typeface="Arial" panose="020B0604020202020204" pitchFamily="34" charset="0"/>
              </a:rPr>
              <a:t>Om te mogen starten met de GAT dient een marktpartij zich bij </a:t>
            </a:r>
            <a:r>
              <a:rPr lang="nl-NL" sz="1800" dirty="0" err="1">
                <a:ea typeface="Calibri" panose="020F0502020204030204" pitchFamily="34" charset="0"/>
                <a:cs typeface="Arial" panose="020B0604020202020204" pitchFamily="34" charset="0"/>
              </a:rPr>
              <a:t>Tennet</a:t>
            </a:r>
            <a:r>
              <a:rPr lang="nl-NL" sz="1800" dirty="0">
                <a:ea typeface="Calibri" panose="020F0502020204030204" pitchFamily="34" charset="0"/>
                <a:cs typeface="Arial" panose="020B0604020202020204" pitchFamily="34" charset="0"/>
              </a:rPr>
              <a:t> TSO </a:t>
            </a:r>
            <a:r>
              <a:rPr lang="nl-NL" sz="1800" b="1" dirty="0">
                <a:ea typeface="Calibri" panose="020F0502020204030204" pitchFamily="34" charset="0"/>
                <a:cs typeface="Arial" panose="020B0604020202020204" pitchFamily="34" charset="0"/>
              </a:rPr>
              <a:t>gekwalificeerd</a:t>
            </a:r>
            <a:r>
              <a:rPr lang="nl-NL" sz="1800" dirty="0">
                <a:ea typeface="Calibri" panose="020F0502020204030204" pitchFamily="34" charset="0"/>
                <a:cs typeface="Arial" panose="020B0604020202020204" pitchFamily="34" charset="0"/>
              </a:rPr>
              <a:t> te hebben</a:t>
            </a:r>
          </a:p>
          <a:p>
            <a:pPr>
              <a:buFont typeface="Wingdings" pitchFamily="2" charset="2"/>
              <a:buChar char="§"/>
            </a:pPr>
            <a:r>
              <a:rPr lang="nl-NL" sz="1800" dirty="0">
                <a:ea typeface="Calibri" panose="020F0502020204030204" pitchFamily="34" charset="0"/>
                <a:cs typeface="Arial" panose="020B0604020202020204" pitchFamily="34" charset="0"/>
              </a:rPr>
              <a:t>Gedurende deze week is er </a:t>
            </a:r>
            <a:r>
              <a:rPr lang="nl-NL" sz="1800" b="1" dirty="0" err="1">
                <a:ea typeface="Calibri" panose="020F0502020204030204" pitchFamily="34" charset="0"/>
                <a:cs typeface="Arial" panose="020B0604020202020204" pitchFamily="34" charset="0"/>
              </a:rPr>
              <a:t>dedicated</a:t>
            </a:r>
            <a:r>
              <a:rPr lang="nl-NL" sz="1800" b="1" dirty="0">
                <a:ea typeface="Calibri" panose="020F0502020204030204" pitchFamily="34" charset="0"/>
                <a:cs typeface="Arial" panose="020B0604020202020204" pitchFamily="34" charset="0"/>
              </a:rPr>
              <a:t> support </a:t>
            </a:r>
            <a:r>
              <a:rPr lang="nl-NL" sz="1800" dirty="0">
                <a:ea typeface="Calibri" panose="020F0502020204030204" pitchFamily="34" charset="0"/>
                <a:cs typeface="Arial" panose="020B0604020202020204" pitchFamily="34" charset="0"/>
              </a:rPr>
              <a:t>vanuit EDSN en </a:t>
            </a:r>
            <a:r>
              <a:rPr lang="nl-NL" sz="1800" dirty="0" err="1">
                <a:ea typeface="Calibri" panose="020F0502020204030204" pitchFamily="34" charset="0"/>
                <a:cs typeface="Arial" panose="020B0604020202020204" pitchFamily="34" charset="0"/>
              </a:rPr>
              <a:t>TenneT</a:t>
            </a:r>
            <a:r>
              <a:rPr lang="nl-NL" sz="1800" dirty="0">
                <a:ea typeface="Calibri" panose="020F0502020204030204" pitchFamily="34" charset="0"/>
                <a:cs typeface="Arial" panose="020B0604020202020204" pitchFamily="34" charset="0"/>
              </a:rPr>
              <a:t> TSO om bevindingen en andere belemmeringen voor een succesvolle GAT op te lossen</a:t>
            </a:r>
          </a:p>
          <a:p>
            <a:pPr>
              <a:buFont typeface="Wingdings" pitchFamily="2" charset="2"/>
              <a:buChar char="§"/>
            </a:pPr>
            <a:r>
              <a:rPr lang="nl-NL" sz="1800" dirty="0">
                <a:ea typeface="Calibri" panose="020F0502020204030204" pitchFamily="34" charset="0"/>
                <a:cs typeface="Arial" panose="020B0604020202020204" pitchFamily="34" charset="0"/>
              </a:rPr>
              <a:t>Maandag </a:t>
            </a:r>
            <a:r>
              <a:rPr lang="nl-NL" sz="1800" b="1" dirty="0">
                <a:ea typeface="Calibri" panose="020F0502020204030204" pitchFamily="34" charset="0"/>
                <a:cs typeface="Arial" panose="020B0604020202020204" pitchFamily="34" charset="0"/>
              </a:rPr>
              <a:t>kick-off </a:t>
            </a:r>
            <a:r>
              <a:rPr lang="nl-NL" sz="1800" dirty="0">
                <a:ea typeface="Calibri" panose="020F0502020204030204" pitchFamily="34" charset="0"/>
                <a:cs typeface="Arial" panose="020B0604020202020204" pitchFamily="34" charset="0"/>
              </a:rPr>
              <a:t>met GAT-groep, woensdag </a:t>
            </a:r>
            <a:r>
              <a:rPr lang="nl-NL" sz="1800" b="1" dirty="0">
                <a:ea typeface="Calibri" panose="020F0502020204030204" pitchFamily="34" charset="0"/>
                <a:cs typeface="Arial" panose="020B0604020202020204" pitchFamily="34" charset="0"/>
              </a:rPr>
              <a:t>update meeting </a:t>
            </a:r>
            <a:r>
              <a:rPr lang="nl-NL" sz="1800" dirty="0">
                <a:ea typeface="Calibri" panose="020F0502020204030204" pitchFamily="34" charset="0"/>
                <a:cs typeface="Arial" panose="020B0604020202020204" pitchFamily="34" charset="0"/>
              </a:rPr>
              <a:t>met GAT-groep, vrijdag </a:t>
            </a:r>
            <a:r>
              <a:rPr lang="nl-NL" sz="1800" b="1" dirty="0">
                <a:ea typeface="Calibri" panose="020F0502020204030204" pitchFamily="34" charset="0"/>
                <a:cs typeface="Arial" panose="020B0604020202020204" pitchFamily="34" charset="0"/>
              </a:rPr>
              <a:t>afrondende call </a:t>
            </a:r>
            <a:r>
              <a:rPr lang="nl-NL" sz="1800" dirty="0">
                <a:ea typeface="Calibri" panose="020F0502020204030204" pitchFamily="34" charset="0"/>
                <a:cs typeface="Arial" panose="020B0604020202020204" pitchFamily="34" charset="0"/>
              </a:rPr>
              <a:t>met GAT-groep</a:t>
            </a:r>
          </a:p>
          <a:p>
            <a:pPr>
              <a:buFont typeface="Wingdings" pitchFamily="2" charset="2"/>
              <a:buChar char="§"/>
            </a:pPr>
            <a:r>
              <a:rPr lang="nl-NL" sz="1800" dirty="0">
                <a:ea typeface="Calibri" panose="020F0502020204030204" pitchFamily="34" charset="0"/>
                <a:cs typeface="Arial" panose="020B0604020202020204" pitchFamily="34" charset="0"/>
              </a:rPr>
              <a:t>Marktpartijen die tijdens de kick-off </a:t>
            </a:r>
            <a:r>
              <a:rPr lang="nl-NL" sz="1800" b="1" dirty="0">
                <a:ea typeface="Calibri" panose="020F0502020204030204" pitchFamily="34" charset="0"/>
                <a:cs typeface="Arial" panose="020B0604020202020204" pitchFamily="34" charset="0"/>
              </a:rPr>
              <a:t>afwezig</a:t>
            </a:r>
            <a:r>
              <a:rPr lang="nl-NL" sz="1800" dirty="0">
                <a:ea typeface="Calibri" panose="020F0502020204030204" pitchFamily="34" charset="0"/>
                <a:cs typeface="Arial" panose="020B0604020202020204" pitchFamily="34" charset="0"/>
              </a:rPr>
              <a:t> zijn, worden via het bij NEDU bekende e-mailadres benaderd om alsnog aan te haken bij de GAT. Als een marktpartij op woensdag voor een 2</a:t>
            </a:r>
            <a:r>
              <a:rPr lang="nl-NL" sz="1800" baseline="30000" dirty="0">
                <a:ea typeface="Calibri" panose="020F0502020204030204" pitchFamily="34" charset="0"/>
                <a:cs typeface="Arial" panose="020B0604020202020204" pitchFamily="34" charset="0"/>
              </a:rPr>
              <a:t>e</a:t>
            </a:r>
            <a:r>
              <a:rPr lang="nl-NL" sz="1800" dirty="0">
                <a:ea typeface="Calibri" panose="020F0502020204030204" pitchFamily="34" charset="0"/>
                <a:cs typeface="Arial" panose="020B0604020202020204" pitchFamily="34" charset="0"/>
              </a:rPr>
              <a:t> maal afwezig is, gaat NEDU er vanuit dat er niet deelgenomen wordt aan de GAT en wordt hun </a:t>
            </a:r>
            <a:r>
              <a:rPr lang="nl-NL" sz="1800" b="1" dirty="0">
                <a:ea typeface="Calibri" panose="020F0502020204030204" pitchFamily="34" charset="0"/>
                <a:cs typeface="Arial" panose="020B0604020202020204" pitchFamily="34" charset="0"/>
              </a:rPr>
              <a:t>market </a:t>
            </a:r>
            <a:r>
              <a:rPr lang="nl-NL" sz="1800" b="1" dirty="0" err="1">
                <a:ea typeface="Calibri" panose="020F0502020204030204" pitchFamily="34" charset="0"/>
                <a:cs typeface="Arial" panose="020B0604020202020204" pitchFamily="34" charset="0"/>
              </a:rPr>
              <a:t>readiness</a:t>
            </a:r>
            <a:r>
              <a:rPr lang="nl-NL" sz="1800" b="1" dirty="0">
                <a:ea typeface="Calibri" panose="020F0502020204030204" pitchFamily="34" charset="0"/>
                <a:cs typeface="Arial" panose="020B0604020202020204" pitchFamily="34" charset="0"/>
              </a:rPr>
              <a:t> </a:t>
            </a:r>
            <a:r>
              <a:rPr lang="nl-NL" sz="1800" dirty="0">
                <a:ea typeface="Calibri" panose="020F0502020204030204" pitchFamily="34" charset="0"/>
                <a:cs typeface="Arial" panose="020B0604020202020204" pitchFamily="34" charset="0"/>
              </a:rPr>
              <a:t>vervolgens op ‘ja’ gezet. Op vrijdag is er een afronding</a:t>
            </a:r>
          </a:p>
          <a:p>
            <a:pPr>
              <a:buFont typeface="Wingdings" pitchFamily="2" charset="2"/>
              <a:buChar char="§"/>
            </a:pPr>
            <a:r>
              <a:rPr lang="nl-NL" sz="1800" dirty="0">
                <a:ea typeface="Calibri" panose="020F0502020204030204" pitchFamily="34" charset="0"/>
                <a:cs typeface="Arial" panose="020B0604020202020204" pitchFamily="34" charset="0"/>
              </a:rPr>
              <a:t>Bevindingen worden aan de indienende partij ter </a:t>
            </a:r>
            <a:r>
              <a:rPr lang="nl-NL" sz="1800" dirty="0" err="1">
                <a:ea typeface="Calibri" panose="020F0502020204030204" pitchFamily="34" charset="0"/>
                <a:cs typeface="Arial" panose="020B0604020202020204" pitchFamily="34" charset="0"/>
              </a:rPr>
              <a:t>hertest</a:t>
            </a:r>
            <a:r>
              <a:rPr lang="nl-NL" sz="1800" dirty="0">
                <a:ea typeface="Calibri" panose="020F0502020204030204" pitchFamily="34" charset="0"/>
                <a:cs typeface="Arial" panose="020B0604020202020204" pitchFamily="34" charset="0"/>
              </a:rPr>
              <a:t> aangeboden. Als dit niet mogelijk blijkt te zijn, zal een andere marktpartij van dezelfde marktrol benaderd worden</a:t>
            </a:r>
          </a:p>
          <a:p>
            <a:pPr>
              <a:buFont typeface="Wingdings" pitchFamily="2" charset="2"/>
              <a:buChar char="§"/>
            </a:pPr>
            <a:r>
              <a:rPr lang="nl-NL" sz="1800" dirty="0">
                <a:ea typeface="Calibri" panose="020F0502020204030204" pitchFamily="34" charset="0"/>
                <a:cs typeface="Arial" panose="020B0604020202020204" pitchFamily="34" charset="0"/>
              </a:rPr>
              <a:t>Buiten de week van de GAT zijn marktpartijen </a:t>
            </a:r>
            <a:r>
              <a:rPr lang="nl-NL" sz="1800" b="1" dirty="0">
                <a:ea typeface="Calibri" panose="020F0502020204030204" pitchFamily="34" charset="0"/>
                <a:cs typeface="Arial" panose="020B0604020202020204" pitchFamily="34" charset="0"/>
              </a:rPr>
              <a:t>vrij</a:t>
            </a:r>
            <a:r>
              <a:rPr lang="nl-NL" sz="1800" dirty="0">
                <a:ea typeface="Calibri" panose="020F0502020204030204" pitchFamily="34" charset="0"/>
                <a:cs typeface="Arial" panose="020B0604020202020204" pitchFamily="34" charset="0"/>
              </a:rPr>
              <a:t> om tegen de centrale systemen aan te testen. Let wel: de beheerafdelingen van EDSN en </a:t>
            </a:r>
            <a:r>
              <a:rPr lang="nl-NL" sz="1800" dirty="0" err="1">
                <a:ea typeface="Calibri" panose="020F0502020204030204" pitchFamily="34" charset="0"/>
                <a:cs typeface="Arial" panose="020B0604020202020204" pitchFamily="34" charset="0"/>
              </a:rPr>
              <a:t>TenneT</a:t>
            </a:r>
            <a:r>
              <a:rPr lang="nl-NL" sz="1800" dirty="0">
                <a:ea typeface="Calibri" panose="020F0502020204030204" pitchFamily="34" charset="0"/>
                <a:cs typeface="Arial" panose="020B0604020202020204" pitchFamily="34" charset="0"/>
              </a:rPr>
              <a:t> TSO geven </a:t>
            </a:r>
            <a:r>
              <a:rPr lang="nl-NL" sz="1800" b="1" dirty="0">
                <a:ea typeface="Calibri" panose="020F0502020204030204" pitchFamily="34" charset="0"/>
                <a:cs typeface="Arial" panose="020B0604020202020204" pitchFamily="34" charset="0"/>
              </a:rPr>
              <a:t>prioriteit</a:t>
            </a:r>
            <a:r>
              <a:rPr lang="nl-NL" sz="1800" dirty="0">
                <a:ea typeface="Calibri" panose="020F0502020204030204" pitchFamily="34" charset="0"/>
                <a:cs typeface="Arial" panose="020B0604020202020204" pitchFamily="34" charset="0"/>
              </a:rPr>
              <a:t> aan de op dat moment lopende NEDU GAT-groepen</a:t>
            </a:r>
          </a:p>
          <a:p>
            <a:pPr>
              <a:buFont typeface="Wingdings" pitchFamily="2" charset="2"/>
              <a:buChar char="§"/>
            </a:pPr>
            <a:r>
              <a:rPr lang="nl-NL" sz="1800" dirty="0">
                <a:ea typeface="Calibri" panose="020F0502020204030204" pitchFamily="34" charset="0"/>
                <a:cs typeface="Arial" panose="020B0604020202020204" pitchFamily="34" charset="0"/>
              </a:rPr>
              <a:t>De GAT vindt plaats op de </a:t>
            </a:r>
            <a:r>
              <a:rPr lang="nl-NL" sz="1800" b="1" dirty="0">
                <a:ea typeface="Calibri" panose="020F0502020204030204" pitchFamily="34" charset="0"/>
                <a:cs typeface="Arial" panose="020B0604020202020204" pitchFamily="34" charset="0"/>
              </a:rPr>
              <a:t>CAR ACT</a:t>
            </a:r>
            <a:r>
              <a:rPr lang="nl-NL" sz="1800" dirty="0">
                <a:ea typeface="Calibri" panose="020F0502020204030204" pitchFamily="34" charset="0"/>
                <a:cs typeface="Arial" panose="020B0604020202020204" pitchFamily="34" charset="0"/>
              </a:rPr>
              <a:t>, </a:t>
            </a:r>
            <a:r>
              <a:rPr lang="nl-NL" sz="1800" b="1" dirty="0">
                <a:ea typeface="Calibri" panose="020F0502020204030204" pitchFamily="34" charset="0"/>
                <a:cs typeface="Arial" panose="020B0604020202020204" pitchFamily="34" charset="0"/>
              </a:rPr>
              <a:t>CARM ACT2</a:t>
            </a:r>
            <a:r>
              <a:rPr lang="nl-NL" sz="1800" dirty="0">
                <a:ea typeface="Calibri" panose="020F0502020204030204" pitchFamily="34" charset="0"/>
                <a:cs typeface="Arial" panose="020B0604020202020204" pitchFamily="34" charset="0"/>
              </a:rPr>
              <a:t> omgeving. Uiterlijk 1 december geeft </a:t>
            </a:r>
            <a:r>
              <a:rPr lang="nl-NL" sz="1800" dirty="0" err="1">
                <a:ea typeface="Calibri" panose="020F0502020204030204" pitchFamily="34" charset="0"/>
                <a:cs typeface="Arial" panose="020B0604020202020204" pitchFamily="34" charset="0"/>
              </a:rPr>
              <a:t>Tennet</a:t>
            </a:r>
            <a:r>
              <a:rPr lang="nl-NL" sz="1800" dirty="0">
                <a:ea typeface="Calibri" panose="020F0502020204030204" pitchFamily="34" charset="0"/>
                <a:cs typeface="Arial" panose="020B0604020202020204" pitchFamily="34" charset="0"/>
              </a:rPr>
              <a:t> TSO terugkoppeling of het de </a:t>
            </a:r>
            <a:r>
              <a:rPr lang="nl-NL" sz="1800" b="1" dirty="0">
                <a:ea typeface="Calibri" panose="020F0502020204030204" pitchFamily="34" charset="0"/>
                <a:cs typeface="Arial" panose="020B0604020202020204" pitchFamily="34" charset="0"/>
              </a:rPr>
              <a:t>MMC HUB T3</a:t>
            </a:r>
            <a:r>
              <a:rPr lang="nl-NL" sz="1800" dirty="0">
                <a:ea typeface="Calibri" panose="020F0502020204030204" pitchFamily="34" charset="0"/>
                <a:cs typeface="Arial" panose="020B0604020202020204" pitchFamily="34" charset="0"/>
              </a:rPr>
              <a:t> omgeving betreft.</a:t>
            </a:r>
          </a:p>
          <a:p>
            <a:pPr>
              <a:buFont typeface="Wingdings" pitchFamily="2" charset="2"/>
              <a:buChar char="§"/>
            </a:pPr>
            <a:r>
              <a:rPr lang="nl-NL" sz="1800" dirty="0">
                <a:ea typeface="Calibri" panose="020F0502020204030204" pitchFamily="34" charset="0"/>
                <a:cs typeface="Arial" panose="020B0604020202020204" pitchFamily="34" charset="0"/>
              </a:rPr>
              <a:t>Vragen over de voorlopig definitieve groepsindeling? Mail naar </a:t>
            </a:r>
            <a:r>
              <a:rPr lang="nl-NL" sz="1800" dirty="0">
                <a:ea typeface="Calibri" panose="020F0502020204030204" pitchFamily="34" charset="0"/>
                <a:cs typeface="Arial" panose="020B0604020202020204" pitchFamily="34" charset="0"/>
                <a:hlinkClick r:id="rId2"/>
              </a:rPr>
              <a:t>allocatie2.0@edsn.nl</a:t>
            </a:r>
            <a:r>
              <a:rPr lang="nl-NL" sz="1800" dirty="0">
                <a:ea typeface="Calibri" panose="020F0502020204030204" pitchFamily="34" charset="0"/>
                <a:cs typeface="Arial" panose="020B0604020202020204" pitchFamily="34" charset="0"/>
              </a:rPr>
              <a:t> </a:t>
            </a: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21</a:t>
            </a:fld>
            <a:endParaRPr lang="nl-NL" dirty="0"/>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nl-NL" sz="2800" b="1" dirty="0"/>
              <a:t>Gebruikersacceptatietesten (GAT) (3)</a:t>
            </a:r>
            <a:endParaRPr lang="ne-NP" sz="2800" b="1" dirty="0"/>
          </a:p>
        </p:txBody>
      </p:sp>
    </p:spTree>
    <p:extLst>
      <p:ext uri="{BB962C8B-B14F-4D97-AF65-F5344CB8AC3E}">
        <p14:creationId xmlns:p14="http://schemas.microsoft.com/office/powerpoint/2010/main" val="3411073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nl-NL" sz="2800" b="1" dirty="0">
                <a:latin typeface="+mj-lt"/>
                <a:ea typeface="Calibri" panose="020F0502020204030204" pitchFamily="34" charset="0"/>
                <a:cs typeface="Arial" panose="020B0604020202020204" pitchFamily="34" charset="0"/>
              </a:rPr>
              <a:t>Transitie go live en instap MV-partijen duale fase</a:t>
            </a:r>
            <a:br>
              <a:rPr lang="nl-NL" sz="2000" dirty="0">
                <a:effectLst/>
                <a:latin typeface="Calibri" panose="020F0502020204030204" pitchFamily="34" charset="0"/>
                <a:ea typeface="Calibri" panose="020F0502020204030204" pitchFamily="34" charset="0"/>
                <a:cs typeface="Arial" panose="020B0604020202020204" pitchFamily="34" charset="0"/>
              </a:rPr>
            </a:br>
            <a:endParaRPr lang="nl-NL" sz="20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r>
              <a:rPr lang="nl-NL" sz="2400" i="1" dirty="0">
                <a:solidFill>
                  <a:srgbClr val="000000"/>
                </a:solidFill>
                <a:effectLst/>
                <a:latin typeface="+mj-lt"/>
                <a:ea typeface="Calibri" panose="020F0502020204030204" pitchFamily="34" charset="0"/>
                <a:cs typeface="Arial" panose="020B0604020202020204" pitchFamily="34" charset="0"/>
              </a:rPr>
              <a:t>Anton de </a:t>
            </a:r>
            <a:r>
              <a:rPr lang="nl-NL" sz="2400" i="1" dirty="0" err="1">
                <a:solidFill>
                  <a:srgbClr val="000000"/>
                </a:solidFill>
                <a:effectLst/>
                <a:latin typeface="+mj-lt"/>
                <a:ea typeface="Calibri" panose="020F0502020204030204" pitchFamily="34" charset="0"/>
                <a:cs typeface="Arial" panose="020B0604020202020204" pitchFamily="34" charset="0"/>
              </a:rPr>
              <a:t>Beij</a:t>
            </a:r>
            <a:r>
              <a:rPr lang="nl-NL" sz="2400" i="1" dirty="0">
                <a:solidFill>
                  <a:srgbClr val="000000"/>
                </a:solidFill>
                <a:effectLst/>
                <a:latin typeface="+mj-lt"/>
                <a:ea typeface="Calibri" panose="020F0502020204030204" pitchFamily="34" charset="0"/>
                <a:cs typeface="Arial" panose="020B0604020202020204" pitchFamily="34" charset="0"/>
              </a:rPr>
              <a:t> - Transitiecoördinator, EDSN en NEDU</a:t>
            </a:r>
            <a:br>
              <a:rPr lang="nl-NL" sz="20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22</a:t>
            </a:fld>
            <a:endParaRPr lang="nl-NL" dirty="0"/>
          </a:p>
        </p:txBody>
      </p:sp>
    </p:spTree>
    <p:extLst>
      <p:ext uri="{BB962C8B-B14F-4D97-AF65-F5344CB8AC3E}">
        <p14:creationId xmlns:p14="http://schemas.microsoft.com/office/powerpoint/2010/main" val="2612258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Rechthoek 137">
            <a:extLst>
              <a:ext uri="{FF2B5EF4-FFF2-40B4-BE49-F238E27FC236}">
                <a16:creationId xmlns:a16="http://schemas.microsoft.com/office/drawing/2014/main" id="{68326211-45C1-43CB-BD2B-8627555B7EF5}"/>
              </a:ext>
            </a:extLst>
          </p:cNvPr>
          <p:cNvSpPr/>
          <p:nvPr/>
        </p:nvSpPr>
        <p:spPr>
          <a:xfrm>
            <a:off x="9467049" y="2804467"/>
            <a:ext cx="2145825" cy="2673466"/>
          </a:xfrm>
          <a:prstGeom prst="rect">
            <a:avLst/>
          </a:prstGeom>
          <a:solidFill>
            <a:schemeClr val="accent4">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06" name="Rechte verbindingslijn 105">
            <a:extLst>
              <a:ext uri="{FF2B5EF4-FFF2-40B4-BE49-F238E27FC236}">
                <a16:creationId xmlns:a16="http://schemas.microsoft.com/office/drawing/2014/main" id="{AF88C11B-FDDF-4640-A04C-D05FCC0458D7}"/>
              </a:ext>
            </a:extLst>
          </p:cNvPr>
          <p:cNvCxnSpPr>
            <a:cxnSpLocks/>
          </p:cNvCxnSpPr>
          <p:nvPr/>
        </p:nvCxnSpPr>
        <p:spPr>
          <a:xfrm>
            <a:off x="9454111" y="2603529"/>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7" name="Rechte verbindingslijn 76">
            <a:extLst>
              <a:ext uri="{FF2B5EF4-FFF2-40B4-BE49-F238E27FC236}">
                <a16:creationId xmlns:a16="http://schemas.microsoft.com/office/drawing/2014/main" id="{550E3B5A-2298-44AE-B135-05536C58A7CC}"/>
              </a:ext>
            </a:extLst>
          </p:cNvPr>
          <p:cNvCxnSpPr>
            <a:cxnSpLocks/>
          </p:cNvCxnSpPr>
          <p:nvPr/>
        </p:nvCxnSpPr>
        <p:spPr>
          <a:xfrm>
            <a:off x="6371170" y="2644140"/>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6" name="Rechte verbindingslijn 85">
            <a:extLst>
              <a:ext uri="{FF2B5EF4-FFF2-40B4-BE49-F238E27FC236}">
                <a16:creationId xmlns:a16="http://schemas.microsoft.com/office/drawing/2014/main" id="{CBD516BF-77C4-4DF0-A6D4-E01DDF36BCF6}"/>
              </a:ext>
            </a:extLst>
          </p:cNvPr>
          <p:cNvCxnSpPr>
            <a:cxnSpLocks/>
          </p:cNvCxnSpPr>
          <p:nvPr/>
        </p:nvCxnSpPr>
        <p:spPr>
          <a:xfrm>
            <a:off x="8714628" y="2610906"/>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ekstvak 5">
            <a:extLst>
              <a:ext uri="{FF2B5EF4-FFF2-40B4-BE49-F238E27FC236}">
                <a16:creationId xmlns:a16="http://schemas.microsoft.com/office/drawing/2014/main" id="{814F3005-CC1F-4B5D-80CE-549E56C63D70}"/>
              </a:ext>
            </a:extLst>
          </p:cNvPr>
          <p:cNvSpPr txBox="1"/>
          <p:nvPr/>
        </p:nvSpPr>
        <p:spPr>
          <a:xfrm>
            <a:off x="331416" y="1098248"/>
            <a:ext cx="6217659" cy="369332"/>
          </a:xfrm>
          <a:prstGeom prst="rect">
            <a:avLst/>
          </a:prstGeom>
          <a:solidFill>
            <a:schemeClr val="accent1">
              <a:lumMod val="40000"/>
              <a:lumOff val="60000"/>
            </a:schemeClr>
          </a:solidFill>
        </p:spPr>
        <p:txBody>
          <a:bodyPr wrap="square" rtlCol="0">
            <a:spAutoFit/>
          </a:bodyPr>
          <a:lstStyle/>
          <a:p>
            <a:r>
              <a:rPr lang="nl-NL" dirty="0"/>
              <a:t>Bijlage: Planning draaiboeken TR2021 - Tranche 1 Allocatie 2.0</a:t>
            </a:r>
          </a:p>
        </p:txBody>
      </p:sp>
      <p:sp>
        <p:nvSpPr>
          <p:cNvPr id="16" name="Rechthoek 15">
            <a:extLst>
              <a:ext uri="{FF2B5EF4-FFF2-40B4-BE49-F238E27FC236}">
                <a16:creationId xmlns:a16="http://schemas.microsoft.com/office/drawing/2014/main" id="{A7E69E3C-D195-4F2F-A657-06E393BDA3EE}"/>
              </a:ext>
            </a:extLst>
          </p:cNvPr>
          <p:cNvSpPr/>
          <p:nvPr/>
        </p:nvSpPr>
        <p:spPr>
          <a:xfrm>
            <a:off x="23416"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Augustus</a:t>
            </a:r>
          </a:p>
        </p:txBody>
      </p:sp>
      <p:sp>
        <p:nvSpPr>
          <p:cNvPr id="17" name="Rechthoek 16">
            <a:extLst>
              <a:ext uri="{FF2B5EF4-FFF2-40B4-BE49-F238E27FC236}">
                <a16:creationId xmlns:a16="http://schemas.microsoft.com/office/drawing/2014/main" id="{9C0A99AC-B9E0-4BD6-BB52-275F644515D2}"/>
              </a:ext>
            </a:extLst>
          </p:cNvPr>
          <p:cNvSpPr/>
          <p:nvPr/>
        </p:nvSpPr>
        <p:spPr>
          <a:xfrm>
            <a:off x="1264712"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September</a:t>
            </a:r>
          </a:p>
        </p:txBody>
      </p:sp>
      <p:sp>
        <p:nvSpPr>
          <p:cNvPr id="18" name="Rechthoek 17">
            <a:extLst>
              <a:ext uri="{FF2B5EF4-FFF2-40B4-BE49-F238E27FC236}">
                <a16:creationId xmlns:a16="http://schemas.microsoft.com/office/drawing/2014/main" id="{EBE7544C-DE0E-4F2F-A8BD-9931300357FF}"/>
              </a:ext>
            </a:extLst>
          </p:cNvPr>
          <p:cNvSpPr/>
          <p:nvPr/>
        </p:nvSpPr>
        <p:spPr>
          <a:xfrm>
            <a:off x="2506008"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Oktober</a:t>
            </a:r>
          </a:p>
        </p:txBody>
      </p:sp>
      <p:sp>
        <p:nvSpPr>
          <p:cNvPr id="19" name="Rechthoek 18">
            <a:extLst>
              <a:ext uri="{FF2B5EF4-FFF2-40B4-BE49-F238E27FC236}">
                <a16:creationId xmlns:a16="http://schemas.microsoft.com/office/drawing/2014/main" id="{47B61710-79EE-4DC8-8158-3B02F6C972DC}"/>
              </a:ext>
            </a:extLst>
          </p:cNvPr>
          <p:cNvSpPr/>
          <p:nvPr/>
        </p:nvSpPr>
        <p:spPr>
          <a:xfrm>
            <a:off x="8617043" y="1852648"/>
            <a:ext cx="113508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Maart</a:t>
            </a:r>
          </a:p>
        </p:txBody>
      </p:sp>
      <p:sp>
        <p:nvSpPr>
          <p:cNvPr id="20" name="Rechthoek 19">
            <a:extLst>
              <a:ext uri="{FF2B5EF4-FFF2-40B4-BE49-F238E27FC236}">
                <a16:creationId xmlns:a16="http://schemas.microsoft.com/office/drawing/2014/main" id="{831D4537-57E6-4895-AA79-9A63CFBCA7B8}"/>
              </a:ext>
            </a:extLst>
          </p:cNvPr>
          <p:cNvSpPr/>
          <p:nvPr/>
        </p:nvSpPr>
        <p:spPr>
          <a:xfrm>
            <a:off x="7460280" y="1852648"/>
            <a:ext cx="113508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Februari</a:t>
            </a:r>
          </a:p>
        </p:txBody>
      </p:sp>
      <p:sp>
        <p:nvSpPr>
          <p:cNvPr id="21" name="Rechthoek 20">
            <a:extLst>
              <a:ext uri="{FF2B5EF4-FFF2-40B4-BE49-F238E27FC236}">
                <a16:creationId xmlns:a16="http://schemas.microsoft.com/office/drawing/2014/main" id="{99D2C65F-D143-41EF-B627-F3D5DE406562}"/>
              </a:ext>
            </a:extLst>
          </p:cNvPr>
          <p:cNvSpPr/>
          <p:nvPr/>
        </p:nvSpPr>
        <p:spPr>
          <a:xfrm>
            <a:off x="6229897" y="1852648"/>
            <a:ext cx="1210324"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Januari</a:t>
            </a:r>
          </a:p>
        </p:txBody>
      </p:sp>
      <p:sp>
        <p:nvSpPr>
          <p:cNvPr id="22" name="Rechthoek 21">
            <a:extLst>
              <a:ext uri="{FF2B5EF4-FFF2-40B4-BE49-F238E27FC236}">
                <a16:creationId xmlns:a16="http://schemas.microsoft.com/office/drawing/2014/main" id="{8DE962E5-A1D2-40EA-9539-DDF3C853CD4C}"/>
              </a:ext>
            </a:extLst>
          </p:cNvPr>
          <p:cNvSpPr/>
          <p:nvPr/>
        </p:nvSpPr>
        <p:spPr>
          <a:xfrm>
            <a:off x="4988600"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December</a:t>
            </a:r>
          </a:p>
        </p:txBody>
      </p:sp>
      <p:sp>
        <p:nvSpPr>
          <p:cNvPr id="23" name="Rechthoek 22">
            <a:extLst>
              <a:ext uri="{FF2B5EF4-FFF2-40B4-BE49-F238E27FC236}">
                <a16:creationId xmlns:a16="http://schemas.microsoft.com/office/drawing/2014/main" id="{2E3AC89A-FD8B-48CE-BBB1-3654622195BD}"/>
              </a:ext>
            </a:extLst>
          </p:cNvPr>
          <p:cNvSpPr/>
          <p:nvPr/>
        </p:nvSpPr>
        <p:spPr>
          <a:xfrm>
            <a:off x="3747304"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November</a:t>
            </a:r>
          </a:p>
        </p:txBody>
      </p:sp>
      <p:sp>
        <p:nvSpPr>
          <p:cNvPr id="31" name="Tekstvak 30">
            <a:extLst>
              <a:ext uri="{FF2B5EF4-FFF2-40B4-BE49-F238E27FC236}">
                <a16:creationId xmlns:a16="http://schemas.microsoft.com/office/drawing/2014/main" id="{854964BA-0C58-4B82-9EC0-0578497247E7}"/>
              </a:ext>
            </a:extLst>
          </p:cNvPr>
          <p:cNvSpPr txBox="1"/>
          <p:nvPr/>
        </p:nvSpPr>
        <p:spPr>
          <a:xfrm>
            <a:off x="2284552" y="1503117"/>
            <a:ext cx="1366784" cy="287323"/>
          </a:xfrm>
          <a:prstGeom prst="rect">
            <a:avLst/>
          </a:prstGeom>
          <a:noFill/>
        </p:spPr>
        <p:txBody>
          <a:bodyPr wrap="none" lIns="0" tIns="0" rIns="0" bIns="0" rtlCol="0">
            <a:spAutoFit/>
          </a:bodyPr>
          <a:lstStyle/>
          <a:p>
            <a:r>
              <a:rPr lang="nl-NL" sz="1867" i="1" dirty="0">
                <a:solidFill>
                  <a:schemeClr val="tx2"/>
                </a:solidFill>
              </a:rPr>
              <a:t>Voorbereiding</a:t>
            </a:r>
          </a:p>
        </p:txBody>
      </p:sp>
      <p:sp>
        <p:nvSpPr>
          <p:cNvPr id="55" name="Pijl: rechts 54">
            <a:extLst>
              <a:ext uri="{FF2B5EF4-FFF2-40B4-BE49-F238E27FC236}">
                <a16:creationId xmlns:a16="http://schemas.microsoft.com/office/drawing/2014/main" id="{6E3C1D14-3B6C-43FE-B2C9-16264559F521}"/>
              </a:ext>
            </a:extLst>
          </p:cNvPr>
          <p:cNvSpPr/>
          <p:nvPr/>
        </p:nvSpPr>
        <p:spPr>
          <a:xfrm>
            <a:off x="38936" y="2139971"/>
            <a:ext cx="846249" cy="697729"/>
          </a:xfrm>
          <a:prstGeom prst="rightArrow">
            <a:avLst>
              <a:gd name="adj1" fmla="val 50000"/>
              <a:gd name="adj2" fmla="val 24517"/>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err="1">
                <a:solidFill>
                  <a:schemeClr val="tx2"/>
                </a:solidFill>
              </a:rPr>
              <a:t>Aandachts-punten</a:t>
            </a:r>
            <a:r>
              <a:rPr lang="nl-NL" sz="800" dirty="0">
                <a:solidFill>
                  <a:schemeClr val="tx2"/>
                </a:solidFill>
              </a:rPr>
              <a:t> en </a:t>
            </a:r>
            <a:r>
              <a:rPr lang="nl-NL" sz="800" dirty="0" err="1">
                <a:solidFill>
                  <a:schemeClr val="tx2"/>
                </a:solidFill>
              </a:rPr>
              <a:t>lessons</a:t>
            </a:r>
            <a:r>
              <a:rPr lang="nl-NL" sz="800" dirty="0">
                <a:solidFill>
                  <a:schemeClr val="tx2"/>
                </a:solidFill>
              </a:rPr>
              <a:t> </a:t>
            </a:r>
            <a:r>
              <a:rPr lang="nl-NL" sz="800" dirty="0" err="1">
                <a:solidFill>
                  <a:schemeClr val="tx2"/>
                </a:solidFill>
              </a:rPr>
              <a:t>learned</a:t>
            </a:r>
            <a:endParaRPr lang="nl-NL" sz="800" dirty="0">
              <a:solidFill>
                <a:schemeClr val="tx2"/>
              </a:solidFill>
            </a:endParaRPr>
          </a:p>
        </p:txBody>
      </p:sp>
      <p:sp>
        <p:nvSpPr>
          <p:cNvPr id="56" name="Pijl: rechts 55">
            <a:extLst>
              <a:ext uri="{FF2B5EF4-FFF2-40B4-BE49-F238E27FC236}">
                <a16:creationId xmlns:a16="http://schemas.microsoft.com/office/drawing/2014/main" id="{3F0EF501-FB74-4DBF-8073-A1497777DB64}"/>
              </a:ext>
            </a:extLst>
          </p:cNvPr>
          <p:cNvSpPr/>
          <p:nvPr/>
        </p:nvSpPr>
        <p:spPr>
          <a:xfrm>
            <a:off x="293331" y="2814988"/>
            <a:ext cx="1564870" cy="697729"/>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Uitwerken Transitie in hoofdlijnen per marktrol</a:t>
            </a:r>
          </a:p>
        </p:txBody>
      </p:sp>
      <p:sp>
        <p:nvSpPr>
          <p:cNvPr id="58" name="Pijl: rechts 57">
            <a:extLst>
              <a:ext uri="{FF2B5EF4-FFF2-40B4-BE49-F238E27FC236}">
                <a16:creationId xmlns:a16="http://schemas.microsoft.com/office/drawing/2014/main" id="{36429005-35EC-482F-AB08-6947ADD23F72}"/>
              </a:ext>
            </a:extLst>
          </p:cNvPr>
          <p:cNvSpPr/>
          <p:nvPr/>
        </p:nvSpPr>
        <p:spPr>
          <a:xfrm>
            <a:off x="1943444" y="3928327"/>
            <a:ext cx="3135533" cy="700840"/>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Uitwerken Draaiboek EDSN / NEDU Instap </a:t>
            </a:r>
            <a:r>
              <a:rPr lang="nl-NL" sz="800" dirty="0" err="1">
                <a:solidFill>
                  <a:schemeClr val="tx2"/>
                </a:solidFill>
              </a:rPr>
              <a:t>MV’ers</a:t>
            </a:r>
            <a:r>
              <a:rPr lang="nl-NL" sz="800" dirty="0">
                <a:solidFill>
                  <a:schemeClr val="tx2"/>
                </a:solidFill>
              </a:rPr>
              <a:t> (Duale fase) </a:t>
            </a:r>
          </a:p>
        </p:txBody>
      </p:sp>
      <p:sp>
        <p:nvSpPr>
          <p:cNvPr id="60" name="Pijl: rechts 59">
            <a:extLst>
              <a:ext uri="{FF2B5EF4-FFF2-40B4-BE49-F238E27FC236}">
                <a16:creationId xmlns:a16="http://schemas.microsoft.com/office/drawing/2014/main" id="{EF8B0F93-12FE-4B6D-9482-1C85E67A9792}"/>
              </a:ext>
            </a:extLst>
          </p:cNvPr>
          <p:cNvSpPr/>
          <p:nvPr/>
        </p:nvSpPr>
        <p:spPr>
          <a:xfrm>
            <a:off x="3832750" y="4549157"/>
            <a:ext cx="2216291" cy="697727"/>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Communicatie voorbereiden Transitie</a:t>
            </a:r>
          </a:p>
        </p:txBody>
      </p:sp>
      <p:sp>
        <p:nvSpPr>
          <p:cNvPr id="61" name="Ster: 5 punten 60">
            <a:extLst>
              <a:ext uri="{FF2B5EF4-FFF2-40B4-BE49-F238E27FC236}">
                <a16:creationId xmlns:a16="http://schemas.microsoft.com/office/drawing/2014/main" id="{F225C272-2664-4C7A-BB37-5D0A9828D5EC}"/>
              </a:ext>
            </a:extLst>
          </p:cNvPr>
          <p:cNvSpPr/>
          <p:nvPr/>
        </p:nvSpPr>
        <p:spPr>
          <a:xfrm>
            <a:off x="6096203" y="2278901"/>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l-NL" sz="1000" b="1" dirty="0">
                <a:solidFill>
                  <a:schemeClr val="tx1"/>
                </a:solidFill>
              </a:rPr>
              <a:t>Technische </a:t>
            </a:r>
          </a:p>
          <a:p>
            <a:pPr algn="ctr"/>
            <a:r>
              <a:rPr lang="nl-NL" sz="1000" b="1" dirty="0" err="1">
                <a:solidFill>
                  <a:schemeClr val="tx1"/>
                </a:solidFill>
              </a:rPr>
              <a:t>Dryrun</a:t>
            </a:r>
            <a:endParaRPr lang="nl-NL" sz="1000" b="1" dirty="0">
              <a:solidFill>
                <a:schemeClr val="tx1"/>
              </a:solidFill>
            </a:endParaRPr>
          </a:p>
        </p:txBody>
      </p:sp>
      <p:sp>
        <p:nvSpPr>
          <p:cNvPr id="64" name="Pijl: rechts 63">
            <a:extLst>
              <a:ext uri="{FF2B5EF4-FFF2-40B4-BE49-F238E27FC236}">
                <a16:creationId xmlns:a16="http://schemas.microsoft.com/office/drawing/2014/main" id="{CE6A906B-CD36-4F65-83AC-AFBB3E24AAB9}"/>
              </a:ext>
            </a:extLst>
          </p:cNvPr>
          <p:cNvSpPr/>
          <p:nvPr/>
        </p:nvSpPr>
        <p:spPr>
          <a:xfrm>
            <a:off x="5381145" y="2781564"/>
            <a:ext cx="952133" cy="767661"/>
          </a:xfrm>
          <a:prstGeom prst="rightArrow">
            <a:avLst>
              <a:gd name="adj1" fmla="val 50000"/>
              <a:gd name="adj2" fmla="val 28158"/>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Voorbereiden Technische </a:t>
            </a:r>
            <a:r>
              <a:rPr lang="nl-NL" sz="800" dirty="0" err="1">
                <a:solidFill>
                  <a:schemeClr val="tx2"/>
                </a:solidFill>
              </a:rPr>
              <a:t>Dryrun</a:t>
            </a:r>
            <a:endParaRPr lang="nl-NL" sz="800" dirty="0">
              <a:solidFill>
                <a:schemeClr val="tx2"/>
              </a:solidFill>
            </a:endParaRPr>
          </a:p>
        </p:txBody>
      </p:sp>
      <p:cxnSp>
        <p:nvCxnSpPr>
          <p:cNvPr id="68" name="Verbindingslijn: gebogen 67">
            <a:extLst>
              <a:ext uri="{FF2B5EF4-FFF2-40B4-BE49-F238E27FC236}">
                <a16:creationId xmlns:a16="http://schemas.microsoft.com/office/drawing/2014/main" id="{7CF47DCF-7DC0-4902-8BE1-3ACEF77280AD}"/>
              </a:ext>
            </a:extLst>
          </p:cNvPr>
          <p:cNvCxnSpPr>
            <a:cxnSpLocks/>
            <a:stCxn id="57" idx="3"/>
            <a:endCxn id="64" idx="1"/>
          </p:cNvCxnSpPr>
          <p:nvPr/>
        </p:nvCxnSpPr>
        <p:spPr>
          <a:xfrm flipV="1">
            <a:off x="5205317" y="3165395"/>
            <a:ext cx="175828" cy="507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Verbindingslijn: gebogen 69">
            <a:extLst>
              <a:ext uri="{FF2B5EF4-FFF2-40B4-BE49-F238E27FC236}">
                <a16:creationId xmlns:a16="http://schemas.microsoft.com/office/drawing/2014/main" id="{E2902AEB-D834-4F21-928C-0F7EE6F75FA0}"/>
              </a:ext>
            </a:extLst>
          </p:cNvPr>
          <p:cNvCxnSpPr>
            <a:cxnSpLocks/>
            <a:endCxn id="109" idx="1"/>
          </p:cNvCxnSpPr>
          <p:nvPr/>
        </p:nvCxnSpPr>
        <p:spPr>
          <a:xfrm flipV="1">
            <a:off x="5008589" y="3178018"/>
            <a:ext cx="3776042" cy="1043542"/>
          </a:xfrm>
          <a:prstGeom prst="bentConnector3">
            <a:avLst>
              <a:gd name="adj1" fmla="val 9616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Stroomdiagram: Verbindingslijn 78">
            <a:extLst>
              <a:ext uri="{FF2B5EF4-FFF2-40B4-BE49-F238E27FC236}">
                <a16:creationId xmlns:a16="http://schemas.microsoft.com/office/drawing/2014/main" id="{68887E42-BDAA-4096-A96F-9E670BAD6EE1}"/>
              </a:ext>
            </a:extLst>
          </p:cNvPr>
          <p:cNvSpPr/>
          <p:nvPr/>
        </p:nvSpPr>
        <p:spPr>
          <a:xfrm>
            <a:off x="6355930" y="3181303"/>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0" name="Tekstvak 79">
            <a:extLst>
              <a:ext uri="{FF2B5EF4-FFF2-40B4-BE49-F238E27FC236}">
                <a16:creationId xmlns:a16="http://schemas.microsoft.com/office/drawing/2014/main" id="{5668ECB2-6461-4025-9E25-E01EE2893B02}"/>
              </a:ext>
            </a:extLst>
          </p:cNvPr>
          <p:cNvSpPr txBox="1"/>
          <p:nvPr/>
        </p:nvSpPr>
        <p:spPr>
          <a:xfrm>
            <a:off x="6174824" y="1535747"/>
            <a:ext cx="453650" cy="287323"/>
          </a:xfrm>
          <a:prstGeom prst="rect">
            <a:avLst/>
          </a:prstGeom>
          <a:noFill/>
        </p:spPr>
        <p:txBody>
          <a:bodyPr wrap="none" lIns="0" tIns="0" rIns="0" bIns="0" rtlCol="0">
            <a:spAutoFit/>
          </a:bodyPr>
          <a:lstStyle/>
          <a:p>
            <a:r>
              <a:rPr lang="nl-NL" sz="1867" i="1" dirty="0">
                <a:solidFill>
                  <a:schemeClr val="tx2"/>
                </a:solidFill>
              </a:rPr>
              <a:t>DR2 </a:t>
            </a:r>
          </a:p>
        </p:txBody>
      </p:sp>
      <p:sp>
        <p:nvSpPr>
          <p:cNvPr id="83" name="Rechthoek 82">
            <a:extLst>
              <a:ext uri="{FF2B5EF4-FFF2-40B4-BE49-F238E27FC236}">
                <a16:creationId xmlns:a16="http://schemas.microsoft.com/office/drawing/2014/main" id="{E65D3808-6F37-4C74-B831-9F0C18114DF4}"/>
              </a:ext>
            </a:extLst>
          </p:cNvPr>
          <p:cNvSpPr/>
          <p:nvPr/>
        </p:nvSpPr>
        <p:spPr>
          <a:xfrm>
            <a:off x="9766186"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April</a:t>
            </a:r>
          </a:p>
        </p:txBody>
      </p:sp>
      <p:sp>
        <p:nvSpPr>
          <p:cNvPr id="84" name="Rechthoek 83">
            <a:extLst>
              <a:ext uri="{FF2B5EF4-FFF2-40B4-BE49-F238E27FC236}">
                <a16:creationId xmlns:a16="http://schemas.microsoft.com/office/drawing/2014/main" id="{77DCD24F-DF65-4236-9E05-65ACE04081C2}"/>
              </a:ext>
            </a:extLst>
          </p:cNvPr>
          <p:cNvSpPr/>
          <p:nvPr/>
        </p:nvSpPr>
        <p:spPr>
          <a:xfrm>
            <a:off x="11012952" y="1851916"/>
            <a:ext cx="1135078"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333" b="1" dirty="0">
                <a:solidFill>
                  <a:schemeClr val="bg1"/>
                </a:solidFill>
              </a:rPr>
              <a:t>Mei</a:t>
            </a:r>
          </a:p>
        </p:txBody>
      </p:sp>
      <p:sp>
        <p:nvSpPr>
          <p:cNvPr id="85" name="Ster: 5 punten 84">
            <a:extLst>
              <a:ext uri="{FF2B5EF4-FFF2-40B4-BE49-F238E27FC236}">
                <a16:creationId xmlns:a16="http://schemas.microsoft.com/office/drawing/2014/main" id="{9134DBB7-3446-4CF1-AFD8-06380DF94A5C}"/>
              </a:ext>
            </a:extLst>
          </p:cNvPr>
          <p:cNvSpPr/>
          <p:nvPr/>
        </p:nvSpPr>
        <p:spPr>
          <a:xfrm>
            <a:off x="8439661" y="2245667"/>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l-NL" sz="1000" b="1" dirty="0">
                <a:solidFill>
                  <a:schemeClr val="tx1"/>
                </a:solidFill>
              </a:rPr>
              <a:t>Proces- en </a:t>
            </a:r>
          </a:p>
          <a:p>
            <a:pPr algn="ctr"/>
            <a:r>
              <a:rPr lang="nl-NL" sz="1000" b="1" dirty="0">
                <a:solidFill>
                  <a:schemeClr val="tx1"/>
                </a:solidFill>
              </a:rPr>
              <a:t>Technische</a:t>
            </a:r>
          </a:p>
          <a:p>
            <a:pPr algn="ctr"/>
            <a:r>
              <a:rPr lang="nl-NL" sz="1000" b="1" dirty="0" err="1">
                <a:solidFill>
                  <a:schemeClr val="tx1"/>
                </a:solidFill>
              </a:rPr>
              <a:t>Dryrun</a:t>
            </a:r>
            <a:endParaRPr lang="nl-NL" sz="800" b="1" dirty="0">
              <a:solidFill>
                <a:schemeClr val="tx1"/>
              </a:solidFill>
            </a:endParaRPr>
          </a:p>
        </p:txBody>
      </p:sp>
      <p:sp>
        <p:nvSpPr>
          <p:cNvPr id="87" name="Stroomdiagram: Verbindingslijn 86">
            <a:extLst>
              <a:ext uri="{FF2B5EF4-FFF2-40B4-BE49-F238E27FC236}">
                <a16:creationId xmlns:a16="http://schemas.microsoft.com/office/drawing/2014/main" id="{5A2EFC0C-3417-4838-8831-84EAFA945482}"/>
              </a:ext>
            </a:extLst>
          </p:cNvPr>
          <p:cNvSpPr/>
          <p:nvPr/>
        </p:nvSpPr>
        <p:spPr>
          <a:xfrm>
            <a:off x="8699388" y="3148069"/>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8" name="Pijl: rechts 87">
            <a:extLst>
              <a:ext uri="{FF2B5EF4-FFF2-40B4-BE49-F238E27FC236}">
                <a16:creationId xmlns:a16="http://schemas.microsoft.com/office/drawing/2014/main" id="{4EE6DECA-7596-47AD-B8A3-C46E0C01559A}"/>
              </a:ext>
            </a:extLst>
          </p:cNvPr>
          <p:cNvSpPr/>
          <p:nvPr/>
        </p:nvSpPr>
        <p:spPr>
          <a:xfrm>
            <a:off x="6486893" y="2827075"/>
            <a:ext cx="2025950" cy="684343"/>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Evaluatie en voorbereiden Proces- en Technische </a:t>
            </a:r>
            <a:r>
              <a:rPr lang="nl-NL" sz="800" dirty="0" err="1">
                <a:solidFill>
                  <a:schemeClr val="tx2"/>
                </a:solidFill>
              </a:rPr>
              <a:t>Dryrun</a:t>
            </a:r>
            <a:endParaRPr lang="nl-NL" sz="800" dirty="0">
              <a:solidFill>
                <a:schemeClr val="tx2"/>
              </a:solidFill>
            </a:endParaRPr>
          </a:p>
        </p:txBody>
      </p:sp>
      <p:sp>
        <p:nvSpPr>
          <p:cNvPr id="90" name="Pijl: rechts 89">
            <a:extLst>
              <a:ext uri="{FF2B5EF4-FFF2-40B4-BE49-F238E27FC236}">
                <a16:creationId xmlns:a16="http://schemas.microsoft.com/office/drawing/2014/main" id="{2A785A93-24B9-4A9C-9A72-E25F9F661908}"/>
              </a:ext>
            </a:extLst>
          </p:cNvPr>
          <p:cNvSpPr/>
          <p:nvPr/>
        </p:nvSpPr>
        <p:spPr>
          <a:xfrm>
            <a:off x="6486893" y="3582975"/>
            <a:ext cx="2009016" cy="625229"/>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err="1">
                <a:solidFill>
                  <a:schemeClr val="tx2"/>
                </a:solidFill>
              </a:rPr>
              <a:t>Rollback</a:t>
            </a:r>
            <a:r>
              <a:rPr lang="nl-NL" sz="800" dirty="0">
                <a:solidFill>
                  <a:schemeClr val="tx2"/>
                </a:solidFill>
              </a:rPr>
              <a:t> en </a:t>
            </a:r>
            <a:r>
              <a:rPr lang="nl-NL" sz="800" dirty="0" err="1">
                <a:solidFill>
                  <a:schemeClr val="tx2"/>
                </a:solidFill>
              </a:rPr>
              <a:t>Fallback</a:t>
            </a:r>
            <a:r>
              <a:rPr lang="nl-NL" sz="800" dirty="0">
                <a:solidFill>
                  <a:schemeClr val="tx2"/>
                </a:solidFill>
              </a:rPr>
              <a:t> uitwerken</a:t>
            </a:r>
          </a:p>
        </p:txBody>
      </p:sp>
      <p:cxnSp>
        <p:nvCxnSpPr>
          <p:cNvPr id="91" name="Verbindingslijn: gebogen 90">
            <a:extLst>
              <a:ext uri="{FF2B5EF4-FFF2-40B4-BE49-F238E27FC236}">
                <a16:creationId xmlns:a16="http://schemas.microsoft.com/office/drawing/2014/main" id="{2F88C8CA-7959-4075-849D-AEF7F045A672}"/>
              </a:ext>
            </a:extLst>
          </p:cNvPr>
          <p:cNvCxnSpPr>
            <a:cxnSpLocks/>
            <a:stCxn id="90" idx="3"/>
            <a:endCxn id="109" idx="1"/>
          </p:cNvCxnSpPr>
          <p:nvPr/>
        </p:nvCxnSpPr>
        <p:spPr>
          <a:xfrm flipV="1">
            <a:off x="8495909" y="3178018"/>
            <a:ext cx="288722" cy="71757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Verbindingslijn: gebogen 91">
            <a:extLst>
              <a:ext uri="{FF2B5EF4-FFF2-40B4-BE49-F238E27FC236}">
                <a16:creationId xmlns:a16="http://schemas.microsoft.com/office/drawing/2014/main" id="{3B931684-3085-4896-AE2A-C9E7A63BDF55}"/>
              </a:ext>
            </a:extLst>
          </p:cNvPr>
          <p:cNvCxnSpPr>
            <a:cxnSpLocks/>
            <a:stCxn id="88" idx="3"/>
            <a:endCxn id="87" idx="2"/>
          </p:cNvCxnSpPr>
          <p:nvPr/>
        </p:nvCxnSpPr>
        <p:spPr>
          <a:xfrm>
            <a:off x="8512843" y="3169247"/>
            <a:ext cx="186545" cy="168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05" name="Ster: 5 punten 104">
            <a:extLst>
              <a:ext uri="{FF2B5EF4-FFF2-40B4-BE49-F238E27FC236}">
                <a16:creationId xmlns:a16="http://schemas.microsoft.com/office/drawing/2014/main" id="{FC8F3BC3-B8AD-4033-9EAA-BFD442C181CF}"/>
              </a:ext>
            </a:extLst>
          </p:cNvPr>
          <p:cNvSpPr/>
          <p:nvPr/>
        </p:nvSpPr>
        <p:spPr>
          <a:xfrm>
            <a:off x="9179144" y="2238290"/>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l-NL" sz="1000" b="1" dirty="0">
                <a:solidFill>
                  <a:schemeClr val="tx1"/>
                </a:solidFill>
              </a:rPr>
              <a:t>Go Live</a:t>
            </a:r>
            <a:endParaRPr lang="nl-NL" sz="800" b="1" dirty="0">
              <a:solidFill>
                <a:schemeClr val="tx1"/>
              </a:solidFill>
            </a:endParaRPr>
          </a:p>
        </p:txBody>
      </p:sp>
      <p:sp>
        <p:nvSpPr>
          <p:cNvPr id="107" name="Stroomdiagram: Verbindingslijn 106">
            <a:extLst>
              <a:ext uri="{FF2B5EF4-FFF2-40B4-BE49-F238E27FC236}">
                <a16:creationId xmlns:a16="http://schemas.microsoft.com/office/drawing/2014/main" id="{DC34A46D-093C-4DD6-A505-EDED5667BB2F}"/>
              </a:ext>
            </a:extLst>
          </p:cNvPr>
          <p:cNvSpPr/>
          <p:nvPr/>
        </p:nvSpPr>
        <p:spPr>
          <a:xfrm>
            <a:off x="9438871" y="3140692"/>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9" name="Pijl: rechts 108">
            <a:extLst>
              <a:ext uri="{FF2B5EF4-FFF2-40B4-BE49-F238E27FC236}">
                <a16:creationId xmlns:a16="http://schemas.microsoft.com/office/drawing/2014/main" id="{FC367692-B1F0-4F5C-917C-12E6BC7D972D}"/>
              </a:ext>
            </a:extLst>
          </p:cNvPr>
          <p:cNvSpPr/>
          <p:nvPr/>
        </p:nvSpPr>
        <p:spPr>
          <a:xfrm>
            <a:off x="8784631" y="2766373"/>
            <a:ext cx="605342" cy="823289"/>
          </a:xfrm>
          <a:prstGeom prst="rightArrow">
            <a:avLst>
              <a:gd name="adj1" fmla="val 50000"/>
              <a:gd name="adj2" fmla="val 31817"/>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err="1">
                <a:solidFill>
                  <a:schemeClr val="tx2"/>
                </a:solidFill>
              </a:rPr>
              <a:t>Voor-bereiden</a:t>
            </a:r>
            <a:r>
              <a:rPr lang="nl-NL" sz="800" dirty="0">
                <a:solidFill>
                  <a:schemeClr val="tx2"/>
                </a:solidFill>
              </a:rPr>
              <a:t> Go Live</a:t>
            </a:r>
          </a:p>
        </p:txBody>
      </p:sp>
      <p:sp>
        <p:nvSpPr>
          <p:cNvPr id="110" name="Pijl: rechts 109">
            <a:extLst>
              <a:ext uri="{FF2B5EF4-FFF2-40B4-BE49-F238E27FC236}">
                <a16:creationId xmlns:a16="http://schemas.microsoft.com/office/drawing/2014/main" id="{01559767-8D3C-4E45-BAF2-8C0453177701}"/>
              </a:ext>
            </a:extLst>
          </p:cNvPr>
          <p:cNvSpPr/>
          <p:nvPr/>
        </p:nvSpPr>
        <p:spPr>
          <a:xfrm>
            <a:off x="9523579" y="2847798"/>
            <a:ext cx="2089295" cy="631798"/>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Begeleiden instap </a:t>
            </a:r>
            <a:r>
              <a:rPr lang="nl-NL" sz="800" dirty="0" err="1">
                <a:solidFill>
                  <a:schemeClr val="tx2"/>
                </a:solidFill>
              </a:rPr>
              <a:t>MV’ers</a:t>
            </a:r>
            <a:r>
              <a:rPr lang="nl-NL" sz="800" dirty="0">
                <a:solidFill>
                  <a:schemeClr val="tx2"/>
                </a:solidFill>
              </a:rPr>
              <a:t> in Duale Fase</a:t>
            </a:r>
          </a:p>
        </p:txBody>
      </p:sp>
      <p:cxnSp>
        <p:nvCxnSpPr>
          <p:cNvPr id="111" name="Rechte verbindingslijn 110">
            <a:extLst>
              <a:ext uri="{FF2B5EF4-FFF2-40B4-BE49-F238E27FC236}">
                <a16:creationId xmlns:a16="http://schemas.microsoft.com/office/drawing/2014/main" id="{894CCEE0-19C1-4A5A-8807-5BCD991BE3C7}"/>
              </a:ext>
            </a:extLst>
          </p:cNvPr>
          <p:cNvCxnSpPr>
            <a:cxnSpLocks/>
          </p:cNvCxnSpPr>
          <p:nvPr/>
        </p:nvCxnSpPr>
        <p:spPr>
          <a:xfrm>
            <a:off x="11651634" y="2563377"/>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2" name="Ster: 5 punten 111">
            <a:extLst>
              <a:ext uri="{FF2B5EF4-FFF2-40B4-BE49-F238E27FC236}">
                <a16:creationId xmlns:a16="http://schemas.microsoft.com/office/drawing/2014/main" id="{0EF6DE2F-2A00-4D89-B7B6-FE7577DE4D0E}"/>
              </a:ext>
            </a:extLst>
          </p:cNvPr>
          <p:cNvSpPr/>
          <p:nvPr/>
        </p:nvSpPr>
        <p:spPr>
          <a:xfrm>
            <a:off x="11376667" y="2198138"/>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l-NL" sz="1000" b="1" dirty="0">
                <a:solidFill>
                  <a:schemeClr val="tx1"/>
                </a:solidFill>
              </a:rPr>
              <a:t>Einde </a:t>
            </a:r>
          </a:p>
          <a:p>
            <a:pPr algn="ctr"/>
            <a:r>
              <a:rPr lang="nl-NL" sz="1000" b="1" dirty="0">
                <a:solidFill>
                  <a:schemeClr val="tx1"/>
                </a:solidFill>
              </a:rPr>
              <a:t>duale fase*</a:t>
            </a:r>
            <a:endParaRPr lang="nl-NL" sz="800" b="1" dirty="0">
              <a:solidFill>
                <a:schemeClr val="tx1"/>
              </a:solidFill>
            </a:endParaRPr>
          </a:p>
        </p:txBody>
      </p:sp>
      <p:sp>
        <p:nvSpPr>
          <p:cNvPr id="113" name="Stroomdiagram: Verbindingslijn 112">
            <a:extLst>
              <a:ext uri="{FF2B5EF4-FFF2-40B4-BE49-F238E27FC236}">
                <a16:creationId xmlns:a16="http://schemas.microsoft.com/office/drawing/2014/main" id="{18CB7E6B-1C24-476F-93B5-D2361AE8C280}"/>
              </a:ext>
            </a:extLst>
          </p:cNvPr>
          <p:cNvSpPr/>
          <p:nvPr/>
        </p:nvSpPr>
        <p:spPr>
          <a:xfrm>
            <a:off x="11625811" y="3117832"/>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5" name="Tekstvak 114">
            <a:extLst>
              <a:ext uri="{FF2B5EF4-FFF2-40B4-BE49-F238E27FC236}">
                <a16:creationId xmlns:a16="http://schemas.microsoft.com/office/drawing/2014/main" id="{B3FFDA11-0E4F-409A-84F5-11A4BDE97660}"/>
              </a:ext>
            </a:extLst>
          </p:cNvPr>
          <p:cNvSpPr txBox="1"/>
          <p:nvPr/>
        </p:nvSpPr>
        <p:spPr>
          <a:xfrm>
            <a:off x="8538948" y="1544485"/>
            <a:ext cx="453650" cy="287323"/>
          </a:xfrm>
          <a:prstGeom prst="rect">
            <a:avLst/>
          </a:prstGeom>
          <a:noFill/>
        </p:spPr>
        <p:txBody>
          <a:bodyPr wrap="none" lIns="0" tIns="0" rIns="0" bIns="0" rtlCol="0">
            <a:spAutoFit/>
          </a:bodyPr>
          <a:lstStyle/>
          <a:p>
            <a:r>
              <a:rPr lang="nl-NL" sz="1867" i="1" dirty="0">
                <a:solidFill>
                  <a:schemeClr val="tx2"/>
                </a:solidFill>
              </a:rPr>
              <a:t>DR3 </a:t>
            </a:r>
          </a:p>
        </p:txBody>
      </p:sp>
      <p:sp>
        <p:nvSpPr>
          <p:cNvPr id="116" name="Tekstvak 115">
            <a:extLst>
              <a:ext uri="{FF2B5EF4-FFF2-40B4-BE49-F238E27FC236}">
                <a16:creationId xmlns:a16="http://schemas.microsoft.com/office/drawing/2014/main" id="{9DE2082C-8F4B-4DBC-9F79-7381EF826F9B}"/>
              </a:ext>
            </a:extLst>
          </p:cNvPr>
          <p:cNvSpPr txBox="1"/>
          <p:nvPr/>
        </p:nvSpPr>
        <p:spPr>
          <a:xfrm>
            <a:off x="9250146" y="1535747"/>
            <a:ext cx="251672" cy="287323"/>
          </a:xfrm>
          <a:prstGeom prst="rect">
            <a:avLst/>
          </a:prstGeom>
          <a:noFill/>
        </p:spPr>
        <p:txBody>
          <a:bodyPr wrap="none" lIns="0" tIns="0" rIns="0" bIns="0" rtlCol="0">
            <a:spAutoFit/>
          </a:bodyPr>
          <a:lstStyle/>
          <a:p>
            <a:r>
              <a:rPr lang="nl-NL" sz="1867" i="1" dirty="0">
                <a:solidFill>
                  <a:schemeClr val="tx2"/>
                </a:solidFill>
              </a:rPr>
              <a:t>GL</a:t>
            </a:r>
          </a:p>
        </p:txBody>
      </p:sp>
      <p:sp>
        <p:nvSpPr>
          <p:cNvPr id="118" name="Pijl: rechts 117">
            <a:extLst>
              <a:ext uri="{FF2B5EF4-FFF2-40B4-BE49-F238E27FC236}">
                <a16:creationId xmlns:a16="http://schemas.microsoft.com/office/drawing/2014/main" id="{F2A4BDF5-7FC2-454F-81C0-70EAD95C1C9D}"/>
              </a:ext>
            </a:extLst>
          </p:cNvPr>
          <p:cNvSpPr/>
          <p:nvPr/>
        </p:nvSpPr>
        <p:spPr>
          <a:xfrm>
            <a:off x="6280764" y="4557624"/>
            <a:ext cx="5345047" cy="697726"/>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Uitvoeren Communicatie Transitie </a:t>
            </a:r>
          </a:p>
        </p:txBody>
      </p:sp>
      <p:sp>
        <p:nvSpPr>
          <p:cNvPr id="137" name="Tekstvak 136">
            <a:extLst>
              <a:ext uri="{FF2B5EF4-FFF2-40B4-BE49-F238E27FC236}">
                <a16:creationId xmlns:a16="http://schemas.microsoft.com/office/drawing/2014/main" id="{4ABED780-24CB-41B4-87FE-048B6FE41D7C}"/>
              </a:ext>
            </a:extLst>
          </p:cNvPr>
          <p:cNvSpPr txBox="1"/>
          <p:nvPr/>
        </p:nvSpPr>
        <p:spPr>
          <a:xfrm>
            <a:off x="210118" y="6062430"/>
            <a:ext cx="9314367" cy="261610"/>
          </a:xfrm>
          <a:prstGeom prst="rect">
            <a:avLst/>
          </a:prstGeom>
          <a:noFill/>
        </p:spPr>
        <p:txBody>
          <a:bodyPr wrap="square" rtlCol="0">
            <a:spAutoFit/>
          </a:bodyPr>
          <a:lstStyle/>
          <a:p>
            <a:r>
              <a:rPr lang="nl-NL" sz="1050" dirty="0"/>
              <a:t>* Verwijderen oude functionaliteit na duale fase optioneel, vooralsnog geen centrale activiteiten </a:t>
            </a:r>
          </a:p>
        </p:txBody>
      </p:sp>
      <p:sp>
        <p:nvSpPr>
          <p:cNvPr id="139" name="Tekstvak 138">
            <a:extLst>
              <a:ext uri="{FF2B5EF4-FFF2-40B4-BE49-F238E27FC236}">
                <a16:creationId xmlns:a16="http://schemas.microsoft.com/office/drawing/2014/main" id="{E936A978-B249-4CB9-97E7-6F25DB1FE723}"/>
              </a:ext>
            </a:extLst>
          </p:cNvPr>
          <p:cNvSpPr txBox="1"/>
          <p:nvPr/>
        </p:nvSpPr>
        <p:spPr>
          <a:xfrm>
            <a:off x="9970010" y="5181600"/>
            <a:ext cx="1610481" cy="369332"/>
          </a:xfrm>
          <a:prstGeom prst="rect">
            <a:avLst/>
          </a:prstGeom>
          <a:noFill/>
        </p:spPr>
        <p:txBody>
          <a:bodyPr wrap="square" rtlCol="0">
            <a:spAutoFit/>
          </a:bodyPr>
          <a:lstStyle/>
          <a:p>
            <a:r>
              <a:rPr lang="nl-NL" i="1" dirty="0">
                <a:solidFill>
                  <a:schemeClr val="tx1">
                    <a:lumMod val="65000"/>
                    <a:lumOff val="35000"/>
                  </a:schemeClr>
                </a:solidFill>
              </a:rPr>
              <a:t>Duale fase </a:t>
            </a:r>
          </a:p>
        </p:txBody>
      </p:sp>
      <p:sp>
        <p:nvSpPr>
          <p:cNvPr id="47" name="Titel 1">
            <a:extLst>
              <a:ext uri="{FF2B5EF4-FFF2-40B4-BE49-F238E27FC236}">
                <a16:creationId xmlns:a16="http://schemas.microsoft.com/office/drawing/2014/main" id="{A839E498-4FB7-D04E-95A0-402663883C1F}"/>
              </a:ext>
            </a:extLst>
          </p:cNvPr>
          <p:cNvSpPr>
            <a:spLocks noGrp="1"/>
          </p:cNvSpPr>
          <p:nvPr>
            <p:ph type="title"/>
          </p:nvPr>
        </p:nvSpPr>
        <p:spPr>
          <a:xfrm>
            <a:off x="609601" y="483992"/>
            <a:ext cx="8579555" cy="713631"/>
          </a:xfrm>
        </p:spPr>
        <p:txBody>
          <a:bodyPr/>
          <a:lstStyle/>
          <a:p>
            <a:r>
              <a:rPr lang="nl-NL" sz="2800" b="1" cap="none" dirty="0"/>
              <a:t>Planning transitie</a:t>
            </a:r>
            <a:endParaRPr lang="nl-NL" sz="2800" b="1" dirty="0"/>
          </a:p>
        </p:txBody>
      </p:sp>
      <p:sp>
        <p:nvSpPr>
          <p:cNvPr id="51" name="Ster: 5 punten 50">
            <a:extLst>
              <a:ext uri="{FF2B5EF4-FFF2-40B4-BE49-F238E27FC236}">
                <a16:creationId xmlns:a16="http://schemas.microsoft.com/office/drawing/2014/main" id="{B1D4AD7E-B4C8-4A50-BD93-A5452EAEFE54}"/>
              </a:ext>
            </a:extLst>
          </p:cNvPr>
          <p:cNvSpPr/>
          <p:nvPr/>
        </p:nvSpPr>
        <p:spPr>
          <a:xfrm>
            <a:off x="4809159" y="2319331"/>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l-NL" sz="1000" b="1" dirty="0">
                <a:solidFill>
                  <a:schemeClr val="tx1"/>
                </a:solidFill>
              </a:rPr>
              <a:t>Proces- en</a:t>
            </a:r>
          </a:p>
          <a:p>
            <a:pPr algn="ctr"/>
            <a:r>
              <a:rPr lang="nl-NL" sz="1000" b="1" dirty="0">
                <a:solidFill>
                  <a:schemeClr val="tx1"/>
                </a:solidFill>
              </a:rPr>
              <a:t>Technische </a:t>
            </a:r>
          </a:p>
          <a:p>
            <a:pPr algn="ctr"/>
            <a:r>
              <a:rPr lang="nl-NL" sz="1000" b="1" dirty="0" err="1">
                <a:solidFill>
                  <a:schemeClr val="tx1"/>
                </a:solidFill>
              </a:rPr>
              <a:t>Dryrun</a:t>
            </a:r>
            <a:endParaRPr lang="nl-NL" sz="1000" b="1" dirty="0">
              <a:solidFill>
                <a:schemeClr val="tx1"/>
              </a:solidFill>
            </a:endParaRPr>
          </a:p>
        </p:txBody>
      </p:sp>
      <p:sp>
        <p:nvSpPr>
          <p:cNvPr id="53" name="Stroomdiagram: Verbindingslijn 52">
            <a:extLst>
              <a:ext uri="{FF2B5EF4-FFF2-40B4-BE49-F238E27FC236}">
                <a16:creationId xmlns:a16="http://schemas.microsoft.com/office/drawing/2014/main" id="{BB0FB4F6-9DB7-4B45-A710-DD5CDE1AE407}"/>
              </a:ext>
            </a:extLst>
          </p:cNvPr>
          <p:cNvSpPr/>
          <p:nvPr/>
        </p:nvSpPr>
        <p:spPr>
          <a:xfrm>
            <a:off x="5042568" y="4252196"/>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62" name="Rechte verbindingslijn 61">
            <a:extLst>
              <a:ext uri="{FF2B5EF4-FFF2-40B4-BE49-F238E27FC236}">
                <a16:creationId xmlns:a16="http://schemas.microsoft.com/office/drawing/2014/main" id="{E3513688-5691-470B-9422-0C1C7BD4C8E1}"/>
              </a:ext>
            </a:extLst>
          </p:cNvPr>
          <p:cNvCxnSpPr>
            <a:cxnSpLocks/>
          </p:cNvCxnSpPr>
          <p:nvPr/>
        </p:nvCxnSpPr>
        <p:spPr>
          <a:xfrm>
            <a:off x="5094819" y="2756938"/>
            <a:ext cx="2993" cy="151811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7" name="Pijl: rechts 56">
            <a:extLst>
              <a:ext uri="{FF2B5EF4-FFF2-40B4-BE49-F238E27FC236}">
                <a16:creationId xmlns:a16="http://schemas.microsoft.com/office/drawing/2014/main" id="{9E8E01EF-D5E8-4B00-9609-6ACB6C714E42}"/>
              </a:ext>
            </a:extLst>
          </p:cNvPr>
          <p:cNvSpPr/>
          <p:nvPr/>
        </p:nvSpPr>
        <p:spPr>
          <a:xfrm>
            <a:off x="1935277" y="2820046"/>
            <a:ext cx="3270040" cy="700840"/>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Uitwerken Draaiboek EDSN / NEDU </a:t>
            </a:r>
          </a:p>
          <a:p>
            <a:pPr algn="ctr"/>
            <a:r>
              <a:rPr lang="nl-NL" sz="800" dirty="0">
                <a:solidFill>
                  <a:schemeClr val="tx2"/>
                </a:solidFill>
              </a:rPr>
              <a:t>(Deploymentweekend 19 mrt)</a:t>
            </a:r>
          </a:p>
        </p:txBody>
      </p:sp>
      <p:sp>
        <p:nvSpPr>
          <p:cNvPr id="65" name="Tekstvak 64">
            <a:extLst>
              <a:ext uri="{FF2B5EF4-FFF2-40B4-BE49-F238E27FC236}">
                <a16:creationId xmlns:a16="http://schemas.microsoft.com/office/drawing/2014/main" id="{7C236B4A-5946-473F-A7D0-3E8E89B17A09}"/>
              </a:ext>
            </a:extLst>
          </p:cNvPr>
          <p:cNvSpPr txBox="1"/>
          <p:nvPr/>
        </p:nvSpPr>
        <p:spPr>
          <a:xfrm>
            <a:off x="4859791" y="1538855"/>
            <a:ext cx="399148" cy="287323"/>
          </a:xfrm>
          <a:prstGeom prst="rect">
            <a:avLst/>
          </a:prstGeom>
          <a:noFill/>
        </p:spPr>
        <p:txBody>
          <a:bodyPr wrap="none" lIns="0" tIns="0" rIns="0" bIns="0" rtlCol="0">
            <a:spAutoFit/>
          </a:bodyPr>
          <a:lstStyle/>
          <a:p>
            <a:r>
              <a:rPr lang="nl-NL" sz="1867" i="1" dirty="0">
                <a:solidFill>
                  <a:schemeClr val="tx2"/>
                </a:solidFill>
              </a:rPr>
              <a:t>DR1</a:t>
            </a:r>
          </a:p>
        </p:txBody>
      </p:sp>
      <p:sp>
        <p:nvSpPr>
          <p:cNvPr id="66" name="Pijl: rechts 65">
            <a:extLst>
              <a:ext uri="{FF2B5EF4-FFF2-40B4-BE49-F238E27FC236}">
                <a16:creationId xmlns:a16="http://schemas.microsoft.com/office/drawing/2014/main" id="{B3E8D7C6-BBDB-4169-B168-164D960DB7E9}"/>
              </a:ext>
            </a:extLst>
          </p:cNvPr>
          <p:cNvSpPr/>
          <p:nvPr/>
        </p:nvSpPr>
        <p:spPr>
          <a:xfrm>
            <a:off x="5117738" y="3940744"/>
            <a:ext cx="946147" cy="684343"/>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nl-NL" sz="800" dirty="0">
                <a:solidFill>
                  <a:schemeClr val="tx2"/>
                </a:solidFill>
              </a:rPr>
              <a:t>Evaluatie Proces- en Technische </a:t>
            </a:r>
            <a:r>
              <a:rPr lang="nl-NL" sz="800" dirty="0" err="1">
                <a:solidFill>
                  <a:schemeClr val="tx2"/>
                </a:solidFill>
              </a:rPr>
              <a:t>Dryrun</a:t>
            </a:r>
            <a:endParaRPr lang="nl-NL" sz="800" dirty="0">
              <a:solidFill>
                <a:schemeClr val="tx2"/>
              </a:solidFill>
            </a:endParaRPr>
          </a:p>
        </p:txBody>
      </p:sp>
    </p:spTree>
    <p:extLst>
      <p:ext uri="{BB962C8B-B14F-4D97-AF65-F5344CB8AC3E}">
        <p14:creationId xmlns:p14="http://schemas.microsoft.com/office/powerpoint/2010/main" val="3496909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pPr marL="0" indent="0">
              <a:buNone/>
            </a:pPr>
            <a:endParaRPr lang="nl-NL" dirty="0"/>
          </a:p>
          <a:p>
            <a:pPr>
              <a:buFont typeface="Wingdings" pitchFamily="2" charset="2"/>
              <a:buChar char="§"/>
            </a:pPr>
            <a:r>
              <a:rPr lang="nl-NL" sz="1800" dirty="0"/>
              <a:t>Betreft go live op zaterdag 19 maart 2022 (EDSN, </a:t>
            </a:r>
            <a:r>
              <a:rPr lang="nl-NL" sz="1800" dirty="0" err="1"/>
              <a:t>TenneT</a:t>
            </a:r>
            <a:r>
              <a:rPr lang="nl-NL" sz="1800" dirty="0"/>
              <a:t>, GTS, PV-partijen en de </a:t>
            </a:r>
            <a:r>
              <a:rPr lang="nl-NL" sz="1800" dirty="0" err="1"/>
              <a:t>RNB’s</a:t>
            </a:r>
            <a:r>
              <a:rPr lang="nl-NL" sz="1800" dirty="0"/>
              <a:t>) </a:t>
            </a:r>
          </a:p>
          <a:p>
            <a:pPr>
              <a:buFont typeface="Wingdings" pitchFamily="2" charset="2"/>
              <a:buChar char="§"/>
            </a:pPr>
            <a:r>
              <a:rPr lang="nl-NL" sz="1800" dirty="0"/>
              <a:t>Opstellen Centrale Transitiedraaiboek (o.a. afstemming met </a:t>
            </a:r>
            <a:r>
              <a:rPr lang="nl-NL" sz="1800" dirty="0" err="1"/>
              <a:t>TenneT</a:t>
            </a:r>
            <a:r>
              <a:rPr lang="nl-NL" sz="1800" dirty="0"/>
              <a:t>)</a:t>
            </a:r>
          </a:p>
          <a:p>
            <a:pPr>
              <a:buFont typeface="Wingdings" pitchFamily="2" charset="2"/>
              <a:buChar char="§"/>
            </a:pPr>
            <a:r>
              <a:rPr lang="nl-NL" sz="1800" dirty="0"/>
              <a:t>Review Centrale Transitiedraaiboek door Klankbordgroep (KBG) Transitie</a:t>
            </a:r>
          </a:p>
          <a:p>
            <a:pPr>
              <a:buFont typeface="Wingdings" pitchFamily="2" charset="2"/>
              <a:buChar char="§"/>
            </a:pPr>
            <a:r>
              <a:rPr lang="nl-NL" sz="1800" dirty="0" err="1"/>
              <a:t>Roll</a:t>
            </a:r>
            <a:r>
              <a:rPr lang="nl-NL" sz="1800" dirty="0"/>
              <a:t>- en </a:t>
            </a:r>
            <a:r>
              <a:rPr lang="nl-NL" sz="1800" dirty="0" err="1"/>
              <a:t>fallbackplan</a:t>
            </a:r>
            <a:r>
              <a:rPr lang="nl-NL" sz="1800" dirty="0"/>
              <a:t> in voorbereiding</a:t>
            </a:r>
          </a:p>
          <a:p>
            <a:pPr>
              <a:buFont typeface="Wingdings" pitchFamily="2" charset="2"/>
              <a:buChar char="§"/>
            </a:pPr>
            <a:r>
              <a:rPr lang="nl-NL" sz="1800" dirty="0"/>
              <a:t>Technische </a:t>
            </a:r>
            <a:r>
              <a:rPr lang="nl-NL" sz="1800" dirty="0" err="1"/>
              <a:t>dryrun</a:t>
            </a:r>
            <a:r>
              <a:rPr lang="nl-NL" sz="1800" dirty="0"/>
              <a:t> door EDSN en </a:t>
            </a:r>
            <a:r>
              <a:rPr lang="nl-NL" sz="1800" dirty="0" err="1"/>
              <a:t>TenneT</a:t>
            </a:r>
            <a:r>
              <a:rPr lang="nl-NL" sz="1800" dirty="0"/>
              <a:t> begin januari 2022</a:t>
            </a:r>
          </a:p>
          <a:p>
            <a:pPr>
              <a:buFont typeface="Wingdings" pitchFamily="2" charset="2"/>
              <a:buChar char="§"/>
            </a:pPr>
            <a:r>
              <a:rPr lang="nl-NL" sz="1800" dirty="0"/>
              <a:t>Proces- en technische </a:t>
            </a:r>
            <a:r>
              <a:rPr lang="nl-NL" sz="1800" dirty="0" err="1"/>
              <a:t>dryrun</a:t>
            </a:r>
            <a:r>
              <a:rPr lang="nl-NL" sz="1800" dirty="0"/>
              <a:t> EDSN, </a:t>
            </a:r>
            <a:r>
              <a:rPr lang="nl-NL" sz="1800" dirty="0" err="1"/>
              <a:t>TenneT</a:t>
            </a:r>
            <a:r>
              <a:rPr lang="nl-NL" sz="1800" dirty="0"/>
              <a:t> en </a:t>
            </a:r>
            <a:r>
              <a:rPr lang="nl-NL" sz="1800" dirty="0" err="1"/>
              <a:t>RNB’s</a:t>
            </a:r>
            <a:r>
              <a:rPr lang="nl-NL" sz="1800" dirty="0"/>
              <a:t> begin maart 2022</a:t>
            </a:r>
          </a:p>
          <a:p>
            <a:pPr>
              <a:buFont typeface="Wingdings" pitchFamily="2" charset="2"/>
              <a:buChar char="§"/>
            </a:pPr>
            <a:r>
              <a:rPr lang="nl-NL" sz="1800" dirty="0"/>
              <a:t>Evaluaties op beide </a:t>
            </a:r>
            <a:r>
              <a:rPr lang="nl-NL" sz="1800" dirty="0" err="1"/>
              <a:t>dryruns</a:t>
            </a:r>
            <a:r>
              <a:rPr lang="nl-NL" sz="1800" dirty="0"/>
              <a:t> ter voorbereiding go live</a:t>
            </a:r>
          </a:p>
          <a:p>
            <a:pPr>
              <a:buFont typeface="Wingdings" pitchFamily="2" charset="2"/>
              <a:buChar char="§"/>
            </a:pPr>
            <a:r>
              <a:rPr lang="nl-NL" sz="1800" dirty="0"/>
              <a:t>Nazorgplan wordt momenteel opgesteld</a:t>
            </a:r>
          </a:p>
          <a:p>
            <a:pPr>
              <a:buFont typeface="Wingdings" pitchFamily="2" charset="2"/>
              <a:buChar char="§"/>
            </a:pPr>
            <a:r>
              <a:rPr lang="nl-NL" sz="1800" dirty="0"/>
              <a:t>Communicatie in voorbereiding</a:t>
            </a:r>
          </a:p>
          <a:p>
            <a:pPr>
              <a:buFont typeface="Wingdings" pitchFamily="2" charset="2"/>
              <a:buChar char="§"/>
            </a:pPr>
            <a:endParaRPr lang="nl-NL" sz="1800" dirty="0"/>
          </a:p>
          <a:p>
            <a:pPr marL="0" indent="0">
              <a:buNone/>
            </a:pPr>
            <a:r>
              <a:rPr lang="nl-NL" sz="1800" dirty="0"/>
              <a:t>Na go live start de duale fase voor Instap MV-partijen</a:t>
            </a:r>
            <a:endParaRPr lang="nl-NL" dirty="0"/>
          </a:p>
          <a:p>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24</a:t>
            </a:fld>
            <a:endParaRPr lang="nl-NL" dirty="0"/>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nl-NL" sz="2800" b="1" dirty="0"/>
              <a:t>Voorbereiding go live</a:t>
            </a:r>
          </a:p>
        </p:txBody>
      </p:sp>
    </p:spTree>
    <p:extLst>
      <p:ext uri="{BB962C8B-B14F-4D97-AF65-F5344CB8AC3E}">
        <p14:creationId xmlns:p14="http://schemas.microsoft.com/office/powerpoint/2010/main" val="2232168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nl-NL" sz="1800" dirty="0"/>
              <a:t>Centrale Transitiedraaiboek is opgesteld en review heeft plaatsgevonden door KBG Transitie</a:t>
            </a:r>
          </a:p>
          <a:p>
            <a:pPr>
              <a:buFont typeface="Wingdings" pitchFamily="2" charset="2"/>
              <a:buChar char="§"/>
            </a:pPr>
            <a:r>
              <a:rPr lang="nl-NL" sz="1800" dirty="0"/>
              <a:t>Voorbereiding </a:t>
            </a:r>
            <a:r>
              <a:rPr lang="nl-NL" sz="1800" dirty="0" err="1"/>
              <a:t>dryrun</a:t>
            </a:r>
            <a:r>
              <a:rPr lang="nl-NL" sz="1800" dirty="0"/>
              <a:t>:</a:t>
            </a:r>
          </a:p>
          <a:p>
            <a:pPr lvl="1">
              <a:buFont typeface="Wingdings" pitchFamily="2" charset="2"/>
              <a:buChar char="§"/>
            </a:pPr>
            <a:r>
              <a:rPr lang="nl-NL" sz="1800" dirty="0"/>
              <a:t>Participatie door Kenter, </a:t>
            </a:r>
            <a:r>
              <a:rPr lang="nl-NL" sz="1800" dirty="0" err="1"/>
              <a:t>TenneT</a:t>
            </a:r>
            <a:r>
              <a:rPr lang="nl-NL" sz="1800" dirty="0"/>
              <a:t>, GTS, PVNED, </a:t>
            </a:r>
            <a:r>
              <a:rPr lang="nl-NL" sz="1800" dirty="0" err="1"/>
              <a:t>Stedin</a:t>
            </a:r>
            <a:r>
              <a:rPr lang="nl-NL" sz="1800" dirty="0"/>
              <a:t> en EDSN</a:t>
            </a:r>
          </a:p>
          <a:p>
            <a:pPr lvl="1">
              <a:buFont typeface="Wingdings" pitchFamily="2" charset="2"/>
              <a:buChar char="§"/>
            </a:pPr>
            <a:r>
              <a:rPr lang="nl-NL" sz="1800" dirty="0"/>
              <a:t>Testcases opgesteld t.b.v. </a:t>
            </a:r>
            <a:r>
              <a:rPr lang="nl-NL" sz="1800" dirty="0" err="1"/>
              <a:t>Productieacceptatietest</a:t>
            </a:r>
            <a:r>
              <a:rPr lang="nl-NL" sz="1800" dirty="0"/>
              <a:t> (PAT). Tijdens de PAT wordt gecontroleerd of het systeemlandschap van de MV operationeel is in de productieomgeving. Dit wordt getoetst door een aantal berichten uit te wisselen met PV, RNB en LNB</a:t>
            </a:r>
          </a:p>
          <a:p>
            <a:pPr lvl="1">
              <a:buFont typeface="Wingdings" pitchFamily="2" charset="2"/>
              <a:buChar char="§"/>
            </a:pPr>
            <a:r>
              <a:rPr lang="nl-NL" sz="1800" dirty="0"/>
              <a:t>In de </a:t>
            </a:r>
            <a:r>
              <a:rPr lang="nl-NL" sz="1800" dirty="0" err="1"/>
              <a:t>dryrun</a:t>
            </a:r>
            <a:r>
              <a:rPr lang="nl-NL" sz="1800" dirty="0"/>
              <a:t> wordt het Transitiedraaiboek uitgevoerd alsof het de daadwerkelijke instap MV betreft</a:t>
            </a:r>
          </a:p>
          <a:p>
            <a:pPr lvl="1">
              <a:buFont typeface="Wingdings" pitchFamily="2" charset="2"/>
              <a:buChar char="§"/>
            </a:pPr>
            <a:r>
              <a:rPr lang="nl-NL" sz="1800" dirty="0" err="1"/>
              <a:t>Dryrun</a:t>
            </a:r>
            <a:r>
              <a:rPr lang="nl-NL" sz="1800" dirty="0"/>
              <a:t> vindt plaats op maandag 6 december 2021</a:t>
            </a:r>
          </a:p>
          <a:p>
            <a:pPr>
              <a:buFont typeface="Wingdings" pitchFamily="2" charset="2"/>
              <a:buChar char="§"/>
            </a:pPr>
            <a:r>
              <a:rPr lang="nl-NL" sz="1800" dirty="0"/>
              <a:t>Na de </a:t>
            </a:r>
            <a:r>
              <a:rPr lang="nl-NL" sz="1800" dirty="0" err="1"/>
              <a:t>dryrun</a:t>
            </a:r>
            <a:r>
              <a:rPr lang="nl-NL" sz="1800" dirty="0"/>
              <a:t> volgt een evaluatie met betrokkenen ter voorbereiding go live</a:t>
            </a:r>
          </a:p>
          <a:p>
            <a:pPr>
              <a:buFont typeface="Wingdings" pitchFamily="2" charset="2"/>
              <a:buChar char="§"/>
            </a:pPr>
            <a:r>
              <a:rPr lang="nl-NL" sz="1800" dirty="0"/>
              <a:t>Communicatie in voorbereiding (zowel door </a:t>
            </a:r>
            <a:r>
              <a:rPr lang="nl-NL" sz="1800" dirty="0" err="1"/>
              <a:t>TenneT</a:t>
            </a:r>
            <a:r>
              <a:rPr lang="nl-NL" sz="1800" dirty="0"/>
              <a:t> als NEDU)</a:t>
            </a:r>
          </a:p>
          <a:p>
            <a:pPr>
              <a:buFont typeface="Wingdings" pitchFamily="2" charset="2"/>
              <a:buChar char="§"/>
            </a:pPr>
            <a:r>
              <a:rPr lang="nl-NL" sz="1800" dirty="0"/>
              <a:t>Nazorgplan in voorbereiding</a:t>
            </a:r>
          </a:p>
          <a:p>
            <a:pPr marL="0" indent="0">
              <a:buNone/>
            </a:pPr>
            <a:endParaRPr lang="nl-NL" dirty="0"/>
          </a:p>
          <a:p>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25</a:t>
            </a:fld>
            <a:endParaRPr lang="nl-NL" dirty="0"/>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9271517" cy="713631"/>
          </a:xfrm>
        </p:spPr>
        <p:txBody>
          <a:bodyPr/>
          <a:lstStyle/>
          <a:p>
            <a:r>
              <a:rPr lang="nl-NL" sz="2800" b="1" dirty="0"/>
              <a:t>Voorbereiding instap MV-partijen duale fase</a:t>
            </a:r>
          </a:p>
        </p:txBody>
      </p:sp>
    </p:spTree>
    <p:extLst>
      <p:ext uri="{BB962C8B-B14F-4D97-AF65-F5344CB8AC3E}">
        <p14:creationId xmlns:p14="http://schemas.microsoft.com/office/powerpoint/2010/main" val="3519895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26</a:t>
            </a:fld>
            <a:endParaRPr lang="nl-NL" dirty="0"/>
          </a:p>
        </p:txBody>
      </p:sp>
      <p:sp>
        <p:nvSpPr>
          <p:cNvPr id="10" name="Tijdelijke aanduiding voor inhoud 6">
            <a:extLst>
              <a:ext uri="{FF2B5EF4-FFF2-40B4-BE49-F238E27FC236}">
                <a16:creationId xmlns:a16="http://schemas.microsoft.com/office/drawing/2014/main" id="{44647B2F-7B55-482B-958D-E87457382EB9}"/>
              </a:ext>
            </a:extLst>
          </p:cNvPr>
          <p:cNvSpPr>
            <a:spLocks noGrp="1"/>
          </p:cNvSpPr>
          <p:nvPr>
            <p:ph idx="1"/>
          </p:nvPr>
        </p:nvSpPr>
        <p:spPr>
          <a:xfrm>
            <a:off x="387102" y="4357395"/>
            <a:ext cx="10877999" cy="1492899"/>
          </a:xfrm>
        </p:spPr>
        <p:txBody>
          <a:bodyPr>
            <a:normAutofit fontScale="85000" lnSpcReduction="10000"/>
          </a:bodyPr>
          <a:lstStyle/>
          <a:p>
            <a:pPr>
              <a:buFont typeface="Wingdings" pitchFamily="2" charset="2"/>
              <a:buChar char="§"/>
            </a:pPr>
            <a:r>
              <a:rPr lang="nl-NL" sz="1800" dirty="0"/>
              <a:t>Verzoek aan MV-partijen om aan te geven op welke dag de MV-partij wil instappen, zodat de planning gevuld kan worden en de koppels gevormd kunnen worden voor de PAT</a:t>
            </a:r>
          </a:p>
          <a:p>
            <a:pPr>
              <a:buFont typeface="Wingdings" pitchFamily="2" charset="2"/>
              <a:buChar char="§"/>
            </a:pPr>
            <a:r>
              <a:rPr lang="nl-NL" sz="1800" dirty="0"/>
              <a:t>Instap mogelijk op niet uitgekruiste dagen. Vrijdag 13-5-2022 is als laatste dag beschikbaar indien eerdere instap niet is gelukt (PAT in eerste instantie niet succesvol uitgevoerd) </a:t>
            </a:r>
          </a:p>
          <a:p>
            <a:pPr>
              <a:buFont typeface="Wingdings" pitchFamily="2" charset="2"/>
              <a:buChar char="§"/>
            </a:pPr>
            <a:r>
              <a:rPr lang="nl-NL" sz="1800" dirty="0"/>
              <a:t>First </a:t>
            </a:r>
            <a:r>
              <a:rPr lang="nl-NL" sz="1800" dirty="0" err="1"/>
              <a:t>come</a:t>
            </a:r>
            <a:r>
              <a:rPr lang="nl-NL" sz="1800" dirty="0"/>
              <a:t>, first </a:t>
            </a:r>
            <a:r>
              <a:rPr lang="nl-NL" sz="1800" dirty="0" err="1"/>
              <a:t>served</a:t>
            </a:r>
            <a:endParaRPr lang="nl-NL" sz="1800" dirty="0"/>
          </a:p>
          <a:p>
            <a:pPr>
              <a:buFont typeface="Wingdings" pitchFamily="2" charset="2"/>
              <a:buChar char="§"/>
            </a:pPr>
            <a:r>
              <a:rPr lang="nl-NL" sz="1800" dirty="0"/>
              <a:t>Graag z.s.m. aanmelden door MV-partij per e-mail: </a:t>
            </a:r>
            <a:r>
              <a:rPr lang="nl-NL" sz="1800" dirty="0">
                <a:hlinkClick r:id="rId2"/>
              </a:rPr>
              <a:t>allocatie2.0@edsn.nl</a:t>
            </a:r>
            <a:r>
              <a:rPr lang="nl-NL" sz="1800" dirty="0"/>
              <a:t> </a:t>
            </a:r>
            <a:endParaRPr lang="nl-NL" dirty="0"/>
          </a:p>
        </p:txBody>
      </p:sp>
      <p:sp>
        <p:nvSpPr>
          <p:cNvPr id="11" name="Titel 1">
            <a:extLst>
              <a:ext uri="{FF2B5EF4-FFF2-40B4-BE49-F238E27FC236}">
                <a16:creationId xmlns:a16="http://schemas.microsoft.com/office/drawing/2014/main" id="{C41997C5-D972-5B47-8644-C92E6440BD2E}"/>
              </a:ext>
            </a:extLst>
          </p:cNvPr>
          <p:cNvSpPr>
            <a:spLocks noGrp="1"/>
          </p:cNvSpPr>
          <p:nvPr>
            <p:ph type="title"/>
          </p:nvPr>
        </p:nvSpPr>
        <p:spPr>
          <a:xfrm>
            <a:off x="609601" y="483992"/>
            <a:ext cx="9271517" cy="713631"/>
          </a:xfrm>
        </p:spPr>
        <p:txBody>
          <a:bodyPr/>
          <a:lstStyle/>
          <a:p>
            <a:r>
              <a:rPr lang="nl-NL" sz="2800" b="1" dirty="0"/>
              <a:t>Planning instap MV-partijen duale fase</a:t>
            </a:r>
          </a:p>
        </p:txBody>
      </p:sp>
      <p:pic>
        <p:nvPicPr>
          <p:cNvPr id="3" name="Afbeelding 2">
            <a:extLst>
              <a:ext uri="{FF2B5EF4-FFF2-40B4-BE49-F238E27FC236}">
                <a16:creationId xmlns:a16="http://schemas.microsoft.com/office/drawing/2014/main" id="{5C7C04E5-59A3-4FC3-88BF-5F0196CF0846}"/>
              </a:ext>
            </a:extLst>
          </p:cNvPr>
          <p:cNvPicPr>
            <a:picLocks noChangeAspect="1"/>
          </p:cNvPicPr>
          <p:nvPr/>
        </p:nvPicPr>
        <p:blipFill>
          <a:blip r:embed="rId3"/>
          <a:stretch>
            <a:fillRect/>
          </a:stretch>
        </p:blipFill>
        <p:spPr>
          <a:xfrm>
            <a:off x="114300" y="1430890"/>
            <a:ext cx="11982450" cy="2834169"/>
          </a:xfrm>
          <a:prstGeom prst="rect">
            <a:avLst/>
          </a:prstGeom>
        </p:spPr>
      </p:pic>
    </p:spTree>
    <p:extLst>
      <p:ext uri="{BB962C8B-B14F-4D97-AF65-F5344CB8AC3E}">
        <p14:creationId xmlns:p14="http://schemas.microsoft.com/office/powerpoint/2010/main" val="2826534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nl-NL" sz="2800" b="1" dirty="0">
                <a:latin typeface="+mj-lt"/>
                <a:ea typeface="Calibri" panose="020F0502020204030204" pitchFamily="34" charset="0"/>
                <a:cs typeface="Arial" panose="020B0604020202020204" pitchFamily="34" charset="0"/>
              </a:rPr>
              <a:t>Update </a:t>
            </a:r>
            <a:r>
              <a:rPr lang="nl-NL" sz="2800" b="1" dirty="0" err="1">
                <a:latin typeface="+mj-lt"/>
                <a:ea typeface="Calibri" panose="020F0502020204030204" pitchFamily="34" charset="0"/>
                <a:cs typeface="Arial" panose="020B0604020202020204" pitchFamily="34" charset="0"/>
              </a:rPr>
              <a:t>Requests</a:t>
            </a:r>
            <a:r>
              <a:rPr lang="nl-NL" sz="2800" b="1" dirty="0">
                <a:latin typeface="+mj-lt"/>
                <a:ea typeface="Calibri" panose="020F0502020204030204" pitchFamily="34" charset="0"/>
                <a:cs typeface="Arial" panose="020B0604020202020204" pitchFamily="34" charset="0"/>
              </a:rPr>
              <a:t> </a:t>
            </a:r>
            <a:r>
              <a:rPr lang="nl-NL" sz="2800" b="1" dirty="0" err="1">
                <a:latin typeface="+mj-lt"/>
                <a:ea typeface="Calibri" panose="020F0502020204030204" pitchFamily="34" charset="0"/>
                <a:cs typeface="Arial" panose="020B0604020202020204" pitchFamily="34" charset="0"/>
              </a:rPr>
              <a:t>for</a:t>
            </a:r>
            <a:r>
              <a:rPr lang="nl-NL" sz="2800" b="1" dirty="0">
                <a:latin typeface="+mj-lt"/>
                <a:ea typeface="Calibri" panose="020F0502020204030204" pitchFamily="34" charset="0"/>
                <a:cs typeface="Arial" panose="020B0604020202020204" pitchFamily="34" charset="0"/>
              </a:rPr>
              <a:t> Change (</a:t>
            </a:r>
            <a:r>
              <a:rPr lang="nl-NL" sz="2800" b="1" dirty="0" err="1">
                <a:latin typeface="+mj-lt"/>
                <a:ea typeface="Calibri" panose="020F0502020204030204" pitchFamily="34" charset="0"/>
                <a:cs typeface="Arial" panose="020B0604020202020204" pitchFamily="34" charset="0"/>
              </a:rPr>
              <a:t>RFC’s</a:t>
            </a:r>
            <a:r>
              <a:rPr lang="nl-NL" sz="2800" b="1" dirty="0">
                <a:latin typeface="+mj-lt"/>
                <a:ea typeface="Calibri" panose="020F0502020204030204" pitchFamily="34" charset="0"/>
                <a:cs typeface="Arial" panose="020B0604020202020204" pitchFamily="34" charset="0"/>
              </a:rPr>
              <a:t>)</a:t>
            </a:r>
            <a:br>
              <a:rPr lang="nl-NL" sz="2000" dirty="0">
                <a:effectLst/>
                <a:latin typeface="Calibri" panose="020F0502020204030204" pitchFamily="34" charset="0"/>
                <a:ea typeface="Calibri" panose="020F0502020204030204" pitchFamily="34" charset="0"/>
                <a:cs typeface="Arial" panose="020B0604020202020204" pitchFamily="34" charset="0"/>
              </a:rPr>
            </a:br>
            <a:endParaRPr lang="nl-NL" sz="20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r>
              <a:rPr lang="nl-NL" sz="2400" i="1" dirty="0">
                <a:latin typeface="+mj-lt"/>
                <a:ea typeface="Calibri" panose="020F0502020204030204" pitchFamily="34" charset="0"/>
                <a:cs typeface="Arial" panose="020B0604020202020204" pitchFamily="34" charset="0"/>
              </a:rPr>
              <a:t>Bram van </a:t>
            </a:r>
            <a:r>
              <a:rPr lang="nl-NL" sz="2400" i="1" dirty="0" err="1">
                <a:latin typeface="+mj-lt"/>
                <a:ea typeface="Calibri" panose="020F0502020204030204" pitchFamily="34" charset="0"/>
                <a:cs typeface="Arial" panose="020B0604020202020204" pitchFamily="34" charset="0"/>
              </a:rPr>
              <a:t>Straalen</a:t>
            </a:r>
            <a:r>
              <a:rPr lang="nl-NL" sz="2400" i="1" dirty="0">
                <a:latin typeface="+mj-lt"/>
                <a:ea typeface="Calibri" panose="020F0502020204030204" pitchFamily="34" charset="0"/>
                <a:cs typeface="Arial" panose="020B0604020202020204" pitchFamily="34" charset="0"/>
              </a:rPr>
              <a:t> - RNB-expert</a:t>
            </a:r>
            <a:br>
              <a:rPr lang="nl-NL" sz="20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27</a:t>
            </a:fld>
            <a:endParaRPr lang="nl-NL" dirty="0"/>
          </a:p>
        </p:txBody>
      </p:sp>
    </p:spTree>
    <p:extLst>
      <p:ext uri="{BB962C8B-B14F-4D97-AF65-F5344CB8AC3E}">
        <p14:creationId xmlns:p14="http://schemas.microsoft.com/office/powerpoint/2010/main" val="34149903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764AE0-BA11-4722-A17A-F2A0B54AEAA3}"/>
              </a:ext>
            </a:extLst>
          </p:cNvPr>
          <p:cNvSpPr>
            <a:spLocks noGrp="1"/>
          </p:cNvSpPr>
          <p:nvPr>
            <p:ph type="title"/>
          </p:nvPr>
        </p:nvSpPr>
        <p:spPr/>
        <p:txBody>
          <a:bodyPr/>
          <a:lstStyle/>
          <a:p>
            <a:r>
              <a:rPr lang="nl-NL" sz="2800" b="1" dirty="0" err="1"/>
              <a:t>RFC’s</a:t>
            </a:r>
            <a:r>
              <a:rPr lang="nl-NL" sz="2800" b="1" dirty="0"/>
              <a:t> sinds vorige voorlichting (rood is nieuw)</a:t>
            </a:r>
          </a:p>
        </p:txBody>
      </p:sp>
      <p:sp>
        <p:nvSpPr>
          <p:cNvPr id="3" name="Tijdelijke aanduiding voor inhoud 2">
            <a:extLst>
              <a:ext uri="{FF2B5EF4-FFF2-40B4-BE49-F238E27FC236}">
                <a16:creationId xmlns:a16="http://schemas.microsoft.com/office/drawing/2014/main" id="{24BF8E87-F37C-4BFA-AC86-F06D2A693C4D}"/>
              </a:ext>
            </a:extLst>
          </p:cNvPr>
          <p:cNvSpPr>
            <a:spLocks noGrp="1"/>
          </p:cNvSpPr>
          <p:nvPr>
            <p:ph idx="1"/>
          </p:nvPr>
        </p:nvSpPr>
        <p:spPr/>
        <p:txBody>
          <a:bodyPr>
            <a:normAutofit fontScale="85000" lnSpcReduction="20000"/>
          </a:bodyPr>
          <a:lstStyle/>
          <a:p>
            <a:pPr>
              <a:buFont typeface="Wingdings" panose="05000000000000000000" pitchFamily="2" charset="2"/>
              <a:buChar char="§"/>
            </a:pPr>
            <a:r>
              <a:rPr lang="nl-NL" sz="1800" b="1" dirty="0"/>
              <a:t>Inhoudelijk</a:t>
            </a:r>
          </a:p>
          <a:p>
            <a:pPr lvl="1">
              <a:buFont typeface="Wingdings" panose="05000000000000000000" pitchFamily="2" charset="2"/>
              <a:buChar char="§"/>
            </a:pPr>
            <a:r>
              <a:rPr lang="nl-NL" sz="1800" dirty="0"/>
              <a:t>RFC TR2021.1 ‘BRS update van versie 1.0 naar 2.0’</a:t>
            </a:r>
          </a:p>
          <a:p>
            <a:pPr lvl="1">
              <a:buFont typeface="Wingdings" panose="05000000000000000000" pitchFamily="2" charset="2"/>
              <a:buChar char="§"/>
            </a:pPr>
            <a:r>
              <a:rPr lang="en-US" sz="1800" dirty="0"/>
              <a:t>RFC TR2021.3 ‘Aanpassing BD MeasurementSeriesAcknowledgement’</a:t>
            </a:r>
          </a:p>
          <a:p>
            <a:pPr lvl="1">
              <a:buFont typeface="Wingdings" panose="05000000000000000000" pitchFamily="2" charset="2"/>
              <a:buChar char="§"/>
            </a:pPr>
            <a:r>
              <a:rPr lang="nl-NL" sz="1800" dirty="0"/>
              <a:t>RFC TR2021.4 ‘BRS update van versie 2.0 naar 3.0’</a:t>
            </a:r>
          </a:p>
          <a:p>
            <a:pPr lvl="1">
              <a:buFont typeface="Wingdings" panose="05000000000000000000" pitchFamily="2" charset="2"/>
              <a:buChar char="§"/>
            </a:pPr>
            <a:r>
              <a:rPr lang="nl-NL" sz="1800" dirty="0">
                <a:solidFill>
                  <a:schemeClr val="tx1"/>
                </a:solidFill>
              </a:rPr>
              <a:t>RFC TR2021.5 ‘Technische validaties Allocatie 2.0 berichtenverkeer’</a:t>
            </a:r>
          </a:p>
          <a:p>
            <a:pPr lvl="1">
              <a:buFont typeface="Wingdings" panose="05000000000000000000" pitchFamily="2" charset="2"/>
              <a:buChar char="§"/>
            </a:pPr>
            <a:r>
              <a:rPr lang="nl-NL" sz="1800" i="1" dirty="0">
                <a:solidFill>
                  <a:srgbClr val="FF0000"/>
                </a:solidFill>
              </a:rPr>
              <a:t>RFC TR2021.6 [Niet ingediend en </a:t>
            </a:r>
            <a:r>
              <a:rPr lang="nl-NL" sz="1800" i="1">
                <a:solidFill>
                  <a:srgbClr val="FF0000"/>
                </a:solidFill>
              </a:rPr>
              <a:t>niet vastgesteld]</a:t>
            </a:r>
            <a:endParaRPr lang="nl-NL" sz="1800" i="1" dirty="0">
              <a:solidFill>
                <a:srgbClr val="FF0000"/>
              </a:solidFill>
            </a:endParaRPr>
          </a:p>
          <a:p>
            <a:pPr lvl="1">
              <a:buFont typeface="Wingdings" panose="05000000000000000000" pitchFamily="2" charset="2"/>
              <a:buChar char="§"/>
            </a:pPr>
            <a:r>
              <a:rPr lang="nl-NL" sz="1800" dirty="0">
                <a:solidFill>
                  <a:srgbClr val="FF0000"/>
                </a:solidFill>
              </a:rPr>
              <a:t>RFC TR2021.7 </a:t>
            </a:r>
            <a:r>
              <a:rPr lang="nl-NL" sz="1800" dirty="0" err="1">
                <a:solidFill>
                  <a:srgbClr val="FF0000"/>
                </a:solidFill>
              </a:rPr>
              <a:t>Sender</a:t>
            </a:r>
            <a:r>
              <a:rPr lang="nl-NL" sz="1800" dirty="0">
                <a:solidFill>
                  <a:srgbClr val="FF0000"/>
                </a:solidFill>
              </a:rPr>
              <a:t> en receiver entiteiten</a:t>
            </a:r>
          </a:p>
          <a:p>
            <a:pPr lvl="1">
              <a:buFont typeface="Wingdings" panose="05000000000000000000" pitchFamily="2" charset="2"/>
              <a:buChar char="§"/>
            </a:pPr>
            <a:r>
              <a:rPr lang="nl-NL" sz="1800" dirty="0"/>
              <a:t>RFC 249.1 ‘Splitsen verbruiken bij PV-Switch’</a:t>
            </a:r>
          </a:p>
          <a:p>
            <a:pPr lvl="1">
              <a:buFont typeface="Wingdings" panose="05000000000000000000" pitchFamily="2" charset="2"/>
              <a:buChar char="§"/>
            </a:pPr>
            <a:r>
              <a:rPr lang="nl-NL" sz="1800" dirty="0"/>
              <a:t>RFC 249.2 ‘</a:t>
            </a:r>
            <a:r>
              <a:rPr lang="nl-NL" sz="1800" dirty="0" err="1"/>
              <a:t>Mapping</a:t>
            </a:r>
            <a:r>
              <a:rPr lang="nl-NL" sz="1800" dirty="0"/>
              <a:t> XML Meetwaarden telemetrie met MSCONS 99</a:t>
            </a:r>
            <a:r>
              <a:rPr lang="nl-NL" sz="1800" baseline="30000" dirty="0"/>
              <a:t>E</a:t>
            </a:r>
            <a:r>
              <a:rPr lang="nl-NL" sz="1800" dirty="0"/>
              <a:t>’</a:t>
            </a:r>
          </a:p>
          <a:p>
            <a:pPr lvl="1">
              <a:buFont typeface="Wingdings" panose="05000000000000000000" pitchFamily="2" charset="2"/>
              <a:buChar char="§"/>
            </a:pPr>
            <a:r>
              <a:rPr lang="nl-NL" sz="1800" dirty="0"/>
              <a:t>RFC 249.3 ‘</a:t>
            </a:r>
            <a:r>
              <a:rPr lang="nl-NL" sz="1800" dirty="0" err="1"/>
              <a:t>Mapping</a:t>
            </a:r>
            <a:r>
              <a:rPr lang="nl-NL" sz="1800" dirty="0"/>
              <a:t> statuscodes van XML Meetwaarden telemetrie naar BALL’</a:t>
            </a:r>
          </a:p>
          <a:p>
            <a:pPr lvl="1">
              <a:buFont typeface="Wingdings" panose="05000000000000000000" pitchFamily="2" charset="2"/>
              <a:buChar char="§"/>
            </a:pPr>
            <a:r>
              <a:rPr lang="nl-NL" sz="1800" dirty="0">
                <a:solidFill>
                  <a:srgbClr val="131E34"/>
                </a:solidFill>
              </a:rPr>
              <a:t>RFC 249.4 ‘Tijdigheid maandelijkse bericht tijdseries ELK‘</a:t>
            </a:r>
          </a:p>
          <a:p>
            <a:pPr lvl="1">
              <a:buFont typeface="Wingdings" panose="05000000000000000000" pitchFamily="2" charset="2"/>
              <a:buChar char="§"/>
            </a:pPr>
            <a:r>
              <a:rPr lang="nl-NL" sz="1800" dirty="0">
                <a:solidFill>
                  <a:srgbClr val="131E34"/>
                </a:solidFill>
              </a:rPr>
              <a:t>RFC 249.5 ‘Toevoegen </a:t>
            </a:r>
            <a:r>
              <a:rPr lang="nl-NL" sz="1800" dirty="0" err="1">
                <a:solidFill>
                  <a:srgbClr val="131E34"/>
                </a:solidFill>
              </a:rPr>
              <a:t>Use</a:t>
            </a:r>
            <a:r>
              <a:rPr lang="nl-NL" sz="1800" dirty="0">
                <a:solidFill>
                  <a:srgbClr val="131E34"/>
                </a:solidFill>
              </a:rPr>
              <a:t>-cases LNB-E’</a:t>
            </a:r>
          </a:p>
          <a:p>
            <a:pPr lvl="1">
              <a:buFont typeface="Wingdings" panose="05000000000000000000" pitchFamily="2" charset="2"/>
              <a:buChar char="§"/>
            </a:pPr>
            <a:r>
              <a:rPr lang="nl-NL" sz="1800" dirty="0">
                <a:solidFill>
                  <a:srgbClr val="FF0000"/>
                </a:solidFill>
              </a:rPr>
              <a:t>RFC 249.6 </a:t>
            </a:r>
            <a:r>
              <a:rPr lang="nl-NL" sz="1800" dirty="0" err="1">
                <a:solidFill>
                  <a:srgbClr val="FF0000"/>
                </a:solidFill>
              </a:rPr>
              <a:t>Marketrole</a:t>
            </a:r>
            <a:r>
              <a:rPr lang="nl-NL" sz="1800" dirty="0">
                <a:solidFill>
                  <a:srgbClr val="FF0000"/>
                </a:solidFill>
              </a:rPr>
              <a:t> in BD </a:t>
            </a:r>
            <a:r>
              <a:rPr lang="nl-NL" sz="1800" dirty="0" err="1">
                <a:solidFill>
                  <a:srgbClr val="FF0000"/>
                </a:solidFill>
              </a:rPr>
              <a:t>VolumeSeriesNotification</a:t>
            </a:r>
            <a:endParaRPr lang="nl-NL" sz="1800" dirty="0">
              <a:solidFill>
                <a:srgbClr val="FF0000"/>
              </a:solidFill>
            </a:endParaRPr>
          </a:p>
          <a:p>
            <a:pPr lvl="1">
              <a:buFont typeface="Wingdings" panose="05000000000000000000" pitchFamily="2" charset="2"/>
              <a:buChar char="§"/>
            </a:pPr>
            <a:r>
              <a:rPr lang="nl-NL" sz="1800" dirty="0"/>
              <a:t>RFC 231.1 ‘Handmatige acties RNB op niet-werkdagen’</a:t>
            </a:r>
          </a:p>
          <a:p>
            <a:pPr>
              <a:buFont typeface="Wingdings" panose="05000000000000000000" pitchFamily="2" charset="2"/>
              <a:buChar char="§"/>
            </a:pPr>
            <a:r>
              <a:rPr lang="nl-NL" sz="1800" b="1" dirty="0"/>
              <a:t>Scope</a:t>
            </a:r>
          </a:p>
          <a:p>
            <a:pPr lvl="1">
              <a:buFont typeface="Wingdings" panose="05000000000000000000" pitchFamily="2" charset="2"/>
              <a:buChar char="§"/>
            </a:pPr>
            <a:r>
              <a:rPr lang="nl-NL" sz="1800" dirty="0"/>
              <a:t>RFC TR2021.2 ‘Uitbreiden scope met IC259’</a:t>
            </a:r>
          </a:p>
          <a:p>
            <a:pPr lvl="1">
              <a:buFont typeface="Wingdings" panose="05000000000000000000" pitchFamily="2" charset="2"/>
              <a:buChar char="§"/>
            </a:pPr>
            <a:r>
              <a:rPr lang="nl-NL" sz="1800" dirty="0"/>
              <a:t>RFC ‘Scopewijziging TR2021 door IC270’</a:t>
            </a:r>
          </a:p>
          <a:p>
            <a:pPr lvl="1">
              <a:buFont typeface="Wingdings" panose="05000000000000000000" pitchFamily="2" charset="2"/>
              <a:buChar char="§"/>
            </a:pPr>
            <a:endParaRPr lang="nl-NL" sz="1800" dirty="0"/>
          </a:p>
          <a:p>
            <a:pPr marL="0" indent="0">
              <a:buNone/>
            </a:pPr>
            <a:r>
              <a:rPr lang="nl-NL" sz="1800" dirty="0"/>
              <a:t>Hierdoor zijn ook enkele servicebeschrijvingen en berichtdefinities gewijzigd. Actuele versies staan op mijnNEDU</a:t>
            </a:r>
          </a:p>
        </p:txBody>
      </p:sp>
      <p:sp>
        <p:nvSpPr>
          <p:cNvPr id="4" name="Tijdelijke aanduiding voor dianummer 3">
            <a:extLst>
              <a:ext uri="{FF2B5EF4-FFF2-40B4-BE49-F238E27FC236}">
                <a16:creationId xmlns:a16="http://schemas.microsoft.com/office/drawing/2014/main" id="{36D2649B-4A2C-4E44-84BC-F2091446036F}"/>
              </a:ext>
            </a:extLst>
          </p:cNvPr>
          <p:cNvSpPr>
            <a:spLocks noGrp="1"/>
          </p:cNvSpPr>
          <p:nvPr>
            <p:ph type="sldNum" sz="quarter" idx="12"/>
          </p:nvPr>
        </p:nvSpPr>
        <p:spPr/>
        <p:txBody>
          <a:bodyPr/>
          <a:lstStyle/>
          <a:p>
            <a:fld id="{A1C3A1F5-F269-2A47-BBB9-BDB2D4CF88E3}" type="slidenum">
              <a:rPr lang="nl-NL" smtClean="0"/>
              <a:t>28</a:t>
            </a:fld>
            <a:endParaRPr lang="nl-NL" dirty="0"/>
          </a:p>
        </p:txBody>
      </p:sp>
    </p:spTree>
    <p:extLst>
      <p:ext uri="{BB962C8B-B14F-4D97-AF65-F5344CB8AC3E}">
        <p14:creationId xmlns:p14="http://schemas.microsoft.com/office/powerpoint/2010/main" val="36174865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nl-NL" sz="18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nl-NL" sz="2800" b="1" dirty="0">
                <a:latin typeface="+mj-lt"/>
                <a:ea typeface="Calibri" panose="020F0502020204030204" pitchFamily="34" charset="0"/>
                <a:cs typeface="Arial" panose="020B0604020202020204" pitchFamily="34" charset="0"/>
              </a:rPr>
              <a:t>Programma Allocatie 2.0 op mijnNEDU</a:t>
            </a:r>
            <a:br>
              <a:rPr lang="nl-NL" sz="2800" dirty="0">
                <a:effectLst/>
                <a:latin typeface="+mj-lt"/>
                <a:ea typeface="Calibri" panose="020F0502020204030204" pitchFamily="34" charset="0"/>
                <a:cs typeface="Arial" panose="020B0604020202020204" pitchFamily="34" charset="0"/>
              </a:rPr>
            </a:br>
            <a:endParaRPr lang="nl-NL" sz="2800" dirty="0">
              <a:effectLst/>
              <a:latin typeface="+mj-lt"/>
              <a:ea typeface="Calibri" panose="020F0502020204030204" pitchFamily="34" charset="0"/>
              <a:cs typeface="Arial" panose="020B0604020202020204" pitchFamily="34" charset="0"/>
            </a:endParaRPr>
          </a:p>
          <a:p>
            <a:pPr marL="0" indent="0">
              <a:buNone/>
            </a:pPr>
            <a:r>
              <a:rPr lang="nl-NL" sz="2400" i="1" dirty="0">
                <a:latin typeface="+mj-lt"/>
                <a:ea typeface="Calibri" panose="020F0502020204030204" pitchFamily="34" charset="0"/>
                <a:cs typeface="Arial" panose="020B0604020202020204" pitchFamily="34" charset="0"/>
              </a:rPr>
              <a:t>Mirjam van der Horst - projectmanager NEDU, voorzitter SR NEDU en secretaris SSG</a:t>
            </a: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29</a:t>
            </a:fld>
            <a:endParaRPr lang="nl-NL" dirty="0"/>
          </a:p>
        </p:txBody>
      </p:sp>
    </p:spTree>
    <p:extLst>
      <p:ext uri="{BB962C8B-B14F-4D97-AF65-F5344CB8AC3E}">
        <p14:creationId xmlns:p14="http://schemas.microsoft.com/office/powerpoint/2010/main" val="3336833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dirty="0">
                <a:solidFill>
                  <a:srgbClr val="000000"/>
                </a:solidFill>
                <a:latin typeface="+mj-lt"/>
                <a:ea typeface="Calibri" panose="020F0502020204030204" pitchFamily="34" charset="0"/>
                <a:cs typeface="Arial" panose="020B0604020202020204" pitchFamily="34" charset="0"/>
              </a:rPr>
              <a:t>Qualification MMC Hub </a:t>
            </a:r>
            <a:r>
              <a:rPr lang="en-GB" sz="2800" b="1" dirty="0" err="1">
                <a:solidFill>
                  <a:srgbClr val="000000"/>
                </a:solidFill>
                <a:latin typeface="+mj-lt"/>
                <a:ea typeface="Calibri" panose="020F0502020204030204" pitchFamily="34" charset="0"/>
                <a:cs typeface="Arial" panose="020B0604020202020204" pitchFamily="34" charset="0"/>
              </a:rPr>
              <a:t>TenneT</a:t>
            </a:r>
            <a:br>
              <a:rPr lang="en-GB" sz="2800" dirty="0">
                <a:latin typeface="+mj-lt"/>
                <a:ea typeface="Calibri" panose="020F0502020204030204" pitchFamily="34" charset="0"/>
                <a:cs typeface="Arial" panose="020B0604020202020204" pitchFamily="34" charset="0"/>
              </a:rPr>
            </a:br>
            <a:endParaRPr lang="en-GB" sz="2800" dirty="0">
              <a:latin typeface="+mj-lt"/>
              <a:ea typeface="Calibri" panose="020F0502020204030204" pitchFamily="34" charset="0"/>
              <a:cs typeface="Arial" panose="020B0604020202020204" pitchFamily="34" charset="0"/>
            </a:endParaRPr>
          </a:p>
          <a:p>
            <a:pPr marL="0" indent="0">
              <a:buNone/>
            </a:pPr>
            <a:r>
              <a:rPr lang="en-GB" sz="2400" i="1" dirty="0">
                <a:solidFill>
                  <a:srgbClr val="000000"/>
                </a:solidFill>
                <a:latin typeface="+mj-lt"/>
                <a:ea typeface="Calibri" panose="020F0502020204030204" pitchFamily="34" charset="0"/>
                <a:cs typeface="Arial" panose="020B0604020202020204" pitchFamily="34" charset="0"/>
              </a:rPr>
              <a:t>Elderik de Witte - Project manager </a:t>
            </a:r>
            <a:r>
              <a:rPr lang="en-GB" sz="2400" i="1" dirty="0" err="1">
                <a:solidFill>
                  <a:srgbClr val="000000"/>
                </a:solidFill>
                <a:latin typeface="+mj-lt"/>
                <a:ea typeface="Calibri" panose="020F0502020204030204" pitchFamily="34" charset="0"/>
                <a:cs typeface="Arial" panose="020B0604020202020204" pitchFamily="34" charset="0"/>
              </a:rPr>
              <a:t>Allocatie</a:t>
            </a:r>
            <a:r>
              <a:rPr lang="en-GB" sz="2400" i="1" dirty="0">
                <a:solidFill>
                  <a:srgbClr val="000000"/>
                </a:solidFill>
                <a:latin typeface="+mj-lt"/>
                <a:ea typeface="Calibri" panose="020F0502020204030204" pitchFamily="34" charset="0"/>
                <a:cs typeface="Arial" panose="020B0604020202020204" pitchFamily="34" charset="0"/>
              </a:rPr>
              <a:t> 2.0 TenneT</a:t>
            </a:r>
          </a:p>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3</a:t>
            </a:fld>
            <a:endParaRPr lang="nl-NL"/>
          </a:p>
        </p:txBody>
      </p:sp>
    </p:spTree>
    <p:extLst>
      <p:ext uri="{BB962C8B-B14F-4D97-AF65-F5344CB8AC3E}">
        <p14:creationId xmlns:p14="http://schemas.microsoft.com/office/powerpoint/2010/main" val="3535785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764AE0-BA11-4722-A17A-F2A0B54AEAA3}"/>
              </a:ext>
            </a:extLst>
          </p:cNvPr>
          <p:cNvSpPr>
            <a:spLocks noGrp="1"/>
          </p:cNvSpPr>
          <p:nvPr>
            <p:ph type="title"/>
          </p:nvPr>
        </p:nvSpPr>
        <p:spPr/>
        <p:txBody>
          <a:bodyPr/>
          <a:lstStyle/>
          <a:p>
            <a:r>
              <a:rPr lang="nl-NL" sz="2800" b="1" dirty="0"/>
              <a:t>Programma Allocatie 2.0 op mijnNEDU</a:t>
            </a:r>
          </a:p>
        </p:txBody>
      </p:sp>
      <p:sp>
        <p:nvSpPr>
          <p:cNvPr id="3" name="Tijdelijke aanduiding voor inhoud 2">
            <a:extLst>
              <a:ext uri="{FF2B5EF4-FFF2-40B4-BE49-F238E27FC236}">
                <a16:creationId xmlns:a16="http://schemas.microsoft.com/office/drawing/2014/main" id="{24BF8E87-F37C-4BFA-AC86-F06D2A693C4D}"/>
              </a:ext>
            </a:extLst>
          </p:cNvPr>
          <p:cNvSpPr>
            <a:spLocks noGrp="1"/>
          </p:cNvSpPr>
          <p:nvPr>
            <p:ph idx="1"/>
          </p:nvPr>
        </p:nvSpPr>
        <p:spPr/>
        <p:txBody>
          <a:bodyPr>
            <a:normAutofit/>
          </a:bodyPr>
          <a:lstStyle/>
          <a:p>
            <a:pPr>
              <a:buFont typeface="Wingdings" panose="05000000000000000000" pitchFamily="2" charset="2"/>
              <a:buChar char="§"/>
            </a:pPr>
            <a:endParaRPr lang="nl-NL" sz="1800" dirty="0"/>
          </a:p>
          <a:p>
            <a:pPr>
              <a:buFont typeface="Wingdings" panose="05000000000000000000" pitchFamily="2" charset="2"/>
              <a:buChar char="§"/>
            </a:pPr>
            <a:r>
              <a:rPr lang="nl-NL" sz="1800" dirty="0"/>
              <a:t>Onder </a:t>
            </a:r>
            <a:r>
              <a:rPr lang="nl-NL" sz="1800" dirty="0">
                <a:hlinkClick r:id="rId2"/>
              </a:rPr>
              <a:t>‘Programma Allocatie 2.0’ </a:t>
            </a:r>
            <a:r>
              <a:rPr lang="nl-NL" sz="1800" dirty="0"/>
              <a:t>staan alle vastgestelde documenten over het programma (dus niet de tranches), zoals:</a:t>
            </a:r>
          </a:p>
          <a:p>
            <a:pPr lvl="1">
              <a:buFont typeface="Wingdings" panose="05000000000000000000" pitchFamily="2" charset="2"/>
              <a:buChar char="§"/>
            </a:pPr>
            <a:r>
              <a:rPr lang="nl-NL" sz="1800" dirty="0"/>
              <a:t>organisatie van het programma</a:t>
            </a:r>
          </a:p>
          <a:p>
            <a:pPr lvl="1">
              <a:buFont typeface="Wingdings" panose="05000000000000000000" pitchFamily="2" charset="2"/>
              <a:buChar char="§"/>
            </a:pPr>
            <a:r>
              <a:rPr lang="nl-NL" sz="1800" dirty="0"/>
              <a:t>scope en invoeringsstrategie</a:t>
            </a:r>
          </a:p>
          <a:p>
            <a:pPr lvl="1">
              <a:buFont typeface="Wingdings" panose="05000000000000000000" pitchFamily="2" charset="2"/>
              <a:buChar char="§"/>
            </a:pPr>
            <a:r>
              <a:rPr lang="nl-NL" sz="1800" dirty="0"/>
              <a:t>planning</a:t>
            </a:r>
          </a:p>
          <a:p>
            <a:pPr lvl="1">
              <a:buFont typeface="Wingdings" panose="05000000000000000000" pitchFamily="2" charset="2"/>
              <a:buChar char="§"/>
            </a:pPr>
            <a:r>
              <a:rPr lang="nl-NL" sz="1800" dirty="0"/>
              <a:t>maatschappelijke rechtvaardiging</a:t>
            </a:r>
          </a:p>
          <a:p>
            <a:pPr lvl="1">
              <a:buFont typeface="Wingdings" panose="05000000000000000000" pitchFamily="2" charset="2"/>
              <a:buChar char="§"/>
            </a:pPr>
            <a:r>
              <a:rPr lang="nl-NL" sz="1800" dirty="0"/>
              <a:t>kernverhaal van het programma (korte uitleg over het waarom, hoe en wat van Allocatie 2.0) </a:t>
            </a:r>
          </a:p>
        </p:txBody>
      </p:sp>
      <p:sp>
        <p:nvSpPr>
          <p:cNvPr id="4" name="Tijdelijke aanduiding voor dianummer 3">
            <a:extLst>
              <a:ext uri="{FF2B5EF4-FFF2-40B4-BE49-F238E27FC236}">
                <a16:creationId xmlns:a16="http://schemas.microsoft.com/office/drawing/2014/main" id="{36D2649B-4A2C-4E44-84BC-F2091446036F}"/>
              </a:ext>
            </a:extLst>
          </p:cNvPr>
          <p:cNvSpPr>
            <a:spLocks noGrp="1"/>
          </p:cNvSpPr>
          <p:nvPr>
            <p:ph type="sldNum" sz="quarter" idx="12"/>
          </p:nvPr>
        </p:nvSpPr>
        <p:spPr/>
        <p:txBody>
          <a:bodyPr/>
          <a:lstStyle/>
          <a:p>
            <a:fld id="{A1C3A1F5-F269-2A47-BBB9-BDB2D4CF88E3}" type="slidenum">
              <a:rPr lang="nl-NL" smtClean="0"/>
              <a:t>30</a:t>
            </a:fld>
            <a:endParaRPr lang="nl-NL" dirty="0"/>
          </a:p>
        </p:txBody>
      </p:sp>
    </p:spTree>
    <p:extLst>
      <p:ext uri="{BB962C8B-B14F-4D97-AF65-F5344CB8AC3E}">
        <p14:creationId xmlns:p14="http://schemas.microsoft.com/office/powerpoint/2010/main" val="3775895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jdelijke aanduiding voor dianummer 5"/>
          <p:cNvSpPr>
            <a:spLocks noGrp="1"/>
          </p:cNvSpPr>
          <p:nvPr>
            <p:ph type="sldNum" sz="quarter" idx="12"/>
          </p:nvPr>
        </p:nvSpPr>
        <p:spPr>
          <a:xfrm>
            <a:off x="8920800" y="6483600"/>
            <a:ext cx="2548800" cy="331200"/>
          </a:xfrm>
        </p:spPr>
        <p:txBody>
          <a:bodyPr/>
          <a:lstStyle/>
          <a:p>
            <a:pPr>
              <a:defRPr/>
            </a:pPr>
            <a:fld id="{C6CB1DFD-CF3E-4A01-9561-5B47227590B9}" type="slidenum">
              <a:rPr lang="en-US" smtClean="0">
                <a:latin typeface="Calibri"/>
                <a:cs typeface="Calibri"/>
              </a:rPr>
              <a:pPr>
                <a:defRPr/>
              </a:pPr>
              <a:t>31</a:t>
            </a:fld>
            <a:endParaRPr lang="en-US" dirty="0">
              <a:latin typeface="Calibri"/>
              <a:cs typeface="Calibri"/>
            </a:endParaRPr>
          </a:p>
        </p:txBody>
      </p:sp>
      <p:sp>
        <p:nvSpPr>
          <p:cNvPr id="2" name="Rechthoek 1">
            <a:extLst>
              <a:ext uri="{FF2B5EF4-FFF2-40B4-BE49-F238E27FC236}">
                <a16:creationId xmlns:a16="http://schemas.microsoft.com/office/drawing/2014/main" id="{0AB5EBC4-C5D7-FE4A-9129-5C548A3E8EE1}"/>
              </a:ext>
            </a:extLst>
          </p:cNvPr>
          <p:cNvSpPr/>
          <p:nvPr/>
        </p:nvSpPr>
        <p:spPr>
          <a:xfrm>
            <a:off x="2431473" y="1074509"/>
            <a:ext cx="5731072" cy="1938992"/>
          </a:xfrm>
          <a:prstGeom prst="rect">
            <a:avLst/>
          </a:prstGeom>
        </p:spPr>
        <p:txBody>
          <a:bodyPr wrap="square">
            <a:spAutoFit/>
          </a:bodyPr>
          <a:lstStyle/>
          <a:p>
            <a:endParaRPr lang="nl-NL" sz="3000" b="1" dirty="0">
              <a:solidFill>
                <a:srgbClr val="000000"/>
              </a:solidFill>
              <a:cs typeface="Calibri"/>
            </a:endParaRPr>
          </a:p>
          <a:p>
            <a:endParaRPr lang="nl-NL" sz="3000" b="1" dirty="0">
              <a:solidFill>
                <a:srgbClr val="000000"/>
              </a:solidFill>
              <a:cs typeface="Calibri"/>
            </a:endParaRPr>
          </a:p>
          <a:p>
            <a:r>
              <a:rPr lang="nl-NL" sz="3000" b="1" dirty="0">
                <a:solidFill>
                  <a:srgbClr val="000000"/>
                </a:solidFill>
                <a:cs typeface="Calibri"/>
              </a:rPr>
              <a:t>Vragen? </a:t>
            </a:r>
          </a:p>
          <a:p>
            <a:endParaRPr lang="nl-NL" sz="3000" b="1" dirty="0">
              <a:solidFill>
                <a:srgbClr val="000000"/>
              </a:solidFill>
              <a:cs typeface="Calibri"/>
            </a:endParaRPr>
          </a:p>
        </p:txBody>
      </p:sp>
    </p:spTree>
    <p:extLst>
      <p:ext uri="{BB962C8B-B14F-4D97-AF65-F5344CB8AC3E}">
        <p14:creationId xmlns:p14="http://schemas.microsoft.com/office/powerpoint/2010/main" val="2320317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jdelijke aanduiding voor dianummer 5"/>
          <p:cNvSpPr>
            <a:spLocks noGrp="1"/>
          </p:cNvSpPr>
          <p:nvPr>
            <p:ph type="sldNum" sz="quarter" idx="12"/>
          </p:nvPr>
        </p:nvSpPr>
        <p:spPr>
          <a:xfrm>
            <a:off x="8920800" y="6483600"/>
            <a:ext cx="2548800" cy="331200"/>
          </a:xfrm>
        </p:spPr>
        <p:txBody>
          <a:bodyPr/>
          <a:lstStyle/>
          <a:p>
            <a:pPr>
              <a:defRPr/>
            </a:pPr>
            <a:fld id="{C6CB1DFD-CF3E-4A01-9561-5B47227590B9}" type="slidenum">
              <a:rPr lang="en-US" smtClean="0">
                <a:latin typeface="Calibri"/>
                <a:cs typeface="Calibri"/>
              </a:rPr>
              <a:pPr>
                <a:defRPr/>
              </a:pPr>
              <a:t>32</a:t>
            </a:fld>
            <a:endParaRPr lang="en-US" dirty="0">
              <a:latin typeface="Calibri"/>
              <a:cs typeface="Calibri"/>
            </a:endParaRPr>
          </a:p>
        </p:txBody>
      </p:sp>
      <p:sp>
        <p:nvSpPr>
          <p:cNvPr id="2" name="Rechthoek 1">
            <a:extLst>
              <a:ext uri="{FF2B5EF4-FFF2-40B4-BE49-F238E27FC236}">
                <a16:creationId xmlns:a16="http://schemas.microsoft.com/office/drawing/2014/main" id="{0AB5EBC4-C5D7-FE4A-9129-5C548A3E8EE1}"/>
              </a:ext>
            </a:extLst>
          </p:cNvPr>
          <p:cNvSpPr/>
          <p:nvPr/>
        </p:nvSpPr>
        <p:spPr>
          <a:xfrm>
            <a:off x="2431473" y="1074509"/>
            <a:ext cx="5731072" cy="1477328"/>
          </a:xfrm>
          <a:prstGeom prst="rect">
            <a:avLst/>
          </a:prstGeom>
        </p:spPr>
        <p:txBody>
          <a:bodyPr wrap="square">
            <a:spAutoFit/>
          </a:bodyPr>
          <a:lstStyle/>
          <a:p>
            <a:endParaRPr lang="nl-NL" sz="3000" b="1" dirty="0">
              <a:solidFill>
                <a:srgbClr val="000000"/>
              </a:solidFill>
              <a:cs typeface="Calibri"/>
            </a:endParaRPr>
          </a:p>
          <a:p>
            <a:endParaRPr lang="nl-NL" sz="3000" b="1" dirty="0">
              <a:solidFill>
                <a:srgbClr val="000000"/>
              </a:solidFill>
              <a:cs typeface="Calibri"/>
            </a:endParaRPr>
          </a:p>
          <a:p>
            <a:r>
              <a:rPr lang="nl-NL" sz="3000" b="1" dirty="0">
                <a:solidFill>
                  <a:srgbClr val="000000"/>
                </a:solidFill>
                <a:cs typeface="Calibri"/>
              </a:rPr>
              <a:t>Dank voor uw aandacht</a:t>
            </a:r>
          </a:p>
        </p:txBody>
      </p:sp>
    </p:spTree>
    <p:extLst>
      <p:ext uri="{BB962C8B-B14F-4D97-AF65-F5344CB8AC3E}">
        <p14:creationId xmlns:p14="http://schemas.microsoft.com/office/powerpoint/2010/main" val="3579309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nl-NL" sz="2800" b="1" dirty="0">
                <a:solidFill>
                  <a:srgbClr val="000000"/>
                </a:solidFill>
                <a:latin typeface="+mj-lt"/>
                <a:ea typeface="Calibri" panose="020F0502020204030204" pitchFamily="34" charset="0"/>
                <a:cs typeface="Arial" panose="020B0604020202020204" pitchFamily="34" charset="0"/>
              </a:rPr>
              <a:t>Kwalificatie MMC Hub </a:t>
            </a:r>
            <a:r>
              <a:rPr lang="nl-NL" sz="2800" b="1" dirty="0" err="1">
                <a:solidFill>
                  <a:srgbClr val="000000"/>
                </a:solidFill>
                <a:latin typeface="+mj-lt"/>
                <a:ea typeface="Calibri" panose="020F0502020204030204" pitchFamily="34" charset="0"/>
                <a:cs typeface="Arial" panose="020B0604020202020204" pitchFamily="34" charset="0"/>
              </a:rPr>
              <a:t>TenneT</a:t>
            </a:r>
            <a:br>
              <a:rPr lang="nl-NL" sz="2800" dirty="0">
                <a:latin typeface="+mj-lt"/>
                <a:ea typeface="Calibri" panose="020F0502020204030204" pitchFamily="34" charset="0"/>
                <a:cs typeface="Arial" panose="020B0604020202020204" pitchFamily="34" charset="0"/>
              </a:rPr>
            </a:br>
            <a:endParaRPr lang="nl-NL" sz="2800" dirty="0">
              <a:latin typeface="+mj-lt"/>
              <a:ea typeface="Calibri" panose="020F0502020204030204" pitchFamily="34" charset="0"/>
              <a:cs typeface="Arial" panose="020B0604020202020204" pitchFamily="34" charset="0"/>
            </a:endParaRPr>
          </a:p>
          <a:p>
            <a:pPr marL="0" indent="0">
              <a:buNone/>
            </a:pPr>
            <a:r>
              <a:rPr lang="nl-NL" sz="2400" i="1" dirty="0" err="1">
                <a:solidFill>
                  <a:srgbClr val="000000"/>
                </a:solidFill>
                <a:latin typeface="+mj-lt"/>
                <a:ea typeface="Calibri" panose="020F0502020204030204" pitchFamily="34" charset="0"/>
                <a:cs typeface="Arial" panose="020B0604020202020204" pitchFamily="34" charset="0"/>
              </a:rPr>
              <a:t>Elderik</a:t>
            </a:r>
            <a:r>
              <a:rPr lang="nl-NL" sz="2400" i="1" dirty="0">
                <a:solidFill>
                  <a:srgbClr val="000000"/>
                </a:solidFill>
                <a:latin typeface="+mj-lt"/>
                <a:ea typeface="Calibri" panose="020F0502020204030204" pitchFamily="34" charset="0"/>
                <a:cs typeface="Arial" panose="020B0604020202020204" pitchFamily="34" charset="0"/>
              </a:rPr>
              <a:t> de Witte - Project manager Allocatie 2.0 </a:t>
            </a:r>
            <a:r>
              <a:rPr lang="nl-NL" sz="2400" i="1" dirty="0" err="1">
                <a:solidFill>
                  <a:srgbClr val="000000"/>
                </a:solidFill>
                <a:latin typeface="+mj-lt"/>
                <a:ea typeface="Calibri" panose="020F0502020204030204" pitchFamily="34" charset="0"/>
                <a:cs typeface="Arial" panose="020B0604020202020204" pitchFamily="34" charset="0"/>
              </a:rPr>
              <a:t>TenneT</a:t>
            </a:r>
            <a:endParaRPr lang="nl-NL" sz="2400" i="1" dirty="0">
              <a:solidFill>
                <a:srgbClr val="000000"/>
              </a:solidFill>
              <a:latin typeface="+mj-lt"/>
              <a:ea typeface="Calibri" panose="020F0502020204030204" pitchFamily="34" charset="0"/>
              <a:cs typeface="Arial" panose="020B0604020202020204" pitchFamily="34" charset="0"/>
            </a:endParaRPr>
          </a:p>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4</a:t>
            </a:fld>
            <a:endParaRPr lang="nl-NL"/>
          </a:p>
        </p:txBody>
      </p:sp>
    </p:spTree>
    <p:extLst>
      <p:ext uri="{BB962C8B-B14F-4D97-AF65-F5344CB8AC3E}">
        <p14:creationId xmlns:p14="http://schemas.microsoft.com/office/powerpoint/2010/main" val="4247752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lstStyle/>
          <a:p>
            <a:pPr marL="0" indent="0">
              <a:buNone/>
            </a:pPr>
            <a:endParaRPr lang="nl-NL" dirty="0"/>
          </a:p>
          <a:p>
            <a:pPr marL="0" indent="0">
              <a:buNone/>
            </a:pPr>
            <a:endParaRPr lang="nl-NL" dirty="0"/>
          </a:p>
          <a:p>
            <a:endParaRPr lang="nl-NL" dirty="0"/>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5</a:t>
            </a:fld>
            <a:endParaRPr lang="nl-NL"/>
          </a:p>
        </p:txBody>
      </p:sp>
      <p:graphicFrame>
        <p:nvGraphicFramePr>
          <p:cNvPr id="32" name="Diagram 31">
            <a:extLst>
              <a:ext uri="{FF2B5EF4-FFF2-40B4-BE49-F238E27FC236}">
                <a16:creationId xmlns:a16="http://schemas.microsoft.com/office/drawing/2014/main" id="{FE5C619F-2712-4853-859B-18577E580A34}"/>
              </a:ext>
            </a:extLst>
          </p:cNvPr>
          <p:cNvGraphicFramePr/>
          <p:nvPr>
            <p:extLst>
              <p:ext uri="{D42A27DB-BD31-4B8C-83A1-F6EECF244321}">
                <p14:modId xmlns:p14="http://schemas.microsoft.com/office/powerpoint/2010/main" val="290633112"/>
              </p:ext>
            </p:extLst>
          </p:nvPr>
        </p:nvGraphicFramePr>
        <p:xfrm>
          <a:off x="457199" y="734451"/>
          <a:ext cx="10410546" cy="71762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Titel 1">
            <a:extLst>
              <a:ext uri="{FF2B5EF4-FFF2-40B4-BE49-F238E27FC236}">
                <a16:creationId xmlns:a16="http://schemas.microsoft.com/office/drawing/2014/main" id="{E889DEAA-72A1-0E4D-874D-E0D6C506C928}"/>
              </a:ext>
            </a:extLst>
          </p:cNvPr>
          <p:cNvSpPr>
            <a:spLocks noGrp="1"/>
          </p:cNvSpPr>
          <p:nvPr>
            <p:ph type="title"/>
          </p:nvPr>
        </p:nvSpPr>
        <p:spPr>
          <a:xfrm>
            <a:off x="609601" y="483992"/>
            <a:ext cx="8579555" cy="713631"/>
          </a:xfrm>
        </p:spPr>
        <p:txBody>
          <a:bodyPr/>
          <a:lstStyle/>
          <a:p>
            <a:r>
              <a:rPr lang="nl-NL" sz="2800" b="1" dirty="0"/>
              <a:t>Kwalificatie MMC Hub in 2 stappen</a:t>
            </a:r>
          </a:p>
        </p:txBody>
      </p:sp>
    </p:spTree>
    <p:extLst>
      <p:ext uri="{BB962C8B-B14F-4D97-AF65-F5344CB8AC3E}">
        <p14:creationId xmlns:p14="http://schemas.microsoft.com/office/powerpoint/2010/main" val="2042734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6</a:t>
            </a:fld>
            <a:endParaRPr lang="nl-NL"/>
          </a:p>
        </p:txBody>
      </p:sp>
      <p:sp>
        <p:nvSpPr>
          <p:cNvPr id="5" name="Rechthoek: afgeronde hoeken 20">
            <a:extLst>
              <a:ext uri="{FF2B5EF4-FFF2-40B4-BE49-F238E27FC236}">
                <a16:creationId xmlns:a16="http://schemas.microsoft.com/office/drawing/2014/main" id="{3E980A5B-9740-442A-A5D9-5D322EB104AB}"/>
              </a:ext>
            </a:extLst>
          </p:cNvPr>
          <p:cNvSpPr/>
          <p:nvPr/>
        </p:nvSpPr>
        <p:spPr>
          <a:xfrm>
            <a:off x="908954" y="1940358"/>
            <a:ext cx="9789525" cy="20574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algn="ctr" defTabSz="685783"/>
            <a:endParaRPr lang="nl-NL" sz="1350" kern="0">
              <a:solidFill>
                <a:prstClr val="white"/>
              </a:solidFill>
              <a:latin typeface="Calibri" panose="020F0502020204030204"/>
            </a:endParaRPr>
          </a:p>
        </p:txBody>
      </p:sp>
      <p:sp>
        <p:nvSpPr>
          <p:cNvPr id="8" name="Rectangle 45">
            <a:extLst>
              <a:ext uri="{FF2B5EF4-FFF2-40B4-BE49-F238E27FC236}">
                <a16:creationId xmlns:a16="http://schemas.microsoft.com/office/drawing/2014/main" id="{505249A4-4750-497B-831F-BCC39DAA0F9A}"/>
              </a:ext>
            </a:extLst>
          </p:cNvPr>
          <p:cNvSpPr/>
          <p:nvPr/>
        </p:nvSpPr>
        <p:spPr>
          <a:xfrm>
            <a:off x="2199586"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dirty="0">
                <a:solidFill>
                  <a:prstClr val="white"/>
                </a:solidFill>
                <a:latin typeface="Arial"/>
                <a:cs typeface="Arial"/>
              </a:rPr>
              <a:t>Nov‘21</a:t>
            </a:r>
          </a:p>
        </p:txBody>
      </p:sp>
      <p:sp>
        <p:nvSpPr>
          <p:cNvPr id="9" name="Rectangle 46">
            <a:extLst>
              <a:ext uri="{FF2B5EF4-FFF2-40B4-BE49-F238E27FC236}">
                <a16:creationId xmlns:a16="http://schemas.microsoft.com/office/drawing/2014/main" id="{2342168A-9D06-4A62-8DBA-1D1F9975781D}"/>
              </a:ext>
            </a:extLst>
          </p:cNvPr>
          <p:cNvSpPr/>
          <p:nvPr/>
        </p:nvSpPr>
        <p:spPr>
          <a:xfrm>
            <a:off x="3075720"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dirty="0">
                <a:solidFill>
                  <a:prstClr val="white"/>
                </a:solidFill>
                <a:latin typeface="Arial"/>
                <a:cs typeface="Arial"/>
              </a:rPr>
              <a:t>Dec‘21</a:t>
            </a:r>
          </a:p>
        </p:txBody>
      </p:sp>
      <p:sp>
        <p:nvSpPr>
          <p:cNvPr id="10" name="Rectangle 47">
            <a:extLst>
              <a:ext uri="{FF2B5EF4-FFF2-40B4-BE49-F238E27FC236}">
                <a16:creationId xmlns:a16="http://schemas.microsoft.com/office/drawing/2014/main" id="{E4E856E7-3A26-41D7-B2CF-E0CBA6676824}"/>
              </a:ext>
            </a:extLst>
          </p:cNvPr>
          <p:cNvSpPr/>
          <p:nvPr/>
        </p:nvSpPr>
        <p:spPr>
          <a:xfrm>
            <a:off x="3951855"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dirty="0">
                <a:solidFill>
                  <a:prstClr val="white"/>
                </a:solidFill>
                <a:latin typeface="Arial"/>
                <a:cs typeface="Arial"/>
              </a:rPr>
              <a:t>Jan '22</a:t>
            </a:r>
          </a:p>
        </p:txBody>
      </p:sp>
      <p:sp>
        <p:nvSpPr>
          <p:cNvPr id="11" name="Rectangle 48">
            <a:extLst>
              <a:ext uri="{FF2B5EF4-FFF2-40B4-BE49-F238E27FC236}">
                <a16:creationId xmlns:a16="http://schemas.microsoft.com/office/drawing/2014/main" id="{F0B43C0E-AF94-4E80-BC8E-F266DA98CB05}"/>
              </a:ext>
            </a:extLst>
          </p:cNvPr>
          <p:cNvSpPr/>
          <p:nvPr/>
        </p:nvSpPr>
        <p:spPr>
          <a:xfrm>
            <a:off x="4827989"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dirty="0">
                <a:solidFill>
                  <a:prstClr val="white"/>
                </a:solidFill>
                <a:latin typeface="Arial"/>
                <a:cs typeface="Arial"/>
              </a:rPr>
              <a:t>Feb '22</a:t>
            </a:r>
          </a:p>
        </p:txBody>
      </p:sp>
      <p:sp>
        <p:nvSpPr>
          <p:cNvPr id="12" name="Rectangle 49">
            <a:extLst>
              <a:ext uri="{FF2B5EF4-FFF2-40B4-BE49-F238E27FC236}">
                <a16:creationId xmlns:a16="http://schemas.microsoft.com/office/drawing/2014/main" id="{BCF9B5A1-4EFE-4255-A592-44C758225336}"/>
              </a:ext>
            </a:extLst>
          </p:cNvPr>
          <p:cNvSpPr/>
          <p:nvPr/>
        </p:nvSpPr>
        <p:spPr>
          <a:xfrm>
            <a:off x="5704123"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dirty="0" err="1">
                <a:solidFill>
                  <a:prstClr val="white"/>
                </a:solidFill>
                <a:latin typeface="Arial"/>
                <a:cs typeface="Arial"/>
              </a:rPr>
              <a:t>Mrt</a:t>
            </a:r>
            <a:r>
              <a:rPr lang="en-GB" sz="675" b="1" dirty="0">
                <a:solidFill>
                  <a:prstClr val="white"/>
                </a:solidFill>
                <a:latin typeface="Arial"/>
                <a:cs typeface="Arial"/>
              </a:rPr>
              <a:t> ‘22</a:t>
            </a:r>
          </a:p>
        </p:txBody>
      </p:sp>
      <p:sp>
        <p:nvSpPr>
          <p:cNvPr id="13" name="Rectangle 50">
            <a:extLst>
              <a:ext uri="{FF2B5EF4-FFF2-40B4-BE49-F238E27FC236}">
                <a16:creationId xmlns:a16="http://schemas.microsoft.com/office/drawing/2014/main" id="{83EB4955-BCA2-4E32-9E4C-44992A9B4ACB}"/>
              </a:ext>
            </a:extLst>
          </p:cNvPr>
          <p:cNvSpPr/>
          <p:nvPr/>
        </p:nvSpPr>
        <p:spPr>
          <a:xfrm>
            <a:off x="6580257"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dirty="0">
                <a:solidFill>
                  <a:prstClr val="white"/>
                </a:solidFill>
                <a:latin typeface="Arial"/>
                <a:cs typeface="Arial"/>
              </a:rPr>
              <a:t>Apr ‘22</a:t>
            </a:r>
          </a:p>
        </p:txBody>
      </p:sp>
      <p:sp>
        <p:nvSpPr>
          <p:cNvPr id="14" name="Rectangle 73">
            <a:extLst>
              <a:ext uri="{FF2B5EF4-FFF2-40B4-BE49-F238E27FC236}">
                <a16:creationId xmlns:a16="http://schemas.microsoft.com/office/drawing/2014/main" id="{7911E8FE-F609-412B-908D-8241A4414163}"/>
              </a:ext>
            </a:extLst>
          </p:cNvPr>
          <p:cNvSpPr/>
          <p:nvPr/>
        </p:nvSpPr>
        <p:spPr>
          <a:xfrm>
            <a:off x="971358" y="1944988"/>
            <a:ext cx="754380" cy="19765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nl-NL" sz="750" b="1" dirty="0">
                <a:solidFill>
                  <a:prstClr val="white"/>
                </a:solidFill>
                <a:latin typeface="Arial"/>
                <a:cs typeface="Arial"/>
              </a:rPr>
              <a:t>Tijdspad</a:t>
            </a:r>
          </a:p>
        </p:txBody>
      </p:sp>
      <p:sp>
        <p:nvSpPr>
          <p:cNvPr id="15" name="Rechthoek: afgeronde hoeken 14">
            <a:extLst>
              <a:ext uri="{FF2B5EF4-FFF2-40B4-BE49-F238E27FC236}">
                <a16:creationId xmlns:a16="http://schemas.microsoft.com/office/drawing/2014/main" id="{9625D230-E53D-440A-9B53-C0EF51651D5C}"/>
              </a:ext>
            </a:extLst>
          </p:cNvPr>
          <p:cNvSpPr/>
          <p:nvPr/>
        </p:nvSpPr>
        <p:spPr>
          <a:xfrm>
            <a:off x="908955" y="2210495"/>
            <a:ext cx="9789524" cy="2303316"/>
          </a:xfrm>
          <a:prstGeom prst="roundRect">
            <a:avLst>
              <a:gd name="adj" fmla="val 8081"/>
            </a:avLst>
          </a:prstGeom>
          <a:solidFill>
            <a:schemeClr val="accent3">
              <a:lumMod val="20000"/>
              <a:lumOff val="80000"/>
            </a:schemeClr>
          </a:solidFill>
          <a:ln w="3175" cap="flat" cmpd="sng" algn="ctr">
            <a:solidFill>
              <a:schemeClr val="accent2">
                <a:lumMod val="75000"/>
              </a:schemeClr>
            </a:solidFill>
            <a:prstDash val="solid"/>
          </a:ln>
          <a:effectLst/>
        </p:spPr>
        <p:txBody>
          <a:bodyPr wrap="none" lIns="81000" tIns="0" rIns="81000" bIns="0" rtlCol="0" anchor="ctr"/>
          <a:lstStyle/>
          <a:p>
            <a:pPr algn="ctr" defTabSz="342848">
              <a:defRPr/>
            </a:pPr>
            <a:endParaRPr lang="en-US" sz="825" b="1">
              <a:solidFill>
                <a:schemeClr val="tx1">
                  <a:lumMod val="75000"/>
                  <a:lumOff val="25000"/>
                </a:schemeClr>
              </a:solidFill>
              <a:latin typeface="+mj-lt"/>
            </a:endParaRPr>
          </a:p>
        </p:txBody>
      </p:sp>
      <p:sp>
        <p:nvSpPr>
          <p:cNvPr id="17" name="Rechthoek: afgeronde hoeken 1">
            <a:extLst>
              <a:ext uri="{FF2B5EF4-FFF2-40B4-BE49-F238E27FC236}">
                <a16:creationId xmlns:a16="http://schemas.microsoft.com/office/drawing/2014/main" id="{ADE972AB-8587-4CDC-95BE-753784707AA2}"/>
              </a:ext>
            </a:extLst>
          </p:cNvPr>
          <p:cNvSpPr/>
          <p:nvPr/>
        </p:nvSpPr>
        <p:spPr>
          <a:xfrm>
            <a:off x="908956" y="2251720"/>
            <a:ext cx="9789524" cy="2195589"/>
          </a:xfrm>
          <a:prstGeom prst="roundRect">
            <a:avLst/>
          </a:prstGeom>
          <a:solidFill>
            <a:srgbClr val="92D050"/>
          </a:solidFill>
          <a:ln w="12700" cap="flat" cmpd="sng" algn="ctr">
            <a:solidFill>
              <a:sysClr val="windowText" lastClr="000000"/>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8" name="Pijl: punthaak 22">
            <a:extLst>
              <a:ext uri="{FF2B5EF4-FFF2-40B4-BE49-F238E27FC236}">
                <a16:creationId xmlns:a16="http://schemas.microsoft.com/office/drawing/2014/main" id="{97340370-696C-4A02-9CFA-981460560ABF}"/>
              </a:ext>
            </a:extLst>
          </p:cNvPr>
          <p:cNvSpPr/>
          <p:nvPr/>
        </p:nvSpPr>
        <p:spPr>
          <a:xfrm>
            <a:off x="1941342" y="2251720"/>
            <a:ext cx="8296352" cy="392868"/>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nl-NL" sz="675" b="1" kern="0" dirty="0" err="1">
                <a:solidFill>
                  <a:prstClr val="white"/>
                </a:solidFill>
                <a:latin typeface="Arial" panose="020B0604020202020204" pitchFamily="34" charset="0"/>
                <a:cs typeface="Arial" panose="020B0604020202020204" pitchFamily="34" charset="0"/>
              </a:rPr>
              <a:t>Qualification</a:t>
            </a:r>
            <a:r>
              <a:rPr lang="nl-NL" sz="675" b="1" kern="0" dirty="0">
                <a:solidFill>
                  <a:prstClr val="white"/>
                </a:solidFill>
                <a:latin typeface="Arial" panose="020B0604020202020204" pitchFamily="34" charset="0"/>
                <a:cs typeface="Arial" panose="020B0604020202020204" pitchFamily="34" charset="0"/>
              </a:rPr>
              <a:t> </a:t>
            </a:r>
            <a:r>
              <a:rPr lang="nl-NL" sz="675" b="1" kern="0" dirty="0" err="1">
                <a:solidFill>
                  <a:prstClr val="white"/>
                </a:solidFill>
                <a:latin typeface="Arial" panose="020B0604020202020204" pitchFamily="34" charset="0"/>
                <a:cs typeface="Arial" panose="020B0604020202020204" pitchFamily="34" charset="0"/>
              </a:rPr>
              <a:t>for</a:t>
            </a:r>
            <a:r>
              <a:rPr lang="nl-NL" sz="675" b="1" kern="0" dirty="0">
                <a:solidFill>
                  <a:prstClr val="white"/>
                </a:solidFill>
                <a:latin typeface="Arial" panose="020B0604020202020204" pitchFamily="34" charset="0"/>
                <a:cs typeface="Arial" panose="020B0604020202020204" pitchFamily="34" charset="0"/>
              </a:rPr>
              <a:t>  </a:t>
            </a:r>
            <a:r>
              <a:rPr lang="nl-NL" sz="675" b="1" kern="0" dirty="0" err="1">
                <a:solidFill>
                  <a:prstClr val="white"/>
                </a:solidFill>
                <a:latin typeface="Arial" panose="020B0604020202020204" pitchFamily="34" charset="0"/>
                <a:cs typeface="Arial" panose="020B0604020202020204" pitchFamily="34" charset="0"/>
              </a:rPr>
              <a:t>Measurements</a:t>
            </a:r>
            <a:r>
              <a:rPr lang="nl-NL" sz="675" b="1" kern="0" dirty="0">
                <a:solidFill>
                  <a:prstClr val="white"/>
                </a:solidFill>
                <a:latin typeface="Arial" panose="020B0604020202020204" pitchFamily="34" charset="0"/>
                <a:cs typeface="Arial" panose="020B0604020202020204" pitchFamily="34" charset="0"/>
              </a:rPr>
              <a:t> (TQF)</a:t>
            </a:r>
          </a:p>
        </p:txBody>
      </p:sp>
      <p:sp>
        <p:nvSpPr>
          <p:cNvPr id="26" name="TextBox 126">
            <a:extLst>
              <a:ext uri="{FF2B5EF4-FFF2-40B4-BE49-F238E27FC236}">
                <a16:creationId xmlns:a16="http://schemas.microsoft.com/office/drawing/2014/main" id="{B1FCCBAA-9C0D-44FE-A397-30F1322702BF}"/>
              </a:ext>
            </a:extLst>
          </p:cNvPr>
          <p:cNvSpPr txBox="1"/>
          <p:nvPr/>
        </p:nvSpPr>
        <p:spPr>
          <a:xfrm>
            <a:off x="3172050" y="4598627"/>
            <a:ext cx="602570" cy="469359"/>
          </a:xfrm>
          <a:prstGeom prst="rect">
            <a:avLst/>
          </a:prstGeom>
          <a:noFill/>
        </p:spPr>
        <p:txBody>
          <a:bodyPr wrap="square" lIns="68580" tIns="34290" rIns="68580" bIns="34290" rtlCol="0" anchor="t">
            <a:spAutoFit/>
          </a:bodyPr>
          <a:lstStyle/>
          <a:p>
            <a:pPr algn="ctr" defTabSz="685783">
              <a:defRPr/>
            </a:pPr>
            <a:r>
              <a:rPr lang="en-GB" sz="600" b="1" dirty="0">
                <a:solidFill>
                  <a:prstClr val="black"/>
                </a:solidFill>
                <a:cs typeface="Calibri"/>
              </a:rPr>
              <a:t> </a:t>
            </a:r>
          </a:p>
          <a:p>
            <a:pPr algn="ctr" defTabSz="685783">
              <a:defRPr/>
            </a:pPr>
            <a:r>
              <a:rPr lang="en-GB" sz="1000" dirty="0">
                <a:solidFill>
                  <a:prstClr val="black"/>
                </a:solidFill>
                <a:cs typeface="Calibri"/>
              </a:rPr>
              <a:t>17 Dec ’21</a:t>
            </a:r>
          </a:p>
        </p:txBody>
      </p:sp>
      <p:sp>
        <p:nvSpPr>
          <p:cNvPr id="27" name="Isosceles Triangle 125">
            <a:extLst>
              <a:ext uri="{FF2B5EF4-FFF2-40B4-BE49-F238E27FC236}">
                <a16:creationId xmlns:a16="http://schemas.microsoft.com/office/drawing/2014/main" id="{A2CA45EB-A3F2-4B90-8C92-72B5DC549038}"/>
              </a:ext>
            </a:extLst>
          </p:cNvPr>
          <p:cNvSpPr/>
          <p:nvPr/>
        </p:nvSpPr>
        <p:spPr>
          <a:xfrm>
            <a:off x="3420920" y="4531293"/>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28" name="TextBox 126">
            <a:extLst>
              <a:ext uri="{FF2B5EF4-FFF2-40B4-BE49-F238E27FC236}">
                <a16:creationId xmlns:a16="http://schemas.microsoft.com/office/drawing/2014/main" id="{B1FCCBAA-9C0D-44FE-A397-30F1322702BF}"/>
              </a:ext>
            </a:extLst>
          </p:cNvPr>
          <p:cNvSpPr txBox="1"/>
          <p:nvPr/>
        </p:nvSpPr>
        <p:spPr>
          <a:xfrm>
            <a:off x="3794644" y="4602510"/>
            <a:ext cx="602570" cy="315471"/>
          </a:xfrm>
          <a:prstGeom prst="rect">
            <a:avLst/>
          </a:prstGeom>
          <a:noFill/>
        </p:spPr>
        <p:txBody>
          <a:bodyPr wrap="square" lIns="68580" tIns="34290" rIns="68580" bIns="34290" rtlCol="0" anchor="t">
            <a:spAutoFit/>
          </a:bodyPr>
          <a:lstStyle/>
          <a:p>
            <a:pPr algn="ctr" defTabSz="685783">
              <a:defRPr/>
            </a:pPr>
            <a:r>
              <a:rPr lang="en-GB" sz="600" b="1" dirty="0">
                <a:solidFill>
                  <a:prstClr val="black"/>
                </a:solidFill>
                <a:cs typeface="Calibri"/>
              </a:rPr>
              <a:t> </a:t>
            </a:r>
          </a:p>
          <a:p>
            <a:pPr algn="ctr" defTabSz="685783">
              <a:defRPr/>
            </a:pPr>
            <a:r>
              <a:rPr lang="en-GB" sz="1000" dirty="0">
                <a:solidFill>
                  <a:prstClr val="black"/>
                </a:solidFill>
                <a:cs typeface="Calibri"/>
              </a:rPr>
              <a:t>3 Jan ’22</a:t>
            </a:r>
          </a:p>
        </p:txBody>
      </p:sp>
      <p:sp>
        <p:nvSpPr>
          <p:cNvPr id="29" name="Isosceles Triangle 125">
            <a:extLst>
              <a:ext uri="{FF2B5EF4-FFF2-40B4-BE49-F238E27FC236}">
                <a16:creationId xmlns:a16="http://schemas.microsoft.com/office/drawing/2014/main" id="{A2CA45EB-A3F2-4B90-8C92-72B5DC549038}"/>
              </a:ext>
            </a:extLst>
          </p:cNvPr>
          <p:cNvSpPr/>
          <p:nvPr/>
        </p:nvSpPr>
        <p:spPr>
          <a:xfrm>
            <a:off x="3958769" y="4523307"/>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30" name="TextBox 126">
            <a:extLst>
              <a:ext uri="{FF2B5EF4-FFF2-40B4-BE49-F238E27FC236}">
                <a16:creationId xmlns:a16="http://schemas.microsoft.com/office/drawing/2014/main" id="{B1FCCBAA-9C0D-44FE-A397-30F1322702BF}"/>
              </a:ext>
            </a:extLst>
          </p:cNvPr>
          <p:cNvSpPr txBox="1"/>
          <p:nvPr/>
        </p:nvSpPr>
        <p:spPr>
          <a:xfrm>
            <a:off x="5803717" y="4565583"/>
            <a:ext cx="602570" cy="530915"/>
          </a:xfrm>
          <a:prstGeom prst="rect">
            <a:avLst/>
          </a:prstGeom>
          <a:noFill/>
        </p:spPr>
        <p:txBody>
          <a:bodyPr wrap="square" lIns="68580" tIns="34290" rIns="68580" bIns="34290" rtlCol="0" anchor="t">
            <a:spAutoFit/>
          </a:bodyPr>
          <a:lstStyle/>
          <a:p>
            <a:pPr algn="ctr" defTabSz="685783">
              <a:defRPr/>
            </a:pPr>
            <a:r>
              <a:rPr lang="en-GB" sz="1000" b="1" dirty="0">
                <a:solidFill>
                  <a:prstClr val="black"/>
                </a:solidFill>
                <a:cs typeface="Calibri"/>
              </a:rPr>
              <a:t> </a:t>
            </a:r>
          </a:p>
          <a:p>
            <a:pPr algn="ctr" defTabSz="685783">
              <a:defRPr/>
            </a:pPr>
            <a:r>
              <a:rPr lang="en-GB" sz="1000" dirty="0">
                <a:solidFill>
                  <a:prstClr val="black"/>
                </a:solidFill>
                <a:cs typeface="Calibri"/>
              </a:rPr>
              <a:t>19 </a:t>
            </a:r>
            <a:r>
              <a:rPr lang="en-GB" sz="1000" dirty="0" err="1">
                <a:solidFill>
                  <a:prstClr val="black"/>
                </a:solidFill>
                <a:cs typeface="Calibri"/>
              </a:rPr>
              <a:t>Mrt</a:t>
            </a:r>
            <a:r>
              <a:rPr lang="en-GB" sz="1000" dirty="0">
                <a:solidFill>
                  <a:prstClr val="black"/>
                </a:solidFill>
                <a:cs typeface="Calibri"/>
              </a:rPr>
              <a:t> ’22</a:t>
            </a:r>
          </a:p>
        </p:txBody>
      </p:sp>
      <p:sp>
        <p:nvSpPr>
          <p:cNvPr id="31" name="Isosceles Triangle 125">
            <a:extLst>
              <a:ext uri="{FF2B5EF4-FFF2-40B4-BE49-F238E27FC236}">
                <a16:creationId xmlns:a16="http://schemas.microsoft.com/office/drawing/2014/main" id="{A2CA45EB-A3F2-4B90-8C92-72B5DC549038}"/>
              </a:ext>
            </a:extLst>
          </p:cNvPr>
          <p:cNvSpPr/>
          <p:nvPr/>
        </p:nvSpPr>
        <p:spPr>
          <a:xfrm>
            <a:off x="5950297" y="4524937"/>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32" name="Titel 1">
            <a:extLst>
              <a:ext uri="{FF2B5EF4-FFF2-40B4-BE49-F238E27FC236}">
                <a16:creationId xmlns:a16="http://schemas.microsoft.com/office/drawing/2014/main" id="{4048B8F2-E2BB-804B-A2D5-E93FDB995894}"/>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nl-NL" sz="2800" b="1" dirty="0"/>
              <a:t>Tijdspad kwalificatie</a:t>
            </a:r>
          </a:p>
        </p:txBody>
      </p:sp>
      <p:sp>
        <p:nvSpPr>
          <p:cNvPr id="33" name="Pijl: punthaak 18">
            <a:extLst>
              <a:ext uri="{FF2B5EF4-FFF2-40B4-BE49-F238E27FC236}">
                <a16:creationId xmlns:a16="http://schemas.microsoft.com/office/drawing/2014/main" id="{341B4AD3-F6A1-47D1-A509-006E515328F3}"/>
              </a:ext>
            </a:extLst>
          </p:cNvPr>
          <p:cNvSpPr/>
          <p:nvPr/>
        </p:nvSpPr>
        <p:spPr>
          <a:xfrm>
            <a:off x="5985035" y="3729318"/>
            <a:ext cx="2018004" cy="651643"/>
          </a:xfrm>
          <a:prstGeom prst="chevron">
            <a:avLst/>
          </a:prstGeom>
          <a:solidFill>
            <a:srgbClr val="FFC000"/>
          </a:solidFill>
          <a:ln w="12700" cap="flat" cmpd="sng" algn="ctr">
            <a:noFill/>
            <a:prstDash val="solid"/>
            <a:miter lim="800000"/>
          </a:ln>
          <a:effectLst/>
        </p:spPr>
        <p:txBody>
          <a:bodyPr rtlCol="0" anchor="ctr"/>
          <a:lstStyle/>
          <a:p>
            <a:pPr algn="ctr" defTabSz="685783">
              <a:defRPr/>
            </a:pPr>
            <a:r>
              <a:rPr lang="nl-NL" sz="1000" b="1" kern="0" dirty="0">
                <a:latin typeface="Arial" panose="020B0604020202020204" pitchFamily="34" charset="0"/>
                <a:cs typeface="Arial" panose="020B0604020202020204" pitchFamily="34" charset="0"/>
              </a:rPr>
              <a:t>Go-live/Duale fase (PROD)</a:t>
            </a:r>
          </a:p>
        </p:txBody>
      </p:sp>
      <p:sp>
        <p:nvSpPr>
          <p:cNvPr id="34" name="Pijl: punthaak 18">
            <a:extLst>
              <a:ext uri="{FF2B5EF4-FFF2-40B4-BE49-F238E27FC236}">
                <a16:creationId xmlns:a16="http://schemas.microsoft.com/office/drawing/2014/main" id="{341B4AD3-F6A1-47D1-A509-006E515328F3}"/>
              </a:ext>
            </a:extLst>
          </p:cNvPr>
          <p:cNvSpPr/>
          <p:nvPr/>
        </p:nvSpPr>
        <p:spPr>
          <a:xfrm>
            <a:off x="3903280" y="2952362"/>
            <a:ext cx="1224532" cy="704591"/>
          </a:xfrm>
          <a:prstGeom prst="chevron">
            <a:avLst/>
          </a:prstGeom>
          <a:solidFill>
            <a:srgbClr val="FFC000"/>
          </a:solidFill>
          <a:ln w="12700" cap="flat" cmpd="sng" algn="ctr">
            <a:noFill/>
            <a:prstDash val="solid"/>
            <a:miter lim="800000"/>
          </a:ln>
          <a:effectLst/>
        </p:spPr>
        <p:txBody>
          <a:bodyPr rtlCol="0" anchor="ctr"/>
          <a:lstStyle/>
          <a:p>
            <a:pPr algn="ctr" defTabSz="685783">
              <a:defRPr/>
            </a:pPr>
            <a:r>
              <a:rPr lang="nl-NL" sz="900" b="1" kern="0" dirty="0">
                <a:latin typeface="Arial" panose="020B0604020202020204" pitchFamily="34" charset="0"/>
                <a:cs typeface="Arial" panose="020B0604020202020204" pitchFamily="34" charset="0"/>
              </a:rPr>
              <a:t>NEDU GAT (Q)</a:t>
            </a:r>
          </a:p>
        </p:txBody>
      </p:sp>
      <p:sp>
        <p:nvSpPr>
          <p:cNvPr id="35" name="Rectangle 50">
            <a:extLst>
              <a:ext uri="{FF2B5EF4-FFF2-40B4-BE49-F238E27FC236}">
                <a16:creationId xmlns:a16="http://schemas.microsoft.com/office/drawing/2014/main" id="{83EB4955-BCA2-4E32-9E4C-44992A9B4ACB}"/>
              </a:ext>
            </a:extLst>
          </p:cNvPr>
          <p:cNvSpPr/>
          <p:nvPr/>
        </p:nvSpPr>
        <p:spPr>
          <a:xfrm>
            <a:off x="7453003" y="1967799"/>
            <a:ext cx="827560" cy="15087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dirty="0">
                <a:solidFill>
                  <a:prstClr val="white"/>
                </a:solidFill>
                <a:latin typeface="Arial"/>
                <a:cs typeface="Arial"/>
              </a:rPr>
              <a:t>Mei ‘22</a:t>
            </a:r>
          </a:p>
        </p:txBody>
      </p:sp>
      <p:sp>
        <p:nvSpPr>
          <p:cNvPr id="36" name="Rectangle 50">
            <a:extLst>
              <a:ext uri="{FF2B5EF4-FFF2-40B4-BE49-F238E27FC236}">
                <a16:creationId xmlns:a16="http://schemas.microsoft.com/office/drawing/2014/main" id="{83EB4955-BCA2-4E32-9E4C-44992A9B4ACB}"/>
              </a:ext>
            </a:extLst>
          </p:cNvPr>
          <p:cNvSpPr/>
          <p:nvPr/>
        </p:nvSpPr>
        <p:spPr>
          <a:xfrm>
            <a:off x="8340841" y="1972328"/>
            <a:ext cx="827560" cy="15087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dirty="0">
                <a:solidFill>
                  <a:prstClr val="white"/>
                </a:solidFill>
                <a:latin typeface="Arial"/>
                <a:cs typeface="Arial"/>
              </a:rPr>
              <a:t>Jun ‘22</a:t>
            </a:r>
          </a:p>
        </p:txBody>
      </p:sp>
      <p:cxnSp>
        <p:nvCxnSpPr>
          <p:cNvPr id="37" name="Gebogen verbindingslijn 36"/>
          <p:cNvCxnSpPr>
            <a:endCxn id="33" idx="1"/>
          </p:cNvCxnSpPr>
          <p:nvPr/>
        </p:nvCxnSpPr>
        <p:spPr>
          <a:xfrm rot="16200000" flipH="1">
            <a:off x="5262959" y="3007242"/>
            <a:ext cx="1420116" cy="67568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Pijl: punthaak 18">
            <a:extLst>
              <a:ext uri="{FF2B5EF4-FFF2-40B4-BE49-F238E27FC236}">
                <a16:creationId xmlns:a16="http://schemas.microsoft.com/office/drawing/2014/main" id="{341B4AD3-F6A1-47D1-A509-006E515328F3}"/>
              </a:ext>
            </a:extLst>
          </p:cNvPr>
          <p:cNvSpPr/>
          <p:nvPr/>
        </p:nvSpPr>
        <p:spPr>
          <a:xfrm>
            <a:off x="1461248" y="2261285"/>
            <a:ext cx="8901952" cy="561349"/>
          </a:xfrm>
          <a:prstGeom prst="chevron">
            <a:avLst/>
          </a:prstGeom>
          <a:solidFill>
            <a:schemeClr val="accent1">
              <a:lumMod val="60000"/>
              <a:lumOff val="40000"/>
            </a:schemeClr>
          </a:solidFill>
          <a:ln w="12700" cap="flat" cmpd="sng" algn="ctr">
            <a:noFill/>
            <a:prstDash val="solid"/>
            <a:miter lim="800000"/>
          </a:ln>
          <a:effectLst/>
        </p:spPr>
        <p:txBody>
          <a:bodyPr rtlCol="0" anchor="ctr"/>
          <a:lstStyle/>
          <a:p>
            <a:pPr algn="ctr" defTabSz="685783">
              <a:defRPr/>
            </a:pPr>
            <a:r>
              <a:rPr lang="nl-NL" sz="1000" b="1" kern="0" dirty="0">
                <a:latin typeface="Arial" panose="020B0604020202020204" pitchFamily="34" charset="0"/>
                <a:cs typeface="Arial" panose="020B0604020202020204" pitchFamily="34" charset="0"/>
              </a:rPr>
              <a:t>Kwalificatie (TQF)</a:t>
            </a:r>
            <a:endParaRPr lang="nl-NL" sz="1000" b="1" kern="0" dirty="0">
              <a:solidFill>
                <a:prstClr val="white"/>
              </a:solidFill>
              <a:latin typeface="Arial" panose="020B0604020202020204" pitchFamily="34" charset="0"/>
              <a:cs typeface="Arial" panose="020B0604020202020204" pitchFamily="34" charset="0"/>
            </a:endParaRPr>
          </a:p>
        </p:txBody>
      </p:sp>
      <p:cxnSp>
        <p:nvCxnSpPr>
          <p:cNvPr id="43" name="Gebogen verbindingslijn 42"/>
          <p:cNvCxnSpPr>
            <a:endCxn id="34" idx="1"/>
          </p:cNvCxnSpPr>
          <p:nvPr/>
        </p:nvCxnSpPr>
        <p:spPr>
          <a:xfrm>
            <a:off x="3420920" y="2822634"/>
            <a:ext cx="834656" cy="482024"/>
          </a:xfrm>
          <a:prstGeom prst="bentConnector3">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73100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lstStyle/>
          <a:p>
            <a:pPr>
              <a:buFont typeface="Wingdings" pitchFamily="2" charset="2"/>
              <a:buChar char="§"/>
            </a:pPr>
            <a:endParaRPr lang="nl-NL" sz="1800" dirty="0">
              <a:solidFill>
                <a:srgbClr val="000000"/>
              </a:solidFill>
              <a:effectLst/>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We proberen e-mails binnen 1 dag te beantwoorden</a:t>
            </a:r>
          </a:p>
          <a:p>
            <a:pPr>
              <a:buFont typeface="Wingdings" pitchFamily="2" charset="2"/>
              <a:buChar char="§"/>
            </a:pPr>
            <a:r>
              <a:rPr lang="nl-NL" sz="1800" dirty="0">
                <a:ea typeface="Calibri" panose="020F0502020204030204" pitchFamily="34" charset="0"/>
                <a:cs typeface="Arial" panose="020B0604020202020204" pitchFamily="34" charset="0"/>
              </a:rPr>
              <a:t>Vanwege ziekteverzuim kunnen we dit momenteel echter niet garanderen</a:t>
            </a:r>
          </a:p>
          <a:p>
            <a:pPr>
              <a:buFont typeface="Wingdings" pitchFamily="2" charset="2"/>
              <a:buChar char="§"/>
            </a:pPr>
            <a:r>
              <a:rPr lang="nl-NL" sz="1800" dirty="0">
                <a:ea typeface="Calibri" panose="020F0502020204030204" pitchFamily="34" charset="0"/>
                <a:cs typeface="Arial" panose="020B0604020202020204" pitchFamily="34" charset="0"/>
              </a:rPr>
              <a:t>We proberen deze situatie zo snel mogelijk op te lossen</a:t>
            </a: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7</a:t>
            </a:fld>
            <a:endParaRPr lang="nl-NL" dirty="0"/>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nl-NL" sz="2800" b="1" dirty="0"/>
              <a:t>Support kwalificatie</a:t>
            </a:r>
          </a:p>
        </p:txBody>
      </p:sp>
    </p:spTree>
    <p:extLst>
      <p:ext uri="{BB962C8B-B14F-4D97-AF65-F5344CB8AC3E}">
        <p14:creationId xmlns:p14="http://schemas.microsoft.com/office/powerpoint/2010/main" val="323950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a:buFont typeface="Wingdings" pitchFamily="2" charset="2"/>
              <a:buChar char="§"/>
            </a:pPr>
            <a:r>
              <a:rPr lang="nl-NL" sz="1800" dirty="0">
                <a:solidFill>
                  <a:srgbClr val="000000"/>
                </a:solidFill>
                <a:effectLst/>
                <a:ea typeface="Calibri" panose="020F0502020204030204" pitchFamily="34" charset="0"/>
                <a:cs typeface="Arial" panose="020B0604020202020204" pitchFamily="34" charset="0"/>
              </a:rPr>
              <a:t>Reminder voor </a:t>
            </a:r>
            <a:r>
              <a:rPr lang="nl-NL" sz="1800" dirty="0" err="1">
                <a:solidFill>
                  <a:srgbClr val="000000"/>
                </a:solidFill>
                <a:effectLst/>
                <a:ea typeface="Calibri" panose="020F0502020204030204" pitchFamily="34" charset="0"/>
                <a:cs typeface="Arial" panose="020B0604020202020204" pitchFamily="34" charset="0"/>
              </a:rPr>
              <a:t>BRPs</a:t>
            </a:r>
            <a:r>
              <a:rPr lang="nl-NL" sz="1800" dirty="0">
                <a:solidFill>
                  <a:srgbClr val="000000"/>
                </a:solidFill>
                <a:effectLst/>
                <a:ea typeface="Calibri" panose="020F0502020204030204" pitchFamily="34" charset="0"/>
                <a:cs typeface="Arial" panose="020B0604020202020204" pitchFamily="34" charset="0"/>
              </a:rPr>
              <a:t>, die mogelijk laat zijn met implementeren van TR2021. Met ingang van TR2021 go-live kan op </a:t>
            </a:r>
            <a:r>
              <a:rPr lang="nl-NL" sz="1800" dirty="0">
                <a:ea typeface="Calibri" panose="020F0502020204030204" pitchFamily="34" charset="0"/>
                <a:cs typeface="Arial" panose="020B0604020202020204" pitchFamily="34" charset="0"/>
              </a:rPr>
              <a:t>allocatie </a:t>
            </a:r>
            <a:r>
              <a:rPr lang="nl-NL" sz="1800" dirty="0">
                <a:solidFill>
                  <a:srgbClr val="000000"/>
                </a:solidFill>
                <a:effectLst/>
                <a:ea typeface="Calibri" panose="020F0502020204030204" pitchFamily="34" charset="0"/>
                <a:cs typeface="Arial" panose="020B0604020202020204" pitchFamily="34" charset="0"/>
              </a:rPr>
              <a:t>alleen worden gereclameerd doo</a:t>
            </a:r>
            <a:r>
              <a:rPr lang="nl-NL" sz="1800" dirty="0">
                <a:ea typeface="Calibri" panose="020F0502020204030204" pitchFamily="34" charset="0"/>
                <a:cs typeface="Arial" panose="020B0604020202020204" pitchFamily="34" charset="0"/>
              </a:rPr>
              <a:t>r middel van de nieuwe XML reclamatie berichten, voor de aansluitingen die “om” zijn. De route via de netbeheerders vervalt. Dus wees er op tijd bij om die reclamaties te implementeren en te kwalificeren. </a:t>
            </a:r>
            <a:endParaRPr lang="nl-NL" sz="1800" dirty="0">
              <a:solidFill>
                <a:srgbClr val="000000"/>
              </a:solidFill>
              <a:effectLst/>
              <a:ea typeface="Calibri" panose="020F0502020204030204" pitchFamily="34" charset="0"/>
              <a:cs typeface="Arial" panose="020B0604020202020204" pitchFamily="34" charset="0"/>
            </a:endParaRPr>
          </a:p>
          <a:p>
            <a:pPr>
              <a:buFont typeface="Wingdings" pitchFamily="2" charset="2"/>
              <a:buChar char="§"/>
            </a:pPr>
            <a:r>
              <a:rPr lang="nl-NL" sz="1800" dirty="0">
                <a:ea typeface="Calibri" panose="020F0502020204030204" pitchFamily="34" charset="0"/>
                <a:cs typeface="Arial" panose="020B0604020202020204" pitchFamily="34" charset="0"/>
              </a:rPr>
              <a:t>Op 18 november kondigde TenneT aan te verwachten dat het E-programma-project live gaat in januari 2022 gevolgd door een gefaseerde transitie (pilot, partijen alleen binnenlands, partijen binnenlands en buitenlands)</a:t>
            </a:r>
          </a:p>
          <a:p>
            <a:pPr>
              <a:buFont typeface="Wingdings" pitchFamily="2" charset="2"/>
              <a:buChar char="§"/>
            </a:pPr>
            <a:r>
              <a:rPr lang="nl-NL" sz="1800" dirty="0" err="1">
                <a:ea typeface="Calibri" panose="020F0502020204030204" pitchFamily="34" charset="0"/>
                <a:cs typeface="Arial" panose="020B0604020202020204" pitchFamily="34" charset="0"/>
              </a:rPr>
              <a:t>PV’s</a:t>
            </a:r>
            <a:r>
              <a:rPr lang="nl-NL" sz="1800" dirty="0">
                <a:ea typeface="Calibri" panose="020F0502020204030204" pitchFamily="34" charset="0"/>
                <a:cs typeface="Arial" panose="020B0604020202020204" pitchFamily="34" charset="0"/>
              </a:rPr>
              <a:t> die alleen gericht zijn op het binnenland, zijn (bijna) allemaal gekwalificeerd. Daarom is er bij het testen geen verstorende werking tussen het E-programma-project en Tranche 1 Allocatie 2.0 (Kwalificatie en NEDU GAT)</a:t>
            </a:r>
          </a:p>
          <a:p>
            <a:pPr>
              <a:buFont typeface="Wingdings" pitchFamily="2" charset="2"/>
              <a:buChar char="§"/>
            </a:pPr>
            <a:r>
              <a:rPr lang="nl-NL" sz="1800" dirty="0">
                <a:ea typeface="Calibri" panose="020F0502020204030204" pitchFamily="34" charset="0"/>
                <a:cs typeface="Arial" panose="020B0604020202020204" pitchFamily="34" charset="0"/>
              </a:rPr>
              <a:t>Er is een risico dat de transitieperiode van het E-programma voor </a:t>
            </a:r>
            <a:r>
              <a:rPr lang="nl-NL" sz="1800" dirty="0" err="1">
                <a:ea typeface="Calibri" panose="020F0502020204030204" pitchFamily="34" charset="0"/>
                <a:cs typeface="Arial" panose="020B0604020202020204" pitchFamily="34" charset="0"/>
              </a:rPr>
              <a:t>PV’s</a:t>
            </a:r>
            <a:r>
              <a:rPr lang="nl-NL" sz="1800" dirty="0">
                <a:ea typeface="Calibri" panose="020F0502020204030204" pitchFamily="34" charset="0"/>
                <a:cs typeface="Arial" panose="020B0604020202020204" pitchFamily="34" charset="0"/>
              </a:rPr>
              <a:t> die alleen gericht zijn op het binnenland overlapt met de go live van Tranche 1 Allocatie 2.0 op 19 maart 2022</a:t>
            </a:r>
          </a:p>
          <a:p>
            <a:pPr>
              <a:buFont typeface="Wingdings" pitchFamily="2" charset="2"/>
              <a:buChar char="§"/>
            </a:pPr>
            <a:r>
              <a:rPr lang="nl-NL" sz="1800" dirty="0">
                <a:ea typeface="Calibri" panose="020F0502020204030204" pitchFamily="34" charset="0"/>
                <a:cs typeface="Arial" panose="020B0604020202020204" pitchFamily="34" charset="0"/>
              </a:rPr>
              <a:t>Heb je opmerkingen of te maken met beperkingen ten opzichte van bovenstaande? Neem dan contact op via </a:t>
            </a:r>
            <a:r>
              <a:rPr lang="nl-NL" sz="1800" dirty="0">
                <a:ea typeface="Calibri" panose="020F0502020204030204" pitchFamily="34" charset="0"/>
                <a:cs typeface="Arial" panose="020B0604020202020204" pitchFamily="34" charset="0"/>
                <a:hlinkClick r:id="rId2"/>
              </a:rPr>
              <a:t>EDIXML@tennet.eu</a:t>
            </a:r>
            <a:r>
              <a:rPr lang="nl-NL" sz="1800" dirty="0">
                <a:ea typeface="Calibri" panose="020F0502020204030204" pitchFamily="34" charset="0"/>
                <a:cs typeface="Arial" panose="020B0604020202020204" pitchFamily="34" charset="0"/>
              </a:rPr>
              <a:t>, zodat het </a:t>
            </a:r>
            <a:r>
              <a:rPr lang="nl-NL" sz="1800" dirty="0" err="1">
                <a:ea typeface="Calibri" panose="020F0502020204030204" pitchFamily="34" charset="0"/>
                <a:cs typeface="Arial" panose="020B0604020202020204" pitchFamily="34" charset="0"/>
              </a:rPr>
              <a:t>TenneT</a:t>
            </a:r>
            <a:r>
              <a:rPr lang="nl-NL" sz="1800" dirty="0">
                <a:ea typeface="Calibri" panose="020F0502020204030204" pitchFamily="34" charset="0"/>
                <a:cs typeface="Arial" panose="020B0604020202020204" pitchFamily="34" charset="0"/>
              </a:rPr>
              <a:t> EDIXML-programma daar op voorhand op kan handelen</a:t>
            </a: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8</a:t>
            </a:fld>
            <a:endParaRPr lang="nl-NL" dirty="0"/>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nl-NL" sz="2800" b="1" dirty="0"/>
              <a:t>Samenhang met E-programma-project go live</a:t>
            </a:r>
          </a:p>
        </p:txBody>
      </p:sp>
    </p:spTree>
    <p:extLst>
      <p:ext uri="{BB962C8B-B14F-4D97-AF65-F5344CB8AC3E}">
        <p14:creationId xmlns:p14="http://schemas.microsoft.com/office/powerpoint/2010/main" val="3977795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nl-NL" sz="2800" b="1" dirty="0">
                <a:latin typeface="+mj-lt"/>
                <a:ea typeface="Calibri" panose="020F0502020204030204" pitchFamily="34" charset="0"/>
                <a:cs typeface="Arial" panose="020B0604020202020204" pitchFamily="34" charset="0"/>
              </a:rPr>
              <a:t>Algemene planning testen, </a:t>
            </a:r>
            <a:r>
              <a:rPr lang="nl-NL" sz="2800" b="1" dirty="0" err="1">
                <a:latin typeface="+mj-lt"/>
                <a:ea typeface="Calibri" panose="020F0502020204030204" pitchFamily="34" charset="0"/>
                <a:cs typeface="Arial" panose="020B0604020202020204" pitchFamily="34" charset="0"/>
              </a:rPr>
              <a:t>Kopgroeptesten</a:t>
            </a:r>
            <a:r>
              <a:rPr lang="nl-NL" sz="2800" b="1" dirty="0">
                <a:latin typeface="+mj-lt"/>
                <a:ea typeface="Calibri" panose="020F0502020204030204" pitchFamily="34" charset="0"/>
                <a:cs typeface="Arial" panose="020B0604020202020204" pitchFamily="34" charset="0"/>
              </a:rPr>
              <a:t>, Gebruikersacceptatietesten (groepsindeling)</a:t>
            </a:r>
            <a:br>
              <a:rPr lang="nl-NL" sz="2000" dirty="0">
                <a:effectLst/>
                <a:latin typeface="Calibri" panose="020F0502020204030204" pitchFamily="34" charset="0"/>
                <a:ea typeface="Calibri" panose="020F0502020204030204" pitchFamily="34" charset="0"/>
                <a:cs typeface="Arial" panose="020B0604020202020204" pitchFamily="34" charset="0"/>
              </a:rPr>
            </a:br>
            <a:endParaRPr lang="nl-NL" sz="20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r>
              <a:rPr lang="nl-NL" sz="2400" i="1" dirty="0">
                <a:solidFill>
                  <a:srgbClr val="000000"/>
                </a:solidFill>
                <a:effectLst/>
                <a:latin typeface="+mj-lt"/>
                <a:ea typeface="Calibri" panose="020F0502020204030204" pitchFamily="34" charset="0"/>
                <a:cs typeface="Arial" panose="020B0604020202020204" pitchFamily="34" charset="0"/>
              </a:rPr>
              <a:t>Jorik van Vilsteren - Test- en Transitiemanager, EDSN en NEDU</a:t>
            </a:r>
            <a:br>
              <a:rPr lang="nl-NL" sz="2000" dirty="0">
                <a:effectLst/>
                <a:latin typeface="Calibri" panose="020F0502020204030204" pitchFamily="34" charset="0"/>
                <a:ea typeface="Calibri" panose="020F0502020204030204" pitchFamily="34" charset="0"/>
                <a:cs typeface="Arial" panose="020B0604020202020204" pitchFamily="34" charset="0"/>
              </a:rPr>
            </a:b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9</a:t>
            </a:fld>
            <a:endParaRPr lang="nl-NL" dirty="0"/>
          </a:p>
        </p:txBody>
      </p:sp>
    </p:spTree>
    <p:extLst>
      <p:ext uri="{BB962C8B-B14F-4D97-AF65-F5344CB8AC3E}">
        <p14:creationId xmlns:p14="http://schemas.microsoft.com/office/powerpoint/2010/main" val="2514946070"/>
      </p:ext>
    </p:extLst>
  </p:cSld>
  <p:clrMapOvr>
    <a:masterClrMapping/>
  </p:clrMapOvr>
</p:sld>
</file>

<file path=ppt/theme/theme1.xml><?xml version="1.0" encoding="utf-8"?>
<a:theme xmlns:a="http://schemas.openxmlformats.org/drawingml/2006/main" name="NEDU_Presentatie_16x9_1.0_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EDU_Presentatie_16x9_1.0.potx" id="{AFE377A4-CA74-45B2-A94A-29E6FBFB8234}" vid="{43FCDCEC-2270-42A2-99DA-2A02D57B9BE1}"/>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0C91830ED340E4FB1005DCFC6E51CF5" ma:contentTypeVersion="8" ma:contentTypeDescription="Een nieuw document maken." ma:contentTypeScope="" ma:versionID="71eacb6464d9d567aeafb3d8af5ea873">
  <xsd:schema xmlns:xsd="http://www.w3.org/2001/XMLSchema" xmlns:xs="http://www.w3.org/2001/XMLSchema" xmlns:p="http://schemas.microsoft.com/office/2006/metadata/properties" xmlns:ns2="28a68a4d-228e-49b4-bd64-f059bd770b71" targetNamespace="http://schemas.microsoft.com/office/2006/metadata/properties" ma:root="true" ma:fieldsID="6b65879fc593b33e4c8f86cefd148f14" ns2:_="">
    <xsd:import namespace="28a68a4d-228e-49b4-bd64-f059bd770b7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a68a4d-228e-49b4-bd64-f059bd770b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2CBE5E-3B1C-4A19-B41F-A0F13189EF2E}">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0ad4b0ce-3223-4a7e-ae3f-6fc6cb9b6a60"/>
    <ds:schemaRef ds:uri="http://purl.org/dc/elements/1.1/"/>
    <ds:schemaRef ds:uri="http://schemas.microsoft.com/office/2006/metadata/properties"/>
    <ds:schemaRef ds:uri="d4bc3a25-0d22-4a07-be91-bd9ae3657a45"/>
    <ds:schemaRef ds:uri="http://www.w3.org/XML/1998/namespace"/>
    <ds:schemaRef ds:uri="http://purl.org/dc/dcmitype/"/>
  </ds:schemaRefs>
</ds:datastoreItem>
</file>

<file path=customXml/itemProps2.xml><?xml version="1.0" encoding="utf-8"?>
<ds:datastoreItem xmlns:ds="http://schemas.openxmlformats.org/officeDocument/2006/customXml" ds:itemID="{958E6BEC-2175-4372-A30F-2D8AF5FCA3A5}"/>
</file>

<file path=customXml/itemProps3.xml><?xml version="1.0" encoding="utf-8"?>
<ds:datastoreItem xmlns:ds="http://schemas.openxmlformats.org/officeDocument/2006/customXml" ds:itemID="{A8EF8A7E-B989-48BF-8E00-14682CC5D8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NEDU_Presentatie_16x9_1.0_EW</Template>
  <TotalTime>1353</TotalTime>
  <Words>2529</Words>
  <Application>Microsoft Office PowerPoint</Application>
  <PresentationFormat>Breedbeeld</PresentationFormat>
  <Paragraphs>507</Paragraphs>
  <Slides>32</Slides>
  <Notes>1</Notes>
  <HiddenSlides>0</HiddenSlides>
  <MMClips>0</MMClips>
  <ScaleCrop>false</ScaleCrop>
  <HeadingPairs>
    <vt:vector size="8" baseType="variant">
      <vt:variant>
        <vt:lpstr>Gebruikte lettertypen</vt:lpstr>
      </vt:variant>
      <vt:variant>
        <vt:i4>4</vt:i4>
      </vt:variant>
      <vt:variant>
        <vt:lpstr>Thema</vt:lpstr>
      </vt:variant>
      <vt:variant>
        <vt:i4>1</vt:i4>
      </vt:variant>
      <vt:variant>
        <vt:lpstr>Ingesloten OLE-bronprogramma's</vt:lpstr>
      </vt:variant>
      <vt:variant>
        <vt:i4>1</vt:i4>
      </vt:variant>
      <vt:variant>
        <vt:lpstr>Diatitels</vt:lpstr>
      </vt:variant>
      <vt:variant>
        <vt:i4>32</vt:i4>
      </vt:variant>
    </vt:vector>
  </HeadingPairs>
  <TitlesOfParts>
    <vt:vector size="38" baseType="lpstr">
      <vt:lpstr>Arial</vt:lpstr>
      <vt:lpstr>Calibri</vt:lpstr>
      <vt:lpstr>Verdana</vt:lpstr>
      <vt:lpstr>Wingdings</vt:lpstr>
      <vt:lpstr>NEDU_Presentatie_16x9_1.0_EW</vt:lpstr>
      <vt:lpstr>Worksheet</vt:lpstr>
      <vt:lpstr>3e Voorlichting TR2021 - Tranche 1</vt:lpstr>
      <vt:lpstr>Agenda</vt:lpstr>
      <vt:lpstr> </vt:lpstr>
      <vt:lpstr> </vt:lpstr>
      <vt:lpstr>Kwalificatie MMC Hub in 2 stappen</vt:lpstr>
      <vt:lpstr>PowerPoint-presentatie</vt:lpstr>
      <vt:lpstr>Support kwalificatie</vt:lpstr>
      <vt:lpstr>Samenhang met E-programma-project go live</vt:lpstr>
      <vt:lpstr>PowerPoint-presentatie</vt:lpstr>
      <vt:lpstr>Testplanning Tranche 1 Allocatie 2.0</vt:lpstr>
      <vt:lpstr>Kopgroeptesten (1)</vt:lpstr>
      <vt:lpstr>Kopgroeptesten (2)</vt:lpstr>
      <vt:lpstr>Gebruikersacceptatietesten (GAT) (1)</vt:lpstr>
      <vt:lpstr>Gebruikersacceptatietesten (GAT) (2)</vt:lpstr>
      <vt:lpstr> </vt:lpstr>
      <vt:lpstr> </vt:lpstr>
      <vt:lpstr> </vt:lpstr>
      <vt:lpstr> </vt:lpstr>
      <vt:lpstr> </vt:lpstr>
      <vt:lpstr> </vt:lpstr>
      <vt:lpstr>Gebruikersacceptatietesten (GAT) (3)</vt:lpstr>
      <vt:lpstr>PowerPoint-presentatie</vt:lpstr>
      <vt:lpstr>Planning transitie</vt:lpstr>
      <vt:lpstr>Voorbereiding go live</vt:lpstr>
      <vt:lpstr>Voorbereiding instap MV-partijen duale fase</vt:lpstr>
      <vt:lpstr>Planning instap MV-partijen duale fase</vt:lpstr>
      <vt:lpstr>PowerPoint-presentatie</vt:lpstr>
      <vt:lpstr>RFC’s sinds vorige voorlichting (rood is nieuw)</vt:lpstr>
      <vt:lpstr> </vt:lpstr>
      <vt:lpstr>Programma Allocatie 2.0 op mijnNEDU</vt:lpstr>
      <vt:lpstr>PowerPoint-presentatie</vt:lpstr>
      <vt:lpstr>PowerPoint-presentatie</vt:lpstr>
    </vt:vector>
  </TitlesOfParts>
  <Company>TenneT TSO B.V.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Witte, Elderik de</dc:creator>
  <cp:lastModifiedBy>Mirjam van der Horst</cp:lastModifiedBy>
  <cp:revision>43</cp:revision>
  <cp:lastPrinted>2017-01-05T13:08:47Z</cp:lastPrinted>
  <dcterms:created xsi:type="dcterms:W3CDTF">2021-11-19T13:37:02Z</dcterms:created>
  <dcterms:modified xsi:type="dcterms:W3CDTF">2021-11-25T13:15:46Z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0x010100E6BB593861114E4FBDCCCA97658EAFA8</vt:lpwstr>
  </property>
  <property fmtid="{D5CDD505-2E9C-101B-9397-08002B2CF9AE}" pid="3" name="Order">
    <vt:r8>8800</vt:r8>
  </property>
</Properties>
</file>