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6"/>
  </p:notesMasterIdLst>
  <p:handoutMasterIdLst>
    <p:handoutMasterId r:id="rId37"/>
  </p:handoutMasterIdLst>
  <p:sldIdLst>
    <p:sldId id="257" r:id="rId5"/>
    <p:sldId id="262" r:id="rId6"/>
    <p:sldId id="270" r:id="rId7"/>
    <p:sldId id="1708" r:id="rId8"/>
    <p:sldId id="1710" r:id="rId9"/>
    <p:sldId id="1711" r:id="rId10"/>
    <p:sldId id="1713" r:id="rId11"/>
    <p:sldId id="938" r:id="rId12"/>
    <p:sldId id="1715" r:id="rId13"/>
    <p:sldId id="1716" r:id="rId14"/>
    <p:sldId id="1717" r:id="rId15"/>
    <p:sldId id="1718" r:id="rId16"/>
    <p:sldId id="1719" r:id="rId17"/>
    <p:sldId id="1704" r:id="rId18"/>
    <p:sldId id="454" r:id="rId19"/>
    <p:sldId id="455" r:id="rId20"/>
    <p:sldId id="456" r:id="rId21"/>
    <p:sldId id="457" r:id="rId22"/>
    <p:sldId id="459" r:id="rId23"/>
    <p:sldId id="1720" r:id="rId24"/>
    <p:sldId id="431" r:id="rId25"/>
    <p:sldId id="910" r:id="rId26"/>
    <p:sldId id="927" r:id="rId27"/>
    <p:sldId id="948" r:id="rId28"/>
    <p:sldId id="949" r:id="rId29"/>
    <p:sldId id="1706" r:id="rId30"/>
    <p:sldId id="922" r:id="rId31"/>
    <p:sldId id="1722" r:id="rId32"/>
    <p:sldId id="1723" r:id="rId33"/>
    <p:sldId id="911" r:id="rId34"/>
    <p:sldId id="1724" r:id="rId35"/>
  </p:sldIdLst>
  <p:sldSz cx="12192000" cy="6858000"/>
  <p:notesSz cx="6797675" cy="9874250"/>
  <p:defaultText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DA8A"/>
    <a:srgbClr val="F6FBE3"/>
    <a:srgbClr val="F6BC25"/>
    <a:srgbClr val="000000"/>
    <a:srgbClr val="131E3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150" autoAdjust="0"/>
    <p:restoredTop sz="95833"/>
  </p:normalViewPr>
  <p:slideViewPr>
    <p:cSldViewPr snapToGrid="0" snapToObjects="1">
      <p:cViewPr>
        <p:scale>
          <a:sx n="85" d="100"/>
          <a:sy n="85" d="100"/>
        </p:scale>
        <p:origin x="784" y="816"/>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diagrams/_rels/data1.xml.rels><?xml version="1.0" encoding="UTF-8" standalone="yes"?>
<Relationships xmlns="http://schemas.openxmlformats.org/package/2006/relationships"><Relationship Id="rId1" Type="http://schemas.openxmlformats.org/officeDocument/2006/relationships/hyperlink" Target="mailto:allocatie2@tennet.eu"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mailto:allocatie2@tennet.eu"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3259B7-22AA-4304-8490-1E6304CAFB7B}"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nl-NL"/>
        </a:p>
      </dgm:t>
    </dgm:pt>
    <dgm:pt modelId="{34BB45C7-1107-4E00-8B65-47DAA76833C6}">
      <dgm:prSet phldrT="[Tekst]"/>
      <dgm:spPr/>
      <dgm:t>
        <a:bodyPr/>
        <a:lstStyle/>
        <a:p>
          <a:r>
            <a:rPr lang="en-GB" noProof="0"/>
            <a:t>Establishing connection</a:t>
          </a:r>
        </a:p>
      </dgm:t>
    </dgm:pt>
    <dgm:pt modelId="{98079AEE-04C8-46DE-AA22-9BBCD72E8098}" type="parTrans" cxnId="{EB8AB391-CD5B-4A05-A0B1-8B24C2BA3979}">
      <dgm:prSet/>
      <dgm:spPr/>
      <dgm:t>
        <a:bodyPr/>
        <a:lstStyle/>
        <a:p>
          <a:endParaRPr lang="nl-NL"/>
        </a:p>
      </dgm:t>
    </dgm:pt>
    <dgm:pt modelId="{DE56011E-BDD2-4AC3-B658-6EC942FA920E}" type="sibTrans" cxnId="{EB8AB391-CD5B-4A05-A0B1-8B24C2BA3979}">
      <dgm:prSet/>
      <dgm:spPr/>
      <dgm:t>
        <a:bodyPr/>
        <a:lstStyle/>
        <a:p>
          <a:endParaRPr lang="nl-NL"/>
        </a:p>
      </dgm:t>
    </dgm:pt>
    <dgm:pt modelId="{EB416CC9-1C80-4E95-9BE0-F63BE2DC1F29}">
      <dgm:prSet phldrT="[Tekst]" custT="1"/>
      <dgm:spPr/>
      <dgm:t>
        <a:bodyPr/>
        <a:lstStyle/>
        <a:p>
          <a:r>
            <a:rPr lang="en-GB" sz="1200" noProof="0" dirty="0"/>
            <a:t>Information can be found in document: Test and Qualification Guide on </a:t>
          </a:r>
          <a:r>
            <a:rPr lang="en-GB" sz="1200" noProof="0" dirty="0" err="1"/>
            <a:t>mijnNEDU</a:t>
          </a:r>
          <a:r>
            <a:rPr lang="en-GB" sz="1200" noProof="0" dirty="0"/>
            <a:t> (Releases/TR2021 – tranche 1 A2.0/Tests/Tests MMC hub)</a:t>
          </a:r>
        </a:p>
      </dgm:t>
    </dgm:pt>
    <dgm:pt modelId="{EC2BA17E-3D2C-4FC8-9870-9A8C65451E2F}" type="parTrans" cxnId="{AEDE329B-EDED-45EF-ABC0-A69EFD1D89F1}">
      <dgm:prSet/>
      <dgm:spPr/>
      <dgm:t>
        <a:bodyPr/>
        <a:lstStyle/>
        <a:p>
          <a:endParaRPr lang="nl-NL"/>
        </a:p>
      </dgm:t>
    </dgm:pt>
    <dgm:pt modelId="{76C51C7F-B5BE-4534-9CC0-071D4F4F7007}" type="sibTrans" cxnId="{AEDE329B-EDED-45EF-ABC0-A69EFD1D89F1}">
      <dgm:prSet/>
      <dgm:spPr/>
      <dgm:t>
        <a:bodyPr/>
        <a:lstStyle/>
        <a:p>
          <a:endParaRPr lang="nl-NL"/>
        </a:p>
      </dgm:t>
    </dgm:pt>
    <dgm:pt modelId="{DA9958BA-DD82-49DE-A55A-431717C650AD}">
      <dgm:prSet phldrT="[Tekst]"/>
      <dgm:spPr/>
      <dgm:t>
        <a:bodyPr/>
        <a:lstStyle/>
        <a:p>
          <a:r>
            <a:rPr lang="en-GB" noProof="0"/>
            <a:t>Qualification</a:t>
          </a:r>
        </a:p>
      </dgm:t>
    </dgm:pt>
    <dgm:pt modelId="{8E4CFD23-8EB4-4587-916C-BA513E5064F0}" type="parTrans" cxnId="{CE77927C-E8F8-4219-9DC4-03370D7FAE6A}">
      <dgm:prSet/>
      <dgm:spPr/>
      <dgm:t>
        <a:bodyPr/>
        <a:lstStyle/>
        <a:p>
          <a:endParaRPr lang="nl-NL"/>
        </a:p>
      </dgm:t>
    </dgm:pt>
    <dgm:pt modelId="{B06E2337-9565-43F0-BA44-0CD4067DD3DB}" type="sibTrans" cxnId="{CE77927C-E8F8-4219-9DC4-03370D7FAE6A}">
      <dgm:prSet/>
      <dgm:spPr/>
      <dgm:t>
        <a:bodyPr/>
        <a:lstStyle/>
        <a:p>
          <a:endParaRPr lang="nl-NL"/>
        </a:p>
      </dgm:t>
    </dgm:pt>
    <dgm:pt modelId="{46045E2B-3ED2-4794-A702-89E0D161D08E}">
      <dgm:prSet phldrT="[Tekst]" custT="1"/>
      <dgm:spPr/>
      <dgm:t>
        <a:bodyPr/>
        <a:lstStyle/>
        <a:p>
          <a:r>
            <a:rPr lang="en-GB" sz="1200" noProof="0"/>
            <a:t>Questions: </a:t>
          </a:r>
          <a:r>
            <a:rPr lang="en-GB" sz="1200" noProof="0">
              <a:hlinkClick xmlns:r="http://schemas.openxmlformats.org/officeDocument/2006/relationships" r:id="rId1"/>
            </a:rPr>
            <a:t>allocatie2@tennet.eu</a:t>
          </a:r>
        </a:p>
      </dgm:t>
    </dgm:pt>
    <dgm:pt modelId="{49951018-FCD1-452D-8894-D573237E4864}" type="sibTrans" cxnId="{B515EB6D-282D-461E-BB03-F589F3F3F9C5}">
      <dgm:prSet/>
      <dgm:spPr/>
      <dgm:t>
        <a:bodyPr/>
        <a:lstStyle/>
        <a:p>
          <a:endParaRPr lang="nl-NL"/>
        </a:p>
      </dgm:t>
    </dgm:pt>
    <dgm:pt modelId="{D315CCA0-9BA4-47C4-9A86-D7EAF3BCA07B}" type="parTrans" cxnId="{B515EB6D-282D-461E-BB03-F589F3F3F9C5}">
      <dgm:prSet/>
      <dgm:spPr/>
      <dgm:t>
        <a:bodyPr/>
        <a:lstStyle/>
        <a:p>
          <a:endParaRPr lang="nl-NL"/>
        </a:p>
      </dgm:t>
    </dgm:pt>
    <dgm:pt modelId="{C56A7BD4-54C2-4C02-A92B-FB380257E4EF}">
      <dgm:prSet phldrT="[Tekst]" custT="1"/>
      <dgm:spPr/>
      <dgm:t>
        <a:bodyPr/>
        <a:lstStyle/>
        <a:p>
          <a:r>
            <a:rPr lang="en-GB" sz="1200" noProof="0"/>
            <a:t>Questions: </a:t>
          </a:r>
          <a:r>
            <a:rPr lang="en-GB" sz="1200" noProof="0">
              <a:hlinkClick xmlns:r="http://schemas.openxmlformats.org/officeDocument/2006/relationships" r:id="rId1"/>
            </a:rPr>
            <a:t>allocatie2@tennet.eu</a:t>
          </a:r>
        </a:p>
      </dgm:t>
    </dgm:pt>
    <dgm:pt modelId="{87249B91-C66E-4192-950C-DF23A535F27A}" type="sibTrans" cxnId="{DA5D7ED1-1292-40BC-98C4-5AA60847F1BF}">
      <dgm:prSet/>
      <dgm:spPr/>
      <dgm:t>
        <a:bodyPr/>
        <a:lstStyle/>
        <a:p>
          <a:endParaRPr lang="nl-NL"/>
        </a:p>
      </dgm:t>
    </dgm:pt>
    <dgm:pt modelId="{030B48DF-0B14-457C-A9A9-4437F21DEDAD}" type="parTrans" cxnId="{DA5D7ED1-1292-40BC-98C4-5AA60847F1BF}">
      <dgm:prSet/>
      <dgm:spPr/>
      <dgm:t>
        <a:bodyPr/>
        <a:lstStyle/>
        <a:p>
          <a:endParaRPr lang="nl-NL"/>
        </a:p>
      </dgm:t>
    </dgm:pt>
    <dgm:pt modelId="{EE46BE8E-76FA-45B9-9D04-82E3BC43C1A4}">
      <dgm:prSet phldrT="[Tekst]" custT="1"/>
      <dgm:spPr/>
      <dgm:t>
        <a:bodyPr/>
        <a:lstStyle/>
        <a:p>
          <a:r>
            <a:rPr lang="en-GB" sz="1200" noProof="0"/>
            <a:t>TQF environment</a:t>
          </a:r>
        </a:p>
      </dgm:t>
    </dgm:pt>
    <dgm:pt modelId="{4777F94A-F39D-4989-8EAC-37BC12B8669B}" type="sibTrans" cxnId="{3765EDDC-140E-46E0-8D84-5BA552477125}">
      <dgm:prSet/>
      <dgm:spPr/>
      <dgm:t>
        <a:bodyPr/>
        <a:lstStyle/>
        <a:p>
          <a:endParaRPr lang="nl-NL"/>
        </a:p>
      </dgm:t>
    </dgm:pt>
    <dgm:pt modelId="{F3CB48FE-F827-4B73-B960-4F4E3B1D0280}" type="parTrans" cxnId="{3765EDDC-140E-46E0-8D84-5BA552477125}">
      <dgm:prSet/>
      <dgm:spPr/>
      <dgm:t>
        <a:bodyPr/>
        <a:lstStyle/>
        <a:p>
          <a:endParaRPr lang="nl-NL"/>
        </a:p>
      </dgm:t>
    </dgm:pt>
    <dgm:pt modelId="{59099AF8-2D31-458E-8F9F-D850E245E569}">
      <dgm:prSet phldrT="[Tekst]" custT="1"/>
      <dgm:spPr/>
      <dgm:t>
        <a:bodyPr/>
        <a:lstStyle/>
        <a:p>
          <a:r>
            <a:rPr lang="en-GB" sz="1200" noProof="0"/>
            <a:t>TQF environment</a:t>
          </a:r>
        </a:p>
      </dgm:t>
    </dgm:pt>
    <dgm:pt modelId="{1C5BC7CD-6248-40DF-AE99-2147AC656253}" type="parTrans" cxnId="{711B003B-D004-4977-A036-3667A7EE29E8}">
      <dgm:prSet/>
      <dgm:spPr/>
      <dgm:t>
        <a:bodyPr/>
        <a:lstStyle/>
        <a:p>
          <a:endParaRPr lang="en-GB"/>
        </a:p>
      </dgm:t>
    </dgm:pt>
    <dgm:pt modelId="{91EF3826-B2A2-4757-A334-198E548508A7}" type="sibTrans" cxnId="{711B003B-D004-4977-A036-3667A7EE29E8}">
      <dgm:prSet/>
      <dgm:spPr/>
      <dgm:t>
        <a:bodyPr/>
        <a:lstStyle/>
        <a:p>
          <a:endParaRPr lang="en-GB"/>
        </a:p>
      </dgm:t>
    </dgm:pt>
    <dgm:pt modelId="{9DDB1A38-0440-4E8E-8761-982D16F960AE}">
      <dgm:prSet phldrT="[Tekst]" custT="1"/>
      <dgm:spPr/>
      <dgm:t>
        <a:bodyPr/>
        <a:lstStyle/>
        <a:p>
          <a:r>
            <a:rPr lang="en-GB" sz="1200" noProof="0"/>
            <a:t>Information in Qualification plan on mijnNEDU (Releases/TR2021 – tranche 1 A2.0/Tests) </a:t>
          </a:r>
        </a:p>
      </dgm:t>
    </dgm:pt>
    <dgm:pt modelId="{1F9D61FB-BD15-4E8E-9EEB-390556D55E99}" type="parTrans" cxnId="{642E3FC4-41C2-4632-A5FC-D3EF99821B9E}">
      <dgm:prSet/>
      <dgm:spPr/>
      <dgm:t>
        <a:bodyPr/>
        <a:lstStyle/>
        <a:p>
          <a:endParaRPr lang="nl-NL"/>
        </a:p>
      </dgm:t>
    </dgm:pt>
    <dgm:pt modelId="{E0BF685C-C6B6-454D-9BDF-96BF3A3D9104}" type="sibTrans" cxnId="{642E3FC4-41C2-4632-A5FC-D3EF99821B9E}">
      <dgm:prSet/>
      <dgm:spPr/>
      <dgm:t>
        <a:bodyPr/>
        <a:lstStyle/>
        <a:p>
          <a:endParaRPr lang="nl-NL"/>
        </a:p>
      </dgm:t>
    </dgm:pt>
    <dgm:pt modelId="{6F18C380-B135-44D8-90F6-0084497D4345}" type="pres">
      <dgm:prSet presAssocID="{A13259B7-22AA-4304-8490-1E6304CAFB7B}" presName="linearFlow" presStyleCnt="0">
        <dgm:presLayoutVars>
          <dgm:dir/>
          <dgm:animLvl val="lvl"/>
          <dgm:resizeHandles val="exact"/>
        </dgm:presLayoutVars>
      </dgm:prSet>
      <dgm:spPr/>
    </dgm:pt>
    <dgm:pt modelId="{B3BF7010-AE10-48EE-B0FB-E5B530C2B6EF}" type="pres">
      <dgm:prSet presAssocID="{34BB45C7-1107-4E00-8B65-47DAA76833C6}" presName="composite" presStyleCnt="0"/>
      <dgm:spPr/>
    </dgm:pt>
    <dgm:pt modelId="{13C3A2CF-7A1A-4616-B725-E7D4B55BB577}" type="pres">
      <dgm:prSet presAssocID="{34BB45C7-1107-4E00-8B65-47DAA76833C6}" presName="parTx" presStyleLbl="node1" presStyleIdx="0" presStyleCnt="2">
        <dgm:presLayoutVars>
          <dgm:chMax val="0"/>
          <dgm:chPref val="0"/>
          <dgm:bulletEnabled val="1"/>
        </dgm:presLayoutVars>
      </dgm:prSet>
      <dgm:spPr/>
    </dgm:pt>
    <dgm:pt modelId="{0CC29995-E433-48F6-8749-3C98B8409482}" type="pres">
      <dgm:prSet presAssocID="{34BB45C7-1107-4E00-8B65-47DAA76833C6}" presName="parSh" presStyleLbl="node1" presStyleIdx="0" presStyleCnt="2"/>
      <dgm:spPr/>
    </dgm:pt>
    <dgm:pt modelId="{6D40472B-9BAD-433E-8378-01EB82BF8242}" type="pres">
      <dgm:prSet presAssocID="{34BB45C7-1107-4E00-8B65-47DAA76833C6}" presName="desTx" presStyleLbl="fgAcc1" presStyleIdx="0" presStyleCnt="2" custScaleX="107564">
        <dgm:presLayoutVars>
          <dgm:bulletEnabled val="1"/>
        </dgm:presLayoutVars>
      </dgm:prSet>
      <dgm:spPr/>
    </dgm:pt>
    <dgm:pt modelId="{52F3974E-D95F-4FFE-BC19-1C2AC0B661AC}" type="pres">
      <dgm:prSet presAssocID="{DE56011E-BDD2-4AC3-B658-6EC942FA920E}" presName="sibTrans" presStyleLbl="sibTrans2D1" presStyleIdx="0" presStyleCnt="1"/>
      <dgm:spPr/>
    </dgm:pt>
    <dgm:pt modelId="{895D6F69-8828-438D-8CB6-29ECD71A4582}" type="pres">
      <dgm:prSet presAssocID="{DE56011E-BDD2-4AC3-B658-6EC942FA920E}" presName="connTx" presStyleLbl="sibTrans2D1" presStyleIdx="0" presStyleCnt="1"/>
      <dgm:spPr/>
    </dgm:pt>
    <dgm:pt modelId="{68DB8F0B-90F7-4D69-99E6-1A0C02129CCE}" type="pres">
      <dgm:prSet presAssocID="{DA9958BA-DD82-49DE-A55A-431717C650AD}" presName="composite" presStyleCnt="0"/>
      <dgm:spPr/>
    </dgm:pt>
    <dgm:pt modelId="{E00EB9B4-C59A-478D-AADF-C509CB337B7B}" type="pres">
      <dgm:prSet presAssocID="{DA9958BA-DD82-49DE-A55A-431717C650AD}" presName="parTx" presStyleLbl="node1" presStyleIdx="0" presStyleCnt="2">
        <dgm:presLayoutVars>
          <dgm:chMax val="0"/>
          <dgm:chPref val="0"/>
          <dgm:bulletEnabled val="1"/>
        </dgm:presLayoutVars>
      </dgm:prSet>
      <dgm:spPr/>
    </dgm:pt>
    <dgm:pt modelId="{12149AF6-AE37-43FC-A3D5-F263F90A5753}" type="pres">
      <dgm:prSet presAssocID="{DA9958BA-DD82-49DE-A55A-431717C650AD}" presName="parSh" presStyleLbl="node1" presStyleIdx="1" presStyleCnt="2"/>
      <dgm:spPr/>
    </dgm:pt>
    <dgm:pt modelId="{46A108F6-F149-49F5-B521-A45BA8D99C53}" type="pres">
      <dgm:prSet presAssocID="{DA9958BA-DD82-49DE-A55A-431717C650AD}" presName="desTx" presStyleLbl="fgAcc1" presStyleIdx="1" presStyleCnt="2">
        <dgm:presLayoutVars>
          <dgm:bulletEnabled val="1"/>
        </dgm:presLayoutVars>
      </dgm:prSet>
      <dgm:spPr/>
    </dgm:pt>
  </dgm:ptLst>
  <dgm:cxnLst>
    <dgm:cxn modelId="{5FBF1F01-5370-4A15-ABAE-A25B93CF7E09}" type="presOf" srcId="{DE56011E-BDD2-4AC3-B658-6EC942FA920E}" destId="{895D6F69-8828-438D-8CB6-29ECD71A4582}" srcOrd="1" destOrd="0" presId="urn:microsoft.com/office/officeart/2005/8/layout/process3"/>
    <dgm:cxn modelId="{60504F0F-39A8-4E28-A08F-946646D3A6AF}" type="presOf" srcId="{EB416CC9-1C80-4E95-9BE0-F63BE2DC1F29}" destId="{6D40472B-9BAD-433E-8378-01EB82BF8242}" srcOrd="0" destOrd="0" presId="urn:microsoft.com/office/officeart/2005/8/layout/process3"/>
    <dgm:cxn modelId="{711B003B-D004-4977-A036-3667A7EE29E8}" srcId="{34BB45C7-1107-4E00-8B65-47DAA76833C6}" destId="{59099AF8-2D31-458E-8F9F-D850E245E569}" srcOrd="1" destOrd="0" parTransId="{1C5BC7CD-6248-40DF-AE99-2147AC656253}" sibTransId="{91EF3826-B2A2-4757-A334-198E548508A7}"/>
    <dgm:cxn modelId="{1EAA454B-A185-4FAD-8EE4-DD5FD83D792F}" type="presOf" srcId="{9DDB1A38-0440-4E8E-8761-982D16F960AE}" destId="{46A108F6-F149-49F5-B521-A45BA8D99C53}" srcOrd="0" destOrd="0" presId="urn:microsoft.com/office/officeart/2005/8/layout/process3"/>
    <dgm:cxn modelId="{E3CA0D4E-8EB3-4497-A0FF-8D6E672B2C00}" type="presOf" srcId="{DA9958BA-DD82-49DE-A55A-431717C650AD}" destId="{12149AF6-AE37-43FC-A3D5-F263F90A5753}" srcOrd="1" destOrd="0" presId="urn:microsoft.com/office/officeart/2005/8/layout/process3"/>
    <dgm:cxn modelId="{CE338A51-D407-4DB7-9C02-7C95B4A65B67}" type="presOf" srcId="{46045E2B-3ED2-4794-A702-89E0D161D08E}" destId="{6D40472B-9BAD-433E-8378-01EB82BF8242}" srcOrd="0" destOrd="2" presId="urn:microsoft.com/office/officeart/2005/8/layout/process3"/>
    <dgm:cxn modelId="{C48AFC64-5AE1-4CBC-9021-AADB676FB546}" type="presOf" srcId="{EE46BE8E-76FA-45B9-9D04-82E3BC43C1A4}" destId="{46A108F6-F149-49F5-B521-A45BA8D99C53}" srcOrd="0" destOrd="1" presId="urn:microsoft.com/office/officeart/2005/8/layout/process3"/>
    <dgm:cxn modelId="{B515EB6D-282D-461E-BB03-F589F3F3F9C5}" srcId="{34BB45C7-1107-4E00-8B65-47DAA76833C6}" destId="{46045E2B-3ED2-4794-A702-89E0D161D08E}" srcOrd="2" destOrd="0" parTransId="{D315CCA0-9BA4-47C4-9A86-D7EAF3BCA07B}" sibTransId="{49951018-FCD1-452D-8894-D573237E4864}"/>
    <dgm:cxn modelId="{CE77927C-E8F8-4219-9DC4-03370D7FAE6A}" srcId="{A13259B7-22AA-4304-8490-1E6304CAFB7B}" destId="{DA9958BA-DD82-49DE-A55A-431717C650AD}" srcOrd="1" destOrd="0" parTransId="{8E4CFD23-8EB4-4587-916C-BA513E5064F0}" sibTransId="{B06E2337-9565-43F0-BA44-0CD4067DD3DB}"/>
    <dgm:cxn modelId="{15741885-27D5-4185-A28A-7094E28D80E6}" type="presOf" srcId="{59099AF8-2D31-458E-8F9F-D850E245E569}" destId="{6D40472B-9BAD-433E-8378-01EB82BF8242}" srcOrd="0" destOrd="1" presId="urn:microsoft.com/office/officeart/2005/8/layout/process3"/>
    <dgm:cxn modelId="{EB8AB391-CD5B-4A05-A0B1-8B24C2BA3979}" srcId="{A13259B7-22AA-4304-8490-1E6304CAFB7B}" destId="{34BB45C7-1107-4E00-8B65-47DAA76833C6}" srcOrd="0" destOrd="0" parTransId="{98079AEE-04C8-46DE-AA22-9BBCD72E8098}" sibTransId="{DE56011E-BDD2-4AC3-B658-6EC942FA920E}"/>
    <dgm:cxn modelId="{AEDE329B-EDED-45EF-ABC0-A69EFD1D89F1}" srcId="{34BB45C7-1107-4E00-8B65-47DAA76833C6}" destId="{EB416CC9-1C80-4E95-9BE0-F63BE2DC1F29}" srcOrd="0" destOrd="0" parTransId="{EC2BA17E-3D2C-4FC8-9870-9A8C65451E2F}" sibTransId="{76C51C7F-B5BE-4534-9CC0-071D4F4F7007}"/>
    <dgm:cxn modelId="{C8B558AA-849D-4B2B-9F7F-8A9A8D0571B8}" type="presOf" srcId="{34BB45C7-1107-4E00-8B65-47DAA76833C6}" destId="{0CC29995-E433-48F6-8749-3C98B8409482}" srcOrd="1" destOrd="0" presId="urn:microsoft.com/office/officeart/2005/8/layout/process3"/>
    <dgm:cxn modelId="{64284EB6-0211-4A01-94DE-4B23AF5A68F3}" type="presOf" srcId="{C56A7BD4-54C2-4C02-A92B-FB380257E4EF}" destId="{46A108F6-F149-49F5-B521-A45BA8D99C53}" srcOrd="0" destOrd="2" presId="urn:microsoft.com/office/officeart/2005/8/layout/process3"/>
    <dgm:cxn modelId="{8C5ABDB9-8254-4D2B-850B-BDCD7E237434}" type="presOf" srcId="{A13259B7-22AA-4304-8490-1E6304CAFB7B}" destId="{6F18C380-B135-44D8-90F6-0084497D4345}" srcOrd="0" destOrd="0" presId="urn:microsoft.com/office/officeart/2005/8/layout/process3"/>
    <dgm:cxn modelId="{992921BF-E2DE-451B-9949-40B281B440FB}" type="presOf" srcId="{DE56011E-BDD2-4AC3-B658-6EC942FA920E}" destId="{52F3974E-D95F-4FFE-BC19-1C2AC0B661AC}" srcOrd="0" destOrd="0" presId="urn:microsoft.com/office/officeart/2005/8/layout/process3"/>
    <dgm:cxn modelId="{642E3FC4-41C2-4632-A5FC-D3EF99821B9E}" srcId="{DA9958BA-DD82-49DE-A55A-431717C650AD}" destId="{9DDB1A38-0440-4E8E-8761-982D16F960AE}" srcOrd="0" destOrd="0" parTransId="{1F9D61FB-BD15-4E8E-9EEB-390556D55E99}" sibTransId="{E0BF685C-C6B6-454D-9BDF-96BF3A3D9104}"/>
    <dgm:cxn modelId="{2B1C52C7-F51F-44F3-810A-05099E10C6AC}" type="presOf" srcId="{DA9958BA-DD82-49DE-A55A-431717C650AD}" destId="{E00EB9B4-C59A-478D-AADF-C509CB337B7B}" srcOrd="0" destOrd="0" presId="urn:microsoft.com/office/officeart/2005/8/layout/process3"/>
    <dgm:cxn modelId="{DA5D7ED1-1292-40BC-98C4-5AA60847F1BF}" srcId="{DA9958BA-DD82-49DE-A55A-431717C650AD}" destId="{C56A7BD4-54C2-4C02-A92B-FB380257E4EF}" srcOrd="2" destOrd="0" parTransId="{030B48DF-0B14-457C-A9A9-4437F21DEDAD}" sibTransId="{87249B91-C66E-4192-950C-DF23A535F27A}"/>
    <dgm:cxn modelId="{3765EDDC-140E-46E0-8D84-5BA552477125}" srcId="{DA9958BA-DD82-49DE-A55A-431717C650AD}" destId="{EE46BE8E-76FA-45B9-9D04-82E3BC43C1A4}" srcOrd="1" destOrd="0" parTransId="{F3CB48FE-F827-4B73-B960-4F4E3B1D0280}" sibTransId="{4777F94A-F39D-4989-8EAC-37BC12B8669B}"/>
    <dgm:cxn modelId="{B178EFF5-9C70-4E5B-85AD-A12D170A6D94}" type="presOf" srcId="{34BB45C7-1107-4E00-8B65-47DAA76833C6}" destId="{13C3A2CF-7A1A-4616-B725-E7D4B55BB577}" srcOrd="0" destOrd="0" presId="urn:microsoft.com/office/officeart/2005/8/layout/process3"/>
    <dgm:cxn modelId="{D396D034-96F4-4CD7-9801-E33292C9D39F}" type="presParOf" srcId="{6F18C380-B135-44D8-90F6-0084497D4345}" destId="{B3BF7010-AE10-48EE-B0FB-E5B530C2B6EF}" srcOrd="0" destOrd="0" presId="urn:microsoft.com/office/officeart/2005/8/layout/process3"/>
    <dgm:cxn modelId="{960BFDCE-FA3C-435B-B840-565FA803223D}" type="presParOf" srcId="{B3BF7010-AE10-48EE-B0FB-E5B530C2B6EF}" destId="{13C3A2CF-7A1A-4616-B725-E7D4B55BB577}" srcOrd="0" destOrd="0" presId="urn:microsoft.com/office/officeart/2005/8/layout/process3"/>
    <dgm:cxn modelId="{C8C3AC28-0679-4A4E-8177-31C67A31DD2D}" type="presParOf" srcId="{B3BF7010-AE10-48EE-B0FB-E5B530C2B6EF}" destId="{0CC29995-E433-48F6-8749-3C98B8409482}" srcOrd="1" destOrd="0" presId="urn:microsoft.com/office/officeart/2005/8/layout/process3"/>
    <dgm:cxn modelId="{F669F764-B059-426D-A30A-8717504D3D55}" type="presParOf" srcId="{B3BF7010-AE10-48EE-B0FB-E5B530C2B6EF}" destId="{6D40472B-9BAD-433E-8378-01EB82BF8242}" srcOrd="2" destOrd="0" presId="urn:microsoft.com/office/officeart/2005/8/layout/process3"/>
    <dgm:cxn modelId="{441B4F3D-3593-4032-A46E-0A472EED222D}" type="presParOf" srcId="{6F18C380-B135-44D8-90F6-0084497D4345}" destId="{52F3974E-D95F-4FFE-BC19-1C2AC0B661AC}" srcOrd="1" destOrd="0" presId="urn:microsoft.com/office/officeart/2005/8/layout/process3"/>
    <dgm:cxn modelId="{81D7E7B9-3378-48B2-8952-2BAE319C9569}" type="presParOf" srcId="{52F3974E-D95F-4FFE-BC19-1C2AC0B661AC}" destId="{895D6F69-8828-438D-8CB6-29ECD71A4582}" srcOrd="0" destOrd="0" presId="urn:microsoft.com/office/officeart/2005/8/layout/process3"/>
    <dgm:cxn modelId="{03C8B0EB-5355-4477-89A8-1232CD3B1B0E}" type="presParOf" srcId="{6F18C380-B135-44D8-90F6-0084497D4345}" destId="{68DB8F0B-90F7-4D69-99E6-1A0C02129CCE}" srcOrd="2" destOrd="0" presId="urn:microsoft.com/office/officeart/2005/8/layout/process3"/>
    <dgm:cxn modelId="{BE509359-EC60-4169-9915-AC46DF841731}" type="presParOf" srcId="{68DB8F0B-90F7-4D69-99E6-1A0C02129CCE}" destId="{E00EB9B4-C59A-478D-AADF-C509CB337B7B}" srcOrd="0" destOrd="0" presId="urn:microsoft.com/office/officeart/2005/8/layout/process3"/>
    <dgm:cxn modelId="{0B29DE81-7A57-4AA7-8589-6700FD6AC78E}" type="presParOf" srcId="{68DB8F0B-90F7-4D69-99E6-1A0C02129CCE}" destId="{12149AF6-AE37-43FC-A3D5-F263F90A5753}" srcOrd="1" destOrd="0" presId="urn:microsoft.com/office/officeart/2005/8/layout/process3"/>
    <dgm:cxn modelId="{6A067C76-9E33-467A-8CB4-AD8CEFADCBC6}" type="presParOf" srcId="{68DB8F0B-90F7-4D69-99E6-1A0C02129CCE}" destId="{46A108F6-F149-49F5-B521-A45BA8D99C53}"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C29995-E433-48F6-8749-3C98B8409482}">
      <dsp:nvSpPr>
        <dsp:cNvPr id="0" name=""/>
        <dsp:cNvSpPr/>
      </dsp:nvSpPr>
      <dsp:spPr>
        <a:xfrm>
          <a:off x="452" y="1804146"/>
          <a:ext cx="3653755" cy="215513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263144" rIns="263144" bIns="140970" numCol="1" spcCol="1270" anchor="t" anchorCtr="0">
          <a:noAutofit/>
        </a:bodyPr>
        <a:lstStyle/>
        <a:p>
          <a:pPr marL="0" lvl="0" indent="0" algn="l" defTabSz="1644650">
            <a:lnSpc>
              <a:spcPct val="90000"/>
            </a:lnSpc>
            <a:spcBef>
              <a:spcPct val="0"/>
            </a:spcBef>
            <a:spcAft>
              <a:spcPct val="35000"/>
            </a:spcAft>
            <a:buNone/>
          </a:pPr>
          <a:r>
            <a:rPr lang="en-GB" sz="3700" kern="1200" noProof="0"/>
            <a:t>Establishing connection</a:t>
          </a:r>
        </a:p>
      </dsp:txBody>
      <dsp:txXfrm>
        <a:off x="452" y="1804146"/>
        <a:ext cx="3653755" cy="1436758"/>
      </dsp:txXfrm>
    </dsp:sp>
    <dsp:sp modelId="{6D40472B-9BAD-433E-8378-01EB82BF8242}">
      <dsp:nvSpPr>
        <dsp:cNvPr id="0" name=""/>
        <dsp:cNvSpPr/>
      </dsp:nvSpPr>
      <dsp:spPr>
        <a:xfrm>
          <a:off x="610626" y="3240904"/>
          <a:ext cx="3930126" cy="21312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GB" sz="1200" kern="1200" noProof="0" dirty="0"/>
            <a:t>Information can be found in document: Test and Qualification Guide on </a:t>
          </a:r>
          <a:r>
            <a:rPr lang="en-GB" sz="1200" kern="1200" noProof="0" dirty="0" err="1"/>
            <a:t>mijnNEDU</a:t>
          </a:r>
          <a:r>
            <a:rPr lang="en-GB" sz="1200" kern="1200" noProof="0" dirty="0"/>
            <a:t> (Releases/TR2021 – tranche 1 A2.0/Tests/Tests MMC hub)</a:t>
          </a:r>
        </a:p>
        <a:p>
          <a:pPr marL="114300" lvl="1" indent="-114300" algn="l" defTabSz="533400">
            <a:lnSpc>
              <a:spcPct val="90000"/>
            </a:lnSpc>
            <a:spcBef>
              <a:spcPct val="0"/>
            </a:spcBef>
            <a:spcAft>
              <a:spcPct val="15000"/>
            </a:spcAft>
            <a:buChar char="•"/>
          </a:pPr>
          <a:r>
            <a:rPr lang="en-GB" sz="1200" kern="1200" noProof="0"/>
            <a:t>TQF environment</a:t>
          </a:r>
        </a:p>
        <a:p>
          <a:pPr marL="114300" lvl="1" indent="-114300" algn="l" defTabSz="533400">
            <a:lnSpc>
              <a:spcPct val="90000"/>
            </a:lnSpc>
            <a:spcBef>
              <a:spcPct val="0"/>
            </a:spcBef>
            <a:spcAft>
              <a:spcPct val="15000"/>
            </a:spcAft>
            <a:buChar char="•"/>
          </a:pPr>
          <a:r>
            <a:rPr lang="en-GB" sz="1200" kern="1200" noProof="0"/>
            <a:t>Questions: </a:t>
          </a:r>
          <a:r>
            <a:rPr lang="en-GB" sz="1200" kern="1200" noProof="0">
              <a:hlinkClick xmlns:r="http://schemas.openxmlformats.org/officeDocument/2006/relationships" r:id="rId1"/>
            </a:rPr>
            <a:t>allocatie2@tennet.eu</a:t>
          </a:r>
        </a:p>
      </dsp:txBody>
      <dsp:txXfrm>
        <a:off x="673047" y="3303325"/>
        <a:ext cx="3805284" cy="2006358"/>
      </dsp:txXfrm>
    </dsp:sp>
    <dsp:sp modelId="{52F3974E-D95F-4FFE-BC19-1C2AC0B661AC}">
      <dsp:nvSpPr>
        <dsp:cNvPr id="0" name=""/>
        <dsp:cNvSpPr/>
      </dsp:nvSpPr>
      <dsp:spPr>
        <a:xfrm>
          <a:off x="4242650" y="2067685"/>
          <a:ext cx="1247498" cy="90967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endParaRPr lang="nl-NL" sz="3000" kern="1200"/>
        </a:p>
      </dsp:txBody>
      <dsp:txXfrm>
        <a:off x="4242650" y="2249621"/>
        <a:ext cx="974594" cy="545807"/>
      </dsp:txXfrm>
    </dsp:sp>
    <dsp:sp modelId="{12149AF6-AE37-43FC-A3D5-F263F90A5753}">
      <dsp:nvSpPr>
        <dsp:cNvPr id="0" name=""/>
        <dsp:cNvSpPr/>
      </dsp:nvSpPr>
      <dsp:spPr>
        <a:xfrm>
          <a:off x="6007978" y="1804146"/>
          <a:ext cx="3653755" cy="215513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263144" rIns="263144" bIns="140970" numCol="1" spcCol="1270" anchor="t" anchorCtr="0">
          <a:noAutofit/>
        </a:bodyPr>
        <a:lstStyle/>
        <a:p>
          <a:pPr marL="0" lvl="0" indent="0" algn="l" defTabSz="1644650">
            <a:lnSpc>
              <a:spcPct val="90000"/>
            </a:lnSpc>
            <a:spcBef>
              <a:spcPct val="0"/>
            </a:spcBef>
            <a:spcAft>
              <a:spcPct val="35000"/>
            </a:spcAft>
            <a:buNone/>
          </a:pPr>
          <a:r>
            <a:rPr lang="en-GB" sz="3700" kern="1200" noProof="0"/>
            <a:t>Qualification</a:t>
          </a:r>
        </a:p>
      </dsp:txBody>
      <dsp:txXfrm>
        <a:off x="6007978" y="1804146"/>
        <a:ext cx="3653755" cy="1436758"/>
      </dsp:txXfrm>
    </dsp:sp>
    <dsp:sp modelId="{46A108F6-F149-49F5-B521-A45BA8D99C53}">
      <dsp:nvSpPr>
        <dsp:cNvPr id="0" name=""/>
        <dsp:cNvSpPr/>
      </dsp:nvSpPr>
      <dsp:spPr>
        <a:xfrm>
          <a:off x="6756337" y="3240904"/>
          <a:ext cx="3653755" cy="21312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GB" sz="1200" kern="1200" noProof="0"/>
            <a:t>Information in Qualification plan on mijnNEDU (Releases/TR2021 – tranche 1 A2.0/Tests) </a:t>
          </a:r>
        </a:p>
        <a:p>
          <a:pPr marL="114300" lvl="1" indent="-114300" algn="l" defTabSz="533400">
            <a:lnSpc>
              <a:spcPct val="90000"/>
            </a:lnSpc>
            <a:spcBef>
              <a:spcPct val="0"/>
            </a:spcBef>
            <a:spcAft>
              <a:spcPct val="15000"/>
            </a:spcAft>
            <a:buChar char="•"/>
          </a:pPr>
          <a:r>
            <a:rPr lang="en-GB" sz="1200" kern="1200" noProof="0"/>
            <a:t>TQF environment</a:t>
          </a:r>
        </a:p>
        <a:p>
          <a:pPr marL="114300" lvl="1" indent="-114300" algn="l" defTabSz="533400">
            <a:lnSpc>
              <a:spcPct val="90000"/>
            </a:lnSpc>
            <a:spcBef>
              <a:spcPct val="0"/>
            </a:spcBef>
            <a:spcAft>
              <a:spcPct val="15000"/>
            </a:spcAft>
            <a:buChar char="•"/>
          </a:pPr>
          <a:r>
            <a:rPr lang="en-GB" sz="1200" kern="1200" noProof="0"/>
            <a:t>Questions: </a:t>
          </a:r>
          <a:r>
            <a:rPr lang="en-GB" sz="1200" kern="1200" noProof="0">
              <a:hlinkClick xmlns:r="http://schemas.openxmlformats.org/officeDocument/2006/relationships" r:id="rId1"/>
            </a:rPr>
            <a:t>allocatie2@tennet.eu</a:t>
          </a:r>
        </a:p>
      </dsp:txBody>
      <dsp:txXfrm>
        <a:off x="6818758" y="3303325"/>
        <a:ext cx="3528913" cy="2006358"/>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50443" y="0"/>
            <a:ext cx="2945659" cy="493713"/>
          </a:xfrm>
          <a:prstGeom prst="rect">
            <a:avLst/>
          </a:prstGeom>
        </p:spPr>
        <p:txBody>
          <a:bodyPr vert="horz" lIns="91440" tIns="45720" rIns="91440" bIns="45720" rtlCol="0"/>
          <a:lstStyle>
            <a:lvl1pPr algn="r">
              <a:defRPr sz="1200"/>
            </a:lvl1pPr>
          </a:lstStyle>
          <a:p>
            <a:fld id="{F3B28F06-5C16-4220-8BC8-CE8960CD4DCC}" type="datetimeFigureOut">
              <a:rPr lang="nl-NL" smtClean="0"/>
              <a:t>02-12-2021</a:t>
            </a:fld>
            <a:endParaRPr lang="nl-NL"/>
          </a:p>
        </p:txBody>
      </p:sp>
      <p:sp>
        <p:nvSpPr>
          <p:cNvPr id="4" name="Tijdelijke aanduiding voor voettekst 3"/>
          <p:cNvSpPr>
            <a:spLocks noGrp="1"/>
          </p:cNvSpPr>
          <p:nvPr>
            <p:ph type="ftr" sz="quarter" idx="2"/>
          </p:nvPr>
        </p:nvSpPr>
        <p:spPr>
          <a:xfrm>
            <a:off x="0" y="9378824"/>
            <a:ext cx="2945659" cy="493713"/>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50443" y="9378824"/>
            <a:ext cx="2945659" cy="493713"/>
          </a:xfrm>
          <a:prstGeom prst="rect">
            <a:avLst/>
          </a:prstGeom>
        </p:spPr>
        <p:txBody>
          <a:bodyPr vert="horz" lIns="91440" tIns="45720" rIns="91440" bIns="45720" rtlCol="0" anchor="b"/>
          <a:lstStyle>
            <a:lvl1pPr algn="r">
              <a:defRPr sz="1200"/>
            </a:lvl1pPr>
          </a:lstStyle>
          <a:p>
            <a:fld id="{254BB6BC-AD9E-4B36-96EF-00361725A954}" type="slidenum">
              <a:rPr lang="nl-NL" smtClean="0"/>
              <a:t>‹nr.›</a:t>
            </a:fld>
            <a:endParaRPr lang="nl-NL"/>
          </a:p>
        </p:txBody>
      </p:sp>
    </p:spTree>
    <p:extLst>
      <p:ext uri="{BB962C8B-B14F-4D97-AF65-F5344CB8AC3E}">
        <p14:creationId xmlns:p14="http://schemas.microsoft.com/office/powerpoint/2010/main" val="226153475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D1C46774-C0C6-4431-9882-41BFFE5EBD5F}" type="datetimeFigureOut">
              <a:rPr lang="nl-NL" smtClean="0"/>
              <a:t>02-12-2021</a:t>
            </a:fld>
            <a:endParaRPr lang="nl-NL"/>
          </a:p>
        </p:txBody>
      </p:sp>
      <p:sp>
        <p:nvSpPr>
          <p:cNvPr id="4" name="Tijdelijke aanduiding voor dia-afbeelding 3"/>
          <p:cNvSpPr>
            <a:spLocks noGrp="1" noRot="1" noChangeAspect="1"/>
          </p:cNvSpPr>
          <p:nvPr>
            <p:ph type="sldImg" idx="2"/>
          </p:nvPr>
        </p:nvSpPr>
        <p:spPr>
          <a:xfrm>
            <a:off x="109538" y="741363"/>
            <a:ext cx="6578600" cy="370205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A8740B1A-B399-4BCF-84C5-ED949A64448C}" type="slidenum">
              <a:rPr lang="nl-NL" smtClean="0"/>
              <a:t>‹nr.›</a:t>
            </a:fld>
            <a:endParaRPr lang="nl-NL"/>
          </a:p>
        </p:txBody>
      </p:sp>
    </p:spTree>
    <p:extLst>
      <p:ext uri="{BB962C8B-B14F-4D97-AF65-F5344CB8AC3E}">
        <p14:creationId xmlns:p14="http://schemas.microsoft.com/office/powerpoint/2010/main" val="195301823"/>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atum 3"/>
          <p:cNvSpPr>
            <a:spLocks noGrp="1"/>
          </p:cNvSpPr>
          <p:nvPr>
            <p:ph type="dt" idx="1"/>
          </p:nvPr>
        </p:nvSpPr>
        <p:spPr/>
        <p:txBody>
          <a:bodyPr/>
          <a:lstStyle/>
          <a:p>
            <a:fld id="{0A399188-00E1-294E-9C80-E57F23E0CE92}" type="datetime1">
              <a:rPr lang="nl-NL" smtClean="0"/>
              <a:t>02-12-2021</a:t>
            </a:fld>
            <a:endParaRPr lang="nl-NL"/>
          </a:p>
        </p:txBody>
      </p:sp>
      <p:sp>
        <p:nvSpPr>
          <p:cNvPr id="5" name="Tijdelijke aanduiding voor dianummer 4"/>
          <p:cNvSpPr>
            <a:spLocks noGrp="1"/>
          </p:cNvSpPr>
          <p:nvPr>
            <p:ph type="sldNum" sz="quarter" idx="5"/>
          </p:nvPr>
        </p:nvSpPr>
        <p:spPr/>
        <p:txBody>
          <a:bodyPr/>
          <a:lstStyle/>
          <a:p>
            <a:fld id="{A8740B1A-B399-4BCF-84C5-ED949A64448C}" type="slidenum">
              <a:rPr lang="nl-NL" smtClean="0"/>
              <a:t>1</a:t>
            </a:fld>
            <a:endParaRPr lang="nl-NL"/>
          </a:p>
        </p:txBody>
      </p:sp>
    </p:spTree>
    <p:extLst>
      <p:ext uri="{BB962C8B-B14F-4D97-AF65-F5344CB8AC3E}">
        <p14:creationId xmlns:p14="http://schemas.microsoft.com/office/powerpoint/2010/main" val="28040498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descr="PresentatieTitel"/>
          <p:cNvSpPr>
            <a:spLocks noGrp="1"/>
          </p:cNvSpPr>
          <p:nvPr>
            <p:ph type="ctrTitle"/>
          </p:nvPr>
        </p:nvSpPr>
        <p:spPr>
          <a:xfrm>
            <a:off x="687600" y="795600"/>
            <a:ext cx="10800000" cy="1470025"/>
          </a:xfrm>
        </p:spPr>
        <p:txBody>
          <a:bodyPr>
            <a:normAutofit/>
          </a:bodyPr>
          <a:lstStyle>
            <a:lvl1pPr algn="l">
              <a:defRPr sz="5000">
                <a:solidFill>
                  <a:srgbClr val="000000"/>
                </a:solidFill>
              </a:defRPr>
            </a:lvl1pPr>
          </a:lstStyle>
          <a:p>
            <a:r>
              <a:rPr lang="nl-NL"/>
              <a:t>Klik om de stijl te bewerken</a:t>
            </a:r>
            <a:endParaRPr lang="nl-NL" dirty="0"/>
          </a:p>
        </p:txBody>
      </p:sp>
      <p:sp>
        <p:nvSpPr>
          <p:cNvPr id="3" name="Subtitel 2" descr="PresentatieSubtitel"/>
          <p:cNvSpPr>
            <a:spLocks noGrp="1"/>
          </p:cNvSpPr>
          <p:nvPr>
            <p:ph type="subTitle" idx="1"/>
          </p:nvPr>
        </p:nvSpPr>
        <p:spPr>
          <a:xfrm>
            <a:off x="687600" y="2264400"/>
            <a:ext cx="10800000" cy="1025665"/>
          </a:xfrm>
        </p:spPr>
        <p:txBody>
          <a:bodyPr>
            <a:normAutofit/>
          </a:bodyPr>
          <a:lstStyle>
            <a:lvl1pPr marL="0" indent="0" algn="l">
              <a:buNone/>
              <a:defRPr sz="300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endParaRPr lang="nl-NL" dirty="0"/>
          </a:p>
        </p:txBody>
      </p:sp>
      <p:sp>
        <p:nvSpPr>
          <p:cNvPr id="4" name="Tijdelijke aanduiding voor datum 3" descr="PresentatieDatum"/>
          <p:cNvSpPr>
            <a:spLocks noGrp="1"/>
          </p:cNvSpPr>
          <p:nvPr>
            <p:ph type="dt" sz="half" idx="10"/>
          </p:nvPr>
        </p:nvSpPr>
        <p:spPr>
          <a:xfrm>
            <a:off x="687600" y="3936834"/>
            <a:ext cx="3286800" cy="365125"/>
          </a:xfrm>
          <a:prstGeom prst="rect">
            <a:avLst/>
          </a:prstGeom>
        </p:spPr>
        <p:txBody>
          <a:bodyPr/>
          <a:lstStyle>
            <a:lvl1pPr algn="l">
              <a:defRPr sz="2000">
                <a:solidFill>
                  <a:srgbClr val="000000"/>
                </a:solidFill>
              </a:defRPr>
            </a:lvl1pPr>
          </a:lstStyle>
          <a:p>
            <a:endParaRPr lang="nl-NL" dirty="0"/>
          </a:p>
        </p:txBody>
      </p:sp>
      <p:sp>
        <p:nvSpPr>
          <p:cNvPr id="5" name="Tijdelijke aanduiding voor voettekst 4" descr="PresentatieSpreker"/>
          <p:cNvSpPr>
            <a:spLocks noGrp="1"/>
          </p:cNvSpPr>
          <p:nvPr>
            <p:ph type="ftr" sz="quarter" idx="11"/>
          </p:nvPr>
        </p:nvSpPr>
        <p:spPr>
          <a:xfrm>
            <a:off x="687600" y="3429001"/>
            <a:ext cx="10800000" cy="365125"/>
          </a:xfrm>
          <a:prstGeom prst="rect">
            <a:avLst/>
          </a:prstGeom>
        </p:spPr>
        <p:txBody>
          <a:bodyPr/>
          <a:lstStyle>
            <a:lvl1pPr algn="l">
              <a:defRPr sz="2000">
                <a:solidFill>
                  <a:srgbClr val="000000"/>
                </a:solidFill>
              </a:defRPr>
            </a:lvl1pPr>
          </a:lstStyle>
          <a:p>
            <a:endParaRPr lang="nl-NL" dirty="0"/>
          </a:p>
        </p:txBody>
      </p:sp>
      <p:sp>
        <p:nvSpPr>
          <p:cNvPr id="6" name="Tijdelijke aanduiding voor dianummer 5"/>
          <p:cNvSpPr>
            <a:spLocks noGrp="1"/>
          </p:cNvSpPr>
          <p:nvPr>
            <p:ph type="sldNum" sz="quarter" idx="12"/>
          </p:nvPr>
        </p:nvSpPr>
        <p:spPr>
          <a:xfrm>
            <a:off x="8736000" y="6483534"/>
            <a:ext cx="2548800" cy="331200"/>
          </a:xfrm>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3862855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sz="3000"/>
            </a:lvl1pPr>
          </a:lstStyle>
          <a:p>
            <a:r>
              <a:rPr lang="nl-NL"/>
              <a:t>Klik om de stijl te bewerken</a:t>
            </a:r>
            <a:endParaRPr lang="nl-NL" dirty="0"/>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6" name="Tijdelijke aanduiding voor dianummer 5"/>
          <p:cNvSpPr>
            <a:spLocks noGrp="1"/>
          </p:cNvSpPr>
          <p:nvPr>
            <p:ph type="sldNum" sz="quarter" idx="12"/>
          </p:nvPr>
        </p:nvSpPr>
        <p:spPr>
          <a:xfrm>
            <a:off x="8737602" y="6482185"/>
            <a:ext cx="2548092" cy="331200"/>
          </a:xfrm>
        </p:spPr>
        <p:txBody>
          <a:bodyPr/>
          <a:lstStyle/>
          <a:p>
            <a:fld id="{A1C3A1F5-F269-2A47-BBB9-BDB2D4CF88E3}" type="slidenum">
              <a:rPr lang="nl-NL" smtClean="0"/>
              <a:t>‹nr.›</a:t>
            </a:fld>
            <a:endParaRPr lang="nl-NL" dirty="0"/>
          </a:p>
        </p:txBody>
      </p:sp>
    </p:spTree>
    <p:extLst>
      <p:ext uri="{BB962C8B-B14F-4D97-AF65-F5344CB8AC3E}">
        <p14:creationId xmlns:p14="http://schemas.microsoft.com/office/powerpoint/2010/main" val="2640577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3"/>
            <a:ext cx="10363200" cy="1362075"/>
          </a:xfrm>
        </p:spPr>
        <p:txBody>
          <a:bodyPr anchor="t"/>
          <a:lstStyle>
            <a:lvl1pPr algn="l">
              <a:defRPr sz="5000" b="0" cap="all"/>
            </a:lvl1pPr>
          </a:lstStyle>
          <a:p>
            <a:r>
              <a:rPr lang="nl-NL"/>
              <a:t>Klik om de stijl te bewerken</a:t>
            </a:r>
            <a:endParaRPr lang="nl-NL" dirty="0"/>
          </a:p>
        </p:txBody>
      </p:sp>
      <p:sp>
        <p:nvSpPr>
          <p:cNvPr id="3" name="Tijdelijke aanduiding voor tekst 2"/>
          <p:cNvSpPr>
            <a:spLocks noGrp="1"/>
          </p:cNvSpPr>
          <p:nvPr>
            <p:ph type="body" idx="1"/>
          </p:nvPr>
        </p:nvSpPr>
        <p:spPr>
          <a:xfrm>
            <a:off x="963084" y="2906713"/>
            <a:ext cx="10363200" cy="1500187"/>
          </a:xfrm>
        </p:spPr>
        <p:txBody>
          <a:bodyPr anchor="b">
            <a:normAutofit/>
          </a:bodyPr>
          <a:lstStyle>
            <a:lvl1pPr marL="0" indent="0">
              <a:buNone/>
              <a:defRPr sz="3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6" name="Tijdelijke aanduiding voor dianummer 5"/>
          <p:cNvSpPr>
            <a:spLocks noGrp="1"/>
          </p:cNvSpPr>
          <p:nvPr>
            <p:ph type="sldNum" sz="quarter" idx="12"/>
          </p:nvPr>
        </p:nvSpPr>
        <p:spPr>
          <a:xfrm>
            <a:off x="8737602" y="6483534"/>
            <a:ext cx="2548092" cy="331200"/>
          </a:xfrm>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335858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dirty="0"/>
          </a:p>
        </p:txBody>
      </p:sp>
      <p:sp>
        <p:nvSpPr>
          <p:cNvPr id="3" name="Tijdelijke aanduiding voor inhoud 2"/>
          <p:cNvSpPr>
            <a:spLocks noGrp="1"/>
          </p:cNvSpPr>
          <p:nvPr>
            <p:ph sz="half" idx="1"/>
          </p:nvPr>
        </p:nvSpPr>
        <p:spPr>
          <a:xfrm>
            <a:off x="609600" y="1911251"/>
            <a:ext cx="5384800" cy="4214912"/>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inhoud 3"/>
          <p:cNvSpPr>
            <a:spLocks noGrp="1"/>
          </p:cNvSpPr>
          <p:nvPr>
            <p:ph sz="half" idx="2"/>
          </p:nvPr>
        </p:nvSpPr>
        <p:spPr>
          <a:xfrm>
            <a:off x="6197602" y="1911251"/>
            <a:ext cx="5088092" cy="4214912"/>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jdelijke aanduiding voor dianummer 6"/>
          <p:cNvSpPr>
            <a:spLocks noGrp="1"/>
          </p:cNvSpPr>
          <p:nvPr>
            <p:ph type="sldNum" sz="quarter" idx="12"/>
          </p:nvPr>
        </p:nvSpPr>
        <p:spPr>
          <a:xfrm>
            <a:off x="8737602" y="6483600"/>
            <a:ext cx="2548092" cy="331200"/>
          </a:xfrm>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3886585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609602" y="1131078"/>
            <a:ext cx="10676092" cy="713631"/>
          </a:xfrm>
        </p:spPr>
        <p:txBody>
          <a:bodyPr/>
          <a:lstStyle>
            <a:lvl1pPr>
              <a:defRPr/>
            </a:lvl1pPr>
          </a:lstStyle>
          <a:p>
            <a:r>
              <a:rPr lang="nl-NL"/>
              <a:t>Klik om de stijl te bewerken</a:t>
            </a:r>
            <a:endParaRPr lang="nl-NL" dirty="0"/>
          </a:p>
        </p:txBody>
      </p:sp>
      <p:sp>
        <p:nvSpPr>
          <p:cNvPr id="3" name="Tijdelijke aanduiding voor tekst 2"/>
          <p:cNvSpPr>
            <a:spLocks noGrp="1"/>
          </p:cNvSpPr>
          <p:nvPr>
            <p:ph type="body" idx="1"/>
          </p:nvPr>
        </p:nvSpPr>
        <p:spPr>
          <a:xfrm>
            <a:off x="609600" y="1988119"/>
            <a:ext cx="5386917" cy="639762"/>
          </a:xfrm>
        </p:spPr>
        <p:txBody>
          <a:bodyPr anchor="b">
            <a:noAutofit/>
          </a:bodyPr>
          <a:lstStyle>
            <a:lvl1pPr marL="0" indent="0">
              <a:buNone/>
              <a:defRPr sz="3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609600" y="2709646"/>
            <a:ext cx="5386917" cy="3416519"/>
          </a:xfrm>
        </p:spPr>
        <p:txBody>
          <a:bodyPr>
            <a:normAutofit/>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5" name="Tijdelijke aanduiding voor tekst 4"/>
          <p:cNvSpPr>
            <a:spLocks noGrp="1"/>
          </p:cNvSpPr>
          <p:nvPr>
            <p:ph type="body" sz="quarter" idx="3"/>
          </p:nvPr>
        </p:nvSpPr>
        <p:spPr>
          <a:xfrm>
            <a:off x="6193368" y="1988119"/>
            <a:ext cx="5092325" cy="639762"/>
          </a:xfrm>
        </p:spPr>
        <p:txBody>
          <a:bodyPr anchor="b">
            <a:noAutofit/>
          </a:bodyPr>
          <a:lstStyle>
            <a:lvl1pPr marL="0" indent="0">
              <a:buNone/>
              <a:defRPr sz="3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6193369" y="2709643"/>
            <a:ext cx="5092327" cy="3416520"/>
          </a:xfrm>
        </p:spPr>
        <p:txBody>
          <a:bodyPr>
            <a:normAutofit/>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9" name="Tijdelijke aanduiding voor dianummer 8"/>
          <p:cNvSpPr>
            <a:spLocks noGrp="1"/>
          </p:cNvSpPr>
          <p:nvPr>
            <p:ph type="sldNum" sz="quarter" idx="12"/>
          </p:nvPr>
        </p:nvSpPr>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1800458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dirty="0"/>
          </a:p>
        </p:txBody>
      </p:sp>
      <p:sp>
        <p:nvSpPr>
          <p:cNvPr id="5" name="Tijdelijke aanduiding voor dianummer 4"/>
          <p:cNvSpPr>
            <a:spLocks noGrp="1"/>
          </p:cNvSpPr>
          <p:nvPr>
            <p:ph type="sldNum" sz="quarter" idx="12"/>
          </p:nvPr>
        </p:nvSpPr>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730253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4" name="Tijdelijke aanduiding voor dianummer 3"/>
          <p:cNvSpPr>
            <a:spLocks noGrp="1"/>
          </p:cNvSpPr>
          <p:nvPr>
            <p:ph type="sldNum" sz="quarter" idx="12"/>
          </p:nvPr>
        </p:nvSpPr>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616863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2" y="1098958"/>
            <a:ext cx="4011084" cy="1162050"/>
          </a:xfrm>
        </p:spPr>
        <p:txBody>
          <a:bodyPr anchor="b"/>
          <a:lstStyle>
            <a:lvl1pPr algn="l">
              <a:defRPr sz="3000" b="0"/>
            </a:lvl1pPr>
          </a:lstStyle>
          <a:p>
            <a:r>
              <a:rPr lang="nl-NL"/>
              <a:t>Klik om de stijl te bewerken</a:t>
            </a:r>
            <a:endParaRPr lang="nl-NL" dirty="0"/>
          </a:p>
        </p:txBody>
      </p:sp>
      <p:sp>
        <p:nvSpPr>
          <p:cNvPr id="3" name="Tijdelijke aanduiding voor inhoud 2"/>
          <p:cNvSpPr>
            <a:spLocks noGrp="1"/>
          </p:cNvSpPr>
          <p:nvPr>
            <p:ph idx="1"/>
          </p:nvPr>
        </p:nvSpPr>
        <p:spPr>
          <a:xfrm>
            <a:off x="4766733" y="1098961"/>
            <a:ext cx="6815667" cy="5027205"/>
          </a:xfrm>
        </p:spPr>
        <p:txBody>
          <a:bodyPr>
            <a:normAutofit/>
          </a:bodyPr>
          <a:lstStyle>
            <a:lvl1pPr>
              <a:defRPr sz="20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tekst 3"/>
          <p:cNvSpPr>
            <a:spLocks noGrp="1"/>
          </p:cNvSpPr>
          <p:nvPr>
            <p:ph type="body" sz="half" idx="2"/>
          </p:nvPr>
        </p:nvSpPr>
        <p:spPr>
          <a:xfrm>
            <a:off x="609602" y="2390865"/>
            <a:ext cx="4011084" cy="3735301"/>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7" name="Tijdelijke aanduiding voor dianummer 6"/>
          <p:cNvSpPr>
            <a:spLocks noGrp="1"/>
          </p:cNvSpPr>
          <p:nvPr>
            <p:ph type="sldNum" sz="quarter" idx="12"/>
          </p:nvPr>
        </p:nvSpPr>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1892476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fbeeld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jdelijke aanduiding voor afbeelding 2"/>
          <p:cNvSpPr>
            <a:spLocks noGrp="1"/>
          </p:cNvSpPr>
          <p:nvPr>
            <p:ph type="pic" idx="1"/>
          </p:nvPr>
        </p:nvSpPr>
        <p:spPr>
          <a:xfrm>
            <a:off x="0" y="0"/>
            <a:ext cx="12192000" cy="6858000"/>
          </a:xfrm>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nl-NL" dirty="0"/>
          </a:p>
        </p:txBody>
      </p:sp>
      <p:sp>
        <p:nvSpPr>
          <p:cNvPr id="7" name="Tijdelijke aanduiding voor dianummer 6"/>
          <p:cNvSpPr>
            <a:spLocks noGrp="1"/>
          </p:cNvSpPr>
          <p:nvPr>
            <p:ph type="sldNum" sz="quarter" idx="12"/>
          </p:nvPr>
        </p:nvSpPr>
        <p:spPr/>
        <p:txBody>
          <a:bodyPr/>
          <a:lstStyle/>
          <a:p>
            <a:fld id="{A1C3A1F5-F269-2A47-BBB9-BDB2D4CF88E3}" type="slidenum">
              <a:rPr lang="nl-NL" smtClean="0"/>
              <a:t>‹nr.›</a:t>
            </a:fld>
            <a:endParaRPr lang="nl-NL"/>
          </a:p>
        </p:txBody>
      </p:sp>
    </p:spTree>
    <p:extLst>
      <p:ext uri="{BB962C8B-B14F-4D97-AF65-F5344CB8AC3E}">
        <p14:creationId xmlns:p14="http://schemas.microsoft.com/office/powerpoint/2010/main" val="3895650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609601" y="483992"/>
            <a:ext cx="8579555" cy="713631"/>
          </a:xfrm>
          <a:prstGeom prst="rect">
            <a:avLst/>
          </a:prstGeom>
        </p:spPr>
        <p:txBody>
          <a:bodyPr vert="horz" lIns="91440" tIns="45720" rIns="91440" bIns="45720" rtlCol="0" anchor="ctr">
            <a:noAutofit/>
          </a:bodyPr>
          <a:lstStyle/>
          <a:p>
            <a:r>
              <a:rPr lang="nl-NL" dirty="0"/>
              <a:t>Titelstijl van model bewerken</a:t>
            </a:r>
          </a:p>
        </p:txBody>
      </p:sp>
      <p:sp>
        <p:nvSpPr>
          <p:cNvPr id="3" name="Tijdelijke aanduiding voor tekst 2"/>
          <p:cNvSpPr>
            <a:spLocks noGrp="1"/>
          </p:cNvSpPr>
          <p:nvPr>
            <p:ph type="body" idx="1"/>
          </p:nvPr>
        </p:nvSpPr>
        <p:spPr>
          <a:xfrm>
            <a:off x="609602" y="1380067"/>
            <a:ext cx="10676092" cy="4746096"/>
          </a:xfrm>
          <a:prstGeom prst="rect">
            <a:avLst/>
          </a:prstGeom>
        </p:spPr>
        <p:txBody>
          <a:bodyPr vert="horz" lIns="91440" tIns="45720" rIns="91440" bIns="45720" rtlCol="0">
            <a:normAutofit/>
          </a:body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6" name="Tijdelijke aanduiding voor dianummer 5"/>
          <p:cNvSpPr>
            <a:spLocks noGrp="1"/>
          </p:cNvSpPr>
          <p:nvPr>
            <p:ph type="sldNum" sz="quarter" idx="4"/>
          </p:nvPr>
        </p:nvSpPr>
        <p:spPr>
          <a:xfrm>
            <a:off x="8920800" y="6483600"/>
            <a:ext cx="2548092" cy="331200"/>
          </a:xfrm>
          <a:prstGeom prst="rect">
            <a:avLst/>
          </a:prstGeom>
        </p:spPr>
        <p:txBody>
          <a:bodyPr vert="horz" lIns="91440" tIns="45720" rIns="0" bIns="45720" rtlCol="0" anchor="ctr"/>
          <a:lstStyle>
            <a:lvl1pPr algn="r">
              <a:defRPr sz="1200">
                <a:solidFill>
                  <a:srgbClr val="F6BC25"/>
                </a:solidFill>
              </a:defRPr>
            </a:lvl1pPr>
          </a:lstStyle>
          <a:p>
            <a:fld id="{A1C3A1F5-F269-2A47-BBB9-BDB2D4CF88E3}" type="slidenum">
              <a:rPr lang="nl-NL" smtClean="0"/>
              <a:pPr/>
              <a:t>‹nr.›</a:t>
            </a:fld>
            <a:endParaRPr lang="nl-NL" dirty="0"/>
          </a:p>
        </p:txBody>
      </p:sp>
    </p:spTree>
    <p:extLst>
      <p:ext uri="{BB962C8B-B14F-4D97-AF65-F5344CB8AC3E}">
        <p14:creationId xmlns:p14="http://schemas.microsoft.com/office/powerpoint/2010/main" val="3089715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p:txStyles>
    <p:titleStyle>
      <a:lvl1pPr algn="l" defTabSz="457200" rtl="0" eaLnBrk="1" latinLnBrk="0" hangingPunct="1">
        <a:spcBef>
          <a:spcPct val="0"/>
        </a:spcBef>
        <a:buNone/>
        <a:defRPr sz="3000" kern="1200">
          <a:solidFill>
            <a:srgbClr val="000000"/>
          </a:solidFill>
          <a:latin typeface="+mj-lt"/>
          <a:ea typeface="+mj-ea"/>
          <a:cs typeface="+mj-cs"/>
        </a:defRPr>
      </a:lvl1pPr>
    </p:titleStyle>
    <p:bodyStyle>
      <a:lvl1pPr marL="342900" indent="-342900" algn="l" defTabSz="457200" rtl="0" eaLnBrk="1" latinLnBrk="0" hangingPunct="1">
        <a:spcBef>
          <a:spcPct val="20000"/>
        </a:spcBef>
        <a:buClr>
          <a:srgbClr val="F6BC25"/>
        </a:buClr>
        <a:buSzPct val="110000"/>
        <a:buFont typeface="Arial"/>
        <a:buChar char="•"/>
        <a:defRPr sz="2000" kern="1200">
          <a:solidFill>
            <a:srgbClr val="000000"/>
          </a:solidFill>
          <a:latin typeface="+mn-lt"/>
          <a:ea typeface="+mn-ea"/>
          <a:cs typeface="+mn-cs"/>
        </a:defRPr>
      </a:lvl1pPr>
      <a:lvl2pPr marL="720725" indent="-360363" algn="l" defTabSz="457200" rtl="0" eaLnBrk="1" latinLnBrk="0" hangingPunct="1">
        <a:spcBef>
          <a:spcPct val="20000"/>
        </a:spcBef>
        <a:buFont typeface="Arial"/>
        <a:buChar char="–"/>
        <a:defRPr sz="2000" kern="1200">
          <a:solidFill>
            <a:srgbClr val="000000"/>
          </a:solidFill>
          <a:latin typeface="+mn-lt"/>
          <a:ea typeface="+mn-ea"/>
          <a:cs typeface="+mn-cs"/>
        </a:defRPr>
      </a:lvl2pPr>
      <a:lvl3pPr marL="1073150" indent="-352425" algn="l" defTabSz="457200" rtl="0" eaLnBrk="1" latinLnBrk="0" hangingPunct="1">
        <a:spcBef>
          <a:spcPct val="20000"/>
        </a:spcBef>
        <a:buFont typeface="Arial"/>
        <a:buChar char="•"/>
        <a:defRPr sz="2000" kern="1200">
          <a:solidFill>
            <a:srgbClr val="000000"/>
          </a:solidFill>
          <a:latin typeface="+mn-lt"/>
          <a:ea typeface="+mn-ea"/>
          <a:cs typeface="+mn-cs"/>
        </a:defRPr>
      </a:lvl3pPr>
      <a:lvl4pPr marL="1435100" indent="-361950" algn="l" defTabSz="457200" rtl="0" eaLnBrk="1" latinLnBrk="0" hangingPunct="1">
        <a:spcBef>
          <a:spcPct val="20000"/>
        </a:spcBef>
        <a:buFont typeface="Arial"/>
        <a:buChar char="–"/>
        <a:defRPr sz="2000" kern="1200">
          <a:solidFill>
            <a:srgbClr val="000000"/>
          </a:solidFill>
          <a:latin typeface="+mn-lt"/>
          <a:ea typeface="+mn-ea"/>
          <a:cs typeface="+mn-cs"/>
        </a:defRPr>
      </a:lvl4pPr>
      <a:lvl5pPr marL="1795463" indent="-360363" algn="l" defTabSz="457200" rtl="0" eaLnBrk="1" latinLnBrk="0" hangingPunct="1">
        <a:spcBef>
          <a:spcPct val="20000"/>
        </a:spcBef>
        <a:buFont typeface="Arial"/>
        <a:buChar char="»"/>
        <a:defRPr sz="2000" kern="1200">
          <a:solidFill>
            <a:srgbClr val="000000"/>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package" Target="../embeddings/Microsoft_Excel-werkblad.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Allocatie2.0@EDSN.n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mailto:allocatie2.0@edsn.nl"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nedunl.sharepoint.com/sites/Vastgesteldeprogrammadocumente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EDIXML@tennet.eu"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descr="PresentatieTitel"/>
          <p:cNvSpPr>
            <a:spLocks noGrp="1"/>
          </p:cNvSpPr>
          <p:nvPr>
            <p:ph type="ctrTitle"/>
          </p:nvPr>
        </p:nvSpPr>
        <p:spPr>
          <a:xfrm>
            <a:off x="684000" y="795603"/>
            <a:ext cx="10800000" cy="1470025"/>
          </a:xfrm>
        </p:spPr>
        <p:txBody>
          <a:bodyPr>
            <a:normAutofit fontScale="90000"/>
          </a:bodyPr>
          <a:lstStyle/>
          <a:p>
            <a:r>
              <a:rPr lang="en-GB" dirty="0"/>
              <a:t>3rd Information session TR2021 - Tranche 1</a:t>
            </a:r>
          </a:p>
        </p:txBody>
      </p:sp>
      <p:sp>
        <p:nvSpPr>
          <p:cNvPr id="3" name="Ondertitel 2" descr="PresentatieSubtitel"/>
          <p:cNvSpPr>
            <a:spLocks noGrp="1"/>
          </p:cNvSpPr>
          <p:nvPr>
            <p:ph type="subTitle" idx="1"/>
          </p:nvPr>
        </p:nvSpPr>
        <p:spPr>
          <a:xfrm>
            <a:off x="687600" y="2265625"/>
            <a:ext cx="10800000" cy="1033052"/>
          </a:xfrm>
        </p:spPr>
        <p:txBody>
          <a:bodyPr/>
          <a:lstStyle/>
          <a:p>
            <a:r>
              <a:rPr lang="en-GB"/>
              <a:t>Programme Allocatie 2.0</a:t>
            </a:r>
          </a:p>
        </p:txBody>
      </p:sp>
      <p:sp>
        <p:nvSpPr>
          <p:cNvPr id="4" name="Tijdelijke aanduiding voor datum 3" descr="PresentatieDatum"/>
          <p:cNvSpPr>
            <a:spLocks noGrp="1"/>
          </p:cNvSpPr>
          <p:nvPr>
            <p:ph type="dt" sz="half" idx="10"/>
          </p:nvPr>
        </p:nvSpPr>
        <p:spPr>
          <a:xfrm>
            <a:off x="687600" y="3936834"/>
            <a:ext cx="3285565" cy="365125"/>
          </a:xfrm>
        </p:spPr>
        <p:txBody>
          <a:bodyPr/>
          <a:lstStyle/>
          <a:p>
            <a:r>
              <a:rPr lang="en-GB"/>
              <a:t>23 November 2021</a:t>
            </a:r>
          </a:p>
        </p:txBody>
      </p:sp>
      <p:sp>
        <p:nvSpPr>
          <p:cNvPr id="5" name="Tijdelijke aanduiding voor dianummer 4"/>
          <p:cNvSpPr>
            <a:spLocks noGrp="1"/>
          </p:cNvSpPr>
          <p:nvPr>
            <p:ph type="sldNum" sz="quarter" idx="12"/>
          </p:nvPr>
        </p:nvSpPr>
        <p:spPr>
          <a:xfrm>
            <a:off x="8920800" y="6483534"/>
            <a:ext cx="2548800" cy="331200"/>
          </a:xfrm>
        </p:spPr>
        <p:txBody>
          <a:bodyPr/>
          <a:lstStyle/>
          <a:p>
            <a:fld id="{A1C3A1F5-F269-2A47-BBB9-BDB2D4CF88E3}" type="slidenum">
              <a:rPr lang="nl-NL" smtClean="0"/>
              <a:t>1</a:t>
            </a:fld>
            <a:endParaRPr lang="nl-NL"/>
          </a:p>
        </p:txBody>
      </p:sp>
    </p:spTree>
    <p:extLst>
      <p:ext uri="{BB962C8B-B14F-4D97-AF65-F5344CB8AC3E}">
        <p14:creationId xmlns:p14="http://schemas.microsoft.com/office/powerpoint/2010/main" val="231353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09601" y="1343025"/>
            <a:ext cx="10877998" cy="4783138"/>
          </a:xfrm>
        </p:spPr>
        <p:txBody>
          <a:bodyPr>
            <a:normAutofit/>
          </a:bodyPr>
          <a:lstStyle/>
          <a:p>
            <a:pPr>
              <a:buFont typeface="Wingdings" pitchFamily="2" charset="2"/>
              <a:buChar char="§"/>
            </a:pPr>
            <a:endParaRPr lang="nl-NL" sz="1800" dirty="0">
              <a:solidFill>
                <a:srgbClr val="000000"/>
              </a:solidFill>
              <a:effectLst/>
              <a:ea typeface="Calibri" panose="020F0502020204030204" pitchFamily="34" charset="0"/>
              <a:cs typeface="Arial" panose="020B0604020202020204" pitchFamily="34" charset="0"/>
            </a:endParaRPr>
          </a:p>
          <a:p>
            <a:pPr>
              <a:buFont typeface="Wingdings" pitchFamily="2" charset="2"/>
              <a:buChar char="§"/>
            </a:pPr>
            <a:r>
              <a:rPr lang="en-GB" sz="1800" dirty="0">
                <a:ea typeface="Calibri" panose="020F0502020204030204" pitchFamily="34" charset="0"/>
                <a:cs typeface="Arial" panose="020B0604020202020204" pitchFamily="34" charset="0"/>
              </a:rPr>
              <a:t>Start date Lead group tests: </a:t>
            </a:r>
            <a:r>
              <a:rPr lang="en-GB" sz="1800" b="1" dirty="0">
                <a:ea typeface="Calibri" panose="020F0502020204030204" pitchFamily="34" charset="0"/>
                <a:cs typeface="Arial" panose="020B0604020202020204" pitchFamily="34" charset="0"/>
              </a:rPr>
              <a:t>29 November 2021</a:t>
            </a:r>
          </a:p>
          <a:p>
            <a:pPr>
              <a:buFont typeface="Wingdings" pitchFamily="2" charset="2"/>
              <a:buChar char="§"/>
            </a:pPr>
            <a:r>
              <a:rPr lang="en-GB" sz="1800" dirty="0">
                <a:ea typeface="Calibri" panose="020F0502020204030204" pitchFamily="34" charset="0"/>
                <a:cs typeface="Arial" panose="020B0604020202020204" pitchFamily="34" charset="0"/>
              </a:rPr>
              <a:t>End date Lead group tests: </a:t>
            </a:r>
            <a:r>
              <a:rPr lang="en-GB" sz="1800" b="1" dirty="0">
                <a:ea typeface="Calibri" panose="020F0502020204030204" pitchFamily="34" charset="0"/>
                <a:cs typeface="Arial" panose="020B0604020202020204" pitchFamily="34" charset="0"/>
              </a:rPr>
              <a:t>17 December 2021</a:t>
            </a:r>
          </a:p>
          <a:p>
            <a:pPr>
              <a:buFont typeface="Wingdings" pitchFamily="2" charset="2"/>
              <a:buChar char="§"/>
            </a:pPr>
            <a:r>
              <a:rPr lang="en-GB" sz="1800" dirty="0">
                <a:ea typeface="Calibri" panose="020F0502020204030204" pitchFamily="34" charset="0"/>
                <a:cs typeface="Arial" panose="020B0604020202020204" pitchFamily="34" charset="0"/>
              </a:rPr>
              <a:t>Lead group consists of:</a:t>
            </a:r>
          </a:p>
          <a:p>
            <a:pPr lvl="1">
              <a:buFont typeface="Wingdings" pitchFamily="2" charset="2"/>
              <a:buChar char="§"/>
            </a:pPr>
            <a:r>
              <a:rPr lang="en-GB" sz="1800" dirty="0" err="1">
                <a:ea typeface="Calibri" panose="020F0502020204030204" pitchFamily="34" charset="0"/>
                <a:cs typeface="Arial" panose="020B0604020202020204" pitchFamily="34" charset="0"/>
              </a:rPr>
              <a:t>Kenter</a:t>
            </a:r>
            <a:r>
              <a:rPr lang="en-GB" sz="1800" dirty="0">
                <a:ea typeface="Calibri" panose="020F0502020204030204" pitchFamily="34" charset="0"/>
                <a:cs typeface="Arial" panose="020B0604020202020204" pitchFamily="34" charset="0"/>
              </a:rPr>
              <a:t> (MRP)</a:t>
            </a:r>
          </a:p>
          <a:p>
            <a:pPr lvl="1">
              <a:buFont typeface="Wingdings" pitchFamily="2" charset="2"/>
              <a:buChar char="§"/>
            </a:pPr>
            <a:r>
              <a:rPr lang="en-GB" sz="1800" dirty="0">
                <a:ea typeface="Calibri" panose="020F0502020204030204" pitchFamily="34" charset="0"/>
                <a:cs typeface="Arial" panose="020B0604020202020204" pitchFamily="34" charset="0"/>
              </a:rPr>
              <a:t>PVNED (BRP)</a:t>
            </a:r>
          </a:p>
          <a:p>
            <a:pPr lvl="1">
              <a:buFont typeface="Wingdings" pitchFamily="2" charset="2"/>
              <a:buChar char="§"/>
            </a:pPr>
            <a:r>
              <a:rPr lang="en-GB" sz="1800" dirty="0" err="1">
                <a:ea typeface="Calibri" panose="020F0502020204030204" pitchFamily="34" charset="0"/>
                <a:cs typeface="Arial" panose="020B0604020202020204" pitchFamily="34" charset="0"/>
              </a:rPr>
              <a:t>Gasunie</a:t>
            </a:r>
            <a:r>
              <a:rPr lang="en-GB" sz="1800" dirty="0">
                <a:ea typeface="Calibri" panose="020F0502020204030204" pitchFamily="34" charset="0"/>
                <a:cs typeface="Arial" panose="020B0604020202020204" pitchFamily="34" charset="0"/>
              </a:rPr>
              <a:t> Transport Services (TSO-G)</a:t>
            </a:r>
          </a:p>
          <a:p>
            <a:pPr lvl="1">
              <a:buFont typeface="Wingdings" pitchFamily="2" charset="2"/>
              <a:buChar char="§"/>
            </a:pPr>
            <a:r>
              <a:rPr lang="en-GB" sz="1800" dirty="0" err="1">
                <a:ea typeface="Calibri" panose="020F0502020204030204" pitchFamily="34" charset="0"/>
                <a:cs typeface="Arial" panose="020B0604020202020204" pitchFamily="34" charset="0"/>
              </a:rPr>
              <a:t>TenneT</a:t>
            </a:r>
            <a:r>
              <a:rPr lang="en-GB" sz="1800" dirty="0">
                <a:ea typeface="Calibri" panose="020F0502020204030204" pitchFamily="34" charset="0"/>
                <a:cs typeface="Arial" panose="020B0604020202020204" pitchFamily="34" charset="0"/>
              </a:rPr>
              <a:t> TSO (TSO-E)</a:t>
            </a:r>
          </a:p>
          <a:p>
            <a:pPr lvl="1">
              <a:buFont typeface="Wingdings" pitchFamily="2" charset="2"/>
              <a:buChar char="§"/>
            </a:pPr>
            <a:r>
              <a:rPr lang="en-GB" sz="1800" dirty="0" err="1">
                <a:ea typeface="Calibri" panose="020F0502020204030204" pitchFamily="34" charset="0"/>
                <a:cs typeface="Arial" panose="020B0604020202020204" pitchFamily="34" charset="0"/>
              </a:rPr>
              <a:t>Eneco</a:t>
            </a:r>
            <a:r>
              <a:rPr lang="en-GB" sz="1800" dirty="0">
                <a:ea typeface="Calibri" panose="020F0502020204030204" pitchFamily="34" charset="0"/>
                <a:cs typeface="Arial" panose="020B0604020202020204" pitchFamily="34" charset="0"/>
              </a:rPr>
              <a:t> (SUP)</a:t>
            </a:r>
          </a:p>
          <a:p>
            <a:pPr lvl="1">
              <a:buFont typeface="Wingdings" pitchFamily="2" charset="2"/>
              <a:buChar char="§"/>
            </a:pPr>
            <a:r>
              <a:rPr lang="en-GB" sz="1800" dirty="0">
                <a:ea typeface="Calibri" panose="020F0502020204030204" pitchFamily="34" charset="0"/>
                <a:cs typeface="Arial" panose="020B0604020202020204" pitchFamily="34" charset="0"/>
              </a:rPr>
              <a:t>Essent (SUP)</a:t>
            </a:r>
          </a:p>
          <a:p>
            <a:pPr lvl="1">
              <a:buFont typeface="Wingdings" pitchFamily="2" charset="2"/>
              <a:buChar char="§"/>
            </a:pPr>
            <a:r>
              <a:rPr lang="en-GB" sz="1800" dirty="0" err="1">
                <a:ea typeface="Calibri" panose="020F0502020204030204" pitchFamily="34" charset="0"/>
                <a:cs typeface="Arial" panose="020B0604020202020204" pitchFamily="34" charset="0"/>
              </a:rPr>
              <a:t>Liander</a:t>
            </a:r>
            <a:r>
              <a:rPr lang="en-GB" sz="1800" dirty="0">
                <a:ea typeface="Calibri" panose="020F0502020204030204" pitchFamily="34" charset="0"/>
                <a:cs typeface="Arial" panose="020B0604020202020204" pitchFamily="34" charset="0"/>
              </a:rPr>
              <a:t> (DSO)</a:t>
            </a:r>
          </a:p>
          <a:p>
            <a:pPr lvl="1">
              <a:buFont typeface="Wingdings" pitchFamily="2" charset="2"/>
              <a:buChar char="§"/>
            </a:pPr>
            <a:r>
              <a:rPr lang="en-GB" sz="1800" dirty="0" err="1">
                <a:ea typeface="Calibri" panose="020F0502020204030204" pitchFamily="34" charset="0"/>
                <a:cs typeface="Arial" panose="020B0604020202020204" pitchFamily="34" charset="0"/>
              </a:rPr>
              <a:t>Stedin</a:t>
            </a:r>
            <a:r>
              <a:rPr lang="en-GB" sz="1800" dirty="0">
                <a:ea typeface="Calibri" panose="020F0502020204030204" pitchFamily="34" charset="0"/>
                <a:cs typeface="Arial" panose="020B0604020202020204" pitchFamily="34" charset="0"/>
              </a:rPr>
              <a:t> (DSO)</a:t>
            </a:r>
          </a:p>
          <a:p>
            <a:pPr lvl="1">
              <a:buFont typeface="Wingdings" pitchFamily="2" charset="2"/>
              <a:buChar char="§"/>
            </a:pPr>
            <a:r>
              <a:rPr lang="en-GB" sz="1800" dirty="0" err="1">
                <a:ea typeface="Calibri" panose="020F0502020204030204" pitchFamily="34" charset="0"/>
                <a:cs typeface="Arial" panose="020B0604020202020204" pitchFamily="34" charset="0"/>
              </a:rPr>
              <a:t>Enexis</a:t>
            </a:r>
            <a:r>
              <a:rPr lang="en-GB" sz="1800" dirty="0">
                <a:ea typeface="Calibri" panose="020F0502020204030204" pitchFamily="34" charset="0"/>
                <a:cs typeface="Arial" panose="020B0604020202020204" pitchFamily="34" charset="0"/>
              </a:rPr>
              <a:t> (DSO)</a:t>
            </a:r>
          </a:p>
          <a:p>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10</a:t>
            </a:fld>
            <a:endParaRPr lang="nl-NL"/>
          </a:p>
        </p:txBody>
      </p:sp>
      <p:sp>
        <p:nvSpPr>
          <p:cNvPr id="7" name="Titel 1">
            <a:extLst>
              <a:ext uri="{FF2B5EF4-FFF2-40B4-BE49-F238E27FC236}">
                <a16:creationId xmlns:a16="http://schemas.microsoft.com/office/drawing/2014/main" id="{0A2DBADA-C68B-9847-8F39-4C2586591F74}"/>
              </a:ext>
            </a:extLst>
          </p:cNvPr>
          <p:cNvSpPr>
            <a:spLocks noGrp="1"/>
          </p:cNvSpPr>
          <p:nvPr>
            <p:ph type="title"/>
          </p:nvPr>
        </p:nvSpPr>
        <p:spPr>
          <a:xfrm>
            <a:off x="609601" y="483992"/>
            <a:ext cx="8579555" cy="713631"/>
          </a:xfrm>
        </p:spPr>
        <p:txBody>
          <a:bodyPr/>
          <a:lstStyle/>
          <a:p>
            <a:r>
              <a:rPr lang="en-GB" sz="2800" b="1" dirty="0"/>
              <a:t>Lead group tests (1)</a:t>
            </a:r>
          </a:p>
        </p:txBody>
      </p:sp>
    </p:spTree>
    <p:extLst>
      <p:ext uri="{BB962C8B-B14F-4D97-AF65-F5344CB8AC3E}">
        <p14:creationId xmlns:p14="http://schemas.microsoft.com/office/powerpoint/2010/main" val="896143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09601" y="1343025"/>
            <a:ext cx="10877998" cy="4783138"/>
          </a:xfrm>
        </p:spPr>
        <p:txBody>
          <a:bodyPr>
            <a:normAutofit/>
          </a:bodyPr>
          <a:lstStyle/>
          <a:p>
            <a:pPr marL="0" indent="0">
              <a:buNone/>
            </a:pPr>
            <a:endParaRPr lang="nl-NL" sz="1800" dirty="0">
              <a:ea typeface="Calibri" panose="020F0502020204030204" pitchFamily="34" charset="0"/>
              <a:cs typeface="Arial" panose="020B0604020202020204" pitchFamily="34" charset="0"/>
            </a:endParaRPr>
          </a:p>
          <a:p>
            <a:pPr>
              <a:buFont typeface="Wingdings" pitchFamily="2" charset="2"/>
              <a:buChar char="§"/>
            </a:pPr>
            <a:r>
              <a:rPr lang="en-GB" sz="1800">
                <a:ea typeface="Calibri" panose="020F0502020204030204" pitchFamily="34" charset="0"/>
                <a:cs typeface="Arial" panose="020B0604020202020204" pitchFamily="34" charset="0"/>
              </a:rPr>
              <a:t>Test scope: </a:t>
            </a:r>
          </a:p>
          <a:p>
            <a:pPr lvl="1">
              <a:buFont typeface="Wingdings" pitchFamily="2" charset="2"/>
              <a:buChar char="§"/>
            </a:pPr>
            <a:r>
              <a:rPr lang="en-GB" sz="1800">
                <a:ea typeface="Calibri" panose="020F0502020204030204" pitchFamily="34" charset="0"/>
                <a:cs typeface="Arial" panose="020B0604020202020204" pitchFamily="34" charset="0"/>
              </a:rPr>
              <a:t>Progression tests and </a:t>
            </a:r>
          </a:p>
          <a:p>
            <a:pPr lvl="1">
              <a:buFont typeface="Wingdings" pitchFamily="2" charset="2"/>
              <a:buChar char="§"/>
            </a:pPr>
            <a:r>
              <a:rPr lang="en-GB" sz="1800">
                <a:ea typeface="Calibri" panose="020F0502020204030204" pitchFamily="34" charset="0"/>
                <a:cs typeface="Arial" panose="020B0604020202020204" pitchFamily="34" charset="0"/>
              </a:rPr>
              <a:t>Regression tests</a:t>
            </a:r>
          </a:p>
          <a:p>
            <a:pPr marL="0" indent="0">
              <a:buNone/>
            </a:pPr>
            <a:r>
              <a:rPr lang="en-GB" sz="1800">
                <a:ea typeface="Calibri" panose="020F0502020204030204" pitchFamily="34" charset="0"/>
                <a:cs typeface="Arial" panose="020B0604020202020204" pitchFamily="34" charset="0"/>
              </a:rPr>
              <a:t>Determined using a pre-agreed set of test scenarios</a:t>
            </a:r>
          </a:p>
          <a:p>
            <a:pPr marL="0" indent="0">
              <a:buNone/>
            </a:pPr>
            <a:endParaRPr lang="nl-NL" sz="1800" dirty="0">
              <a:ea typeface="Calibri" panose="020F0502020204030204" pitchFamily="34" charset="0"/>
              <a:cs typeface="Arial" panose="020B0604020202020204" pitchFamily="34" charset="0"/>
            </a:endParaRPr>
          </a:p>
          <a:p>
            <a:pPr>
              <a:buFont typeface="Wingdings" pitchFamily="2" charset="2"/>
              <a:buChar char="§"/>
            </a:pPr>
            <a:r>
              <a:rPr lang="en-GB" sz="1800">
                <a:ea typeface="Calibri" panose="020F0502020204030204" pitchFamily="34" charset="0"/>
                <a:cs typeface="Arial" panose="020B0604020202020204" pitchFamily="34" charset="0"/>
              </a:rPr>
              <a:t>End result:</a:t>
            </a:r>
          </a:p>
          <a:p>
            <a:pPr lvl="1">
              <a:buFont typeface="Wingdings" pitchFamily="2" charset="2"/>
              <a:buChar char="§"/>
            </a:pPr>
            <a:r>
              <a:rPr lang="en-GB" sz="1800">
                <a:ea typeface="Calibri" panose="020F0502020204030204" pitchFamily="34" charset="0"/>
                <a:cs typeface="Arial" panose="020B0604020202020204" pitchFamily="34" charset="0"/>
              </a:rPr>
              <a:t>Advice to release the environment for the next test phase in the project, namely the User Acceptance Test (GAT)</a:t>
            </a:r>
          </a:p>
          <a:p>
            <a:pPr>
              <a:buFont typeface="Wingdings" pitchFamily="2" charset="2"/>
              <a:buChar char="§"/>
            </a:pPr>
            <a:endParaRPr lang="nl-NL" sz="1800" dirty="0">
              <a:ea typeface="Calibri" panose="020F0502020204030204" pitchFamily="34" charset="0"/>
              <a:cs typeface="Arial" panose="020B0604020202020204" pitchFamily="34" charset="0"/>
            </a:endParaRPr>
          </a:p>
          <a:p>
            <a:pPr>
              <a:buFont typeface="Wingdings" pitchFamily="2" charset="2"/>
              <a:buChar char="§"/>
            </a:pPr>
            <a:r>
              <a:rPr lang="en-GB" sz="1800">
                <a:ea typeface="Calibri" panose="020F0502020204030204" pitchFamily="34" charset="0"/>
                <a:cs typeface="Arial" panose="020B0604020202020204" pitchFamily="34" charset="0"/>
              </a:rPr>
              <a:t>Finally:</a:t>
            </a:r>
          </a:p>
          <a:p>
            <a:pPr lvl="1">
              <a:buFont typeface="Wingdings" pitchFamily="2" charset="2"/>
              <a:buChar char="§"/>
            </a:pPr>
            <a:r>
              <a:rPr lang="en-GB" sz="1800">
                <a:ea typeface="Calibri" panose="020F0502020204030204" pitchFamily="34" charset="0"/>
                <a:cs typeface="Arial" panose="020B0604020202020204" pitchFamily="34" charset="0"/>
              </a:rPr>
              <a:t>Market parties that participate in the Lead group will voluntarily contribute to the successful implementation of Tranche 1 of Allocatie 2.0. I would hereby like to thank Alex, Abel, Erik, Remco, Kemal, Ivo, Nico, Rudolf, Dennis, Daniel and Steve for their contributions thus far, and their work is one of the reasons why I am positive about the rest of the Tranche 1 process</a:t>
            </a:r>
          </a:p>
          <a:p>
            <a:pPr>
              <a:buFont typeface="Wingdings" pitchFamily="2" charset="2"/>
              <a:buChar char="§"/>
            </a:pPr>
            <a:endParaRPr lang="nl-NL" sz="1800" dirty="0">
              <a:ea typeface="Calibri" panose="020F0502020204030204" pitchFamily="34" charset="0"/>
              <a:cs typeface="Arial" panose="020B0604020202020204" pitchFamily="34" charset="0"/>
            </a:endParaRPr>
          </a:p>
          <a:p>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11</a:t>
            </a:fld>
            <a:endParaRPr lang="nl-NL"/>
          </a:p>
        </p:txBody>
      </p:sp>
      <p:sp>
        <p:nvSpPr>
          <p:cNvPr id="7" name="Titel 1">
            <a:extLst>
              <a:ext uri="{FF2B5EF4-FFF2-40B4-BE49-F238E27FC236}">
                <a16:creationId xmlns:a16="http://schemas.microsoft.com/office/drawing/2014/main" id="{0A2DBADA-C68B-9847-8F39-4C2586591F74}"/>
              </a:ext>
            </a:extLst>
          </p:cNvPr>
          <p:cNvSpPr>
            <a:spLocks noGrp="1"/>
          </p:cNvSpPr>
          <p:nvPr>
            <p:ph type="title"/>
          </p:nvPr>
        </p:nvSpPr>
        <p:spPr>
          <a:xfrm>
            <a:off x="609601" y="483992"/>
            <a:ext cx="8579555" cy="713631"/>
          </a:xfrm>
        </p:spPr>
        <p:txBody>
          <a:bodyPr/>
          <a:lstStyle/>
          <a:p>
            <a:r>
              <a:rPr lang="en-GB" sz="2800" b="1"/>
              <a:t>Lead group tests (2)</a:t>
            </a:r>
          </a:p>
        </p:txBody>
      </p:sp>
    </p:spTree>
    <p:extLst>
      <p:ext uri="{BB962C8B-B14F-4D97-AF65-F5344CB8AC3E}">
        <p14:creationId xmlns:p14="http://schemas.microsoft.com/office/powerpoint/2010/main" val="438597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09601" y="1343025"/>
            <a:ext cx="10877998" cy="4783138"/>
          </a:xfrm>
        </p:spPr>
        <p:txBody>
          <a:bodyPr>
            <a:normAutofit/>
          </a:bodyPr>
          <a:lstStyle/>
          <a:p>
            <a:pPr marL="0" indent="0">
              <a:buNone/>
            </a:pPr>
            <a:endParaRPr lang="nl-NL" sz="1800" dirty="0">
              <a:ea typeface="Calibri" panose="020F0502020204030204" pitchFamily="34" charset="0"/>
              <a:cs typeface="Arial" panose="020B0604020202020204" pitchFamily="34" charset="0"/>
            </a:endParaRPr>
          </a:p>
          <a:p>
            <a:pPr>
              <a:buFont typeface="Wingdings" pitchFamily="2" charset="2"/>
              <a:buChar char="§"/>
            </a:pPr>
            <a:r>
              <a:rPr lang="en-GB" sz="1800">
                <a:ea typeface="Calibri" panose="020F0502020204030204" pitchFamily="34" charset="0"/>
                <a:cs typeface="Arial" panose="020B0604020202020204" pitchFamily="34" charset="0"/>
              </a:rPr>
              <a:t>Test scope: </a:t>
            </a:r>
          </a:p>
          <a:p>
            <a:pPr lvl="1">
              <a:buFont typeface="Wingdings" pitchFamily="2" charset="2"/>
              <a:buChar char="§"/>
            </a:pPr>
            <a:r>
              <a:rPr lang="en-GB" sz="1800">
                <a:ea typeface="Calibri" panose="020F0502020204030204" pitchFamily="34" charset="0"/>
                <a:cs typeface="Arial" panose="020B0604020202020204" pitchFamily="34" charset="0"/>
              </a:rPr>
              <a:t>Free testing</a:t>
            </a:r>
          </a:p>
          <a:p>
            <a:pPr marL="0" indent="0">
              <a:buNone/>
            </a:pPr>
            <a:endParaRPr lang="nl-NL" sz="1800" dirty="0">
              <a:ea typeface="Calibri" panose="020F0502020204030204" pitchFamily="34" charset="0"/>
              <a:cs typeface="Arial" panose="020B0604020202020204" pitchFamily="34" charset="0"/>
            </a:endParaRPr>
          </a:p>
          <a:p>
            <a:pPr>
              <a:buFont typeface="Wingdings" pitchFamily="2" charset="2"/>
              <a:buChar char="§"/>
            </a:pPr>
            <a:r>
              <a:rPr lang="en-GB" sz="1800">
                <a:ea typeface="Calibri" panose="020F0502020204030204" pitchFamily="34" charset="0"/>
                <a:cs typeface="Arial" panose="020B0604020202020204" pitchFamily="34" charset="0"/>
              </a:rPr>
              <a:t>End result:</a:t>
            </a:r>
          </a:p>
          <a:p>
            <a:pPr lvl="1">
              <a:buFont typeface="Wingdings" pitchFamily="2" charset="2"/>
              <a:buChar char="§"/>
            </a:pPr>
            <a:r>
              <a:rPr lang="en-GB" sz="1800">
                <a:ea typeface="Calibri" panose="020F0502020204030204" pitchFamily="34" charset="0"/>
                <a:cs typeface="Arial" panose="020B0604020202020204" pitchFamily="34" charset="0"/>
              </a:rPr>
              <a:t>An advice to start the transition based on pre-agreed criteria</a:t>
            </a:r>
          </a:p>
          <a:p>
            <a:pPr marL="0" indent="0">
              <a:buNone/>
            </a:pPr>
            <a:endParaRPr lang="nl-NL" sz="1800" dirty="0">
              <a:ea typeface="Calibri" panose="020F0502020204030204" pitchFamily="34" charset="0"/>
              <a:cs typeface="Arial" panose="020B0604020202020204" pitchFamily="34" charset="0"/>
            </a:endParaRPr>
          </a:p>
          <a:p>
            <a:pPr>
              <a:buFont typeface="Wingdings" pitchFamily="2" charset="2"/>
              <a:buChar char="§"/>
            </a:pPr>
            <a:r>
              <a:rPr lang="en-GB" sz="1800">
                <a:ea typeface="Calibri" panose="020F0502020204030204" pitchFamily="34" charset="0"/>
                <a:cs typeface="Arial" panose="020B0604020202020204" pitchFamily="34" charset="0"/>
              </a:rPr>
              <a:t>Start date GAT group 1: 		</a:t>
            </a:r>
            <a:r>
              <a:rPr lang="en-GB" sz="1800" b="1">
                <a:ea typeface="Calibri" panose="020F0502020204030204" pitchFamily="34" charset="0"/>
                <a:cs typeface="Arial" panose="020B0604020202020204" pitchFamily="34" charset="0"/>
              </a:rPr>
              <a:t>03 January 2022</a:t>
            </a:r>
          </a:p>
          <a:p>
            <a:pPr>
              <a:buFont typeface="Wingdings" pitchFamily="2" charset="2"/>
              <a:buChar char="§"/>
            </a:pPr>
            <a:r>
              <a:rPr lang="en-GB" sz="1800">
                <a:ea typeface="Calibri" panose="020F0502020204030204" pitchFamily="34" charset="0"/>
                <a:cs typeface="Arial" panose="020B0604020202020204" pitchFamily="34" charset="0"/>
              </a:rPr>
              <a:t>End date GAT group 6: 		</a:t>
            </a:r>
            <a:r>
              <a:rPr lang="en-GB" sz="1800" b="1">
                <a:ea typeface="Calibri" panose="020F0502020204030204" pitchFamily="34" charset="0"/>
                <a:cs typeface="Arial" panose="020B0604020202020204" pitchFamily="34" charset="0"/>
              </a:rPr>
              <a:t>28 January 2022</a:t>
            </a:r>
          </a:p>
          <a:p>
            <a:pPr>
              <a:buFont typeface="Wingdings" pitchFamily="2" charset="2"/>
              <a:buChar char="§"/>
            </a:pPr>
            <a:r>
              <a:rPr lang="en-GB" sz="1800">
                <a:ea typeface="Calibri" panose="020F0502020204030204" pitchFamily="34" charset="0"/>
                <a:cs typeface="Arial" panose="020B0604020202020204" pitchFamily="34" charset="0"/>
              </a:rPr>
              <a:t>Overrun/re-test: 			</a:t>
            </a:r>
            <a:r>
              <a:rPr lang="en-GB" sz="1800" b="1">
                <a:ea typeface="Calibri" panose="020F0502020204030204" pitchFamily="34" charset="0"/>
                <a:cs typeface="Arial" panose="020B0604020202020204" pitchFamily="34" charset="0"/>
              </a:rPr>
              <a:t>31 January to 25 February 2022</a:t>
            </a:r>
          </a:p>
          <a:p>
            <a:pPr>
              <a:buFont typeface="Wingdings" pitchFamily="2" charset="2"/>
              <a:buChar char="§"/>
            </a:pPr>
            <a:r>
              <a:rPr lang="en-GB" sz="1800">
                <a:ea typeface="Calibri" panose="020F0502020204030204" pitchFamily="34" charset="0"/>
                <a:cs typeface="Arial" panose="020B0604020202020204" pitchFamily="34" charset="0"/>
              </a:rPr>
              <a:t>Freeze: 					</a:t>
            </a:r>
            <a:r>
              <a:rPr lang="en-GB" sz="1800" b="1">
                <a:ea typeface="Calibri" panose="020F0502020204030204" pitchFamily="34" charset="0"/>
                <a:cs typeface="Arial" panose="020B0604020202020204" pitchFamily="34" charset="0"/>
              </a:rPr>
              <a:t>28 February to 18 March 2022</a:t>
            </a:r>
          </a:p>
          <a:p>
            <a:pPr>
              <a:buFont typeface="Wingdings" pitchFamily="2" charset="2"/>
              <a:buChar char="§"/>
            </a:pPr>
            <a:endParaRPr lang="nl-NL" sz="1800" dirty="0">
              <a:ea typeface="Calibri" panose="020F0502020204030204" pitchFamily="34" charset="0"/>
              <a:cs typeface="Arial" panose="020B0604020202020204" pitchFamily="34" charset="0"/>
            </a:endParaRPr>
          </a:p>
          <a:p>
            <a:pPr>
              <a:buFont typeface="Wingdings" pitchFamily="2" charset="2"/>
              <a:buChar char="§"/>
            </a:pPr>
            <a:endParaRPr lang="nl-NL" sz="1800" dirty="0">
              <a:ea typeface="Calibri" panose="020F0502020204030204" pitchFamily="34" charset="0"/>
              <a:cs typeface="Arial" panose="020B0604020202020204" pitchFamily="34" charset="0"/>
            </a:endParaRPr>
          </a:p>
          <a:p>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12</a:t>
            </a:fld>
            <a:endParaRPr lang="nl-NL"/>
          </a:p>
        </p:txBody>
      </p:sp>
      <p:sp>
        <p:nvSpPr>
          <p:cNvPr id="7" name="Titel 1">
            <a:extLst>
              <a:ext uri="{FF2B5EF4-FFF2-40B4-BE49-F238E27FC236}">
                <a16:creationId xmlns:a16="http://schemas.microsoft.com/office/drawing/2014/main" id="{0A2DBADA-C68B-9847-8F39-4C2586591F74}"/>
              </a:ext>
            </a:extLst>
          </p:cNvPr>
          <p:cNvSpPr>
            <a:spLocks noGrp="1"/>
          </p:cNvSpPr>
          <p:nvPr>
            <p:ph type="title"/>
          </p:nvPr>
        </p:nvSpPr>
        <p:spPr>
          <a:xfrm>
            <a:off x="609601" y="483992"/>
            <a:ext cx="8579555" cy="713631"/>
          </a:xfrm>
        </p:spPr>
        <p:txBody>
          <a:bodyPr/>
          <a:lstStyle/>
          <a:p>
            <a:r>
              <a:rPr lang="en-GB" sz="2800" b="1"/>
              <a:t>User Acceptance Test (GAT) (1)</a:t>
            </a:r>
          </a:p>
        </p:txBody>
      </p:sp>
    </p:spTree>
    <p:extLst>
      <p:ext uri="{BB962C8B-B14F-4D97-AF65-F5344CB8AC3E}">
        <p14:creationId xmlns:p14="http://schemas.microsoft.com/office/powerpoint/2010/main" val="3543479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09601" y="1343025"/>
            <a:ext cx="10877998" cy="4783138"/>
          </a:xfrm>
        </p:spPr>
        <p:txBody>
          <a:bodyPr>
            <a:normAutofit/>
          </a:bodyPr>
          <a:lstStyle/>
          <a:p>
            <a:pPr marL="0" indent="0">
              <a:buNone/>
            </a:pPr>
            <a:endParaRPr lang="nl-NL" sz="1800" dirty="0">
              <a:ea typeface="Calibri" panose="020F0502020204030204" pitchFamily="34" charset="0"/>
              <a:cs typeface="Arial" panose="020B0604020202020204" pitchFamily="34" charset="0"/>
            </a:endParaRPr>
          </a:p>
          <a:p>
            <a:pPr marL="0" indent="0">
              <a:buNone/>
            </a:pPr>
            <a:endParaRPr lang="nl-NL" sz="4000" dirty="0">
              <a:ea typeface="Calibri" panose="020F0502020204030204" pitchFamily="34" charset="0"/>
              <a:cs typeface="Arial" panose="020B0604020202020204" pitchFamily="34" charset="0"/>
            </a:endParaRPr>
          </a:p>
          <a:p>
            <a:pPr marL="0" indent="0">
              <a:buNone/>
            </a:pPr>
            <a:r>
              <a:rPr lang="en-GB" sz="4000">
                <a:ea typeface="Calibri" panose="020F0502020204030204" pitchFamily="34" charset="0"/>
                <a:cs typeface="Arial" panose="020B0604020202020204" pitchFamily="34" charset="0"/>
              </a:rPr>
              <a:t>GROUPS</a:t>
            </a:r>
          </a:p>
          <a:p>
            <a:pPr marL="0" indent="0">
              <a:buNone/>
            </a:pPr>
            <a:r>
              <a:rPr lang="en-GB" sz="3200">
                <a:ea typeface="Calibri" panose="020F0502020204030204" pitchFamily="34" charset="0"/>
                <a:cs typeface="Arial" panose="020B0604020202020204" pitchFamily="34" charset="0"/>
              </a:rPr>
              <a:t>Provisional</a:t>
            </a:r>
          </a:p>
          <a:p>
            <a:pPr>
              <a:buFont typeface="Wingdings" pitchFamily="2" charset="2"/>
              <a:buChar char="§"/>
            </a:pPr>
            <a:endParaRPr lang="nl-NL" sz="1800" dirty="0">
              <a:ea typeface="Calibri" panose="020F0502020204030204" pitchFamily="34" charset="0"/>
              <a:cs typeface="Arial" panose="020B0604020202020204" pitchFamily="34" charset="0"/>
            </a:endParaRPr>
          </a:p>
          <a:p>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13</a:t>
            </a:fld>
            <a:endParaRPr lang="nl-NL"/>
          </a:p>
        </p:txBody>
      </p:sp>
      <p:sp>
        <p:nvSpPr>
          <p:cNvPr id="7" name="Titel 1">
            <a:extLst>
              <a:ext uri="{FF2B5EF4-FFF2-40B4-BE49-F238E27FC236}">
                <a16:creationId xmlns:a16="http://schemas.microsoft.com/office/drawing/2014/main" id="{0A2DBADA-C68B-9847-8F39-4C2586591F74}"/>
              </a:ext>
            </a:extLst>
          </p:cNvPr>
          <p:cNvSpPr>
            <a:spLocks noGrp="1"/>
          </p:cNvSpPr>
          <p:nvPr>
            <p:ph type="title"/>
          </p:nvPr>
        </p:nvSpPr>
        <p:spPr>
          <a:xfrm>
            <a:off x="609601" y="483992"/>
            <a:ext cx="8579555" cy="713631"/>
          </a:xfrm>
        </p:spPr>
        <p:txBody>
          <a:bodyPr/>
          <a:lstStyle/>
          <a:p>
            <a:r>
              <a:rPr lang="en-GB" sz="2800" b="1"/>
              <a:t>User Acceptance Test (GAT) (2)</a:t>
            </a:r>
          </a:p>
        </p:txBody>
      </p:sp>
    </p:spTree>
    <p:extLst>
      <p:ext uri="{BB962C8B-B14F-4D97-AF65-F5344CB8AC3E}">
        <p14:creationId xmlns:p14="http://schemas.microsoft.com/office/powerpoint/2010/main" val="4118473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en-GB" sz="1800">
                <a:latin typeface="Calibri" panose="020F0502020204030204" pitchFamily="34" charset="0"/>
                <a:ea typeface="Calibri" panose="020F0502020204030204" pitchFamily="34" charset="0"/>
                <a:cs typeface="Arial" panose="020B0604020202020204" pitchFamily="34" charset="0"/>
              </a:rPr>
            </a:br>
            <a:endParaRPr lang="en-GB" sz="1800">
              <a:latin typeface="Calibri" panose="020F0502020204030204" pitchFamily="34" charset="0"/>
              <a:ea typeface="Calibri" panose="020F0502020204030204" pitchFamily="34" charset="0"/>
              <a:cs typeface="Arial" panose="020B0604020202020204" pitchFamily="34" charset="0"/>
            </a:endParaRPr>
          </a:p>
        </p:txBody>
      </p:sp>
      <p:sp>
        <p:nvSpPr>
          <p:cNvPr id="3" name="Tijdelijke aanduiding voor inhoud 2"/>
          <p:cNvSpPr>
            <a:spLocks noGrp="1"/>
          </p:cNvSpPr>
          <p:nvPr>
            <p:ph idx="1"/>
          </p:nvPr>
        </p:nvSpPr>
        <p:spPr>
          <a:xfrm>
            <a:off x="457199" y="1343025"/>
            <a:ext cx="11030400" cy="4783138"/>
          </a:xfrm>
        </p:spPr>
        <p:txBody>
          <a:bodyPr/>
          <a:lstStyle/>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14</a:t>
            </a:fld>
            <a:endParaRPr lang="nl-NL"/>
          </a:p>
        </p:txBody>
      </p:sp>
      <p:graphicFrame>
        <p:nvGraphicFramePr>
          <p:cNvPr id="5" name="Object 4">
            <a:extLst>
              <a:ext uri="{FF2B5EF4-FFF2-40B4-BE49-F238E27FC236}">
                <a16:creationId xmlns:a16="http://schemas.microsoft.com/office/drawing/2014/main" id="{1015DD83-5C2F-4C2C-885A-976116187809}"/>
              </a:ext>
            </a:extLst>
          </p:cNvPr>
          <p:cNvGraphicFramePr>
            <a:graphicFrameLocks noChangeAspect="1"/>
          </p:cNvGraphicFramePr>
          <p:nvPr>
            <p:extLst>
              <p:ext uri="{D42A27DB-BD31-4B8C-83A1-F6EECF244321}">
                <p14:modId xmlns:p14="http://schemas.microsoft.com/office/powerpoint/2010/main" val="1348699623"/>
              </p:ext>
            </p:extLst>
          </p:nvPr>
        </p:nvGraphicFramePr>
        <p:xfrm>
          <a:off x="352425" y="1987550"/>
          <a:ext cx="4208463" cy="4225925"/>
        </p:xfrm>
        <a:graphic>
          <a:graphicData uri="http://schemas.openxmlformats.org/presentationml/2006/ole">
            <mc:AlternateContent xmlns:mc="http://schemas.openxmlformats.org/markup-compatibility/2006">
              <mc:Choice xmlns:v="urn:schemas-microsoft-com:vml" Requires="v">
                <p:oleObj spid="_x0000_s1031" name="Werkblad" r:id="rId3" imgW="3048000" imgH="3060700" progId="Excel.Sheet.12">
                  <p:embed/>
                </p:oleObj>
              </mc:Choice>
              <mc:Fallback>
                <p:oleObj name="Werkblad" r:id="rId3" imgW="3048000" imgH="3060700" progId="Excel.Sheet.12">
                  <p:embed/>
                  <p:pic>
                    <p:nvPicPr>
                      <p:cNvPr id="5" name="Object 4">
                        <a:extLst>
                          <a:ext uri="{FF2B5EF4-FFF2-40B4-BE49-F238E27FC236}">
                            <a16:creationId xmlns:a16="http://schemas.microsoft.com/office/drawing/2014/main" id="{1015DD83-5C2F-4C2C-885A-976116187809}"/>
                          </a:ext>
                        </a:extLst>
                      </p:cNvPr>
                      <p:cNvPicPr/>
                      <p:nvPr/>
                    </p:nvPicPr>
                    <p:blipFill>
                      <a:blip r:embed="rId4"/>
                      <a:stretch>
                        <a:fillRect/>
                      </a:stretch>
                    </p:blipFill>
                    <p:spPr>
                      <a:xfrm>
                        <a:off x="352425" y="1987550"/>
                        <a:ext cx="4208463" cy="4225925"/>
                      </a:xfrm>
                      <a:prstGeom prst="rect">
                        <a:avLst/>
                      </a:prstGeom>
                    </p:spPr>
                  </p:pic>
                </p:oleObj>
              </mc:Fallback>
            </mc:AlternateContent>
          </a:graphicData>
        </a:graphic>
      </p:graphicFrame>
      <p:sp>
        <p:nvSpPr>
          <p:cNvPr id="7" name="Tekstvak 6">
            <a:extLst>
              <a:ext uri="{FF2B5EF4-FFF2-40B4-BE49-F238E27FC236}">
                <a16:creationId xmlns:a16="http://schemas.microsoft.com/office/drawing/2014/main" id="{1136F654-CCF9-4774-AE8E-D5E7E91B0B00}"/>
              </a:ext>
            </a:extLst>
          </p:cNvPr>
          <p:cNvSpPr txBox="1"/>
          <p:nvPr/>
        </p:nvSpPr>
        <p:spPr>
          <a:xfrm>
            <a:off x="6900421" y="2075266"/>
            <a:ext cx="4364610" cy="1754326"/>
          </a:xfrm>
          <a:prstGeom prst="rect">
            <a:avLst/>
          </a:prstGeom>
          <a:noFill/>
        </p:spPr>
        <p:txBody>
          <a:bodyPr wrap="square" rtlCol="0">
            <a:spAutoFit/>
          </a:bodyPr>
          <a:lstStyle/>
          <a:p>
            <a:r>
              <a:rPr lang="en-GB" dirty="0"/>
              <a:t>Start date: 			03 January 2022</a:t>
            </a:r>
          </a:p>
          <a:p>
            <a:r>
              <a:rPr lang="en-GB" dirty="0"/>
              <a:t>End date: 			07 January 2022</a:t>
            </a:r>
          </a:p>
          <a:p>
            <a:endParaRPr lang="nl-NL" dirty="0"/>
          </a:p>
          <a:p>
            <a:r>
              <a:rPr lang="en-GB" dirty="0"/>
              <a:t>Kick-Off: 				3 January 9 am</a:t>
            </a:r>
          </a:p>
          <a:p>
            <a:r>
              <a:rPr lang="en-GB" dirty="0"/>
              <a:t>Interim Update: 		5 January 9 am</a:t>
            </a:r>
          </a:p>
          <a:p>
            <a:r>
              <a:rPr lang="en-GB" dirty="0"/>
              <a:t>Final Update: 			7 January 9 am</a:t>
            </a:r>
          </a:p>
        </p:txBody>
      </p:sp>
      <p:sp>
        <p:nvSpPr>
          <p:cNvPr id="8" name="Titel 1">
            <a:extLst>
              <a:ext uri="{FF2B5EF4-FFF2-40B4-BE49-F238E27FC236}">
                <a16:creationId xmlns:a16="http://schemas.microsoft.com/office/drawing/2014/main" id="{01C9F2C5-1A7B-514B-93D2-201B44C40EEF}"/>
              </a:ext>
            </a:extLst>
          </p:cNvPr>
          <p:cNvSpPr txBox="1">
            <a:spLocks/>
          </p:cNvSpPr>
          <p:nvPr/>
        </p:nvSpPr>
        <p:spPr>
          <a:xfrm>
            <a:off x="609601" y="483992"/>
            <a:ext cx="8579555" cy="713631"/>
          </a:xfrm>
          <a:prstGeom prst="rect">
            <a:avLst/>
          </a:prstGeom>
        </p:spPr>
        <p:txBody>
          <a:bodyPr vert="horz" lIns="91440" tIns="45720" rIns="91440" bIns="45720" rtlCol="0" anchor="ctr">
            <a:noAutofit/>
          </a:bodyPr>
          <a:lstStyle>
            <a:lvl1pPr algn="l" defTabSz="457200" rtl="0" eaLnBrk="1" latinLnBrk="0" hangingPunct="1">
              <a:spcBef>
                <a:spcPct val="0"/>
              </a:spcBef>
              <a:buNone/>
              <a:defRPr sz="3000" kern="1200">
                <a:solidFill>
                  <a:srgbClr val="000000"/>
                </a:solidFill>
                <a:latin typeface="+mj-lt"/>
                <a:ea typeface="+mj-ea"/>
                <a:cs typeface="+mj-cs"/>
              </a:defRPr>
            </a:lvl1pPr>
          </a:lstStyle>
          <a:p>
            <a:r>
              <a:rPr lang="en-GB" sz="2800" b="1"/>
              <a:t>GAT group 1</a:t>
            </a:r>
          </a:p>
        </p:txBody>
      </p:sp>
    </p:spTree>
    <p:extLst>
      <p:ext uri="{BB962C8B-B14F-4D97-AF65-F5344CB8AC3E}">
        <p14:creationId xmlns:p14="http://schemas.microsoft.com/office/powerpoint/2010/main" val="2182267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en-GB" sz="1800">
                <a:latin typeface="Calibri" panose="020F0502020204030204" pitchFamily="34" charset="0"/>
                <a:ea typeface="Calibri" panose="020F0502020204030204" pitchFamily="34" charset="0"/>
                <a:cs typeface="Arial" panose="020B0604020202020204" pitchFamily="34" charset="0"/>
              </a:rPr>
            </a:br>
            <a:endParaRPr lang="en-GB" sz="1800">
              <a:latin typeface="Calibri" panose="020F0502020204030204" pitchFamily="34" charset="0"/>
              <a:ea typeface="Calibri" panose="020F0502020204030204" pitchFamily="34" charset="0"/>
              <a:cs typeface="Arial" panose="020B0604020202020204" pitchFamily="34" charset="0"/>
            </a:endParaRPr>
          </a:p>
        </p:txBody>
      </p:sp>
      <p:sp>
        <p:nvSpPr>
          <p:cNvPr id="3" name="Tijdelijke aanduiding voor inhoud 2"/>
          <p:cNvSpPr>
            <a:spLocks noGrp="1"/>
          </p:cNvSpPr>
          <p:nvPr>
            <p:ph idx="1"/>
          </p:nvPr>
        </p:nvSpPr>
        <p:spPr>
          <a:xfrm>
            <a:off x="457199" y="1343025"/>
            <a:ext cx="11030400" cy="4783138"/>
          </a:xfrm>
        </p:spPr>
        <p:txBody>
          <a:bodyPr/>
          <a:lstStyle/>
          <a:p>
            <a:pPr marL="0" indent="0">
              <a:buNone/>
            </a:pPr>
            <a:endParaRPr lang="nl-NL" sz="24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15</a:t>
            </a:fld>
            <a:endParaRPr lang="nl-NL"/>
          </a:p>
        </p:txBody>
      </p:sp>
      <p:sp>
        <p:nvSpPr>
          <p:cNvPr id="7" name="Tekstvak 6">
            <a:extLst>
              <a:ext uri="{FF2B5EF4-FFF2-40B4-BE49-F238E27FC236}">
                <a16:creationId xmlns:a16="http://schemas.microsoft.com/office/drawing/2014/main" id="{1136F654-CCF9-4774-AE8E-D5E7E91B0B00}"/>
              </a:ext>
            </a:extLst>
          </p:cNvPr>
          <p:cNvSpPr txBox="1"/>
          <p:nvPr/>
        </p:nvSpPr>
        <p:spPr>
          <a:xfrm>
            <a:off x="6900421" y="2075266"/>
            <a:ext cx="4364610" cy="1754326"/>
          </a:xfrm>
          <a:prstGeom prst="rect">
            <a:avLst/>
          </a:prstGeom>
          <a:noFill/>
        </p:spPr>
        <p:txBody>
          <a:bodyPr wrap="square" rtlCol="0">
            <a:spAutoFit/>
          </a:bodyPr>
          <a:lstStyle/>
          <a:p>
            <a:r>
              <a:rPr lang="en-GB" dirty="0"/>
              <a:t>Start date: 			10 January 2022</a:t>
            </a:r>
          </a:p>
          <a:p>
            <a:r>
              <a:rPr lang="en-GB" dirty="0"/>
              <a:t>End date: 			14 January 2022</a:t>
            </a:r>
          </a:p>
          <a:p>
            <a:endParaRPr lang="nl-NL" dirty="0"/>
          </a:p>
          <a:p>
            <a:r>
              <a:rPr lang="en-GB" dirty="0"/>
              <a:t>Kick-Off: 				10 January 9 am</a:t>
            </a:r>
          </a:p>
          <a:p>
            <a:r>
              <a:rPr lang="en-GB" dirty="0"/>
              <a:t>Interim Update: 		12 January 9 am</a:t>
            </a:r>
          </a:p>
          <a:p>
            <a:r>
              <a:rPr lang="en-GB" dirty="0"/>
              <a:t>Final Update: 			14 January 9 am</a:t>
            </a:r>
          </a:p>
        </p:txBody>
      </p:sp>
      <p:sp>
        <p:nvSpPr>
          <p:cNvPr id="9" name="Titel 1">
            <a:extLst>
              <a:ext uri="{FF2B5EF4-FFF2-40B4-BE49-F238E27FC236}">
                <a16:creationId xmlns:a16="http://schemas.microsoft.com/office/drawing/2014/main" id="{585F04F1-E5AF-5348-867A-59286DABD395}"/>
              </a:ext>
            </a:extLst>
          </p:cNvPr>
          <p:cNvSpPr txBox="1">
            <a:spLocks/>
          </p:cNvSpPr>
          <p:nvPr/>
        </p:nvSpPr>
        <p:spPr>
          <a:xfrm>
            <a:off x="609601" y="483992"/>
            <a:ext cx="8579555" cy="713631"/>
          </a:xfrm>
          <a:prstGeom prst="rect">
            <a:avLst/>
          </a:prstGeom>
        </p:spPr>
        <p:txBody>
          <a:bodyPr vert="horz" lIns="91440" tIns="45720" rIns="91440" bIns="45720" rtlCol="0" anchor="ctr">
            <a:noAutofit/>
          </a:bodyPr>
          <a:lstStyle>
            <a:lvl1pPr algn="l" defTabSz="457200" rtl="0" eaLnBrk="1" latinLnBrk="0" hangingPunct="1">
              <a:spcBef>
                <a:spcPct val="0"/>
              </a:spcBef>
              <a:buNone/>
              <a:defRPr sz="3000" kern="1200">
                <a:solidFill>
                  <a:srgbClr val="000000"/>
                </a:solidFill>
                <a:latin typeface="+mj-lt"/>
                <a:ea typeface="+mj-ea"/>
                <a:cs typeface="+mj-cs"/>
              </a:defRPr>
            </a:lvl1pPr>
          </a:lstStyle>
          <a:p>
            <a:r>
              <a:rPr lang="en-GB" sz="2800" b="1"/>
              <a:t>GAT group 2</a:t>
            </a:r>
          </a:p>
        </p:txBody>
      </p:sp>
      <p:graphicFrame>
        <p:nvGraphicFramePr>
          <p:cNvPr id="5" name="Tabel 4">
            <a:extLst>
              <a:ext uri="{FF2B5EF4-FFF2-40B4-BE49-F238E27FC236}">
                <a16:creationId xmlns:a16="http://schemas.microsoft.com/office/drawing/2014/main" id="{73BA4CB1-6828-418E-A529-50AF62E52DB0}"/>
              </a:ext>
            </a:extLst>
          </p:cNvPr>
          <p:cNvGraphicFramePr>
            <a:graphicFrameLocks noGrp="1"/>
          </p:cNvGraphicFramePr>
          <p:nvPr>
            <p:extLst>
              <p:ext uri="{D42A27DB-BD31-4B8C-83A1-F6EECF244321}">
                <p14:modId xmlns:p14="http://schemas.microsoft.com/office/powerpoint/2010/main" val="834194914"/>
              </p:ext>
            </p:extLst>
          </p:nvPr>
        </p:nvGraphicFramePr>
        <p:xfrm>
          <a:off x="627425" y="1343025"/>
          <a:ext cx="3205666" cy="4834360"/>
        </p:xfrm>
        <a:graphic>
          <a:graphicData uri="http://schemas.openxmlformats.org/drawingml/2006/table">
            <a:tbl>
              <a:tblPr/>
              <a:tblGrid>
                <a:gridCol w="2561671">
                  <a:extLst>
                    <a:ext uri="{9D8B030D-6E8A-4147-A177-3AD203B41FA5}">
                      <a16:colId xmlns:a16="http://schemas.microsoft.com/office/drawing/2014/main" val="2220746615"/>
                    </a:ext>
                  </a:extLst>
                </a:gridCol>
                <a:gridCol w="643995">
                  <a:extLst>
                    <a:ext uri="{9D8B030D-6E8A-4147-A177-3AD203B41FA5}">
                      <a16:colId xmlns:a16="http://schemas.microsoft.com/office/drawing/2014/main" val="2234161275"/>
                    </a:ext>
                  </a:extLst>
                </a:gridCol>
              </a:tblGrid>
              <a:tr h="224573">
                <a:tc>
                  <a:txBody>
                    <a:bodyPr/>
                    <a:lstStyle/>
                    <a:p>
                      <a:pPr algn="l" fontAlgn="b"/>
                      <a:r>
                        <a:rPr lang="en-GB" sz="1100" b="1" i="0" u="none" strike="noStrike" dirty="0">
                          <a:solidFill>
                            <a:srgbClr val="000000"/>
                          </a:solidFill>
                          <a:latin typeface="Calibri" panose="020F0502020204030204" pitchFamily="34" charset="0"/>
                        </a:rPr>
                        <a:t>Market party</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1" i="0" u="none" strike="noStrike">
                          <a:solidFill>
                            <a:srgbClr val="000000"/>
                          </a:solidFill>
                          <a:latin typeface="Calibri" panose="020F0502020204030204" pitchFamily="34" charset="0"/>
                        </a:rPr>
                        <a:t>Market role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26498528"/>
                  </a:ext>
                </a:extLst>
              </a:tr>
              <a:tr h="224573">
                <a:tc>
                  <a:txBody>
                    <a:bodyPr/>
                    <a:lstStyle/>
                    <a:p>
                      <a:pPr algn="l" fontAlgn="b"/>
                      <a:r>
                        <a:rPr lang="en-GB" sz="1100" b="0" i="0" u="none" strike="noStrike">
                          <a:solidFill>
                            <a:srgbClr val="000000"/>
                          </a:solidFill>
                          <a:latin typeface="Calibri" panose="020F0502020204030204" pitchFamily="34" charset="0"/>
                        </a:rPr>
                        <a:t>Tennet TSO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panose="020F0502020204030204" pitchFamily="34" charset="0"/>
                        </a:rPr>
                        <a:t>TSO-E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6183847"/>
                  </a:ext>
                </a:extLst>
              </a:tr>
              <a:tr h="224573">
                <a:tc>
                  <a:txBody>
                    <a:bodyPr/>
                    <a:lstStyle/>
                    <a:p>
                      <a:pPr algn="l" fontAlgn="b"/>
                      <a:r>
                        <a:rPr lang="en-GB" sz="1100" b="0" i="0" u="none" strike="noStrike">
                          <a:solidFill>
                            <a:srgbClr val="000000"/>
                          </a:solidFill>
                          <a:latin typeface="Calibri" panose="020F0502020204030204" pitchFamily="34" charset="0"/>
                        </a:rPr>
                        <a:t>Energie Consult Holland</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MRP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7109431"/>
                  </a:ext>
                </a:extLst>
              </a:tr>
              <a:tr h="224573">
                <a:tc>
                  <a:txBody>
                    <a:bodyPr/>
                    <a:lstStyle/>
                    <a:p>
                      <a:pPr algn="l" fontAlgn="b"/>
                      <a:r>
                        <a:rPr lang="en-GB" sz="1100" b="0" i="0" u="none" strike="noStrike">
                          <a:solidFill>
                            <a:srgbClr val="000000"/>
                          </a:solidFill>
                          <a:latin typeface="Calibri" panose="020F0502020204030204" pitchFamily="34" charset="0"/>
                        </a:rPr>
                        <a:t>Fudura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MRP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1492026"/>
                  </a:ext>
                </a:extLst>
              </a:tr>
              <a:tr h="224573">
                <a:tc>
                  <a:txBody>
                    <a:bodyPr/>
                    <a:lstStyle/>
                    <a:p>
                      <a:pPr algn="l" fontAlgn="b"/>
                      <a:r>
                        <a:rPr lang="en-GB" sz="1100" b="0" i="0" u="none" strike="noStrike" dirty="0">
                          <a:solidFill>
                            <a:srgbClr val="000000"/>
                          </a:solidFill>
                          <a:latin typeface="Calibri" panose="020F0502020204030204" pitchFamily="34" charset="0"/>
                        </a:rPr>
                        <a:t>RWE MV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MRP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7549252"/>
                  </a:ext>
                </a:extLst>
              </a:tr>
              <a:tr h="224573">
                <a:tc>
                  <a:txBody>
                    <a:bodyPr/>
                    <a:lstStyle/>
                    <a:p>
                      <a:pPr algn="l" fontAlgn="b"/>
                      <a:r>
                        <a:rPr lang="en-GB" sz="1100" b="0" i="0" u="none" strike="noStrike">
                          <a:solidFill>
                            <a:srgbClr val="000000"/>
                          </a:solidFill>
                          <a:latin typeface="Calibri" panose="020F0502020204030204" pitchFamily="34" charset="0"/>
                        </a:rPr>
                        <a:t>Enexis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BRP/SO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29808790"/>
                  </a:ext>
                </a:extLst>
              </a:tr>
              <a:tr h="224573">
                <a:tc>
                  <a:txBody>
                    <a:bodyPr/>
                    <a:lstStyle/>
                    <a:p>
                      <a:pPr algn="l" fontAlgn="b"/>
                      <a:r>
                        <a:rPr lang="en-GB" sz="1100" b="0" i="0" u="none" strike="noStrike">
                          <a:solidFill>
                            <a:srgbClr val="000000"/>
                          </a:solidFill>
                          <a:latin typeface="Calibri" panose="020F0502020204030204" pitchFamily="34" charset="0"/>
                        </a:rPr>
                        <a:t>Danske Commodities A/S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4469942"/>
                  </a:ext>
                </a:extLst>
              </a:tr>
              <a:tr h="224573">
                <a:tc>
                  <a:txBody>
                    <a:bodyPr/>
                    <a:lstStyle/>
                    <a:p>
                      <a:pPr algn="l" fontAlgn="b"/>
                      <a:r>
                        <a:rPr lang="en-GB" sz="1100" b="0" i="0" u="none" strike="noStrike">
                          <a:solidFill>
                            <a:srgbClr val="000000"/>
                          </a:solidFill>
                          <a:latin typeface="Calibri" panose="020F0502020204030204" pitchFamily="34" charset="0"/>
                        </a:rPr>
                        <a:t>EnergiePlaza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9904542"/>
                  </a:ext>
                </a:extLst>
              </a:tr>
              <a:tr h="224573">
                <a:tc>
                  <a:txBody>
                    <a:bodyPr/>
                    <a:lstStyle/>
                    <a:p>
                      <a:pPr algn="l" fontAlgn="b"/>
                      <a:r>
                        <a:rPr lang="en-GB" sz="1100" b="0" i="0" u="none" strike="noStrike">
                          <a:solidFill>
                            <a:srgbClr val="000000"/>
                          </a:solidFill>
                          <a:latin typeface="Calibri" panose="020F0502020204030204" pitchFamily="34" charset="0"/>
                        </a:rPr>
                        <a:t>ENGIE Energie Nederland N.V.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9988494"/>
                  </a:ext>
                </a:extLst>
              </a:tr>
              <a:tr h="224573">
                <a:tc>
                  <a:txBody>
                    <a:bodyPr/>
                    <a:lstStyle/>
                    <a:p>
                      <a:pPr algn="l" fontAlgn="b"/>
                      <a:r>
                        <a:rPr lang="en-GB" sz="1100" b="0" i="0" u="none" strike="noStrike">
                          <a:solidFill>
                            <a:srgbClr val="000000"/>
                          </a:solidFill>
                          <a:latin typeface="Calibri" panose="020F0502020204030204" pitchFamily="34" charset="0"/>
                        </a:rPr>
                        <a:t>Gasela SHIPPER</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43854032"/>
                  </a:ext>
                </a:extLst>
              </a:tr>
              <a:tr h="224573">
                <a:tc>
                  <a:txBody>
                    <a:bodyPr/>
                    <a:lstStyle/>
                    <a:p>
                      <a:pPr algn="l" fontAlgn="b"/>
                      <a:r>
                        <a:rPr lang="en-GB" sz="1100" b="0" i="0" u="none" strike="noStrike">
                          <a:solidFill>
                            <a:srgbClr val="000000"/>
                          </a:solidFill>
                          <a:latin typeface="Calibri" panose="020F0502020204030204" pitchFamily="34" charset="0"/>
                        </a:rPr>
                        <a:t>Wintershall Holding GmbH</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9601316"/>
                  </a:ext>
                </a:extLst>
              </a:tr>
              <a:tr h="224573">
                <a:tc>
                  <a:txBody>
                    <a:bodyPr/>
                    <a:lstStyle/>
                    <a:p>
                      <a:pPr algn="l" fontAlgn="b"/>
                      <a:r>
                        <a:rPr lang="en-GB" sz="1100" b="0" i="0" u="none" strike="noStrike">
                          <a:solidFill>
                            <a:srgbClr val="000000"/>
                          </a:solidFill>
                          <a:latin typeface="Calibri" panose="020F0502020204030204" pitchFamily="34" charset="0"/>
                        </a:rPr>
                        <a:t>Energy Trading Company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0977180"/>
                  </a:ext>
                </a:extLst>
              </a:tr>
              <a:tr h="224573">
                <a:tc>
                  <a:txBody>
                    <a:bodyPr/>
                    <a:lstStyle/>
                    <a:p>
                      <a:pPr algn="l" fontAlgn="b"/>
                      <a:r>
                        <a:rPr lang="en-GB" sz="1100" b="0" i="0" u="none" strike="noStrike">
                          <a:solidFill>
                            <a:srgbClr val="000000"/>
                          </a:solidFill>
                          <a:latin typeface="Calibri" panose="020F0502020204030204" pitchFamily="34" charset="0"/>
                        </a:rPr>
                        <a:t>FENOR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4254398"/>
                  </a:ext>
                </a:extLst>
              </a:tr>
              <a:tr h="224573">
                <a:tc>
                  <a:txBody>
                    <a:bodyPr/>
                    <a:lstStyle/>
                    <a:p>
                      <a:pPr algn="l" fontAlgn="b"/>
                      <a:r>
                        <a:rPr lang="en-GB" sz="1100" b="0" i="0" u="none" strike="noStrike">
                          <a:solidFill>
                            <a:srgbClr val="000000"/>
                          </a:solidFill>
                          <a:latin typeface="Calibri" panose="020F0502020204030204" pitchFamily="34" charset="0"/>
                        </a:rPr>
                        <a:t>Groene Energie Administratie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0839361"/>
                  </a:ext>
                </a:extLst>
              </a:tr>
              <a:tr h="224573">
                <a:tc>
                  <a:txBody>
                    <a:bodyPr/>
                    <a:lstStyle/>
                    <a:p>
                      <a:pPr algn="l" fontAlgn="b"/>
                      <a:r>
                        <a:rPr lang="en-GB" sz="1100" b="0" i="0" u="none" strike="noStrike">
                          <a:solidFill>
                            <a:srgbClr val="000000"/>
                          </a:solidFill>
                          <a:latin typeface="Calibri" panose="020F0502020204030204" pitchFamily="34" charset="0"/>
                        </a:rPr>
                        <a:t>NutsServices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8581482"/>
                  </a:ext>
                </a:extLst>
              </a:tr>
              <a:tr h="224573">
                <a:tc>
                  <a:txBody>
                    <a:bodyPr/>
                    <a:lstStyle/>
                    <a:p>
                      <a:pPr algn="l" fontAlgn="b"/>
                      <a:r>
                        <a:rPr lang="en-GB" sz="1100" b="0" i="0" u="none" strike="noStrike">
                          <a:solidFill>
                            <a:srgbClr val="000000"/>
                          </a:solidFill>
                          <a:latin typeface="Calibri" panose="020F0502020204030204" pitchFamily="34" charset="0"/>
                        </a:rPr>
                        <a:t>Shell Energy Europe Limited</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123106"/>
                  </a:ext>
                </a:extLst>
              </a:tr>
              <a:tr h="224573">
                <a:tc>
                  <a:txBody>
                    <a:bodyPr/>
                    <a:lstStyle/>
                    <a:p>
                      <a:pPr algn="l" fontAlgn="b"/>
                      <a:r>
                        <a:rPr lang="en-GB" sz="1100" b="0" i="0" u="none" strike="noStrike">
                          <a:solidFill>
                            <a:srgbClr val="000000"/>
                          </a:solidFill>
                          <a:latin typeface="Calibri" panose="020F0502020204030204" pitchFamily="34" charset="0"/>
                        </a:rPr>
                        <a:t>Essent SPMGas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5841134"/>
                  </a:ext>
                </a:extLst>
              </a:tr>
              <a:tr h="224573">
                <a:tc>
                  <a:txBody>
                    <a:bodyPr/>
                    <a:lstStyle/>
                    <a:p>
                      <a:pPr algn="l" fontAlgn="b"/>
                      <a:r>
                        <a:rPr lang="en-GB" sz="1100" b="0" i="0" u="none" strike="noStrike">
                          <a:solidFill>
                            <a:srgbClr val="000000"/>
                          </a:solidFill>
                          <a:latin typeface="Calibri" panose="020F0502020204030204" pitchFamily="34" charset="0"/>
                        </a:rPr>
                        <a:t>RWE Supply &amp; Trading Netherlands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3806255"/>
                  </a:ext>
                </a:extLst>
              </a:tr>
              <a:tr h="224573">
                <a:tc>
                  <a:txBody>
                    <a:bodyPr/>
                    <a:lstStyle/>
                    <a:p>
                      <a:pPr algn="l" fontAlgn="b"/>
                      <a:r>
                        <a:rPr lang="en-GB" sz="1100" b="0" i="0" u="none" strike="noStrike" dirty="0">
                          <a:solidFill>
                            <a:srgbClr val="000000"/>
                          </a:solidFill>
                          <a:latin typeface="Calibri" panose="020F0502020204030204" pitchFamily="34" charset="0"/>
                        </a:rPr>
                        <a:t>Koch Supply and Trading SARL PV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8584743"/>
                  </a:ext>
                </a:extLst>
              </a:tr>
              <a:tr h="224573">
                <a:tc>
                  <a:txBody>
                    <a:bodyPr/>
                    <a:lstStyle/>
                    <a:p>
                      <a:pPr algn="l" fontAlgn="b"/>
                      <a:r>
                        <a:rPr lang="en-GB" sz="1100" b="0" i="0" u="none" strike="noStrike">
                          <a:solidFill>
                            <a:srgbClr val="000000"/>
                          </a:solidFill>
                          <a:latin typeface="Calibri" panose="020F0502020204030204" pitchFamily="34" charset="0"/>
                        </a:rPr>
                        <a:t>Orsted Salg &amp; Services A/s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7990299"/>
                  </a:ext>
                </a:extLst>
              </a:tr>
              <a:tr h="224573">
                <a:tc>
                  <a:txBody>
                    <a:bodyPr/>
                    <a:lstStyle/>
                    <a:p>
                      <a:pPr algn="l" fontAlgn="b"/>
                      <a:r>
                        <a:rPr lang="en-GB" sz="1100" b="0" i="0" u="none" strike="noStrike">
                          <a:solidFill>
                            <a:srgbClr val="000000"/>
                          </a:solidFill>
                          <a:latin typeface="Calibri" panose="020F0502020204030204" pitchFamily="34" charset="0"/>
                        </a:rPr>
                        <a:t>Sunnic Lighthouse GmbH</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8411671"/>
                  </a:ext>
                </a:extLst>
              </a:tr>
            </a:tbl>
          </a:graphicData>
        </a:graphic>
      </p:graphicFrame>
    </p:spTree>
    <p:extLst>
      <p:ext uri="{BB962C8B-B14F-4D97-AF65-F5344CB8AC3E}">
        <p14:creationId xmlns:p14="http://schemas.microsoft.com/office/powerpoint/2010/main" val="4578844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en-GB" sz="1800">
                <a:latin typeface="Calibri" panose="020F0502020204030204" pitchFamily="34" charset="0"/>
                <a:ea typeface="Calibri" panose="020F0502020204030204" pitchFamily="34" charset="0"/>
                <a:cs typeface="Arial" panose="020B0604020202020204" pitchFamily="34" charset="0"/>
              </a:rPr>
            </a:br>
            <a:endParaRPr lang="en-GB" sz="1800">
              <a:latin typeface="Calibri" panose="020F0502020204030204" pitchFamily="34" charset="0"/>
              <a:ea typeface="Calibri" panose="020F0502020204030204" pitchFamily="34" charset="0"/>
              <a:cs typeface="Arial" panose="020B0604020202020204" pitchFamily="34" charset="0"/>
            </a:endParaRPr>
          </a:p>
        </p:txBody>
      </p:sp>
      <p:sp>
        <p:nvSpPr>
          <p:cNvPr id="3" name="Tijdelijke aanduiding voor inhoud 2"/>
          <p:cNvSpPr>
            <a:spLocks noGrp="1"/>
          </p:cNvSpPr>
          <p:nvPr>
            <p:ph idx="1"/>
          </p:nvPr>
        </p:nvSpPr>
        <p:spPr>
          <a:xfrm>
            <a:off x="457199" y="1343025"/>
            <a:ext cx="11030400" cy="4783138"/>
          </a:xfrm>
        </p:spPr>
        <p:txBody>
          <a:bodyPr/>
          <a:lstStyle/>
          <a:p>
            <a:pPr marL="0" indent="0">
              <a:buNone/>
            </a:pPr>
            <a:endParaRPr lang="nl-NL" sz="24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16</a:t>
            </a:fld>
            <a:endParaRPr lang="nl-NL"/>
          </a:p>
        </p:txBody>
      </p:sp>
      <p:sp>
        <p:nvSpPr>
          <p:cNvPr id="7" name="Tekstvak 6">
            <a:extLst>
              <a:ext uri="{FF2B5EF4-FFF2-40B4-BE49-F238E27FC236}">
                <a16:creationId xmlns:a16="http://schemas.microsoft.com/office/drawing/2014/main" id="{1136F654-CCF9-4774-AE8E-D5E7E91B0B00}"/>
              </a:ext>
            </a:extLst>
          </p:cNvPr>
          <p:cNvSpPr txBox="1"/>
          <p:nvPr/>
        </p:nvSpPr>
        <p:spPr>
          <a:xfrm>
            <a:off x="6900421" y="2075266"/>
            <a:ext cx="4364610" cy="1754326"/>
          </a:xfrm>
          <a:prstGeom prst="rect">
            <a:avLst/>
          </a:prstGeom>
          <a:noFill/>
        </p:spPr>
        <p:txBody>
          <a:bodyPr wrap="square" rtlCol="0">
            <a:spAutoFit/>
          </a:bodyPr>
          <a:lstStyle/>
          <a:p>
            <a:r>
              <a:rPr lang="en-GB" dirty="0"/>
              <a:t>Start date: 			10 January 2022</a:t>
            </a:r>
          </a:p>
          <a:p>
            <a:r>
              <a:rPr lang="en-GB" dirty="0"/>
              <a:t>End date: 			14 January 2022</a:t>
            </a:r>
          </a:p>
          <a:p>
            <a:endParaRPr lang="nl-NL" dirty="0"/>
          </a:p>
          <a:p>
            <a:r>
              <a:rPr lang="en-GB" dirty="0"/>
              <a:t>Kick-Off: 				10 January 1 pm</a:t>
            </a:r>
          </a:p>
          <a:p>
            <a:r>
              <a:rPr lang="en-GB" dirty="0"/>
              <a:t>Interim Update: 		12 January 1 pm</a:t>
            </a:r>
          </a:p>
          <a:p>
            <a:r>
              <a:rPr lang="en-GB" dirty="0"/>
              <a:t>Final Update: 			14 January 1 pm</a:t>
            </a:r>
          </a:p>
        </p:txBody>
      </p:sp>
      <p:sp>
        <p:nvSpPr>
          <p:cNvPr id="8" name="Titel 1">
            <a:extLst>
              <a:ext uri="{FF2B5EF4-FFF2-40B4-BE49-F238E27FC236}">
                <a16:creationId xmlns:a16="http://schemas.microsoft.com/office/drawing/2014/main" id="{0282D3B2-B5D8-544B-A455-493D3C8C049E}"/>
              </a:ext>
            </a:extLst>
          </p:cNvPr>
          <p:cNvSpPr txBox="1">
            <a:spLocks/>
          </p:cNvSpPr>
          <p:nvPr/>
        </p:nvSpPr>
        <p:spPr>
          <a:xfrm>
            <a:off x="609601" y="483992"/>
            <a:ext cx="8579555" cy="713631"/>
          </a:xfrm>
          <a:prstGeom prst="rect">
            <a:avLst/>
          </a:prstGeom>
        </p:spPr>
        <p:txBody>
          <a:bodyPr vert="horz" lIns="91440" tIns="45720" rIns="91440" bIns="45720" rtlCol="0" anchor="ctr">
            <a:noAutofit/>
          </a:bodyPr>
          <a:lstStyle>
            <a:lvl1pPr algn="l" defTabSz="457200" rtl="0" eaLnBrk="1" latinLnBrk="0" hangingPunct="1">
              <a:spcBef>
                <a:spcPct val="0"/>
              </a:spcBef>
              <a:buNone/>
              <a:defRPr sz="3000" kern="1200">
                <a:solidFill>
                  <a:srgbClr val="000000"/>
                </a:solidFill>
                <a:latin typeface="+mj-lt"/>
                <a:ea typeface="+mj-ea"/>
                <a:cs typeface="+mj-cs"/>
              </a:defRPr>
            </a:lvl1pPr>
          </a:lstStyle>
          <a:p>
            <a:r>
              <a:rPr lang="en-GB" sz="2800" b="1"/>
              <a:t>GAT group 3</a:t>
            </a:r>
          </a:p>
        </p:txBody>
      </p:sp>
      <p:graphicFrame>
        <p:nvGraphicFramePr>
          <p:cNvPr id="5" name="Tabel 4">
            <a:extLst>
              <a:ext uri="{FF2B5EF4-FFF2-40B4-BE49-F238E27FC236}">
                <a16:creationId xmlns:a16="http://schemas.microsoft.com/office/drawing/2014/main" id="{EA7DEA23-53F8-427F-A205-B409AC03D7AF}"/>
              </a:ext>
            </a:extLst>
          </p:cNvPr>
          <p:cNvGraphicFramePr>
            <a:graphicFrameLocks noGrp="1"/>
          </p:cNvGraphicFramePr>
          <p:nvPr>
            <p:extLst>
              <p:ext uri="{D42A27DB-BD31-4B8C-83A1-F6EECF244321}">
                <p14:modId xmlns:p14="http://schemas.microsoft.com/office/powerpoint/2010/main" val="3884200802"/>
              </p:ext>
            </p:extLst>
          </p:nvPr>
        </p:nvGraphicFramePr>
        <p:xfrm>
          <a:off x="615301" y="1343025"/>
          <a:ext cx="3919753" cy="4383518"/>
        </p:xfrm>
        <a:graphic>
          <a:graphicData uri="http://schemas.openxmlformats.org/drawingml/2006/table">
            <a:tbl>
              <a:tblPr/>
              <a:tblGrid>
                <a:gridCol w="3181724">
                  <a:extLst>
                    <a:ext uri="{9D8B030D-6E8A-4147-A177-3AD203B41FA5}">
                      <a16:colId xmlns:a16="http://schemas.microsoft.com/office/drawing/2014/main" val="566101163"/>
                    </a:ext>
                  </a:extLst>
                </a:gridCol>
                <a:gridCol w="738029">
                  <a:extLst>
                    <a:ext uri="{9D8B030D-6E8A-4147-A177-3AD203B41FA5}">
                      <a16:colId xmlns:a16="http://schemas.microsoft.com/office/drawing/2014/main" val="313336555"/>
                    </a:ext>
                  </a:extLst>
                </a:gridCol>
              </a:tblGrid>
              <a:tr h="257854">
                <a:tc>
                  <a:txBody>
                    <a:bodyPr/>
                    <a:lstStyle/>
                    <a:p>
                      <a:pPr algn="l" fontAlgn="b"/>
                      <a:r>
                        <a:rPr lang="en-GB" sz="1100" b="1" i="0" u="none" strike="noStrike" dirty="0">
                          <a:solidFill>
                            <a:srgbClr val="000000"/>
                          </a:solidFill>
                          <a:latin typeface="Calibri" panose="020F0502020204030204" pitchFamily="34" charset="0"/>
                        </a:rPr>
                        <a:t>Market party</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1" i="0" u="none" strike="noStrike">
                          <a:solidFill>
                            <a:srgbClr val="000000"/>
                          </a:solidFill>
                          <a:latin typeface="Calibri" panose="020F0502020204030204" pitchFamily="34" charset="0"/>
                        </a:rPr>
                        <a:t>Market role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1243970"/>
                  </a:ext>
                </a:extLst>
              </a:tr>
              <a:tr h="257854">
                <a:tc>
                  <a:txBody>
                    <a:bodyPr/>
                    <a:lstStyle/>
                    <a:p>
                      <a:pPr algn="l" fontAlgn="b"/>
                      <a:r>
                        <a:rPr lang="en-GB" sz="1100" b="0" i="0" u="none" strike="noStrike">
                          <a:solidFill>
                            <a:srgbClr val="000000"/>
                          </a:solidFill>
                          <a:latin typeface="Calibri" panose="020F0502020204030204" pitchFamily="34" charset="0"/>
                        </a:rPr>
                        <a:t>Tennet TSO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panose="020F0502020204030204" pitchFamily="34" charset="0"/>
                        </a:rPr>
                        <a:t>TSO-E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9195710"/>
                  </a:ext>
                </a:extLst>
              </a:tr>
              <a:tr h="257854">
                <a:tc>
                  <a:txBody>
                    <a:bodyPr/>
                    <a:lstStyle/>
                    <a:p>
                      <a:pPr algn="l" fontAlgn="b"/>
                      <a:r>
                        <a:rPr lang="en-GB" sz="1100" b="0" i="0" u="none" strike="noStrike">
                          <a:solidFill>
                            <a:srgbClr val="000000"/>
                          </a:solidFill>
                          <a:latin typeface="Calibri" panose="020F0502020204030204" pitchFamily="34" charset="0"/>
                        </a:rPr>
                        <a:t>Ealyze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MRP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6952569"/>
                  </a:ext>
                </a:extLst>
              </a:tr>
              <a:tr h="257854">
                <a:tc>
                  <a:txBody>
                    <a:bodyPr/>
                    <a:lstStyle/>
                    <a:p>
                      <a:pPr algn="l" fontAlgn="b"/>
                      <a:r>
                        <a:rPr lang="en-GB" sz="1100" b="0" i="0" u="none" strike="noStrike">
                          <a:solidFill>
                            <a:srgbClr val="000000"/>
                          </a:solidFill>
                          <a:latin typeface="Calibri" panose="020F0502020204030204" pitchFamily="34" charset="0"/>
                        </a:rPr>
                        <a:t>DNWG Infra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MRP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6551956"/>
                  </a:ext>
                </a:extLst>
              </a:tr>
              <a:tr h="257854">
                <a:tc>
                  <a:txBody>
                    <a:bodyPr/>
                    <a:lstStyle/>
                    <a:p>
                      <a:pPr algn="l" fontAlgn="b"/>
                      <a:r>
                        <a:rPr lang="en-GB" sz="1100" b="0" i="0" u="none" strike="noStrike">
                          <a:solidFill>
                            <a:srgbClr val="000000"/>
                          </a:solidFill>
                          <a:latin typeface="Calibri" panose="020F0502020204030204" pitchFamily="34" charset="0"/>
                        </a:rPr>
                        <a:t>Enduris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BRP/SO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5287940"/>
                  </a:ext>
                </a:extLst>
              </a:tr>
              <a:tr h="257854">
                <a:tc>
                  <a:txBody>
                    <a:bodyPr/>
                    <a:lstStyle/>
                    <a:p>
                      <a:pPr algn="l" fontAlgn="b"/>
                      <a:r>
                        <a:rPr lang="en-GB" sz="1100" b="0" i="0" u="none" strike="noStrike">
                          <a:solidFill>
                            <a:srgbClr val="000000"/>
                          </a:solidFill>
                          <a:latin typeface="Calibri" panose="020F0502020204030204" pitchFamily="34" charset="0"/>
                        </a:rPr>
                        <a:t>Stedin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BRP/SO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80670509"/>
                  </a:ext>
                </a:extLst>
              </a:tr>
              <a:tr h="257854">
                <a:tc>
                  <a:txBody>
                    <a:bodyPr/>
                    <a:lstStyle/>
                    <a:p>
                      <a:pPr algn="l" fontAlgn="b"/>
                      <a:r>
                        <a:rPr lang="en-GB" sz="1100" b="0" i="0" u="none" strike="noStrike">
                          <a:solidFill>
                            <a:srgbClr val="000000"/>
                          </a:solidFill>
                          <a:latin typeface="Calibri" panose="020F0502020204030204" pitchFamily="34" charset="0"/>
                        </a:rPr>
                        <a:t>DC Energy Trading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1961681"/>
                  </a:ext>
                </a:extLst>
              </a:tr>
              <a:tr h="257854">
                <a:tc>
                  <a:txBody>
                    <a:bodyPr/>
                    <a:lstStyle/>
                    <a:p>
                      <a:pPr algn="l" fontAlgn="b"/>
                      <a:r>
                        <a:rPr lang="en-GB" sz="1100" b="0" i="0" u="none" strike="noStrike">
                          <a:solidFill>
                            <a:srgbClr val="000000"/>
                          </a:solidFill>
                          <a:latin typeface="Calibri" panose="020F0502020204030204" pitchFamily="34" charset="0"/>
                        </a:rPr>
                        <a:t>Energie E&amp;E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86208998"/>
                  </a:ext>
                </a:extLst>
              </a:tr>
              <a:tr h="257854">
                <a:tc>
                  <a:txBody>
                    <a:bodyPr/>
                    <a:lstStyle/>
                    <a:p>
                      <a:pPr algn="l" fontAlgn="b"/>
                      <a:r>
                        <a:rPr lang="en-GB" sz="1100" b="0" i="0" u="none" strike="noStrike">
                          <a:solidFill>
                            <a:srgbClr val="000000"/>
                          </a:solidFill>
                          <a:latin typeface="Calibri" panose="020F0502020204030204" pitchFamily="34" charset="0"/>
                        </a:rPr>
                        <a:t>Eni S.p.A.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2093332"/>
                  </a:ext>
                </a:extLst>
              </a:tr>
              <a:tr h="257854">
                <a:tc>
                  <a:txBody>
                    <a:bodyPr/>
                    <a:lstStyle/>
                    <a:p>
                      <a:pPr algn="l" fontAlgn="b"/>
                      <a:r>
                        <a:rPr lang="en-GB" sz="1100" b="0" i="0" u="none" strike="noStrike">
                          <a:solidFill>
                            <a:srgbClr val="000000"/>
                          </a:solidFill>
                          <a:latin typeface="Calibri" panose="020F0502020204030204" pitchFamily="34" charset="0"/>
                        </a:rPr>
                        <a:t>GasTerra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4610974"/>
                  </a:ext>
                </a:extLst>
              </a:tr>
              <a:tr h="257854">
                <a:tc>
                  <a:txBody>
                    <a:bodyPr/>
                    <a:lstStyle/>
                    <a:p>
                      <a:pPr algn="l" fontAlgn="b"/>
                      <a:r>
                        <a:rPr lang="en-GB" sz="1100" b="0" i="0" u="none" strike="noStrike">
                          <a:solidFill>
                            <a:srgbClr val="000000"/>
                          </a:solidFill>
                          <a:latin typeface="Calibri" panose="020F0502020204030204" pitchFamily="34" charset="0"/>
                        </a:rPr>
                        <a:t>In Commodities A/S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06265103"/>
                  </a:ext>
                </a:extLst>
              </a:tr>
              <a:tr h="257854">
                <a:tc>
                  <a:txBody>
                    <a:bodyPr/>
                    <a:lstStyle/>
                    <a:p>
                      <a:pPr algn="l" fontAlgn="b"/>
                      <a:r>
                        <a:rPr lang="en-GB" sz="1100" b="0" i="0" u="none" strike="noStrike" dirty="0">
                          <a:solidFill>
                            <a:srgbClr val="000000"/>
                          </a:solidFill>
                          <a:latin typeface="Calibri" panose="020F0502020204030204" pitchFamily="34" charset="0"/>
                        </a:rPr>
                        <a:t>PVNED</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6940092"/>
                  </a:ext>
                </a:extLst>
              </a:tr>
              <a:tr h="257854">
                <a:tc>
                  <a:txBody>
                    <a:bodyPr/>
                    <a:lstStyle/>
                    <a:p>
                      <a:pPr algn="l" fontAlgn="b"/>
                      <a:r>
                        <a:rPr lang="en-GB" sz="1100" b="0" i="0" u="none" strike="noStrike">
                          <a:solidFill>
                            <a:srgbClr val="000000"/>
                          </a:solidFill>
                          <a:latin typeface="Calibri" panose="020F0502020204030204" pitchFamily="34" charset="0"/>
                        </a:rPr>
                        <a:t>Total Gas &amp; Power Nederland B.V.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97430"/>
                  </a:ext>
                </a:extLst>
              </a:tr>
              <a:tr h="257854">
                <a:tc>
                  <a:txBody>
                    <a:bodyPr/>
                    <a:lstStyle/>
                    <a:p>
                      <a:pPr algn="l" fontAlgn="b"/>
                      <a:r>
                        <a:rPr lang="en-GB" sz="1100" b="0" i="0" u="none" strike="noStrike">
                          <a:solidFill>
                            <a:srgbClr val="000000"/>
                          </a:solidFill>
                          <a:latin typeface="Calibri" panose="020F0502020204030204" pitchFamily="34" charset="0"/>
                        </a:rPr>
                        <a:t>Xenon Capital Markets Limited</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8384096"/>
                  </a:ext>
                </a:extLst>
              </a:tr>
              <a:tr h="257854">
                <a:tc>
                  <a:txBody>
                    <a:bodyPr/>
                    <a:lstStyle/>
                    <a:p>
                      <a:pPr algn="l" fontAlgn="b"/>
                      <a:r>
                        <a:rPr lang="en-GB" sz="1100" b="0" i="0" u="none" strike="noStrike">
                          <a:solidFill>
                            <a:srgbClr val="000000"/>
                          </a:solidFill>
                          <a:latin typeface="Calibri" panose="020F0502020204030204" pitchFamily="34" charset="0"/>
                        </a:rPr>
                        <a:t>VNG Handel &amp; Vertrieb GmbH</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75314630"/>
                  </a:ext>
                </a:extLst>
              </a:tr>
              <a:tr h="257854">
                <a:tc>
                  <a:txBody>
                    <a:bodyPr/>
                    <a:lstStyle/>
                    <a:p>
                      <a:pPr algn="l" fontAlgn="b"/>
                      <a:r>
                        <a:rPr lang="en-GB" sz="1100" b="0" i="0" u="none" strike="noStrike">
                          <a:solidFill>
                            <a:srgbClr val="000000"/>
                          </a:solidFill>
                          <a:latin typeface="Calibri" panose="020F0502020204030204" pitchFamily="34" charset="0"/>
                        </a:rPr>
                        <a:t>Yuso BVBA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862145"/>
                  </a:ext>
                </a:extLst>
              </a:tr>
              <a:tr h="257854">
                <a:tc>
                  <a:txBody>
                    <a:bodyPr/>
                    <a:lstStyle/>
                    <a:p>
                      <a:pPr algn="l" fontAlgn="b"/>
                      <a:r>
                        <a:rPr lang="en-GB" sz="1100" b="0" i="0" u="none" strike="noStrike" dirty="0" err="1">
                          <a:solidFill>
                            <a:srgbClr val="000000"/>
                          </a:solidFill>
                          <a:latin typeface="Calibri" panose="020F0502020204030204" pitchFamily="34" charset="0"/>
                        </a:rPr>
                        <a:t>Norsk</a:t>
                      </a:r>
                      <a:r>
                        <a:rPr lang="en-GB" sz="1100" b="0" i="0" u="none" strike="noStrike" dirty="0">
                          <a:solidFill>
                            <a:srgbClr val="000000"/>
                          </a:solidFill>
                          <a:latin typeface="Calibri" panose="020F0502020204030204" pitchFamily="34" charset="0"/>
                        </a:rPr>
                        <a:t> Hydro Energy PV/SH</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GB" sz="1100" b="0" i="0" u="none" strike="noStrike">
                          <a:solidFill>
                            <a:srgbClr val="000000"/>
                          </a:solidFill>
                          <a:latin typeface="Calibri" panose="020F0502020204030204" pitchFamily="34" charset="0"/>
                        </a:rPr>
                        <a:t>BRP</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554729546"/>
                  </a:ext>
                </a:extLst>
              </a:tr>
            </a:tbl>
          </a:graphicData>
        </a:graphic>
      </p:graphicFrame>
    </p:spTree>
    <p:extLst>
      <p:ext uri="{BB962C8B-B14F-4D97-AF65-F5344CB8AC3E}">
        <p14:creationId xmlns:p14="http://schemas.microsoft.com/office/powerpoint/2010/main" val="13530635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en-GB" sz="1800">
                <a:latin typeface="Calibri" panose="020F0502020204030204" pitchFamily="34" charset="0"/>
                <a:ea typeface="Calibri" panose="020F0502020204030204" pitchFamily="34" charset="0"/>
                <a:cs typeface="Arial" panose="020B0604020202020204" pitchFamily="34" charset="0"/>
              </a:rPr>
            </a:br>
            <a:endParaRPr lang="en-GB" sz="1800">
              <a:latin typeface="Calibri" panose="020F0502020204030204" pitchFamily="34" charset="0"/>
              <a:ea typeface="Calibri" panose="020F0502020204030204" pitchFamily="34" charset="0"/>
              <a:cs typeface="Arial" panose="020B0604020202020204" pitchFamily="34" charset="0"/>
            </a:endParaRPr>
          </a:p>
        </p:txBody>
      </p:sp>
      <p:sp>
        <p:nvSpPr>
          <p:cNvPr id="3" name="Tijdelijke aanduiding voor inhoud 2"/>
          <p:cNvSpPr>
            <a:spLocks noGrp="1"/>
          </p:cNvSpPr>
          <p:nvPr>
            <p:ph idx="1"/>
          </p:nvPr>
        </p:nvSpPr>
        <p:spPr>
          <a:xfrm>
            <a:off x="457199" y="1343025"/>
            <a:ext cx="11030400" cy="4783138"/>
          </a:xfrm>
        </p:spPr>
        <p:txBody>
          <a:bodyPr/>
          <a:lstStyle/>
          <a:p>
            <a:pPr marL="0" indent="0">
              <a:buNone/>
            </a:pPr>
            <a:endParaRPr lang="nl-NL" sz="24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17</a:t>
            </a:fld>
            <a:endParaRPr lang="nl-NL"/>
          </a:p>
        </p:txBody>
      </p:sp>
      <p:sp>
        <p:nvSpPr>
          <p:cNvPr id="7" name="Tekstvak 6">
            <a:extLst>
              <a:ext uri="{FF2B5EF4-FFF2-40B4-BE49-F238E27FC236}">
                <a16:creationId xmlns:a16="http://schemas.microsoft.com/office/drawing/2014/main" id="{1136F654-CCF9-4774-AE8E-D5E7E91B0B00}"/>
              </a:ext>
            </a:extLst>
          </p:cNvPr>
          <p:cNvSpPr txBox="1"/>
          <p:nvPr/>
        </p:nvSpPr>
        <p:spPr>
          <a:xfrm>
            <a:off x="6900421" y="2075266"/>
            <a:ext cx="4364610" cy="1754326"/>
          </a:xfrm>
          <a:prstGeom prst="rect">
            <a:avLst/>
          </a:prstGeom>
          <a:noFill/>
        </p:spPr>
        <p:txBody>
          <a:bodyPr wrap="square" rtlCol="0">
            <a:spAutoFit/>
          </a:bodyPr>
          <a:lstStyle/>
          <a:p>
            <a:r>
              <a:rPr lang="en-GB" dirty="0"/>
              <a:t>Start date: 			17 January 2022</a:t>
            </a:r>
          </a:p>
          <a:p>
            <a:r>
              <a:rPr lang="en-GB" dirty="0"/>
              <a:t>End date: 			21 January 2022</a:t>
            </a:r>
          </a:p>
          <a:p>
            <a:endParaRPr lang="nl-NL" dirty="0"/>
          </a:p>
          <a:p>
            <a:r>
              <a:rPr lang="en-GB" dirty="0"/>
              <a:t>Kick-Off: 				17 January 9 am</a:t>
            </a:r>
          </a:p>
          <a:p>
            <a:r>
              <a:rPr lang="en-GB" dirty="0"/>
              <a:t>Interim Update: 		19 January 9 am</a:t>
            </a:r>
          </a:p>
          <a:p>
            <a:r>
              <a:rPr lang="en-GB" dirty="0"/>
              <a:t>Final Update: 			21 January 9 am</a:t>
            </a:r>
          </a:p>
        </p:txBody>
      </p:sp>
      <p:pic>
        <p:nvPicPr>
          <p:cNvPr id="5" name="Afbeelding 4">
            <a:extLst>
              <a:ext uri="{FF2B5EF4-FFF2-40B4-BE49-F238E27FC236}">
                <a16:creationId xmlns:a16="http://schemas.microsoft.com/office/drawing/2014/main" id="{585DF4C9-4D82-45B7-8375-7806C942906C}"/>
              </a:ext>
            </a:extLst>
          </p:cNvPr>
          <p:cNvPicPr>
            <a:picLocks noChangeAspect="1"/>
          </p:cNvPicPr>
          <p:nvPr/>
        </p:nvPicPr>
        <p:blipFill>
          <a:blip r:embed="rId2"/>
          <a:stretch>
            <a:fillRect/>
          </a:stretch>
        </p:blipFill>
        <p:spPr>
          <a:xfrm>
            <a:off x="508104" y="1954569"/>
            <a:ext cx="3499120" cy="4314256"/>
          </a:xfrm>
          <a:prstGeom prst="rect">
            <a:avLst/>
          </a:prstGeom>
        </p:spPr>
      </p:pic>
      <p:sp>
        <p:nvSpPr>
          <p:cNvPr id="8" name="Titel 1">
            <a:extLst>
              <a:ext uri="{FF2B5EF4-FFF2-40B4-BE49-F238E27FC236}">
                <a16:creationId xmlns:a16="http://schemas.microsoft.com/office/drawing/2014/main" id="{BF728698-0AE2-CA4E-AD2F-B11566444A50}"/>
              </a:ext>
            </a:extLst>
          </p:cNvPr>
          <p:cNvSpPr txBox="1">
            <a:spLocks/>
          </p:cNvSpPr>
          <p:nvPr/>
        </p:nvSpPr>
        <p:spPr>
          <a:xfrm>
            <a:off x="609601" y="483992"/>
            <a:ext cx="8579555" cy="713631"/>
          </a:xfrm>
          <a:prstGeom prst="rect">
            <a:avLst/>
          </a:prstGeom>
        </p:spPr>
        <p:txBody>
          <a:bodyPr vert="horz" lIns="91440" tIns="45720" rIns="91440" bIns="45720" rtlCol="0" anchor="ctr">
            <a:noAutofit/>
          </a:bodyPr>
          <a:lstStyle>
            <a:lvl1pPr algn="l" defTabSz="457200" rtl="0" eaLnBrk="1" latinLnBrk="0" hangingPunct="1">
              <a:spcBef>
                <a:spcPct val="0"/>
              </a:spcBef>
              <a:buNone/>
              <a:defRPr sz="3000" kern="1200">
                <a:solidFill>
                  <a:srgbClr val="000000"/>
                </a:solidFill>
                <a:latin typeface="+mj-lt"/>
                <a:ea typeface="+mj-ea"/>
                <a:cs typeface="+mj-cs"/>
              </a:defRPr>
            </a:lvl1pPr>
          </a:lstStyle>
          <a:p>
            <a:r>
              <a:rPr lang="en-GB" sz="2800" b="1"/>
              <a:t>GAT group 4</a:t>
            </a:r>
          </a:p>
        </p:txBody>
      </p:sp>
    </p:spTree>
    <p:extLst>
      <p:ext uri="{BB962C8B-B14F-4D97-AF65-F5344CB8AC3E}">
        <p14:creationId xmlns:p14="http://schemas.microsoft.com/office/powerpoint/2010/main" val="18345173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en-GB" sz="1800">
                <a:latin typeface="Calibri" panose="020F0502020204030204" pitchFamily="34" charset="0"/>
                <a:ea typeface="Calibri" panose="020F0502020204030204" pitchFamily="34" charset="0"/>
                <a:cs typeface="Arial" panose="020B0604020202020204" pitchFamily="34" charset="0"/>
              </a:rPr>
            </a:br>
            <a:endParaRPr lang="en-GB" sz="1800">
              <a:latin typeface="Calibri" panose="020F0502020204030204" pitchFamily="34" charset="0"/>
              <a:ea typeface="Calibri" panose="020F0502020204030204" pitchFamily="34" charset="0"/>
              <a:cs typeface="Arial" panose="020B0604020202020204" pitchFamily="34" charset="0"/>
            </a:endParaRPr>
          </a:p>
        </p:txBody>
      </p:sp>
      <p:sp>
        <p:nvSpPr>
          <p:cNvPr id="3" name="Tijdelijke aanduiding voor inhoud 2"/>
          <p:cNvSpPr>
            <a:spLocks noGrp="1"/>
          </p:cNvSpPr>
          <p:nvPr>
            <p:ph idx="1"/>
          </p:nvPr>
        </p:nvSpPr>
        <p:spPr>
          <a:xfrm>
            <a:off x="457199" y="1343025"/>
            <a:ext cx="11030400" cy="4783138"/>
          </a:xfrm>
        </p:spPr>
        <p:txBody>
          <a:bodyPr/>
          <a:lstStyle/>
          <a:p>
            <a:pPr marL="0" indent="0">
              <a:buNone/>
            </a:pPr>
            <a:endParaRPr lang="nl-NL" sz="24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18</a:t>
            </a:fld>
            <a:endParaRPr lang="nl-NL"/>
          </a:p>
        </p:txBody>
      </p:sp>
      <p:sp>
        <p:nvSpPr>
          <p:cNvPr id="7" name="Tekstvak 6">
            <a:extLst>
              <a:ext uri="{FF2B5EF4-FFF2-40B4-BE49-F238E27FC236}">
                <a16:creationId xmlns:a16="http://schemas.microsoft.com/office/drawing/2014/main" id="{1136F654-CCF9-4774-AE8E-D5E7E91B0B00}"/>
              </a:ext>
            </a:extLst>
          </p:cNvPr>
          <p:cNvSpPr txBox="1"/>
          <p:nvPr/>
        </p:nvSpPr>
        <p:spPr>
          <a:xfrm>
            <a:off x="6900421" y="2075266"/>
            <a:ext cx="4364610" cy="1754326"/>
          </a:xfrm>
          <a:prstGeom prst="rect">
            <a:avLst/>
          </a:prstGeom>
          <a:noFill/>
        </p:spPr>
        <p:txBody>
          <a:bodyPr wrap="square" rtlCol="0">
            <a:spAutoFit/>
          </a:bodyPr>
          <a:lstStyle/>
          <a:p>
            <a:r>
              <a:rPr lang="en-GB" dirty="0"/>
              <a:t>Start date: 			17 January 2022</a:t>
            </a:r>
          </a:p>
          <a:p>
            <a:r>
              <a:rPr lang="en-GB" dirty="0"/>
              <a:t>End date: 			21 January 2022</a:t>
            </a:r>
          </a:p>
          <a:p>
            <a:endParaRPr lang="nl-NL" dirty="0"/>
          </a:p>
          <a:p>
            <a:r>
              <a:rPr lang="en-GB" dirty="0"/>
              <a:t>Kick-Off: 				17 January 1 pm</a:t>
            </a:r>
          </a:p>
          <a:p>
            <a:r>
              <a:rPr lang="en-GB" dirty="0"/>
              <a:t>Interim Update: 		19 January 1 pm</a:t>
            </a:r>
          </a:p>
          <a:p>
            <a:r>
              <a:rPr lang="en-GB" dirty="0"/>
              <a:t>Final Update: 			21 January 1 pm</a:t>
            </a:r>
          </a:p>
        </p:txBody>
      </p:sp>
      <p:pic>
        <p:nvPicPr>
          <p:cNvPr id="8" name="Afbeelding 7">
            <a:extLst>
              <a:ext uri="{FF2B5EF4-FFF2-40B4-BE49-F238E27FC236}">
                <a16:creationId xmlns:a16="http://schemas.microsoft.com/office/drawing/2014/main" id="{F5D4DCD0-2A7E-4296-970D-B8828DE6F047}"/>
              </a:ext>
            </a:extLst>
          </p:cNvPr>
          <p:cNvPicPr>
            <a:picLocks noChangeAspect="1"/>
          </p:cNvPicPr>
          <p:nvPr/>
        </p:nvPicPr>
        <p:blipFill>
          <a:blip r:embed="rId2"/>
          <a:stretch>
            <a:fillRect/>
          </a:stretch>
        </p:blipFill>
        <p:spPr>
          <a:xfrm>
            <a:off x="557988" y="1961167"/>
            <a:ext cx="3715248" cy="3789183"/>
          </a:xfrm>
          <a:prstGeom prst="rect">
            <a:avLst/>
          </a:prstGeom>
        </p:spPr>
      </p:pic>
      <p:sp>
        <p:nvSpPr>
          <p:cNvPr id="9" name="Titel 1">
            <a:extLst>
              <a:ext uri="{FF2B5EF4-FFF2-40B4-BE49-F238E27FC236}">
                <a16:creationId xmlns:a16="http://schemas.microsoft.com/office/drawing/2014/main" id="{94317B82-5DE9-2044-91E3-76C91C4FCDC9}"/>
              </a:ext>
            </a:extLst>
          </p:cNvPr>
          <p:cNvSpPr txBox="1">
            <a:spLocks/>
          </p:cNvSpPr>
          <p:nvPr/>
        </p:nvSpPr>
        <p:spPr>
          <a:xfrm>
            <a:off x="609601" y="483992"/>
            <a:ext cx="8579555" cy="713631"/>
          </a:xfrm>
          <a:prstGeom prst="rect">
            <a:avLst/>
          </a:prstGeom>
        </p:spPr>
        <p:txBody>
          <a:bodyPr vert="horz" lIns="91440" tIns="45720" rIns="91440" bIns="45720" rtlCol="0" anchor="ctr">
            <a:noAutofit/>
          </a:bodyPr>
          <a:lstStyle>
            <a:lvl1pPr algn="l" defTabSz="457200" rtl="0" eaLnBrk="1" latinLnBrk="0" hangingPunct="1">
              <a:spcBef>
                <a:spcPct val="0"/>
              </a:spcBef>
              <a:buNone/>
              <a:defRPr sz="3000" kern="1200">
                <a:solidFill>
                  <a:srgbClr val="000000"/>
                </a:solidFill>
                <a:latin typeface="+mj-lt"/>
                <a:ea typeface="+mj-ea"/>
                <a:cs typeface="+mj-cs"/>
              </a:defRPr>
            </a:lvl1pPr>
          </a:lstStyle>
          <a:p>
            <a:r>
              <a:rPr lang="en-GB" sz="2800" b="1"/>
              <a:t>GAT group 5</a:t>
            </a:r>
          </a:p>
        </p:txBody>
      </p:sp>
    </p:spTree>
    <p:extLst>
      <p:ext uri="{BB962C8B-B14F-4D97-AF65-F5344CB8AC3E}">
        <p14:creationId xmlns:p14="http://schemas.microsoft.com/office/powerpoint/2010/main" val="22770118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en-GB" sz="1800">
                <a:latin typeface="Calibri" panose="020F0502020204030204" pitchFamily="34" charset="0"/>
                <a:ea typeface="Calibri" panose="020F0502020204030204" pitchFamily="34" charset="0"/>
                <a:cs typeface="Arial" panose="020B0604020202020204" pitchFamily="34" charset="0"/>
              </a:rPr>
            </a:br>
            <a:endParaRPr lang="en-GB" sz="1800">
              <a:latin typeface="Calibri" panose="020F0502020204030204" pitchFamily="34" charset="0"/>
              <a:ea typeface="Calibri" panose="020F0502020204030204" pitchFamily="34" charset="0"/>
              <a:cs typeface="Arial" panose="020B0604020202020204" pitchFamily="34" charset="0"/>
            </a:endParaRPr>
          </a:p>
        </p:txBody>
      </p:sp>
      <p:sp>
        <p:nvSpPr>
          <p:cNvPr id="3" name="Tijdelijke aanduiding voor inhoud 2"/>
          <p:cNvSpPr>
            <a:spLocks noGrp="1"/>
          </p:cNvSpPr>
          <p:nvPr>
            <p:ph idx="1"/>
          </p:nvPr>
        </p:nvSpPr>
        <p:spPr>
          <a:xfrm>
            <a:off x="457199" y="1343025"/>
            <a:ext cx="11030400" cy="4783138"/>
          </a:xfrm>
        </p:spPr>
        <p:txBody>
          <a:bodyPr/>
          <a:lstStyle/>
          <a:p>
            <a:pPr marL="0" indent="0">
              <a:buNone/>
            </a:pPr>
            <a:endParaRPr lang="nl-NL" sz="24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19</a:t>
            </a:fld>
            <a:endParaRPr lang="nl-NL"/>
          </a:p>
        </p:txBody>
      </p:sp>
      <p:sp>
        <p:nvSpPr>
          <p:cNvPr id="7" name="Tekstvak 6">
            <a:extLst>
              <a:ext uri="{FF2B5EF4-FFF2-40B4-BE49-F238E27FC236}">
                <a16:creationId xmlns:a16="http://schemas.microsoft.com/office/drawing/2014/main" id="{1136F654-CCF9-4774-AE8E-D5E7E91B0B00}"/>
              </a:ext>
            </a:extLst>
          </p:cNvPr>
          <p:cNvSpPr txBox="1"/>
          <p:nvPr/>
        </p:nvSpPr>
        <p:spPr>
          <a:xfrm>
            <a:off x="6900421" y="2075266"/>
            <a:ext cx="4364610" cy="1754326"/>
          </a:xfrm>
          <a:prstGeom prst="rect">
            <a:avLst/>
          </a:prstGeom>
          <a:noFill/>
        </p:spPr>
        <p:txBody>
          <a:bodyPr wrap="square" rtlCol="0">
            <a:spAutoFit/>
          </a:bodyPr>
          <a:lstStyle/>
          <a:p>
            <a:r>
              <a:rPr lang="en-GB" dirty="0"/>
              <a:t>Start date: 			24 January 2022</a:t>
            </a:r>
          </a:p>
          <a:p>
            <a:r>
              <a:rPr lang="en-GB" dirty="0"/>
              <a:t>End date: 			28 January 2022</a:t>
            </a:r>
          </a:p>
          <a:p>
            <a:endParaRPr lang="nl-NL" dirty="0"/>
          </a:p>
          <a:p>
            <a:r>
              <a:rPr lang="en-GB" dirty="0"/>
              <a:t>Kick-Off: 				24 January 9 am</a:t>
            </a:r>
          </a:p>
          <a:p>
            <a:r>
              <a:rPr lang="en-GB" dirty="0"/>
              <a:t>Interim Update: 		26 January 9 am</a:t>
            </a:r>
          </a:p>
          <a:p>
            <a:r>
              <a:rPr lang="en-GB" dirty="0"/>
              <a:t>Final Update: 			28 January 9 am</a:t>
            </a:r>
          </a:p>
        </p:txBody>
      </p:sp>
      <p:pic>
        <p:nvPicPr>
          <p:cNvPr id="4" name="Afbeelding 3">
            <a:extLst>
              <a:ext uri="{FF2B5EF4-FFF2-40B4-BE49-F238E27FC236}">
                <a16:creationId xmlns:a16="http://schemas.microsoft.com/office/drawing/2014/main" id="{B4EA6D0B-FBFC-4634-BB17-38D1B259DC06}"/>
              </a:ext>
            </a:extLst>
          </p:cNvPr>
          <p:cNvPicPr>
            <a:picLocks noChangeAspect="1"/>
          </p:cNvPicPr>
          <p:nvPr/>
        </p:nvPicPr>
        <p:blipFill>
          <a:blip r:embed="rId2"/>
          <a:stretch>
            <a:fillRect/>
          </a:stretch>
        </p:blipFill>
        <p:spPr>
          <a:xfrm>
            <a:off x="543965" y="2039868"/>
            <a:ext cx="4112875" cy="4453184"/>
          </a:xfrm>
          <a:prstGeom prst="rect">
            <a:avLst/>
          </a:prstGeom>
        </p:spPr>
      </p:pic>
      <p:sp>
        <p:nvSpPr>
          <p:cNvPr id="8" name="Titel 1">
            <a:extLst>
              <a:ext uri="{FF2B5EF4-FFF2-40B4-BE49-F238E27FC236}">
                <a16:creationId xmlns:a16="http://schemas.microsoft.com/office/drawing/2014/main" id="{843DF8F5-1BEB-554F-91AC-16911682E6CB}"/>
              </a:ext>
            </a:extLst>
          </p:cNvPr>
          <p:cNvSpPr txBox="1">
            <a:spLocks/>
          </p:cNvSpPr>
          <p:nvPr/>
        </p:nvSpPr>
        <p:spPr>
          <a:xfrm>
            <a:off x="609601" y="483992"/>
            <a:ext cx="8579555" cy="713631"/>
          </a:xfrm>
          <a:prstGeom prst="rect">
            <a:avLst/>
          </a:prstGeom>
        </p:spPr>
        <p:txBody>
          <a:bodyPr vert="horz" lIns="91440" tIns="45720" rIns="91440" bIns="45720" rtlCol="0" anchor="ctr">
            <a:noAutofit/>
          </a:bodyPr>
          <a:lstStyle>
            <a:lvl1pPr algn="l" defTabSz="457200" rtl="0" eaLnBrk="1" latinLnBrk="0" hangingPunct="1">
              <a:spcBef>
                <a:spcPct val="0"/>
              </a:spcBef>
              <a:buNone/>
              <a:defRPr sz="3000" kern="1200">
                <a:solidFill>
                  <a:srgbClr val="000000"/>
                </a:solidFill>
                <a:latin typeface="+mj-lt"/>
                <a:ea typeface="+mj-ea"/>
                <a:cs typeface="+mj-cs"/>
              </a:defRPr>
            </a:lvl1pPr>
          </a:lstStyle>
          <a:p>
            <a:r>
              <a:rPr lang="en-GB" sz="2800" b="1"/>
              <a:t>GAT group 6</a:t>
            </a:r>
          </a:p>
        </p:txBody>
      </p:sp>
    </p:spTree>
    <p:extLst>
      <p:ext uri="{BB962C8B-B14F-4D97-AF65-F5344CB8AC3E}">
        <p14:creationId xmlns:p14="http://schemas.microsoft.com/office/powerpoint/2010/main" val="2016733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2</a:t>
            </a:fld>
            <a:endParaRPr lang="nl-NL"/>
          </a:p>
        </p:txBody>
      </p:sp>
      <p:sp>
        <p:nvSpPr>
          <p:cNvPr id="9" name="Titel 1">
            <a:extLst>
              <a:ext uri="{FF2B5EF4-FFF2-40B4-BE49-F238E27FC236}">
                <a16:creationId xmlns:a16="http://schemas.microsoft.com/office/drawing/2014/main" id="{583E6F71-5A47-0149-9E82-1C033EE61EFC}"/>
              </a:ext>
            </a:extLst>
          </p:cNvPr>
          <p:cNvSpPr>
            <a:spLocks noGrp="1"/>
          </p:cNvSpPr>
          <p:nvPr>
            <p:ph type="title"/>
          </p:nvPr>
        </p:nvSpPr>
        <p:spPr>
          <a:xfrm>
            <a:off x="609601" y="483992"/>
            <a:ext cx="8579555" cy="713631"/>
          </a:xfrm>
        </p:spPr>
        <p:txBody>
          <a:bodyPr/>
          <a:lstStyle/>
          <a:p>
            <a:r>
              <a:rPr lang="en-GB" sz="2800" b="1"/>
              <a:t>Agenda</a:t>
            </a:r>
          </a:p>
        </p:txBody>
      </p:sp>
      <p:sp>
        <p:nvSpPr>
          <p:cNvPr id="3" name="Tekstvak 2">
            <a:extLst>
              <a:ext uri="{FF2B5EF4-FFF2-40B4-BE49-F238E27FC236}">
                <a16:creationId xmlns:a16="http://schemas.microsoft.com/office/drawing/2014/main" id="{76A8BC26-FEB5-414B-AC34-81899251B0F1}"/>
              </a:ext>
            </a:extLst>
          </p:cNvPr>
          <p:cNvSpPr txBox="1"/>
          <p:nvPr/>
        </p:nvSpPr>
        <p:spPr>
          <a:xfrm>
            <a:off x="1139535" y="1046252"/>
            <a:ext cx="10442864" cy="5539978"/>
          </a:xfrm>
          <a:prstGeom prst="rect">
            <a:avLst/>
          </a:prstGeom>
          <a:noFill/>
        </p:spPr>
        <p:txBody>
          <a:bodyPr wrap="square" rtlCol="0">
            <a:spAutoFit/>
          </a:bodyPr>
          <a:lstStyle/>
          <a:p>
            <a:r>
              <a:rPr lang="en-GB" sz="1600" b="1" dirty="0"/>
              <a:t>Opening </a:t>
            </a:r>
            <a:br>
              <a:rPr lang="en-GB" sz="1600" dirty="0"/>
            </a:br>
            <a:r>
              <a:rPr lang="en-GB" sz="1600" dirty="0" err="1"/>
              <a:t>Mirjam</a:t>
            </a:r>
            <a:r>
              <a:rPr lang="en-GB" sz="1600" dirty="0"/>
              <a:t> van der Horst, </a:t>
            </a:r>
            <a:r>
              <a:rPr lang="en-GB" sz="1600" dirty="0" err="1"/>
              <a:t>Vz</a:t>
            </a:r>
            <a:r>
              <a:rPr lang="en-GB" sz="1600" dirty="0"/>
              <a:t> SR NEDU, secretary SSG</a:t>
            </a:r>
          </a:p>
          <a:p>
            <a:endParaRPr lang="nl-NL" sz="1600" dirty="0"/>
          </a:p>
          <a:p>
            <a:r>
              <a:rPr lang="en-GB" sz="1600" b="1" dirty="0"/>
              <a:t>Qualification MMC Hub </a:t>
            </a:r>
            <a:r>
              <a:rPr lang="en-GB" sz="1600" b="1" dirty="0" err="1"/>
              <a:t>TenneT</a:t>
            </a:r>
            <a:br>
              <a:rPr lang="en-GB" sz="1600" b="1" dirty="0"/>
            </a:br>
            <a:r>
              <a:rPr lang="en-GB" sz="1600" dirty="0" err="1"/>
              <a:t>Elderik</a:t>
            </a:r>
            <a:r>
              <a:rPr lang="en-GB" sz="1600" dirty="0"/>
              <a:t> de Witte, project manager </a:t>
            </a:r>
            <a:r>
              <a:rPr lang="en-GB" sz="1600" dirty="0" err="1"/>
              <a:t>TenneT</a:t>
            </a:r>
            <a:endParaRPr lang="en-GB" sz="1600" dirty="0"/>
          </a:p>
          <a:p>
            <a:endParaRPr lang="nl-NL" sz="1600" dirty="0"/>
          </a:p>
          <a:p>
            <a:r>
              <a:rPr lang="en-GB" sz="1600" b="1" dirty="0"/>
              <a:t>General test planning</a:t>
            </a:r>
          </a:p>
          <a:p>
            <a:r>
              <a:rPr lang="en-GB" sz="1600" b="1" dirty="0"/>
              <a:t>Lead group tests</a:t>
            </a:r>
          </a:p>
          <a:p>
            <a:r>
              <a:rPr lang="en-GB" sz="1600" b="1" dirty="0"/>
              <a:t>User Acceptance Tests (GAT) (groups)</a:t>
            </a:r>
          </a:p>
          <a:p>
            <a:r>
              <a:rPr lang="en-GB" sz="1600" dirty="0" err="1"/>
              <a:t>Jorik</a:t>
            </a:r>
            <a:r>
              <a:rPr lang="en-GB" sz="1600" dirty="0"/>
              <a:t> van </a:t>
            </a:r>
            <a:r>
              <a:rPr lang="en-GB" sz="1600" dirty="0" err="1"/>
              <a:t>Vilsteren</a:t>
            </a:r>
            <a:r>
              <a:rPr lang="en-GB" sz="1600" dirty="0"/>
              <a:t>, Test and Transition manager EDSN and NEDU</a:t>
            </a:r>
          </a:p>
          <a:p>
            <a:endParaRPr lang="nl-NL" sz="1600" dirty="0"/>
          </a:p>
          <a:p>
            <a:r>
              <a:rPr lang="en-GB" sz="1600" b="1" dirty="0"/>
              <a:t>Transition go live and </a:t>
            </a:r>
            <a:r>
              <a:rPr lang="en-GB" sz="1600" b="1" dirty="0">
                <a:highlight>
                  <a:srgbClr val="FFFF00"/>
                </a:highlight>
              </a:rPr>
              <a:t>inflow</a:t>
            </a:r>
            <a:r>
              <a:rPr lang="en-GB" sz="1600" b="1" dirty="0"/>
              <a:t> MRP parties dual phase</a:t>
            </a:r>
            <a:br>
              <a:rPr lang="en-GB" sz="1600" dirty="0"/>
            </a:br>
            <a:r>
              <a:rPr lang="en-GB" sz="1600" dirty="0"/>
              <a:t>Anton de </a:t>
            </a:r>
            <a:r>
              <a:rPr lang="en-GB" sz="1600" dirty="0" err="1"/>
              <a:t>Beij</a:t>
            </a:r>
            <a:r>
              <a:rPr lang="en-GB" sz="1600" dirty="0"/>
              <a:t>, Transition coordinator, EDSN and NEDU</a:t>
            </a:r>
          </a:p>
          <a:p>
            <a:endParaRPr lang="nl-NL" sz="1600" dirty="0"/>
          </a:p>
          <a:p>
            <a:r>
              <a:rPr lang="en-GB" sz="1600" b="1" dirty="0"/>
              <a:t>Update Requests for Change (RFC’s)</a:t>
            </a:r>
            <a:br>
              <a:rPr lang="en-GB" sz="1600" dirty="0"/>
            </a:br>
            <a:r>
              <a:rPr lang="en-GB" sz="1600" dirty="0"/>
              <a:t>Bram van </a:t>
            </a:r>
            <a:r>
              <a:rPr lang="en-GB" sz="1600" dirty="0" err="1"/>
              <a:t>Straalen</a:t>
            </a:r>
            <a:r>
              <a:rPr lang="en-GB" sz="1600" dirty="0"/>
              <a:t>, DSO expert</a:t>
            </a:r>
          </a:p>
          <a:p>
            <a:endParaRPr lang="nl-NL" sz="1600" dirty="0"/>
          </a:p>
          <a:p>
            <a:r>
              <a:rPr lang="en-GB" sz="1600" b="1" dirty="0"/>
              <a:t>Programme </a:t>
            </a:r>
            <a:r>
              <a:rPr lang="en-GB" sz="1600" b="1" dirty="0" err="1"/>
              <a:t>Allocatie</a:t>
            </a:r>
            <a:r>
              <a:rPr lang="en-GB" sz="1600" b="1" dirty="0"/>
              <a:t> 2.0 on mijnNEDU</a:t>
            </a:r>
          </a:p>
          <a:p>
            <a:r>
              <a:rPr lang="en-GB" sz="1600" dirty="0" err="1"/>
              <a:t>Mirjam</a:t>
            </a:r>
            <a:r>
              <a:rPr lang="en-GB" sz="1600" dirty="0"/>
              <a:t> van der Horst, </a:t>
            </a:r>
            <a:r>
              <a:rPr lang="en-GB" sz="1600" dirty="0" err="1"/>
              <a:t>Vz</a:t>
            </a:r>
            <a:r>
              <a:rPr lang="en-GB" sz="1600" dirty="0"/>
              <a:t> SR NEDU, secretary SSG</a:t>
            </a:r>
          </a:p>
          <a:p>
            <a:endParaRPr lang="nl-NL" sz="1600" dirty="0"/>
          </a:p>
          <a:p>
            <a:r>
              <a:rPr lang="en-GB" sz="1600" b="1" dirty="0"/>
              <a:t>Wrap-up</a:t>
            </a:r>
          </a:p>
          <a:p>
            <a:endParaRPr lang="nl-NL" dirty="0"/>
          </a:p>
        </p:txBody>
      </p:sp>
    </p:spTree>
    <p:extLst>
      <p:ext uri="{BB962C8B-B14F-4D97-AF65-F5344CB8AC3E}">
        <p14:creationId xmlns:p14="http://schemas.microsoft.com/office/powerpoint/2010/main" val="16825963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09601" y="1343025"/>
            <a:ext cx="10877998" cy="4783138"/>
          </a:xfrm>
        </p:spPr>
        <p:txBody>
          <a:bodyPr>
            <a:normAutofit fontScale="92500" lnSpcReduction="10000"/>
          </a:bodyPr>
          <a:lstStyle/>
          <a:p>
            <a:pPr marL="0" indent="0">
              <a:buNone/>
            </a:pPr>
            <a:endParaRPr lang="nl-NL" sz="1800" dirty="0">
              <a:ea typeface="Calibri" panose="020F0502020204030204" pitchFamily="34" charset="0"/>
              <a:cs typeface="Arial" panose="020B0604020202020204" pitchFamily="34" charset="0"/>
            </a:endParaRPr>
          </a:p>
          <a:p>
            <a:pPr>
              <a:buFont typeface="Wingdings" pitchFamily="2" charset="2"/>
              <a:buChar char="§"/>
            </a:pPr>
            <a:r>
              <a:rPr lang="en-GB" sz="1800" dirty="0">
                <a:ea typeface="Calibri" panose="020F0502020204030204" pitchFamily="34" charset="0"/>
                <a:cs typeface="Arial" panose="020B0604020202020204" pitchFamily="34" charset="0"/>
              </a:rPr>
              <a:t>The lead time for the GAT, under central management of NEDU, amounts to </a:t>
            </a:r>
            <a:r>
              <a:rPr lang="en-GB" sz="1800" b="1" dirty="0">
                <a:ea typeface="Calibri" panose="020F0502020204030204" pitchFamily="34" charset="0"/>
                <a:cs typeface="Arial" panose="020B0604020202020204" pitchFamily="34" charset="0"/>
              </a:rPr>
              <a:t>1 week</a:t>
            </a:r>
          </a:p>
          <a:p>
            <a:pPr>
              <a:buFont typeface="Wingdings" pitchFamily="2" charset="2"/>
              <a:buChar char="§"/>
            </a:pPr>
            <a:r>
              <a:rPr lang="en-GB" sz="1800" dirty="0">
                <a:ea typeface="Calibri" panose="020F0502020204030204" pitchFamily="34" charset="0"/>
                <a:cs typeface="Arial" panose="020B0604020202020204" pitchFamily="34" charset="0"/>
              </a:rPr>
              <a:t>In order to start the GAT, market parties must first have </a:t>
            </a:r>
            <a:r>
              <a:rPr lang="en-GB" sz="1800" b="1" dirty="0">
                <a:ea typeface="Calibri" panose="020F0502020204030204" pitchFamily="34" charset="0"/>
                <a:cs typeface="Arial" panose="020B0604020202020204" pitchFamily="34" charset="0"/>
              </a:rPr>
              <a:t>qualified</a:t>
            </a:r>
            <a:r>
              <a:rPr lang="en-GB" sz="1800" dirty="0">
                <a:ea typeface="Calibri" panose="020F0502020204030204" pitchFamily="34" charset="0"/>
                <a:cs typeface="Arial" panose="020B0604020202020204" pitchFamily="34" charset="0"/>
              </a:rPr>
              <a:t> with </a:t>
            </a:r>
            <a:r>
              <a:rPr lang="en-GB" sz="1800" dirty="0" err="1">
                <a:ea typeface="Calibri" panose="020F0502020204030204" pitchFamily="34" charset="0"/>
                <a:cs typeface="Arial" panose="020B0604020202020204" pitchFamily="34" charset="0"/>
              </a:rPr>
              <a:t>Tennet</a:t>
            </a:r>
            <a:r>
              <a:rPr lang="en-GB" sz="1800" dirty="0">
                <a:ea typeface="Calibri" panose="020F0502020204030204" pitchFamily="34" charset="0"/>
                <a:cs typeface="Arial" panose="020B0604020202020204" pitchFamily="34" charset="0"/>
              </a:rPr>
              <a:t> TSO</a:t>
            </a:r>
          </a:p>
          <a:p>
            <a:pPr>
              <a:buFont typeface="Wingdings" pitchFamily="2" charset="2"/>
              <a:buChar char="§"/>
            </a:pPr>
            <a:r>
              <a:rPr lang="en-GB" sz="1800" dirty="0">
                <a:ea typeface="Calibri" panose="020F0502020204030204" pitchFamily="34" charset="0"/>
                <a:cs typeface="Arial" panose="020B0604020202020204" pitchFamily="34" charset="0"/>
              </a:rPr>
              <a:t>During this week, </a:t>
            </a:r>
            <a:r>
              <a:rPr lang="en-GB" sz="1800" b="1" dirty="0">
                <a:ea typeface="Calibri" panose="020F0502020204030204" pitchFamily="34" charset="0"/>
                <a:cs typeface="Arial" panose="020B0604020202020204" pitchFamily="34" charset="0"/>
              </a:rPr>
              <a:t>dedicated support </a:t>
            </a:r>
            <a:r>
              <a:rPr lang="en-GB" sz="1800" dirty="0">
                <a:ea typeface="Calibri" panose="020F0502020204030204" pitchFamily="34" charset="0"/>
                <a:cs typeface="Arial" panose="020B0604020202020204" pitchFamily="34" charset="0"/>
              </a:rPr>
              <a:t>will be offered by EDSN and </a:t>
            </a:r>
            <a:r>
              <a:rPr lang="en-GB" sz="1800" dirty="0" err="1">
                <a:ea typeface="Calibri" panose="020F0502020204030204" pitchFamily="34" charset="0"/>
                <a:cs typeface="Arial" panose="020B0604020202020204" pitchFamily="34" charset="0"/>
              </a:rPr>
              <a:t>TenneT</a:t>
            </a:r>
            <a:r>
              <a:rPr lang="en-GB" sz="1800" dirty="0">
                <a:ea typeface="Calibri" panose="020F0502020204030204" pitchFamily="34" charset="0"/>
                <a:cs typeface="Arial" panose="020B0604020202020204" pitchFamily="34" charset="0"/>
              </a:rPr>
              <a:t> TSO in order to resolve findings and other obstacles for a successful GAT</a:t>
            </a:r>
          </a:p>
          <a:p>
            <a:pPr>
              <a:buFont typeface="Wingdings" pitchFamily="2" charset="2"/>
              <a:buChar char="§"/>
            </a:pPr>
            <a:r>
              <a:rPr lang="en-GB" sz="1800" dirty="0">
                <a:ea typeface="Calibri" panose="020F0502020204030204" pitchFamily="34" charset="0"/>
                <a:cs typeface="Arial" panose="020B0604020202020204" pitchFamily="34" charset="0"/>
              </a:rPr>
              <a:t>Monday </a:t>
            </a:r>
            <a:r>
              <a:rPr lang="en-GB" sz="1800" b="1" dirty="0">
                <a:ea typeface="Calibri" panose="020F0502020204030204" pitchFamily="34" charset="0"/>
                <a:cs typeface="Arial" panose="020B0604020202020204" pitchFamily="34" charset="0"/>
              </a:rPr>
              <a:t>kick-off </a:t>
            </a:r>
            <a:r>
              <a:rPr lang="en-GB" sz="1800" dirty="0">
                <a:ea typeface="Calibri" panose="020F0502020204030204" pitchFamily="34" charset="0"/>
                <a:cs typeface="Arial" panose="020B0604020202020204" pitchFamily="34" charset="0"/>
              </a:rPr>
              <a:t>with GAT group, Wednesday </a:t>
            </a:r>
            <a:r>
              <a:rPr lang="en-GB" sz="1800" b="1" dirty="0">
                <a:ea typeface="Calibri" panose="020F0502020204030204" pitchFamily="34" charset="0"/>
                <a:cs typeface="Arial" panose="020B0604020202020204" pitchFamily="34" charset="0"/>
              </a:rPr>
              <a:t>update meeting </a:t>
            </a:r>
            <a:r>
              <a:rPr lang="en-GB" sz="1800" dirty="0">
                <a:ea typeface="Calibri" panose="020F0502020204030204" pitchFamily="34" charset="0"/>
                <a:cs typeface="Arial" panose="020B0604020202020204" pitchFamily="34" charset="0"/>
              </a:rPr>
              <a:t>with GAT group, Friday </a:t>
            </a:r>
            <a:r>
              <a:rPr lang="en-GB" sz="1800" b="1" dirty="0">
                <a:ea typeface="Calibri" panose="020F0502020204030204" pitchFamily="34" charset="0"/>
                <a:cs typeface="Arial" panose="020B0604020202020204" pitchFamily="34" charset="0"/>
              </a:rPr>
              <a:t>finishing call </a:t>
            </a:r>
            <a:r>
              <a:rPr lang="en-GB" sz="1800" dirty="0">
                <a:ea typeface="Calibri" panose="020F0502020204030204" pitchFamily="34" charset="0"/>
                <a:cs typeface="Arial" panose="020B0604020202020204" pitchFamily="34" charset="0"/>
              </a:rPr>
              <a:t>with GAT group</a:t>
            </a:r>
          </a:p>
          <a:p>
            <a:pPr>
              <a:buFont typeface="Wingdings" pitchFamily="2" charset="2"/>
              <a:buChar char="§"/>
            </a:pPr>
            <a:r>
              <a:rPr lang="en-GB" sz="1800" dirty="0">
                <a:ea typeface="Calibri" panose="020F0502020204030204" pitchFamily="34" charset="0"/>
                <a:cs typeface="Arial" panose="020B0604020202020204" pitchFamily="34" charset="0"/>
              </a:rPr>
              <a:t>Market parties that are </a:t>
            </a:r>
            <a:r>
              <a:rPr lang="en-GB" sz="1800" b="1" dirty="0">
                <a:ea typeface="Calibri" panose="020F0502020204030204" pitchFamily="34" charset="0"/>
                <a:cs typeface="Arial" panose="020B0604020202020204" pitchFamily="34" charset="0"/>
              </a:rPr>
              <a:t>absent</a:t>
            </a:r>
            <a:r>
              <a:rPr lang="en-GB" sz="1800" dirty="0">
                <a:ea typeface="Calibri" panose="020F0502020204030204" pitchFamily="34" charset="0"/>
                <a:cs typeface="Arial" panose="020B0604020202020204" pitchFamily="34" charset="0"/>
              </a:rPr>
              <a:t> during the kick-off will be contacted, using the e-mail address registered with NEDU, to still take part in the GAT. If a market party is absent for the 2</a:t>
            </a:r>
            <a:r>
              <a:rPr lang="en-GB" sz="1800" baseline="30000" dirty="0">
                <a:ea typeface="Calibri" panose="020F0502020204030204" pitchFamily="34" charset="0"/>
                <a:cs typeface="Arial" panose="020B0604020202020204" pitchFamily="34" charset="0"/>
              </a:rPr>
              <a:t>nd</a:t>
            </a:r>
            <a:r>
              <a:rPr lang="en-GB" sz="1800" dirty="0">
                <a:ea typeface="Calibri" panose="020F0502020204030204" pitchFamily="34" charset="0"/>
                <a:cs typeface="Arial" panose="020B0604020202020204" pitchFamily="34" charset="0"/>
              </a:rPr>
              <a:t> time on Wednesday, NEDU will assume that the concerned party will not be participating in the GAT and its </a:t>
            </a:r>
            <a:r>
              <a:rPr lang="en-GB" sz="1800" b="1" dirty="0">
                <a:ea typeface="Calibri" panose="020F0502020204030204" pitchFamily="34" charset="0"/>
                <a:cs typeface="Arial" panose="020B0604020202020204" pitchFamily="34" charset="0"/>
              </a:rPr>
              <a:t>market readiness </a:t>
            </a:r>
            <a:r>
              <a:rPr lang="en-GB" sz="1800" dirty="0">
                <a:ea typeface="Calibri" panose="020F0502020204030204" pitchFamily="34" charset="0"/>
                <a:cs typeface="Arial" panose="020B0604020202020204" pitchFamily="34" charset="0"/>
              </a:rPr>
              <a:t>will then be set to ‘yes’. There will be a wrap-up session on Friday</a:t>
            </a:r>
          </a:p>
          <a:p>
            <a:pPr>
              <a:buFont typeface="Wingdings" pitchFamily="2" charset="2"/>
              <a:buChar char="§"/>
            </a:pPr>
            <a:r>
              <a:rPr lang="en-GB" sz="1800" dirty="0">
                <a:ea typeface="Calibri" panose="020F0502020204030204" pitchFamily="34" charset="0"/>
                <a:cs typeface="Arial" panose="020B0604020202020204" pitchFamily="34" charset="0"/>
              </a:rPr>
              <a:t>Findings will be presented to the submitting party for re-testing. If this is not possible, another market party with the same market role will be approached</a:t>
            </a:r>
          </a:p>
          <a:p>
            <a:pPr>
              <a:buFont typeface="Wingdings" pitchFamily="2" charset="2"/>
              <a:buChar char="§"/>
            </a:pPr>
            <a:r>
              <a:rPr lang="en-GB" sz="1800" dirty="0">
                <a:ea typeface="Calibri" panose="020F0502020204030204" pitchFamily="34" charset="0"/>
                <a:cs typeface="Arial" panose="020B0604020202020204" pitchFamily="34" charset="0"/>
              </a:rPr>
              <a:t>Apart from the week of the GAT, market parties are free to test against the central system. Please note: management departments at EDSN and </a:t>
            </a:r>
            <a:r>
              <a:rPr lang="en-GB" sz="1800" dirty="0" err="1">
                <a:ea typeface="Calibri" panose="020F0502020204030204" pitchFamily="34" charset="0"/>
                <a:cs typeface="Arial" panose="020B0604020202020204" pitchFamily="34" charset="0"/>
              </a:rPr>
              <a:t>TenneT</a:t>
            </a:r>
            <a:r>
              <a:rPr lang="en-GB" sz="1800" dirty="0">
                <a:ea typeface="Calibri" panose="020F0502020204030204" pitchFamily="34" charset="0"/>
                <a:cs typeface="Arial" panose="020B0604020202020204" pitchFamily="34" charset="0"/>
              </a:rPr>
              <a:t> TSO will </a:t>
            </a:r>
            <a:r>
              <a:rPr lang="en-GB" sz="1800" b="1" dirty="0">
                <a:ea typeface="Calibri" panose="020F0502020204030204" pitchFamily="34" charset="0"/>
                <a:cs typeface="Arial" panose="020B0604020202020204" pitchFamily="34" charset="0"/>
              </a:rPr>
              <a:t>prioritise</a:t>
            </a:r>
            <a:r>
              <a:rPr lang="en-GB" sz="1800" dirty="0">
                <a:ea typeface="Calibri" panose="020F0502020204030204" pitchFamily="34" charset="0"/>
                <a:cs typeface="Arial" panose="020B0604020202020204" pitchFamily="34" charset="0"/>
              </a:rPr>
              <a:t> NEDU GAT groups that are active at that moment in time</a:t>
            </a:r>
          </a:p>
          <a:p>
            <a:pPr>
              <a:buFont typeface="Wingdings" pitchFamily="2" charset="2"/>
              <a:buChar char="§"/>
            </a:pPr>
            <a:r>
              <a:rPr lang="en-GB" sz="1800" dirty="0">
                <a:ea typeface="Calibri" panose="020F0502020204030204" pitchFamily="34" charset="0"/>
                <a:cs typeface="Arial" panose="020B0604020202020204" pitchFamily="34" charset="0"/>
              </a:rPr>
              <a:t>The GAT will be carried out on the </a:t>
            </a:r>
            <a:r>
              <a:rPr lang="en-GB" sz="1800" b="1" dirty="0">
                <a:ea typeface="Calibri" panose="020F0502020204030204" pitchFamily="34" charset="0"/>
                <a:cs typeface="Arial" panose="020B0604020202020204" pitchFamily="34" charset="0"/>
              </a:rPr>
              <a:t>CAR ACT</a:t>
            </a:r>
            <a:r>
              <a:rPr lang="en-GB" sz="1800" dirty="0">
                <a:ea typeface="Calibri" panose="020F0502020204030204" pitchFamily="34" charset="0"/>
                <a:cs typeface="Arial" panose="020B0604020202020204" pitchFamily="34" charset="0"/>
              </a:rPr>
              <a:t>, </a:t>
            </a:r>
            <a:r>
              <a:rPr lang="en-GB" sz="1800" b="1" dirty="0">
                <a:ea typeface="Calibri" panose="020F0502020204030204" pitchFamily="34" charset="0"/>
                <a:cs typeface="Arial" panose="020B0604020202020204" pitchFamily="34" charset="0"/>
              </a:rPr>
              <a:t>CARM ACT2</a:t>
            </a:r>
            <a:r>
              <a:rPr lang="en-GB" sz="1800" dirty="0">
                <a:ea typeface="Calibri" panose="020F0502020204030204" pitchFamily="34" charset="0"/>
                <a:cs typeface="Arial" panose="020B0604020202020204" pitchFamily="34" charset="0"/>
              </a:rPr>
              <a:t> environment. </a:t>
            </a:r>
            <a:r>
              <a:rPr lang="en-GB" sz="1800" dirty="0" err="1">
                <a:ea typeface="Calibri" panose="020F0502020204030204" pitchFamily="34" charset="0"/>
                <a:cs typeface="Arial" panose="020B0604020202020204" pitchFamily="34" charset="0"/>
              </a:rPr>
              <a:t>Tennet</a:t>
            </a:r>
            <a:r>
              <a:rPr lang="en-GB" sz="1800" dirty="0">
                <a:ea typeface="Calibri" panose="020F0502020204030204" pitchFamily="34" charset="0"/>
                <a:cs typeface="Arial" panose="020B0604020202020204" pitchFamily="34" charset="0"/>
              </a:rPr>
              <a:t> TSO will mention before 1 December whether this involves the </a:t>
            </a:r>
            <a:r>
              <a:rPr lang="en-GB" sz="1800" b="1" dirty="0">
                <a:ea typeface="Calibri" panose="020F0502020204030204" pitchFamily="34" charset="0"/>
                <a:cs typeface="Arial" panose="020B0604020202020204" pitchFamily="34" charset="0"/>
              </a:rPr>
              <a:t>MMC HUB T3</a:t>
            </a:r>
            <a:r>
              <a:rPr lang="en-GB" sz="1800" dirty="0">
                <a:ea typeface="Calibri" panose="020F0502020204030204" pitchFamily="34" charset="0"/>
                <a:cs typeface="Arial" panose="020B0604020202020204" pitchFamily="34" charset="0"/>
              </a:rPr>
              <a:t> environment.</a:t>
            </a:r>
          </a:p>
          <a:p>
            <a:pPr>
              <a:buFont typeface="Wingdings" pitchFamily="2" charset="2"/>
              <a:buChar char="§"/>
            </a:pPr>
            <a:r>
              <a:rPr lang="en-GB" sz="1800" dirty="0">
                <a:ea typeface="Calibri" panose="020F0502020204030204" pitchFamily="34" charset="0"/>
                <a:cs typeface="Arial" panose="020B0604020202020204" pitchFamily="34" charset="0"/>
              </a:rPr>
              <a:t>Do you have questions about the provisional groups? Send an e-mail to </a:t>
            </a:r>
            <a:r>
              <a:rPr lang="en-GB" sz="1800" dirty="0">
                <a:ea typeface="Calibri" panose="020F0502020204030204" pitchFamily="34" charset="0"/>
                <a:cs typeface="Arial" panose="020B0604020202020204" pitchFamily="34" charset="0"/>
                <a:hlinkClick r:id="rId2"/>
              </a:rPr>
              <a:t>allocatie2.0@edsn.nl</a:t>
            </a:r>
            <a:r>
              <a:rPr lang="en-GB" sz="1800" dirty="0">
                <a:ea typeface="Calibri" panose="020F0502020204030204" pitchFamily="34" charset="0"/>
                <a:cs typeface="Arial" panose="020B0604020202020204" pitchFamily="34" charset="0"/>
              </a:rPr>
              <a:t> </a:t>
            </a:r>
          </a:p>
          <a:p>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20</a:t>
            </a:fld>
            <a:endParaRPr lang="nl-NL"/>
          </a:p>
        </p:txBody>
      </p:sp>
      <p:sp>
        <p:nvSpPr>
          <p:cNvPr id="7" name="Titel 1">
            <a:extLst>
              <a:ext uri="{FF2B5EF4-FFF2-40B4-BE49-F238E27FC236}">
                <a16:creationId xmlns:a16="http://schemas.microsoft.com/office/drawing/2014/main" id="{0A2DBADA-C68B-9847-8F39-4C2586591F74}"/>
              </a:ext>
            </a:extLst>
          </p:cNvPr>
          <p:cNvSpPr>
            <a:spLocks noGrp="1"/>
          </p:cNvSpPr>
          <p:nvPr>
            <p:ph type="title"/>
          </p:nvPr>
        </p:nvSpPr>
        <p:spPr>
          <a:xfrm>
            <a:off x="609601" y="483992"/>
            <a:ext cx="8579555" cy="713631"/>
          </a:xfrm>
        </p:spPr>
        <p:txBody>
          <a:bodyPr/>
          <a:lstStyle/>
          <a:p>
            <a:r>
              <a:rPr lang="en-GB" sz="2800" b="1"/>
              <a:t>User Acceptance Test (GAT) (3)</a:t>
            </a:r>
          </a:p>
        </p:txBody>
      </p:sp>
    </p:spTree>
    <p:extLst>
      <p:ext uri="{BB962C8B-B14F-4D97-AF65-F5344CB8AC3E}">
        <p14:creationId xmlns:p14="http://schemas.microsoft.com/office/powerpoint/2010/main" val="34110735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57199" y="1343025"/>
            <a:ext cx="11030400" cy="4783138"/>
          </a:xfrm>
        </p:spPr>
        <p:txBody>
          <a:bodyPr/>
          <a:lstStyle/>
          <a:p>
            <a:pPr marL="0" indent="0">
              <a:buNone/>
            </a:pPr>
            <a:r>
              <a:rPr lang="en-GB" sz="2800" b="1" dirty="0">
                <a:latin typeface="+mj-lt"/>
                <a:ea typeface="Calibri" panose="020F0502020204030204" pitchFamily="34" charset="0"/>
                <a:cs typeface="Arial" panose="020B0604020202020204" pitchFamily="34" charset="0"/>
              </a:rPr>
              <a:t>Transition go live and </a:t>
            </a:r>
            <a:r>
              <a:rPr lang="en-GB" sz="2800" b="1" dirty="0">
                <a:highlight>
                  <a:srgbClr val="FFFF00"/>
                </a:highlight>
                <a:latin typeface="+mj-lt"/>
                <a:ea typeface="Calibri" panose="020F0502020204030204" pitchFamily="34" charset="0"/>
                <a:cs typeface="Arial" panose="020B0604020202020204" pitchFamily="34" charset="0"/>
              </a:rPr>
              <a:t>inflow</a:t>
            </a:r>
            <a:r>
              <a:rPr lang="en-GB" sz="2800" b="1" dirty="0">
                <a:latin typeface="+mj-lt"/>
                <a:ea typeface="Calibri" panose="020F0502020204030204" pitchFamily="34" charset="0"/>
                <a:cs typeface="Arial" panose="020B0604020202020204" pitchFamily="34" charset="0"/>
              </a:rPr>
              <a:t> MRP parties dual phase</a:t>
            </a:r>
            <a:br>
              <a:rPr lang="en-GB" sz="2000" dirty="0">
                <a:latin typeface="Calibri" panose="020F0502020204030204" pitchFamily="34" charset="0"/>
                <a:ea typeface="Calibri" panose="020F0502020204030204" pitchFamily="34" charset="0"/>
                <a:cs typeface="Arial" panose="020B0604020202020204" pitchFamily="34" charset="0"/>
              </a:rPr>
            </a:br>
            <a:endParaRPr lang="en-GB" sz="2000" dirty="0">
              <a:latin typeface="Calibri" panose="020F0502020204030204" pitchFamily="34" charset="0"/>
              <a:ea typeface="Calibri" panose="020F0502020204030204" pitchFamily="34" charset="0"/>
              <a:cs typeface="Arial" panose="020B0604020202020204" pitchFamily="34" charset="0"/>
            </a:endParaRPr>
          </a:p>
          <a:p>
            <a:pPr marL="0" indent="0">
              <a:buNone/>
            </a:pPr>
            <a:r>
              <a:rPr lang="en-GB" sz="2400" i="1" dirty="0">
                <a:solidFill>
                  <a:srgbClr val="000000"/>
                </a:solidFill>
                <a:latin typeface="+mj-lt"/>
                <a:ea typeface="Calibri" panose="020F0502020204030204" pitchFamily="34" charset="0"/>
                <a:cs typeface="Arial" panose="020B0604020202020204" pitchFamily="34" charset="0"/>
              </a:rPr>
              <a:t>Anton de </a:t>
            </a:r>
            <a:r>
              <a:rPr lang="en-GB" sz="2400" i="1" dirty="0" err="1">
                <a:solidFill>
                  <a:srgbClr val="000000"/>
                </a:solidFill>
                <a:latin typeface="+mj-lt"/>
                <a:ea typeface="Calibri" panose="020F0502020204030204" pitchFamily="34" charset="0"/>
                <a:cs typeface="Arial" panose="020B0604020202020204" pitchFamily="34" charset="0"/>
              </a:rPr>
              <a:t>Beij</a:t>
            </a:r>
            <a:r>
              <a:rPr lang="en-GB" sz="2400" i="1" dirty="0">
                <a:solidFill>
                  <a:srgbClr val="000000"/>
                </a:solidFill>
                <a:latin typeface="+mj-lt"/>
                <a:ea typeface="Calibri" panose="020F0502020204030204" pitchFamily="34" charset="0"/>
                <a:cs typeface="Arial" panose="020B0604020202020204" pitchFamily="34" charset="0"/>
              </a:rPr>
              <a:t> - Transition coordinator, EDSN and NEDU</a:t>
            </a:r>
            <a:br>
              <a:rPr lang="en-GB" sz="2000" dirty="0">
                <a:latin typeface="Calibri" panose="020F0502020204030204" pitchFamily="34" charset="0"/>
                <a:ea typeface="Calibri" panose="020F0502020204030204" pitchFamily="34" charset="0"/>
                <a:cs typeface="Arial" panose="020B0604020202020204" pitchFamily="34" charset="0"/>
              </a:rPr>
            </a:br>
            <a:endParaRPr lang="en-GB" sz="2000" dirty="0">
              <a:latin typeface="Calibri" panose="020F0502020204030204" pitchFamily="34" charset="0"/>
              <a:ea typeface="Calibri" panose="020F0502020204030204" pitchFamily="34" charset="0"/>
              <a:cs typeface="Arial" panose="020B0604020202020204" pitchFamily="34" charset="0"/>
            </a:endParaRPr>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21</a:t>
            </a:fld>
            <a:endParaRPr lang="nl-NL"/>
          </a:p>
        </p:txBody>
      </p:sp>
    </p:spTree>
    <p:extLst>
      <p:ext uri="{BB962C8B-B14F-4D97-AF65-F5344CB8AC3E}">
        <p14:creationId xmlns:p14="http://schemas.microsoft.com/office/powerpoint/2010/main" val="26122582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Rechthoek 137">
            <a:extLst>
              <a:ext uri="{FF2B5EF4-FFF2-40B4-BE49-F238E27FC236}">
                <a16:creationId xmlns:a16="http://schemas.microsoft.com/office/drawing/2014/main" id="{68326211-45C1-43CB-BD2B-8627555B7EF5}"/>
              </a:ext>
            </a:extLst>
          </p:cNvPr>
          <p:cNvSpPr/>
          <p:nvPr/>
        </p:nvSpPr>
        <p:spPr>
          <a:xfrm>
            <a:off x="9467049" y="2804467"/>
            <a:ext cx="2145825" cy="2673466"/>
          </a:xfrm>
          <a:prstGeom prst="rect">
            <a:avLst/>
          </a:prstGeom>
          <a:solidFill>
            <a:schemeClr val="accent4">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06" name="Rechte verbindingslijn 105">
            <a:extLst>
              <a:ext uri="{FF2B5EF4-FFF2-40B4-BE49-F238E27FC236}">
                <a16:creationId xmlns:a16="http://schemas.microsoft.com/office/drawing/2014/main" id="{AF88C11B-FDDF-4640-A04C-D05FCC0458D7}"/>
              </a:ext>
            </a:extLst>
          </p:cNvPr>
          <p:cNvCxnSpPr>
            <a:cxnSpLocks/>
          </p:cNvCxnSpPr>
          <p:nvPr/>
        </p:nvCxnSpPr>
        <p:spPr>
          <a:xfrm>
            <a:off x="9454111" y="2603529"/>
            <a:ext cx="0" cy="572736"/>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77" name="Rechte verbindingslijn 76">
            <a:extLst>
              <a:ext uri="{FF2B5EF4-FFF2-40B4-BE49-F238E27FC236}">
                <a16:creationId xmlns:a16="http://schemas.microsoft.com/office/drawing/2014/main" id="{550E3B5A-2298-44AE-B135-05536C58A7CC}"/>
              </a:ext>
            </a:extLst>
          </p:cNvPr>
          <p:cNvCxnSpPr>
            <a:cxnSpLocks/>
          </p:cNvCxnSpPr>
          <p:nvPr/>
        </p:nvCxnSpPr>
        <p:spPr>
          <a:xfrm>
            <a:off x="6371170" y="2644140"/>
            <a:ext cx="0" cy="572736"/>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86" name="Rechte verbindingslijn 85">
            <a:extLst>
              <a:ext uri="{FF2B5EF4-FFF2-40B4-BE49-F238E27FC236}">
                <a16:creationId xmlns:a16="http://schemas.microsoft.com/office/drawing/2014/main" id="{CBD516BF-77C4-4DF0-A6D4-E01DDF36BCF6}"/>
              </a:ext>
            </a:extLst>
          </p:cNvPr>
          <p:cNvCxnSpPr>
            <a:cxnSpLocks/>
          </p:cNvCxnSpPr>
          <p:nvPr/>
        </p:nvCxnSpPr>
        <p:spPr>
          <a:xfrm>
            <a:off x="8714628" y="2610906"/>
            <a:ext cx="0" cy="572736"/>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ekstvak 5">
            <a:extLst>
              <a:ext uri="{FF2B5EF4-FFF2-40B4-BE49-F238E27FC236}">
                <a16:creationId xmlns:a16="http://schemas.microsoft.com/office/drawing/2014/main" id="{814F3005-CC1F-4B5D-80CE-549E56C63D70}"/>
              </a:ext>
            </a:extLst>
          </p:cNvPr>
          <p:cNvSpPr txBox="1"/>
          <p:nvPr/>
        </p:nvSpPr>
        <p:spPr>
          <a:xfrm>
            <a:off x="331416" y="1098248"/>
            <a:ext cx="6217659" cy="369332"/>
          </a:xfrm>
          <a:prstGeom prst="rect">
            <a:avLst/>
          </a:prstGeom>
          <a:solidFill>
            <a:schemeClr val="accent1">
              <a:lumMod val="40000"/>
              <a:lumOff val="60000"/>
            </a:schemeClr>
          </a:solidFill>
        </p:spPr>
        <p:txBody>
          <a:bodyPr wrap="square" rtlCol="0">
            <a:spAutoFit/>
          </a:bodyPr>
          <a:lstStyle/>
          <a:p>
            <a:r>
              <a:rPr lang="en-GB"/>
              <a:t>Appendix: Planning scripts TR2021 - Tranche 1 Allocatie 2.0</a:t>
            </a:r>
          </a:p>
        </p:txBody>
      </p:sp>
      <p:sp>
        <p:nvSpPr>
          <p:cNvPr id="16" name="Rechthoek 15">
            <a:extLst>
              <a:ext uri="{FF2B5EF4-FFF2-40B4-BE49-F238E27FC236}">
                <a16:creationId xmlns:a16="http://schemas.microsoft.com/office/drawing/2014/main" id="{A7E69E3C-D195-4F2F-A657-06E393BDA3EE}"/>
              </a:ext>
            </a:extLst>
          </p:cNvPr>
          <p:cNvSpPr/>
          <p:nvPr/>
        </p:nvSpPr>
        <p:spPr>
          <a:xfrm>
            <a:off x="23416" y="1852648"/>
            <a:ext cx="121920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333" b="1">
                <a:solidFill>
                  <a:schemeClr val="bg1"/>
                </a:solidFill>
              </a:rPr>
              <a:t>August</a:t>
            </a:r>
          </a:p>
        </p:txBody>
      </p:sp>
      <p:sp>
        <p:nvSpPr>
          <p:cNvPr id="17" name="Rechthoek 16">
            <a:extLst>
              <a:ext uri="{FF2B5EF4-FFF2-40B4-BE49-F238E27FC236}">
                <a16:creationId xmlns:a16="http://schemas.microsoft.com/office/drawing/2014/main" id="{9C0A99AC-B9E0-4BD6-BB52-275F644515D2}"/>
              </a:ext>
            </a:extLst>
          </p:cNvPr>
          <p:cNvSpPr/>
          <p:nvPr/>
        </p:nvSpPr>
        <p:spPr>
          <a:xfrm>
            <a:off x="1264712" y="1852648"/>
            <a:ext cx="121920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333" b="1">
                <a:solidFill>
                  <a:schemeClr val="bg1"/>
                </a:solidFill>
              </a:rPr>
              <a:t>September</a:t>
            </a:r>
          </a:p>
        </p:txBody>
      </p:sp>
      <p:sp>
        <p:nvSpPr>
          <p:cNvPr id="18" name="Rechthoek 17">
            <a:extLst>
              <a:ext uri="{FF2B5EF4-FFF2-40B4-BE49-F238E27FC236}">
                <a16:creationId xmlns:a16="http://schemas.microsoft.com/office/drawing/2014/main" id="{EBE7544C-DE0E-4F2F-A8BD-9931300357FF}"/>
              </a:ext>
            </a:extLst>
          </p:cNvPr>
          <p:cNvSpPr/>
          <p:nvPr/>
        </p:nvSpPr>
        <p:spPr>
          <a:xfrm>
            <a:off x="2506008" y="1852648"/>
            <a:ext cx="121920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333" b="1">
                <a:solidFill>
                  <a:schemeClr val="bg1"/>
                </a:solidFill>
              </a:rPr>
              <a:t>October</a:t>
            </a:r>
          </a:p>
        </p:txBody>
      </p:sp>
      <p:sp>
        <p:nvSpPr>
          <p:cNvPr id="19" name="Rechthoek 18">
            <a:extLst>
              <a:ext uri="{FF2B5EF4-FFF2-40B4-BE49-F238E27FC236}">
                <a16:creationId xmlns:a16="http://schemas.microsoft.com/office/drawing/2014/main" id="{47B61710-79EE-4DC8-8158-3B02F6C972DC}"/>
              </a:ext>
            </a:extLst>
          </p:cNvPr>
          <p:cNvSpPr/>
          <p:nvPr/>
        </p:nvSpPr>
        <p:spPr>
          <a:xfrm>
            <a:off x="8617043" y="1852648"/>
            <a:ext cx="113508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333" b="1">
                <a:solidFill>
                  <a:schemeClr val="bg1"/>
                </a:solidFill>
              </a:rPr>
              <a:t>March</a:t>
            </a:r>
          </a:p>
        </p:txBody>
      </p:sp>
      <p:sp>
        <p:nvSpPr>
          <p:cNvPr id="20" name="Rechthoek 19">
            <a:extLst>
              <a:ext uri="{FF2B5EF4-FFF2-40B4-BE49-F238E27FC236}">
                <a16:creationId xmlns:a16="http://schemas.microsoft.com/office/drawing/2014/main" id="{831D4537-57E6-4895-AA79-9A63CFBCA7B8}"/>
              </a:ext>
            </a:extLst>
          </p:cNvPr>
          <p:cNvSpPr/>
          <p:nvPr/>
        </p:nvSpPr>
        <p:spPr>
          <a:xfrm>
            <a:off x="7460280" y="1852648"/>
            <a:ext cx="113508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333" b="1">
                <a:solidFill>
                  <a:schemeClr val="bg1"/>
                </a:solidFill>
              </a:rPr>
              <a:t>February</a:t>
            </a:r>
          </a:p>
        </p:txBody>
      </p:sp>
      <p:sp>
        <p:nvSpPr>
          <p:cNvPr id="21" name="Rechthoek 20">
            <a:extLst>
              <a:ext uri="{FF2B5EF4-FFF2-40B4-BE49-F238E27FC236}">
                <a16:creationId xmlns:a16="http://schemas.microsoft.com/office/drawing/2014/main" id="{99D2C65F-D143-41EF-B627-F3D5DE406562}"/>
              </a:ext>
            </a:extLst>
          </p:cNvPr>
          <p:cNvSpPr/>
          <p:nvPr/>
        </p:nvSpPr>
        <p:spPr>
          <a:xfrm>
            <a:off x="6229897" y="1852648"/>
            <a:ext cx="1210324"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333" b="1">
                <a:solidFill>
                  <a:schemeClr val="bg1"/>
                </a:solidFill>
              </a:rPr>
              <a:t>January</a:t>
            </a:r>
          </a:p>
        </p:txBody>
      </p:sp>
      <p:sp>
        <p:nvSpPr>
          <p:cNvPr id="22" name="Rechthoek 21">
            <a:extLst>
              <a:ext uri="{FF2B5EF4-FFF2-40B4-BE49-F238E27FC236}">
                <a16:creationId xmlns:a16="http://schemas.microsoft.com/office/drawing/2014/main" id="{8DE962E5-A1D2-40EA-9539-DDF3C853CD4C}"/>
              </a:ext>
            </a:extLst>
          </p:cNvPr>
          <p:cNvSpPr/>
          <p:nvPr/>
        </p:nvSpPr>
        <p:spPr>
          <a:xfrm>
            <a:off x="4988600" y="1852648"/>
            <a:ext cx="121920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333" b="1">
                <a:solidFill>
                  <a:schemeClr val="bg1"/>
                </a:solidFill>
              </a:rPr>
              <a:t>December</a:t>
            </a:r>
          </a:p>
        </p:txBody>
      </p:sp>
      <p:sp>
        <p:nvSpPr>
          <p:cNvPr id="23" name="Rechthoek 22">
            <a:extLst>
              <a:ext uri="{FF2B5EF4-FFF2-40B4-BE49-F238E27FC236}">
                <a16:creationId xmlns:a16="http://schemas.microsoft.com/office/drawing/2014/main" id="{2E3AC89A-FD8B-48CE-BBB1-3654622195BD}"/>
              </a:ext>
            </a:extLst>
          </p:cNvPr>
          <p:cNvSpPr/>
          <p:nvPr/>
        </p:nvSpPr>
        <p:spPr>
          <a:xfrm>
            <a:off x="3747304" y="1852648"/>
            <a:ext cx="121920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333" b="1">
                <a:solidFill>
                  <a:schemeClr val="bg1"/>
                </a:solidFill>
              </a:rPr>
              <a:t>November</a:t>
            </a:r>
          </a:p>
        </p:txBody>
      </p:sp>
      <p:sp>
        <p:nvSpPr>
          <p:cNvPr id="31" name="Tekstvak 30">
            <a:extLst>
              <a:ext uri="{FF2B5EF4-FFF2-40B4-BE49-F238E27FC236}">
                <a16:creationId xmlns:a16="http://schemas.microsoft.com/office/drawing/2014/main" id="{854964BA-0C58-4B82-9EC0-0578497247E7}"/>
              </a:ext>
            </a:extLst>
          </p:cNvPr>
          <p:cNvSpPr txBox="1"/>
          <p:nvPr/>
        </p:nvSpPr>
        <p:spPr>
          <a:xfrm>
            <a:off x="2284552" y="1503117"/>
            <a:ext cx="1366784" cy="287323"/>
          </a:xfrm>
          <a:prstGeom prst="rect">
            <a:avLst/>
          </a:prstGeom>
          <a:noFill/>
        </p:spPr>
        <p:txBody>
          <a:bodyPr wrap="none" lIns="0" tIns="0" rIns="0" bIns="0" rtlCol="0">
            <a:spAutoFit/>
          </a:bodyPr>
          <a:lstStyle/>
          <a:p>
            <a:r>
              <a:rPr lang="en-GB" sz="1867" i="1">
                <a:solidFill>
                  <a:schemeClr val="tx2"/>
                </a:solidFill>
              </a:rPr>
              <a:t>Preparation</a:t>
            </a:r>
          </a:p>
        </p:txBody>
      </p:sp>
      <p:sp>
        <p:nvSpPr>
          <p:cNvPr id="55" name="Pijl: rechts 54">
            <a:extLst>
              <a:ext uri="{FF2B5EF4-FFF2-40B4-BE49-F238E27FC236}">
                <a16:creationId xmlns:a16="http://schemas.microsoft.com/office/drawing/2014/main" id="{6E3C1D14-3B6C-43FE-B2C9-16264559F521}"/>
              </a:ext>
            </a:extLst>
          </p:cNvPr>
          <p:cNvSpPr/>
          <p:nvPr/>
        </p:nvSpPr>
        <p:spPr>
          <a:xfrm>
            <a:off x="38936" y="2139971"/>
            <a:ext cx="846249" cy="697729"/>
          </a:xfrm>
          <a:prstGeom prst="rightArrow">
            <a:avLst>
              <a:gd name="adj1" fmla="val 50000"/>
              <a:gd name="adj2" fmla="val 24517"/>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a:solidFill>
                  <a:schemeClr val="tx2"/>
                </a:solidFill>
              </a:rPr>
              <a:t>Focus points and lessons learned</a:t>
            </a:r>
          </a:p>
        </p:txBody>
      </p:sp>
      <p:sp>
        <p:nvSpPr>
          <p:cNvPr id="56" name="Pijl: rechts 55">
            <a:extLst>
              <a:ext uri="{FF2B5EF4-FFF2-40B4-BE49-F238E27FC236}">
                <a16:creationId xmlns:a16="http://schemas.microsoft.com/office/drawing/2014/main" id="{3F0EF501-FB74-4DBF-8073-A1497777DB64}"/>
              </a:ext>
            </a:extLst>
          </p:cNvPr>
          <p:cNvSpPr/>
          <p:nvPr/>
        </p:nvSpPr>
        <p:spPr>
          <a:xfrm>
            <a:off x="293331" y="2814988"/>
            <a:ext cx="1564870" cy="697729"/>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a:solidFill>
                  <a:schemeClr val="tx2"/>
                </a:solidFill>
              </a:rPr>
              <a:t>Development general outline for Transition per market role</a:t>
            </a:r>
          </a:p>
        </p:txBody>
      </p:sp>
      <p:sp>
        <p:nvSpPr>
          <p:cNvPr id="58" name="Pijl: rechts 57">
            <a:extLst>
              <a:ext uri="{FF2B5EF4-FFF2-40B4-BE49-F238E27FC236}">
                <a16:creationId xmlns:a16="http://schemas.microsoft.com/office/drawing/2014/main" id="{36429005-35EC-482F-AB08-6947ADD23F72}"/>
              </a:ext>
            </a:extLst>
          </p:cNvPr>
          <p:cNvSpPr/>
          <p:nvPr/>
        </p:nvSpPr>
        <p:spPr>
          <a:xfrm>
            <a:off x="1943444" y="3928327"/>
            <a:ext cx="3135533" cy="700840"/>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dirty="0">
                <a:solidFill>
                  <a:schemeClr val="tx2"/>
                </a:solidFill>
              </a:rPr>
              <a:t>Development Script EDSN / NEDU Inflow MRP’s (Dual phase) </a:t>
            </a:r>
          </a:p>
        </p:txBody>
      </p:sp>
      <p:sp>
        <p:nvSpPr>
          <p:cNvPr id="60" name="Pijl: rechts 59">
            <a:extLst>
              <a:ext uri="{FF2B5EF4-FFF2-40B4-BE49-F238E27FC236}">
                <a16:creationId xmlns:a16="http://schemas.microsoft.com/office/drawing/2014/main" id="{EF8B0F93-12FE-4B6D-9482-1C85E67A9792}"/>
              </a:ext>
            </a:extLst>
          </p:cNvPr>
          <p:cNvSpPr/>
          <p:nvPr/>
        </p:nvSpPr>
        <p:spPr>
          <a:xfrm>
            <a:off x="3832750" y="4549157"/>
            <a:ext cx="2216291" cy="697727"/>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a:solidFill>
                  <a:schemeClr val="tx2"/>
                </a:solidFill>
              </a:rPr>
              <a:t>Preparation communication Transition</a:t>
            </a:r>
          </a:p>
        </p:txBody>
      </p:sp>
      <p:sp>
        <p:nvSpPr>
          <p:cNvPr id="61" name="Ster: 5 punten 60">
            <a:extLst>
              <a:ext uri="{FF2B5EF4-FFF2-40B4-BE49-F238E27FC236}">
                <a16:creationId xmlns:a16="http://schemas.microsoft.com/office/drawing/2014/main" id="{F225C272-2664-4C7A-BB37-5D0A9828D5EC}"/>
              </a:ext>
            </a:extLst>
          </p:cNvPr>
          <p:cNvSpPr/>
          <p:nvPr/>
        </p:nvSpPr>
        <p:spPr>
          <a:xfrm>
            <a:off x="6096203" y="2278901"/>
            <a:ext cx="552937" cy="558800"/>
          </a:xfrm>
          <a:prstGeom prst="star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GB" sz="1000" b="1">
                <a:solidFill>
                  <a:schemeClr val="tx1"/>
                </a:solidFill>
              </a:rPr>
              <a:t>Technical </a:t>
            </a:r>
          </a:p>
          <a:p>
            <a:pPr algn="ctr"/>
            <a:r>
              <a:rPr lang="en-GB" sz="1000" b="1">
                <a:solidFill>
                  <a:schemeClr val="tx1"/>
                </a:solidFill>
              </a:rPr>
              <a:t>Dry run</a:t>
            </a:r>
          </a:p>
        </p:txBody>
      </p:sp>
      <p:sp>
        <p:nvSpPr>
          <p:cNvPr id="64" name="Pijl: rechts 63">
            <a:extLst>
              <a:ext uri="{FF2B5EF4-FFF2-40B4-BE49-F238E27FC236}">
                <a16:creationId xmlns:a16="http://schemas.microsoft.com/office/drawing/2014/main" id="{CE6A906B-CD36-4F65-83AC-AFBB3E24AAB9}"/>
              </a:ext>
            </a:extLst>
          </p:cNvPr>
          <p:cNvSpPr/>
          <p:nvPr/>
        </p:nvSpPr>
        <p:spPr>
          <a:xfrm>
            <a:off x="5381145" y="2781564"/>
            <a:ext cx="952133" cy="767661"/>
          </a:xfrm>
          <a:prstGeom prst="rightArrow">
            <a:avLst>
              <a:gd name="adj1" fmla="val 50000"/>
              <a:gd name="adj2" fmla="val 28158"/>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a:solidFill>
                  <a:schemeClr val="tx2"/>
                </a:solidFill>
              </a:rPr>
              <a:t>Preparation Technical Dry run</a:t>
            </a:r>
          </a:p>
        </p:txBody>
      </p:sp>
      <p:cxnSp>
        <p:nvCxnSpPr>
          <p:cNvPr id="68" name="Verbindingslijn: gebogen 67">
            <a:extLst>
              <a:ext uri="{FF2B5EF4-FFF2-40B4-BE49-F238E27FC236}">
                <a16:creationId xmlns:a16="http://schemas.microsoft.com/office/drawing/2014/main" id="{7CF47DCF-7DC0-4902-8BE1-3ACEF77280AD}"/>
              </a:ext>
            </a:extLst>
          </p:cNvPr>
          <p:cNvCxnSpPr>
            <a:cxnSpLocks/>
            <a:stCxn id="57" idx="3"/>
            <a:endCxn id="64" idx="1"/>
          </p:cNvCxnSpPr>
          <p:nvPr/>
        </p:nvCxnSpPr>
        <p:spPr>
          <a:xfrm flipV="1">
            <a:off x="5205317" y="3165395"/>
            <a:ext cx="175828" cy="5071"/>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0" name="Verbindingslijn: gebogen 69">
            <a:extLst>
              <a:ext uri="{FF2B5EF4-FFF2-40B4-BE49-F238E27FC236}">
                <a16:creationId xmlns:a16="http://schemas.microsoft.com/office/drawing/2014/main" id="{E2902AEB-D834-4F21-928C-0F7EE6F75FA0}"/>
              </a:ext>
            </a:extLst>
          </p:cNvPr>
          <p:cNvCxnSpPr>
            <a:cxnSpLocks/>
            <a:endCxn id="109" idx="1"/>
          </p:cNvCxnSpPr>
          <p:nvPr/>
        </p:nvCxnSpPr>
        <p:spPr>
          <a:xfrm flipV="1">
            <a:off x="5008589" y="3178018"/>
            <a:ext cx="3776042" cy="1043542"/>
          </a:xfrm>
          <a:prstGeom prst="bentConnector3">
            <a:avLst>
              <a:gd name="adj1" fmla="val 96161"/>
            </a:avLst>
          </a:prstGeom>
          <a:ln>
            <a:tailEnd type="triangle"/>
          </a:ln>
        </p:spPr>
        <p:style>
          <a:lnRef idx="1">
            <a:schemeClr val="accent1"/>
          </a:lnRef>
          <a:fillRef idx="0">
            <a:schemeClr val="accent1"/>
          </a:fillRef>
          <a:effectRef idx="0">
            <a:schemeClr val="accent1"/>
          </a:effectRef>
          <a:fontRef idx="minor">
            <a:schemeClr val="tx1"/>
          </a:fontRef>
        </p:style>
      </p:cxnSp>
      <p:sp>
        <p:nvSpPr>
          <p:cNvPr id="79" name="Stroomdiagram: Verbindingslijn 78">
            <a:extLst>
              <a:ext uri="{FF2B5EF4-FFF2-40B4-BE49-F238E27FC236}">
                <a16:creationId xmlns:a16="http://schemas.microsoft.com/office/drawing/2014/main" id="{68887E42-BDAA-4096-A96F-9E670BAD6EE1}"/>
              </a:ext>
            </a:extLst>
          </p:cNvPr>
          <p:cNvSpPr/>
          <p:nvPr/>
        </p:nvSpPr>
        <p:spPr>
          <a:xfrm>
            <a:off x="6355930" y="3181303"/>
            <a:ext cx="45719" cy="45719"/>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0" name="Tekstvak 79">
            <a:extLst>
              <a:ext uri="{FF2B5EF4-FFF2-40B4-BE49-F238E27FC236}">
                <a16:creationId xmlns:a16="http://schemas.microsoft.com/office/drawing/2014/main" id="{5668ECB2-6461-4025-9E25-E01EE2893B02}"/>
              </a:ext>
            </a:extLst>
          </p:cNvPr>
          <p:cNvSpPr txBox="1"/>
          <p:nvPr/>
        </p:nvSpPr>
        <p:spPr>
          <a:xfrm>
            <a:off x="6174824" y="1535747"/>
            <a:ext cx="453650" cy="287323"/>
          </a:xfrm>
          <a:prstGeom prst="rect">
            <a:avLst/>
          </a:prstGeom>
          <a:noFill/>
        </p:spPr>
        <p:txBody>
          <a:bodyPr wrap="none" lIns="0" tIns="0" rIns="0" bIns="0" rtlCol="0">
            <a:spAutoFit/>
          </a:bodyPr>
          <a:lstStyle/>
          <a:p>
            <a:r>
              <a:rPr lang="en-GB" sz="1867" i="1">
                <a:solidFill>
                  <a:schemeClr val="tx2"/>
                </a:solidFill>
              </a:rPr>
              <a:t>DR2 </a:t>
            </a:r>
          </a:p>
        </p:txBody>
      </p:sp>
      <p:sp>
        <p:nvSpPr>
          <p:cNvPr id="83" name="Rechthoek 82">
            <a:extLst>
              <a:ext uri="{FF2B5EF4-FFF2-40B4-BE49-F238E27FC236}">
                <a16:creationId xmlns:a16="http://schemas.microsoft.com/office/drawing/2014/main" id="{E65D3808-6F37-4C74-B831-9F0C18114DF4}"/>
              </a:ext>
            </a:extLst>
          </p:cNvPr>
          <p:cNvSpPr/>
          <p:nvPr/>
        </p:nvSpPr>
        <p:spPr>
          <a:xfrm>
            <a:off x="9766186" y="1852648"/>
            <a:ext cx="1219200"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333" b="1">
                <a:solidFill>
                  <a:schemeClr val="bg1"/>
                </a:solidFill>
              </a:rPr>
              <a:t>April</a:t>
            </a:r>
          </a:p>
        </p:txBody>
      </p:sp>
      <p:sp>
        <p:nvSpPr>
          <p:cNvPr id="84" name="Rechthoek 83">
            <a:extLst>
              <a:ext uri="{FF2B5EF4-FFF2-40B4-BE49-F238E27FC236}">
                <a16:creationId xmlns:a16="http://schemas.microsoft.com/office/drawing/2014/main" id="{77DCD24F-DF65-4236-9E05-65ACE04081C2}"/>
              </a:ext>
            </a:extLst>
          </p:cNvPr>
          <p:cNvSpPr/>
          <p:nvPr/>
        </p:nvSpPr>
        <p:spPr>
          <a:xfrm>
            <a:off x="11012952" y="1851916"/>
            <a:ext cx="1135078" cy="270723"/>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333" b="1">
                <a:solidFill>
                  <a:schemeClr val="bg1"/>
                </a:solidFill>
              </a:rPr>
              <a:t>May</a:t>
            </a:r>
          </a:p>
        </p:txBody>
      </p:sp>
      <p:sp>
        <p:nvSpPr>
          <p:cNvPr id="85" name="Ster: 5 punten 84">
            <a:extLst>
              <a:ext uri="{FF2B5EF4-FFF2-40B4-BE49-F238E27FC236}">
                <a16:creationId xmlns:a16="http://schemas.microsoft.com/office/drawing/2014/main" id="{9134DBB7-3446-4CF1-AFD8-06380DF94A5C}"/>
              </a:ext>
            </a:extLst>
          </p:cNvPr>
          <p:cNvSpPr/>
          <p:nvPr/>
        </p:nvSpPr>
        <p:spPr>
          <a:xfrm>
            <a:off x="8439661" y="2245667"/>
            <a:ext cx="552937" cy="558800"/>
          </a:xfrm>
          <a:prstGeom prst="star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GB" sz="1000" b="1">
                <a:solidFill>
                  <a:schemeClr val="tx1"/>
                </a:solidFill>
              </a:rPr>
              <a:t>Process and </a:t>
            </a:r>
          </a:p>
          <a:p>
            <a:pPr algn="ctr"/>
            <a:r>
              <a:rPr lang="en-GB" sz="1000" b="1">
                <a:solidFill>
                  <a:schemeClr val="tx1"/>
                </a:solidFill>
              </a:rPr>
              <a:t>Technical</a:t>
            </a:r>
          </a:p>
          <a:p>
            <a:pPr algn="ctr"/>
            <a:r>
              <a:rPr lang="en-GB" sz="1000" b="1">
                <a:solidFill>
                  <a:schemeClr val="tx1"/>
                </a:solidFill>
              </a:rPr>
              <a:t>Dry run</a:t>
            </a:r>
          </a:p>
        </p:txBody>
      </p:sp>
      <p:sp>
        <p:nvSpPr>
          <p:cNvPr id="87" name="Stroomdiagram: Verbindingslijn 86">
            <a:extLst>
              <a:ext uri="{FF2B5EF4-FFF2-40B4-BE49-F238E27FC236}">
                <a16:creationId xmlns:a16="http://schemas.microsoft.com/office/drawing/2014/main" id="{5A2EFC0C-3417-4838-8831-84EAFA945482}"/>
              </a:ext>
            </a:extLst>
          </p:cNvPr>
          <p:cNvSpPr/>
          <p:nvPr/>
        </p:nvSpPr>
        <p:spPr>
          <a:xfrm>
            <a:off x="8699388" y="3148069"/>
            <a:ext cx="45719" cy="45719"/>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8" name="Pijl: rechts 87">
            <a:extLst>
              <a:ext uri="{FF2B5EF4-FFF2-40B4-BE49-F238E27FC236}">
                <a16:creationId xmlns:a16="http://schemas.microsoft.com/office/drawing/2014/main" id="{4EE6DECA-7596-47AD-B8A3-C46E0C01559A}"/>
              </a:ext>
            </a:extLst>
          </p:cNvPr>
          <p:cNvSpPr/>
          <p:nvPr/>
        </p:nvSpPr>
        <p:spPr>
          <a:xfrm>
            <a:off x="6486893" y="2827075"/>
            <a:ext cx="2025950" cy="684343"/>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a:solidFill>
                  <a:schemeClr val="tx2"/>
                </a:solidFill>
              </a:rPr>
              <a:t>Evaluation and preparation Process and Technical Dry run</a:t>
            </a:r>
          </a:p>
        </p:txBody>
      </p:sp>
      <p:sp>
        <p:nvSpPr>
          <p:cNvPr id="90" name="Pijl: rechts 89">
            <a:extLst>
              <a:ext uri="{FF2B5EF4-FFF2-40B4-BE49-F238E27FC236}">
                <a16:creationId xmlns:a16="http://schemas.microsoft.com/office/drawing/2014/main" id="{2A785A93-24B9-4A9C-9A72-E25F9F661908}"/>
              </a:ext>
            </a:extLst>
          </p:cNvPr>
          <p:cNvSpPr/>
          <p:nvPr/>
        </p:nvSpPr>
        <p:spPr>
          <a:xfrm>
            <a:off x="6486893" y="3582975"/>
            <a:ext cx="2009016" cy="625229"/>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a:solidFill>
                  <a:schemeClr val="tx2"/>
                </a:solidFill>
              </a:rPr>
              <a:t>Develop Roll back and Fall back</a:t>
            </a:r>
          </a:p>
        </p:txBody>
      </p:sp>
      <p:cxnSp>
        <p:nvCxnSpPr>
          <p:cNvPr id="91" name="Verbindingslijn: gebogen 90">
            <a:extLst>
              <a:ext uri="{FF2B5EF4-FFF2-40B4-BE49-F238E27FC236}">
                <a16:creationId xmlns:a16="http://schemas.microsoft.com/office/drawing/2014/main" id="{2F88C8CA-7959-4075-849D-AEF7F045A672}"/>
              </a:ext>
            </a:extLst>
          </p:cNvPr>
          <p:cNvCxnSpPr>
            <a:cxnSpLocks/>
            <a:stCxn id="90" idx="3"/>
            <a:endCxn id="109" idx="1"/>
          </p:cNvCxnSpPr>
          <p:nvPr/>
        </p:nvCxnSpPr>
        <p:spPr>
          <a:xfrm flipV="1">
            <a:off x="8495909" y="3178018"/>
            <a:ext cx="288722" cy="717572"/>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2" name="Verbindingslijn: gebogen 91">
            <a:extLst>
              <a:ext uri="{FF2B5EF4-FFF2-40B4-BE49-F238E27FC236}">
                <a16:creationId xmlns:a16="http://schemas.microsoft.com/office/drawing/2014/main" id="{3B931684-3085-4896-AE2A-C9E7A63BDF55}"/>
              </a:ext>
            </a:extLst>
          </p:cNvPr>
          <p:cNvCxnSpPr>
            <a:cxnSpLocks/>
            <a:stCxn id="88" idx="3"/>
            <a:endCxn id="87" idx="2"/>
          </p:cNvCxnSpPr>
          <p:nvPr/>
        </p:nvCxnSpPr>
        <p:spPr>
          <a:xfrm>
            <a:off x="8512843" y="3169247"/>
            <a:ext cx="186545" cy="1682"/>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105" name="Ster: 5 punten 104">
            <a:extLst>
              <a:ext uri="{FF2B5EF4-FFF2-40B4-BE49-F238E27FC236}">
                <a16:creationId xmlns:a16="http://schemas.microsoft.com/office/drawing/2014/main" id="{FC8F3BC3-B8AD-4033-9EAA-BFD442C181CF}"/>
              </a:ext>
            </a:extLst>
          </p:cNvPr>
          <p:cNvSpPr/>
          <p:nvPr/>
        </p:nvSpPr>
        <p:spPr>
          <a:xfrm>
            <a:off x="9179144" y="2238290"/>
            <a:ext cx="552937" cy="558800"/>
          </a:xfrm>
          <a:prstGeom prst="star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GB" sz="1000" b="1">
                <a:solidFill>
                  <a:schemeClr val="tx1"/>
                </a:solidFill>
              </a:rPr>
              <a:t>Go Live</a:t>
            </a:r>
          </a:p>
        </p:txBody>
      </p:sp>
      <p:sp>
        <p:nvSpPr>
          <p:cNvPr id="107" name="Stroomdiagram: Verbindingslijn 106">
            <a:extLst>
              <a:ext uri="{FF2B5EF4-FFF2-40B4-BE49-F238E27FC236}">
                <a16:creationId xmlns:a16="http://schemas.microsoft.com/office/drawing/2014/main" id="{DC34A46D-093C-4DD6-A505-EDED5667BB2F}"/>
              </a:ext>
            </a:extLst>
          </p:cNvPr>
          <p:cNvSpPr/>
          <p:nvPr/>
        </p:nvSpPr>
        <p:spPr>
          <a:xfrm>
            <a:off x="9438871" y="3140692"/>
            <a:ext cx="45719" cy="45719"/>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9" name="Pijl: rechts 108">
            <a:extLst>
              <a:ext uri="{FF2B5EF4-FFF2-40B4-BE49-F238E27FC236}">
                <a16:creationId xmlns:a16="http://schemas.microsoft.com/office/drawing/2014/main" id="{FC367692-B1F0-4F5C-917C-12E6BC7D972D}"/>
              </a:ext>
            </a:extLst>
          </p:cNvPr>
          <p:cNvSpPr/>
          <p:nvPr/>
        </p:nvSpPr>
        <p:spPr>
          <a:xfrm>
            <a:off x="8784631" y="2766373"/>
            <a:ext cx="605342" cy="823289"/>
          </a:xfrm>
          <a:prstGeom prst="rightArrow">
            <a:avLst>
              <a:gd name="adj1" fmla="val 50000"/>
              <a:gd name="adj2" fmla="val 31817"/>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a:solidFill>
                  <a:schemeClr val="tx2"/>
                </a:solidFill>
              </a:rPr>
              <a:t>Preparation Go Live</a:t>
            </a:r>
          </a:p>
        </p:txBody>
      </p:sp>
      <p:sp>
        <p:nvSpPr>
          <p:cNvPr id="110" name="Pijl: rechts 109">
            <a:extLst>
              <a:ext uri="{FF2B5EF4-FFF2-40B4-BE49-F238E27FC236}">
                <a16:creationId xmlns:a16="http://schemas.microsoft.com/office/drawing/2014/main" id="{01559767-8D3C-4E45-BAF2-8C0453177701}"/>
              </a:ext>
            </a:extLst>
          </p:cNvPr>
          <p:cNvSpPr/>
          <p:nvPr/>
        </p:nvSpPr>
        <p:spPr>
          <a:xfrm>
            <a:off x="9523579" y="2847798"/>
            <a:ext cx="2089295" cy="631798"/>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dirty="0">
                <a:solidFill>
                  <a:schemeClr val="tx2"/>
                </a:solidFill>
              </a:rPr>
              <a:t>Overseeing inflow MRP’s into Dual Phase</a:t>
            </a:r>
          </a:p>
        </p:txBody>
      </p:sp>
      <p:cxnSp>
        <p:nvCxnSpPr>
          <p:cNvPr id="111" name="Rechte verbindingslijn 110">
            <a:extLst>
              <a:ext uri="{FF2B5EF4-FFF2-40B4-BE49-F238E27FC236}">
                <a16:creationId xmlns:a16="http://schemas.microsoft.com/office/drawing/2014/main" id="{894CCEE0-19C1-4A5A-8807-5BCD991BE3C7}"/>
              </a:ext>
            </a:extLst>
          </p:cNvPr>
          <p:cNvCxnSpPr>
            <a:cxnSpLocks/>
          </p:cNvCxnSpPr>
          <p:nvPr/>
        </p:nvCxnSpPr>
        <p:spPr>
          <a:xfrm>
            <a:off x="11651634" y="2563377"/>
            <a:ext cx="0" cy="572736"/>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12" name="Ster: 5 punten 111">
            <a:extLst>
              <a:ext uri="{FF2B5EF4-FFF2-40B4-BE49-F238E27FC236}">
                <a16:creationId xmlns:a16="http://schemas.microsoft.com/office/drawing/2014/main" id="{0EF6DE2F-2A00-4D89-B7B6-FE7577DE4D0E}"/>
              </a:ext>
            </a:extLst>
          </p:cNvPr>
          <p:cNvSpPr/>
          <p:nvPr/>
        </p:nvSpPr>
        <p:spPr>
          <a:xfrm>
            <a:off x="11376667" y="2198138"/>
            <a:ext cx="552937" cy="558800"/>
          </a:xfrm>
          <a:prstGeom prst="star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GB" sz="1000" b="1">
                <a:solidFill>
                  <a:schemeClr val="tx1"/>
                </a:solidFill>
              </a:rPr>
              <a:t>End </a:t>
            </a:r>
          </a:p>
          <a:p>
            <a:pPr algn="ctr"/>
            <a:r>
              <a:rPr lang="en-GB" sz="1000" b="1">
                <a:solidFill>
                  <a:schemeClr val="tx1"/>
                </a:solidFill>
              </a:rPr>
              <a:t>dual phase*</a:t>
            </a:r>
          </a:p>
        </p:txBody>
      </p:sp>
      <p:sp>
        <p:nvSpPr>
          <p:cNvPr id="113" name="Stroomdiagram: Verbindingslijn 112">
            <a:extLst>
              <a:ext uri="{FF2B5EF4-FFF2-40B4-BE49-F238E27FC236}">
                <a16:creationId xmlns:a16="http://schemas.microsoft.com/office/drawing/2014/main" id="{18CB7E6B-1C24-476F-93B5-D2361AE8C280}"/>
              </a:ext>
            </a:extLst>
          </p:cNvPr>
          <p:cNvSpPr/>
          <p:nvPr/>
        </p:nvSpPr>
        <p:spPr>
          <a:xfrm>
            <a:off x="11625811" y="3117832"/>
            <a:ext cx="45719" cy="45719"/>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5" name="Tekstvak 114">
            <a:extLst>
              <a:ext uri="{FF2B5EF4-FFF2-40B4-BE49-F238E27FC236}">
                <a16:creationId xmlns:a16="http://schemas.microsoft.com/office/drawing/2014/main" id="{B3FFDA11-0E4F-409A-84F5-11A4BDE97660}"/>
              </a:ext>
            </a:extLst>
          </p:cNvPr>
          <p:cNvSpPr txBox="1"/>
          <p:nvPr/>
        </p:nvSpPr>
        <p:spPr>
          <a:xfrm>
            <a:off x="8538948" y="1544485"/>
            <a:ext cx="453650" cy="287323"/>
          </a:xfrm>
          <a:prstGeom prst="rect">
            <a:avLst/>
          </a:prstGeom>
          <a:noFill/>
        </p:spPr>
        <p:txBody>
          <a:bodyPr wrap="none" lIns="0" tIns="0" rIns="0" bIns="0" rtlCol="0">
            <a:spAutoFit/>
          </a:bodyPr>
          <a:lstStyle/>
          <a:p>
            <a:r>
              <a:rPr lang="en-GB" sz="1867" i="1">
                <a:solidFill>
                  <a:schemeClr val="tx2"/>
                </a:solidFill>
              </a:rPr>
              <a:t>DR3 </a:t>
            </a:r>
          </a:p>
        </p:txBody>
      </p:sp>
      <p:sp>
        <p:nvSpPr>
          <p:cNvPr id="116" name="Tekstvak 115">
            <a:extLst>
              <a:ext uri="{FF2B5EF4-FFF2-40B4-BE49-F238E27FC236}">
                <a16:creationId xmlns:a16="http://schemas.microsoft.com/office/drawing/2014/main" id="{9DE2082C-8F4B-4DBC-9F79-7381EF826F9B}"/>
              </a:ext>
            </a:extLst>
          </p:cNvPr>
          <p:cNvSpPr txBox="1"/>
          <p:nvPr/>
        </p:nvSpPr>
        <p:spPr>
          <a:xfrm>
            <a:off x="9250146" y="1535747"/>
            <a:ext cx="251672" cy="287323"/>
          </a:xfrm>
          <a:prstGeom prst="rect">
            <a:avLst/>
          </a:prstGeom>
          <a:noFill/>
        </p:spPr>
        <p:txBody>
          <a:bodyPr wrap="none" lIns="0" tIns="0" rIns="0" bIns="0" rtlCol="0">
            <a:spAutoFit/>
          </a:bodyPr>
          <a:lstStyle/>
          <a:p>
            <a:r>
              <a:rPr lang="en-GB" sz="1867" i="1">
                <a:solidFill>
                  <a:schemeClr val="tx2"/>
                </a:solidFill>
              </a:rPr>
              <a:t>GL</a:t>
            </a:r>
          </a:p>
        </p:txBody>
      </p:sp>
      <p:sp>
        <p:nvSpPr>
          <p:cNvPr id="118" name="Pijl: rechts 117">
            <a:extLst>
              <a:ext uri="{FF2B5EF4-FFF2-40B4-BE49-F238E27FC236}">
                <a16:creationId xmlns:a16="http://schemas.microsoft.com/office/drawing/2014/main" id="{F2A4BDF5-7FC2-454F-81C0-70EAD95C1C9D}"/>
              </a:ext>
            </a:extLst>
          </p:cNvPr>
          <p:cNvSpPr/>
          <p:nvPr/>
        </p:nvSpPr>
        <p:spPr>
          <a:xfrm>
            <a:off x="6280764" y="4557624"/>
            <a:ext cx="5345047" cy="697726"/>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a:solidFill>
                  <a:schemeClr val="tx2"/>
                </a:solidFill>
              </a:rPr>
              <a:t>Execution Communication Transition </a:t>
            </a:r>
          </a:p>
        </p:txBody>
      </p:sp>
      <p:sp>
        <p:nvSpPr>
          <p:cNvPr id="137" name="Tekstvak 136">
            <a:extLst>
              <a:ext uri="{FF2B5EF4-FFF2-40B4-BE49-F238E27FC236}">
                <a16:creationId xmlns:a16="http://schemas.microsoft.com/office/drawing/2014/main" id="{4ABED780-24CB-41B4-87FE-048B6FE41D7C}"/>
              </a:ext>
            </a:extLst>
          </p:cNvPr>
          <p:cNvSpPr txBox="1"/>
          <p:nvPr/>
        </p:nvSpPr>
        <p:spPr>
          <a:xfrm>
            <a:off x="210118" y="6062430"/>
            <a:ext cx="9314367" cy="261610"/>
          </a:xfrm>
          <a:prstGeom prst="rect">
            <a:avLst/>
          </a:prstGeom>
          <a:noFill/>
        </p:spPr>
        <p:txBody>
          <a:bodyPr wrap="square" rtlCol="0">
            <a:spAutoFit/>
          </a:bodyPr>
          <a:lstStyle/>
          <a:p>
            <a:r>
              <a:rPr lang="en-GB" sz="1050"/>
              <a:t>* Removal of old functionality after dual phase is optional; no central activities for the time being </a:t>
            </a:r>
          </a:p>
        </p:txBody>
      </p:sp>
      <p:sp>
        <p:nvSpPr>
          <p:cNvPr id="139" name="Tekstvak 138">
            <a:extLst>
              <a:ext uri="{FF2B5EF4-FFF2-40B4-BE49-F238E27FC236}">
                <a16:creationId xmlns:a16="http://schemas.microsoft.com/office/drawing/2014/main" id="{E936A978-B249-4CB9-97E7-6F25DB1FE723}"/>
              </a:ext>
            </a:extLst>
          </p:cNvPr>
          <p:cNvSpPr txBox="1"/>
          <p:nvPr/>
        </p:nvSpPr>
        <p:spPr>
          <a:xfrm>
            <a:off x="9970010" y="5181600"/>
            <a:ext cx="1610481" cy="369332"/>
          </a:xfrm>
          <a:prstGeom prst="rect">
            <a:avLst/>
          </a:prstGeom>
          <a:noFill/>
        </p:spPr>
        <p:txBody>
          <a:bodyPr wrap="square" rtlCol="0">
            <a:spAutoFit/>
          </a:bodyPr>
          <a:lstStyle/>
          <a:p>
            <a:r>
              <a:rPr lang="en-GB" i="1">
                <a:solidFill>
                  <a:schemeClr val="tx1">
                    <a:lumMod val="65000"/>
                    <a:lumOff val="35000"/>
                  </a:schemeClr>
                </a:solidFill>
              </a:rPr>
              <a:t>Dual phase </a:t>
            </a:r>
          </a:p>
        </p:txBody>
      </p:sp>
      <p:sp>
        <p:nvSpPr>
          <p:cNvPr id="47" name="Titel 1">
            <a:extLst>
              <a:ext uri="{FF2B5EF4-FFF2-40B4-BE49-F238E27FC236}">
                <a16:creationId xmlns:a16="http://schemas.microsoft.com/office/drawing/2014/main" id="{A839E498-4FB7-D04E-95A0-402663883C1F}"/>
              </a:ext>
            </a:extLst>
          </p:cNvPr>
          <p:cNvSpPr>
            <a:spLocks noGrp="1"/>
          </p:cNvSpPr>
          <p:nvPr>
            <p:ph type="title"/>
          </p:nvPr>
        </p:nvSpPr>
        <p:spPr>
          <a:xfrm>
            <a:off x="609601" y="483992"/>
            <a:ext cx="8579555" cy="713631"/>
          </a:xfrm>
        </p:spPr>
        <p:txBody>
          <a:bodyPr/>
          <a:lstStyle/>
          <a:p>
            <a:r>
              <a:rPr lang="en-GB" sz="2800" b="1" cap="none"/>
              <a:t>Planning transition</a:t>
            </a:r>
          </a:p>
        </p:txBody>
      </p:sp>
      <p:sp>
        <p:nvSpPr>
          <p:cNvPr id="51" name="Ster: 5 punten 50">
            <a:extLst>
              <a:ext uri="{FF2B5EF4-FFF2-40B4-BE49-F238E27FC236}">
                <a16:creationId xmlns:a16="http://schemas.microsoft.com/office/drawing/2014/main" id="{B1D4AD7E-B4C8-4A50-BD93-A5452EAEFE54}"/>
              </a:ext>
            </a:extLst>
          </p:cNvPr>
          <p:cNvSpPr/>
          <p:nvPr/>
        </p:nvSpPr>
        <p:spPr>
          <a:xfrm>
            <a:off x="4809159" y="2319331"/>
            <a:ext cx="552937" cy="558800"/>
          </a:xfrm>
          <a:prstGeom prst="star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GB" sz="1000" b="1">
                <a:solidFill>
                  <a:schemeClr val="tx1"/>
                </a:solidFill>
              </a:rPr>
              <a:t>Process and</a:t>
            </a:r>
          </a:p>
          <a:p>
            <a:pPr algn="ctr"/>
            <a:r>
              <a:rPr lang="en-GB" sz="1000" b="1">
                <a:solidFill>
                  <a:schemeClr val="tx1"/>
                </a:solidFill>
              </a:rPr>
              <a:t>Technical </a:t>
            </a:r>
          </a:p>
          <a:p>
            <a:pPr algn="ctr"/>
            <a:r>
              <a:rPr lang="en-GB" sz="1000" b="1">
                <a:solidFill>
                  <a:schemeClr val="tx1"/>
                </a:solidFill>
              </a:rPr>
              <a:t>Dry run</a:t>
            </a:r>
          </a:p>
        </p:txBody>
      </p:sp>
      <p:sp>
        <p:nvSpPr>
          <p:cNvPr id="53" name="Stroomdiagram: Verbindingslijn 52">
            <a:extLst>
              <a:ext uri="{FF2B5EF4-FFF2-40B4-BE49-F238E27FC236}">
                <a16:creationId xmlns:a16="http://schemas.microsoft.com/office/drawing/2014/main" id="{BB0FB4F6-9DB7-4B45-A710-DD5CDE1AE407}"/>
              </a:ext>
            </a:extLst>
          </p:cNvPr>
          <p:cNvSpPr/>
          <p:nvPr/>
        </p:nvSpPr>
        <p:spPr>
          <a:xfrm>
            <a:off x="5042568" y="4252196"/>
            <a:ext cx="45719" cy="45719"/>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62" name="Rechte verbindingslijn 61">
            <a:extLst>
              <a:ext uri="{FF2B5EF4-FFF2-40B4-BE49-F238E27FC236}">
                <a16:creationId xmlns:a16="http://schemas.microsoft.com/office/drawing/2014/main" id="{E3513688-5691-470B-9422-0C1C7BD4C8E1}"/>
              </a:ext>
            </a:extLst>
          </p:cNvPr>
          <p:cNvCxnSpPr>
            <a:cxnSpLocks/>
          </p:cNvCxnSpPr>
          <p:nvPr/>
        </p:nvCxnSpPr>
        <p:spPr>
          <a:xfrm>
            <a:off x="5094819" y="2756938"/>
            <a:ext cx="2993" cy="1518118"/>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57" name="Pijl: rechts 56">
            <a:extLst>
              <a:ext uri="{FF2B5EF4-FFF2-40B4-BE49-F238E27FC236}">
                <a16:creationId xmlns:a16="http://schemas.microsoft.com/office/drawing/2014/main" id="{9E8E01EF-D5E8-4B00-9609-6ACB6C714E42}"/>
              </a:ext>
            </a:extLst>
          </p:cNvPr>
          <p:cNvSpPr/>
          <p:nvPr/>
        </p:nvSpPr>
        <p:spPr>
          <a:xfrm>
            <a:off x="1935277" y="2820046"/>
            <a:ext cx="3270040" cy="700840"/>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800">
                <a:solidFill>
                  <a:schemeClr val="tx2"/>
                </a:solidFill>
              </a:rPr>
              <a:t>Development Script EDSN / NEDU </a:t>
            </a:r>
          </a:p>
          <a:p>
            <a:pPr algn="ctr"/>
            <a:r>
              <a:rPr lang="en-GB" sz="800">
                <a:solidFill>
                  <a:schemeClr val="tx2"/>
                </a:solidFill>
              </a:rPr>
              <a:t>(Deployment weekend 19 Mar)</a:t>
            </a:r>
          </a:p>
        </p:txBody>
      </p:sp>
      <p:sp>
        <p:nvSpPr>
          <p:cNvPr id="65" name="Tekstvak 64">
            <a:extLst>
              <a:ext uri="{FF2B5EF4-FFF2-40B4-BE49-F238E27FC236}">
                <a16:creationId xmlns:a16="http://schemas.microsoft.com/office/drawing/2014/main" id="{7C236B4A-5946-473F-A7D0-3E8E89B17A09}"/>
              </a:ext>
            </a:extLst>
          </p:cNvPr>
          <p:cNvSpPr txBox="1"/>
          <p:nvPr/>
        </p:nvSpPr>
        <p:spPr>
          <a:xfrm>
            <a:off x="4859791" y="1538855"/>
            <a:ext cx="399148" cy="287323"/>
          </a:xfrm>
          <a:prstGeom prst="rect">
            <a:avLst/>
          </a:prstGeom>
          <a:noFill/>
        </p:spPr>
        <p:txBody>
          <a:bodyPr wrap="none" lIns="0" tIns="0" rIns="0" bIns="0" rtlCol="0">
            <a:spAutoFit/>
          </a:bodyPr>
          <a:lstStyle/>
          <a:p>
            <a:r>
              <a:rPr lang="en-GB" sz="1867" i="1">
                <a:solidFill>
                  <a:schemeClr val="tx2"/>
                </a:solidFill>
              </a:rPr>
              <a:t>DR1</a:t>
            </a:r>
          </a:p>
        </p:txBody>
      </p:sp>
      <p:sp>
        <p:nvSpPr>
          <p:cNvPr id="66" name="Pijl: rechts 65">
            <a:extLst>
              <a:ext uri="{FF2B5EF4-FFF2-40B4-BE49-F238E27FC236}">
                <a16:creationId xmlns:a16="http://schemas.microsoft.com/office/drawing/2014/main" id="{B3E8D7C6-BBDB-4169-B168-164D960DB7E9}"/>
              </a:ext>
            </a:extLst>
          </p:cNvPr>
          <p:cNvSpPr/>
          <p:nvPr/>
        </p:nvSpPr>
        <p:spPr>
          <a:xfrm>
            <a:off x="5117738" y="3940744"/>
            <a:ext cx="946147" cy="684343"/>
          </a:xfrm>
          <a:prstGeom prst="rightArrow">
            <a:avLst/>
          </a:prstGeom>
          <a:solidFill>
            <a:schemeClr val="bg2">
              <a:lumMod val="95000"/>
            </a:schemeClr>
          </a:solidFill>
          <a:ln>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sz="650" dirty="0">
                <a:solidFill>
                  <a:schemeClr val="tx2"/>
                </a:solidFill>
              </a:rPr>
              <a:t>Evaluation Process and Technical Dry run</a:t>
            </a:r>
          </a:p>
        </p:txBody>
      </p:sp>
    </p:spTree>
    <p:extLst>
      <p:ext uri="{BB962C8B-B14F-4D97-AF65-F5344CB8AC3E}">
        <p14:creationId xmlns:p14="http://schemas.microsoft.com/office/powerpoint/2010/main" val="34969091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inhoud 6"/>
          <p:cNvSpPr>
            <a:spLocks noGrp="1"/>
          </p:cNvSpPr>
          <p:nvPr>
            <p:ph idx="1"/>
          </p:nvPr>
        </p:nvSpPr>
        <p:spPr>
          <a:xfrm>
            <a:off x="609600" y="1285875"/>
            <a:ext cx="10877999" cy="4840288"/>
          </a:xfrm>
        </p:spPr>
        <p:txBody>
          <a:bodyPr>
            <a:normAutofit/>
          </a:bodyPr>
          <a:lstStyle/>
          <a:p>
            <a:pPr marL="0" indent="0">
              <a:buNone/>
            </a:pPr>
            <a:endParaRPr lang="nl-NL" dirty="0"/>
          </a:p>
          <a:p>
            <a:pPr>
              <a:buFont typeface="Wingdings" pitchFamily="2" charset="2"/>
              <a:buChar char="§"/>
            </a:pPr>
            <a:r>
              <a:rPr lang="en-GB" sz="1800" dirty="0"/>
              <a:t>Relates to go live on Saturday 19 March 2022 (EDSN, </a:t>
            </a:r>
            <a:r>
              <a:rPr lang="en-GB" sz="1800" dirty="0" err="1"/>
              <a:t>TenneT</a:t>
            </a:r>
            <a:r>
              <a:rPr lang="en-GB" sz="1800" dirty="0"/>
              <a:t>, GTS, BRP parties and DSO’s) </a:t>
            </a:r>
          </a:p>
          <a:p>
            <a:pPr>
              <a:buFont typeface="Wingdings" pitchFamily="2" charset="2"/>
              <a:buChar char="§"/>
            </a:pPr>
            <a:r>
              <a:rPr lang="en-GB" sz="1800" dirty="0"/>
              <a:t>Compile Central Transition Script (incl. coordination with </a:t>
            </a:r>
            <a:r>
              <a:rPr lang="en-GB" sz="1800" dirty="0" err="1"/>
              <a:t>TenneT</a:t>
            </a:r>
            <a:r>
              <a:rPr lang="en-GB" sz="1800" dirty="0"/>
              <a:t>)</a:t>
            </a:r>
          </a:p>
          <a:p>
            <a:pPr>
              <a:buFont typeface="Wingdings" pitchFamily="2" charset="2"/>
              <a:buChar char="§"/>
            </a:pPr>
            <a:r>
              <a:rPr lang="en-GB" sz="1800" dirty="0"/>
              <a:t>Review Central Transition script by Advisory Group (KBG) Transition</a:t>
            </a:r>
          </a:p>
          <a:p>
            <a:pPr>
              <a:buFont typeface="Wingdings" pitchFamily="2" charset="2"/>
              <a:buChar char="§"/>
            </a:pPr>
            <a:r>
              <a:rPr lang="en-GB" sz="1800" dirty="0"/>
              <a:t>Preparation roll- and fallback plan</a:t>
            </a:r>
          </a:p>
          <a:p>
            <a:pPr>
              <a:buFont typeface="Wingdings" pitchFamily="2" charset="2"/>
              <a:buChar char="§"/>
            </a:pPr>
            <a:r>
              <a:rPr lang="en-GB" sz="1800" dirty="0"/>
              <a:t>Technical dry-run by EDSN and </a:t>
            </a:r>
            <a:r>
              <a:rPr lang="en-GB" sz="1800" dirty="0" err="1"/>
              <a:t>TenneT</a:t>
            </a:r>
            <a:r>
              <a:rPr lang="en-GB" sz="1800" dirty="0"/>
              <a:t> start of January 2022</a:t>
            </a:r>
          </a:p>
          <a:p>
            <a:pPr>
              <a:buFont typeface="Wingdings" pitchFamily="2" charset="2"/>
              <a:buChar char="§"/>
            </a:pPr>
            <a:r>
              <a:rPr lang="en-GB" sz="1800" dirty="0"/>
              <a:t>Process-related and technical dry-run EDSN, </a:t>
            </a:r>
            <a:r>
              <a:rPr lang="en-GB" sz="1800" dirty="0" err="1"/>
              <a:t>TenneT</a:t>
            </a:r>
            <a:r>
              <a:rPr lang="en-GB" sz="1800" dirty="0"/>
              <a:t> and DSO’s start of March 2022</a:t>
            </a:r>
          </a:p>
          <a:p>
            <a:pPr>
              <a:buFont typeface="Wingdings" pitchFamily="2" charset="2"/>
              <a:buChar char="§"/>
            </a:pPr>
            <a:r>
              <a:rPr lang="en-GB" sz="1800" dirty="0"/>
              <a:t>Evaluation for both dry-runs to prepare for go live</a:t>
            </a:r>
          </a:p>
          <a:p>
            <a:pPr>
              <a:buFont typeface="Wingdings" pitchFamily="2" charset="2"/>
              <a:buChar char="§"/>
            </a:pPr>
            <a:r>
              <a:rPr lang="en-GB" sz="1800" dirty="0"/>
              <a:t>After-care plan currently being compiled</a:t>
            </a:r>
          </a:p>
          <a:p>
            <a:pPr>
              <a:buFont typeface="Wingdings" pitchFamily="2" charset="2"/>
              <a:buChar char="§"/>
            </a:pPr>
            <a:r>
              <a:rPr lang="en-GB" sz="1800" dirty="0"/>
              <a:t>Communication in preparation</a:t>
            </a:r>
          </a:p>
          <a:p>
            <a:pPr>
              <a:buFont typeface="Wingdings" pitchFamily="2" charset="2"/>
              <a:buChar char="§"/>
            </a:pPr>
            <a:endParaRPr lang="nl-NL" sz="1800" dirty="0"/>
          </a:p>
          <a:p>
            <a:pPr marL="0" indent="0">
              <a:buNone/>
            </a:pPr>
            <a:r>
              <a:rPr lang="en-GB" sz="1800" dirty="0"/>
              <a:t>The dual phase for Inflow MRP parties will start after the go live</a:t>
            </a:r>
          </a:p>
          <a:p>
            <a:endParaRPr lang="nl-NL" dirty="0"/>
          </a:p>
          <a:p>
            <a:endParaRPr lang="nl-NL" dirty="0"/>
          </a:p>
          <a:p>
            <a:pPr marL="0" indent="0">
              <a:buNone/>
            </a:pPr>
            <a:endParaRPr lang="nl-NL" dirty="0"/>
          </a:p>
        </p:txBody>
      </p:sp>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23</a:t>
            </a:fld>
            <a:endParaRPr lang="nl-NL"/>
          </a:p>
        </p:txBody>
      </p:sp>
      <p:sp>
        <p:nvSpPr>
          <p:cNvPr id="9" name="Titel 1">
            <a:extLst>
              <a:ext uri="{FF2B5EF4-FFF2-40B4-BE49-F238E27FC236}">
                <a16:creationId xmlns:a16="http://schemas.microsoft.com/office/drawing/2014/main" id="{F5F99630-A83A-634B-AA0F-368E40A6FFA3}"/>
              </a:ext>
            </a:extLst>
          </p:cNvPr>
          <p:cNvSpPr>
            <a:spLocks noGrp="1"/>
          </p:cNvSpPr>
          <p:nvPr>
            <p:ph type="title"/>
          </p:nvPr>
        </p:nvSpPr>
        <p:spPr>
          <a:xfrm>
            <a:off x="609601" y="483992"/>
            <a:ext cx="8579555" cy="713631"/>
          </a:xfrm>
        </p:spPr>
        <p:txBody>
          <a:bodyPr/>
          <a:lstStyle/>
          <a:p>
            <a:r>
              <a:rPr lang="en-GB" sz="2800" b="1"/>
              <a:t>Preparation go live</a:t>
            </a:r>
          </a:p>
        </p:txBody>
      </p:sp>
    </p:spTree>
    <p:extLst>
      <p:ext uri="{BB962C8B-B14F-4D97-AF65-F5344CB8AC3E}">
        <p14:creationId xmlns:p14="http://schemas.microsoft.com/office/powerpoint/2010/main" val="22321681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inhoud 6"/>
          <p:cNvSpPr>
            <a:spLocks noGrp="1"/>
          </p:cNvSpPr>
          <p:nvPr>
            <p:ph idx="1"/>
          </p:nvPr>
        </p:nvSpPr>
        <p:spPr>
          <a:xfrm>
            <a:off x="609600" y="1285875"/>
            <a:ext cx="10877999" cy="4840288"/>
          </a:xfrm>
        </p:spPr>
        <p:txBody>
          <a:bodyPr>
            <a:normAutofit/>
          </a:bodyPr>
          <a:lstStyle/>
          <a:p>
            <a:endParaRPr lang="nl-NL" dirty="0"/>
          </a:p>
          <a:p>
            <a:pPr>
              <a:buFont typeface="Wingdings" pitchFamily="2" charset="2"/>
              <a:buChar char="§"/>
            </a:pPr>
            <a:r>
              <a:rPr lang="en-GB" sz="1800" dirty="0"/>
              <a:t>Central Transition Script has been compiled and review has been carried out by KBG Transition</a:t>
            </a:r>
          </a:p>
          <a:p>
            <a:pPr>
              <a:buFont typeface="Wingdings" pitchFamily="2" charset="2"/>
              <a:buChar char="§"/>
            </a:pPr>
            <a:r>
              <a:rPr lang="en-GB" sz="1800" dirty="0"/>
              <a:t>Preparation dry-run:</a:t>
            </a:r>
          </a:p>
          <a:p>
            <a:pPr lvl="1">
              <a:buFont typeface="Wingdings" pitchFamily="2" charset="2"/>
              <a:buChar char="§"/>
            </a:pPr>
            <a:r>
              <a:rPr lang="en-GB" sz="1800" dirty="0"/>
              <a:t>Participation by </a:t>
            </a:r>
            <a:r>
              <a:rPr lang="en-GB" sz="1800" dirty="0" err="1"/>
              <a:t>Kenter</a:t>
            </a:r>
            <a:r>
              <a:rPr lang="en-GB" sz="1800" dirty="0"/>
              <a:t>, </a:t>
            </a:r>
            <a:r>
              <a:rPr lang="en-GB" sz="1800" dirty="0" err="1"/>
              <a:t>TenneT</a:t>
            </a:r>
            <a:r>
              <a:rPr lang="en-GB" sz="1800" dirty="0"/>
              <a:t>, GTS, PVNED, </a:t>
            </a:r>
            <a:r>
              <a:rPr lang="en-GB" sz="1800" dirty="0" err="1"/>
              <a:t>Stedin</a:t>
            </a:r>
            <a:r>
              <a:rPr lang="en-GB" sz="1800" dirty="0"/>
              <a:t> and EDSN</a:t>
            </a:r>
          </a:p>
          <a:p>
            <a:pPr lvl="1">
              <a:buFont typeface="Wingdings" pitchFamily="2" charset="2"/>
              <a:buChar char="§"/>
            </a:pPr>
            <a:r>
              <a:rPr lang="en-GB" sz="1800" dirty="0"/>
              <a:t>Test cases compiled for Production Acceptance Test (PAT). During the PAT, a check will be carried out to see if the system landscape of the MRP is operational in the production environment. This will be assessed by exchanging several messages with BRP, DSO and TSO</a:t>
            </a:r>
          </a:p>
          <a:p>
            <a:pPr lvl="1">
              <a:buFont typeface="Wingdings" pitchFamily="2" charset="2"/>
              <a:buChar char="§"/>
            </a:pPr>
            <a:r>
              <a:rPr lang="en-GB" sz="1800" dirty="0"/>
              <a:t>During the dry-run, the Transition script will be carried out in exactly the same manner as the actual MRP inflow</a:t>
            </a:r>
          </a:p>
          <a:p>
            <a:pPr lvl="1">
              <a:buFont typeface="Wingdings" pitchFamily="2" charset="2"/>
              <a:buChar char="§"/>
            </a:pPr>
            <a:r>
              <a:rPr lang="en-GB" sz="1800" dirty="0"/>
              <a:t>The dry-run will take place on Monday 6 December 2021</a:t>
            </a:r>
          </a:p>
          <a:p>
            <a:pPr>
              <a:buFont typeface="Wingdings" pitchFamily="2" charset="2"/>
              <a:buChar char="§"/>
            </a:pPr>
            <a:r>
              <a:rPr lang="en-GB" sz="1800" dirty="0"/>
              <a:t>After the dry-run, an evaluation with stakeholders will take place to prepare for the go live</a:t>
            </a:r>
          </a:p>
          <a:p>
            <a:pPr>
              <a:buFont typeface="Wingdings" pitchFamily="2" charset="2"/>
              <a:buChar char="§"/>
            </a:pPr>
            <a:r>
              <a:rPr lang="en-GB" sz="1800" dirty="0"/>
              <a:t>Communication in preparation (by </a:t>
            </a:r>
            <a:r>
              <a:rPr lang="en-GB" sz="1800" dirty="0" err="1"/>
              <a:t>TenneT</a:t>
            </a:r>
            <a:r>
              <a:rPr lang="en-GB" sz="1800" dirty="0"/>
              <a:t> and NEDU)</a:t>
            </a:r>
          </a:p>
          <a:p>
            <a:pPr>
              <a:buFont typeface="Wingdings" pitchFamily="2" charset="2"/>
              <a:buChar char="§"/>
            </a:pPr>
            <a:r>
              <a:rPr lang="en-GB" sz="1800" dirty="0"/>
              <a:t>After-care plan in preparation</a:t>
            </a:r>
          </a:p>
          <a:p>
            <a:pPr marL="0" indent="0">
              <a:buNone/>
            </a:pPr>
            <a:endParaRPr lang="nl-NL" dirty="0"/>
          </a:p>
          <a:p>
            <a:endParaRPr lang="nl-NL" dirty="0"/>
          </a:p>
          <a:p>
            <a:endParaRPr lang="nl-NL" dirty="0"/>
          </a:p>
          <a:p>
            <a:pPr marL="0" indent="0">
              <a:buNone/>
            </a:pPr>
            <a:endParaRPr lang="nl-NL" dirty="0"/>
          </a:p>
        </p:txBody>
      </p:sp>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24</a:t>
            </a:fld>
            <a:endParaRPr lang="nl-NL"/>
          </a:p>
        </p:txBody>
      </p:sp>
      <p:sp>
        <p:nvSpPr>
          <p:cNvPr id="9" name="Titel 1">
            <a:extLst>
              <a:ext uri="{FF2B5EF4-FFF2-40B4-BE49-F238E27FC236}">
                <a16:creationId xmlns:a16="http://schemas.microsoft.com/office/drawing/2014/main" id="{F5F99630-A83A-634B-AA0F-368E40A6FFA3}"/>
              </a:ext>
            </a:extLst>
          </p:cNvPr>
          <p:cNvSpPr>
            <a:spLocks noGrp="1"/>
          </p:cNvSpPr>
          <p:nvPr>
            <p:ph type="title"/>
          </p:nvPr>
        </p:nvSpPr>
        <p:spPr>
          <a:xfrm>
            <a:off x="609601" y="483992"/>
            <a:ext cx="9271517" cy="713631"/>
          </a:xfrm>
        </p:spPr>
        <p:txBody>
          <a:bodyPr/>
          <a:lstStyle/>
          <a:p>
            <a:r>
              <a:rPr lang="en-GB" sz="2800" b="1" dirty="0"/>
              <a:t>Preparation </a:t>
            </a:r>
            <a:r>
              <a:rPr lang="en-GB" sz="2800" b="1" dirty="0">
                <a:highlight>
                  <a:srgbClr val="FFFF00"/>
                </a:highlight>
              </a:rPr>
              <a:t>inflow</a:t>
            </a:r>
            <a:r>
              <a:rPr lang="en-GB" sz="2800" b="1" dirty="0"/>
              <a:t> MRP parties dual phase</a:t>
            </a:r>
          </a:p>
        </p:txBody>
      </p:sp>
    </p:spTree>
    <p:extLst>
      <p:ext uri="{BB962C8B-B14F-4D97-AF65-F5344CB8AC3E}">
        <p14:creationId xmlns:p14="http://schemas.microsoft.com/office/powerpoint/2010/main" val="3519895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jdelijke aanduiding voor dianummer 7"/>
          <p:cNvSpPr>
            <a:spLocks noGrp="1"/>
          </p:cNvSpPr>
          <p:nvPr>
            <p:ph type="sldNum" sz="quarter" idx="12"/>
          </p:nvPr>
        </p:nvSpPr>
        <p:spPr>
          <a:xfrm>
            <a:off x="8920800" y="6482185"/>
            <a:ext cx="2548092" cy="331200"/>
          </a:xfrm>
        </p:spPr>
        <p:txBody>
          <a:bodyPr/>
          <a:lstStyle/>
          <a:p>
            <a:fld id="{A1C3A1F5-F269-2A47-BBB9-BDB2D4CF88E3}" type="slidenum">
              <a:rPr lang="nl-NL" smtClean="0"/>
              <a:t>25</a:t>
            </a:fld>
            <a:endParaRPr lang="nl-NL"/>
          </a:p>
        </p:txBody>
      </p:sp>
      <p:sp>
        <p:nvSpPr>
          <p:cNvPr id="10" name="Tijdelijke aanduiding voor inhoud 6">
            <a:extLst>
              <a:ext uri="{FF2B5EF4-FFF2-40B4-BE49-F238E27FC236}">
                <a16:creationId xmlns:a16="http://schemas.microsoft.com/office/drawing/2014/main" id="{44647B2F-7B55-482B-958D-E87457382EB9}"/>
              </a:ext>
            </a:extLst>
          </p:cNvPr>
          <p:cNvSpPr>
            <a:spLocks noGrp="1"/>
          </p:cNvSpPr>
          <p:nvPr>
            <p:ph idx="1"/>
          </p:nvPr>
        </p:nvSpPr>
        <p:spPr>
          <a:xfrm>
            <a:off x="387102" y="4357395"/>
            <a:ext cx="10877999" cy="1492899"/>
          </a:xfrm>
        </p:spPr>
        <p:txBody>
          <a:bodyPr>
            <a:normAutofit fontScale="85000" lnSpcReduction="10000"/>
          </a:bodyPr>
          <a:lstStyle/>
          <a:p>
            <a:pPr>
              <a:buFont typeface="Wingdings" pitchFamily="2" charset="2"/>
              <a:buChar char="§"/>
            </a:pPr>
            <a:r>
              <a:rPr lang="en-GB" sz="1800" dirty="0"/>
              <a:t>Request MRP parties to indicate the day on which they want to flow in, so that planning can be completed and pairs can be formed for the PAT</a:t>
            </a:r>
          </a:p>
          <a:p>
            <a:pPr>
              <a:buFont typeface="Wingdings" pitchFamily="2" charset="2"/>
              <a:buChar char="§"/>
            </a:pPr>
            <a:r>
              <a:rPr lang="en-GB" sz="1800" dirty="0"/>
              <a:t>Inflow possible on days that have not been crossed out Friday 13-5-2022 is the last available day if previous inflow was unsuccessful (initial PAT not completed successfully) </a:t>
            </a:r>
          </a:p>
          <a:p>
            <a:pPr>
              <a:buFont typeface="Wingdings" pitchFamily="2" charset="2"/>
              <a:buChar char="§"/>
            </a:pPr>
            <a:r>
              <a:rPr lang="en-GB" sz="1800" dirty="0"/>
              <a:t>First come, first served</a:t>
            </a:r>
          </a:p>
          <a:p>
            <a:pPr>
              <a:buFont typeface="Wingdings" pitchFamily="2" charset="2"/>
              <a:buChar char="§"/>
            </a:pPr>
            <a:r>
              <a:rPr lang="en-GB" sz="1800" dirty="0"/>
              <a:t>MRP parties should register as soon as possible via e-mail: </a:t>
            </a:r>
            <a:r>
              <a:rPr lang="en-GB" sz="1800" dirty="0">
                <a:hlinkClick r:id="rId2"/>
              </a:rPr>
              <a:t>allocatie2.0@edsn.nl</a:t>
            </a:r>
            <a:r>
              <a:rPr lang="en-GB" sz="1800" dirty="0"/>
              <a:t> </a:t>
            </a:r>
          </a:p>
        </p:txBody>
      </p:sp>
      <p:sp>
        <p:nvSpPr>
          <p:cNvPr id="11" name="Titel 1">
            <a:extLst>
              <a:ext uri="{FF2B5EF4-FFF2-40B4-BE49-F238E27FC236}">
                <a16:creationId xmlns:a16="http://schemas.microsoft.com/office/drawing/2014/main" id="{C41997C5-D972-5B47-8644-C92E6440BD2E}"/>
              </a:ext>
            </a:extLst>
          </p:cNvPr>
          <p:cNvSpPr>
            <a:spLocks noGrp="1"/>
          </p:cNvSpPr>
          <p:nvPr>
            <p:ph type="title"/>
          </p:nvPr>
        </p:nvSpPr>
        <p:spPr>
          <a:xfrm>
            <a:off x="609601" y="483992"/>
            <a:ext cx="9271517" cy="713631"/>
          </a:xfrm>
        </p:spPr>
        <p:txBody>
          <a:bodyPr/>
          <a:lstStyle/>
          <a:p>
            <a:r>
              <a:rPr lang="en-GB" sz="2800" b="1" dirty="0"/>
              <a:t>Planning inflow MRP parties dual phase</a:t>
            </a:r>
          </a:p>
        </p:txBody>
      </p:sp>
      <p:pic>
        <p:nvPicPr>
          <p:cNvPr id="3" name="Afbeelding 2">
            <a:extLst>
              <a:ext uri="{FF2B5EF4-FFF2-40B4-BE49-F238E27FC236}">
                <a16:creationId xmlns:a16="http://schemas.microsoft.com/office/drawing/2014/main" id="{5C7C04E5-59A3-4FC3-88BF-5F0196CF0846}"/>
              </a:ext>
            </a:extLst>
          </p:cNvPr>
          <p:cNvPicPr>
            <a:picLocks noChangeAspect="1"/>
          </p:cNvPicPr>
          <p:nvPr/>
        </p:nvPicPr>
        <p:blipFill>
          <a:blip r:embed="rId3"/>
          <a:stretch>
            <a:fillRect/>
          </a:stretch>
        </p:blipFill>
        <p:spPr>
          <a:xfrm>
            <a:off x="114300" y="1430890"/>
            <a:ext cx="11982450" cy="2834169"/>
          </a:xfrm>
          <a:prstGeom prst="rect">
            <a:avLst/>
          </a:prstGeom>
        </p:spPr>
      </p:pic>
    </p:spTree>
    <p:extLst>
      <p:ext uri="{BB962C8B-B14F-4D97-AF65-F5344CB8AC3E}">
        <p14:creationId xmlns:p14="http://schemas.microsoft.com/office/powerpoint/2010/main" val="2826534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57199" y="1343025"/>
            <a:ext cx="11030400" cy="4783138"/>
          </a:xfrm>
        </p:spPr>
        <p:txBody>
          <a:bodyPr/>
          <a:lstStyle/>
          <a:p>
            <a:pPr marL="0" indent="0">
              <a:buNone/>
            </a:pPr>
            <a:r>
              <a:rPr lang="en-GB" sz="2800" b="1" dirty="0">
                <a:latin typeface="+mj-lt"/>
                <a:ea typeface="Calibri" panose="020F0502020204030204" pitchFamily="34" charset="0"/>
                <a:cs typeface="Arial" panose="020B0604020202020204" pitchFamily="34" charset="0"/>
              </a:rPr>
              <a:t>Update Requests for Change (RFC’s)</a:t>
            </a:r>
            <a:br>
              <a:rPr lang="en-GB" sz="2000" dirty="0">
                <a:latin typeface="Calibri" panose="020F0502020204030204" pitchFamily="34" charset="0"/>
                <a:ea typeface="Calibri" panose="020F0502020204030204" pitchFamily="34" charset="0"/>
                <a:cs typeface="Arial" panose="020B0604020202020204" pitchFamily="34" charset="0"/>
              </a:rPr>
            </a:br>
            <a:endParaRPr lang="en-GB" sz="2000" dirty="0">
              <a:latin typeface="Calibri" panose="020F0502020204030204" pitchFamily="34" charset="0"/>
              <a:ea typeface="Calibri" panose="020F0502020204030204" pitchFamily="34" charset="0"/>
              <a:cs typeface="Arial" panose="020B0604020202020204" pitchFamily="34" charset="0"/>
            </a:endParaRPr>
          </a:p>
          <a:p>
            <a:pPr marL="0" indent="0">
              <a:buNone/>
            </a:pPr>
            <a:r>
              <a:rPr lang="en-GB" sz="2400" i="1" dirty="0">
                <a:latin typeface="+mj-lt"/>
                <a:ea typeface="Calibri" panose="020F0502020204030204" pitchFamily="34" charset="0"/>
                <a:cs typeface="Arial" panose="020B0604020202020204" pitchFamily="34" charset="0"/>
              </a:rPr>
              <a:t>Bram van </a:t>
            </a:r>
            <a:r>
              <a:rPr lang="en-GB" sz="2400" i="1" dirty="0" err="1">
                <a:latin typeface="+mj-lt"/>
                <a:ea typeface="Calibri" panose="020F0502020204030204" pitchFamily="34" charset="0"/>
                <a:cs typeface="Arial" panose="020B0604020202020204" pitchFamily="34" charset="0"/>
              </a:rPr>
              <a:t>Straalen</a:t>
            </a:r>
            <a:r>
              <a:rPr lang="en-GB" sz="2400" i="1" dirty="0">
                <a:latin typeface="+mj-lt"/>
                <a:ea typeface="Calibri" panose="020F0502020204030204" pitchFamily="34" charset="0"/>
                <a:cs typeface="Arial" panose="020B0604020202020204" pitchFamily="34" charset="0"/>
              </a:rPr>
              <a:t> - DSO expert</a:t>
            </a:r>
            <a:br>
              <a:rPr lang="en-GB" sz="2000" dirty="0">
                <a:latin typeface="Calibri" panose="020F0502020204030204" pitchFamily="34" charset="0"/>
                <a:ea typeface="Calibri" panose="020F0502020204030204" pitchFamily="34" charset="0"/>
                <a:cs typeface="Arial" panose="020B0604020202020204" pitchFamily="34" charset="0"/>
              </a:rPr>
            </a:br>
            <a:endParaRPr lang="en-GB" sz="2000" dirty="0">
              <a:latin typeface="Calibri" panose="020F0502020204030204" pitchFamily="34" charset="0"/>
              <a:ea typeface="Calibri" panose="020F0502020204030204" pitchFamily="34" charset="0"/>
              <a:cs typeface="Arial" panose="020B0604020202020204" pitchFamily="34" charset="0"/>
            </a:endParaRPr>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26</a:t>
            </a:fld>
            <a:endParaRPr lang="nl-NL"/>
          </a:p>
        </p:txBody>
      </p:sp>
    </p:spTree>
    <p:extLst>
      <p:ext uri="{BB962C8B-B14F-4D97-AF65-F5344CB8AC3E}">
        <p14:creationId xmlns:p14="http://schemas.microsoft.com/office/powerpoint/2010/main" val="34149903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764AE0-BA11-4722-A17A-F2A0B54AEAA3}"/>
              </a:ext>
            </a:extLst>
          </p:cNvPr>
          <p:cNvSpPr>
            <a:spLocks noGrp="1"/>
          </p:cNvSpPr>
          <p:nvPr>
            <p:ph type="title"/>
          </p:nvPr>
        </p:nvSpPr>
        <p:spPr/>
        <p:txBody>
          <a:bodyPr/>
          <a:lstStyle/>
          <a:p>
            <a:r>
              <a:rPr lang="en-GB" sz="2800" b="1"/>
              <a:t>RFC’s since previous information session (red = new)</a:t>
            </a:r>
          </a:p>
        </p:txBody>
      </p:sp>
      <p:sp>
        <p:nvSpPr>
          <p:cNvPr id="3" name="Tijdelijke aanduiding voor inhoud 2">
            <a:extLst>
              <a:ext uri="{FF2B5EF4-FFF2-40B4-BE49-F238E27FC236}">
                <a16:creationId xmlns:a16="http://schemas.microsoft.com/office/drawing/2014/main" id="{24BF8E87-F37C-4BFA-AC86-F06D2A693C4D}"/>
              </a:ext>
            </a:extLst>
          </p:cNvPr>
          <p:cNvSpPr>
            <a:spLocks noGrp="1"/>
          </p:cNvSpPr>
          <p:nvPr>
            <p:ph idx="1"/>
          </p:nvPr>
        </p:nvSpPr>
        <p:spPr/>
        <p:txBody>
          <a:bodyPr>
            <a:normAutofit fontScale="85000" lnSpcReduction="20000"/>
          </a:bodyPr>
          <a:lstStyle/>
          <a:p>
            <a:pPr>
              <a:buFont typeface="Wingdings" panose="05000000000000000000" pitchFamily="2" charset="2"/>
              <a:buChar char="§"/>
            </a:pPr>
            <a:r>
              <a:rPr lang="en-GB" sz="1800" b="1" dirty="0"/>
              <a:t>Contents</a:t>
            </a:r>
          </a:p>
          <a:p>
            <a:pPr lvl="1">
              <a:buFont typeface="Wingdings" panose="05000000000000000000" pitchFamily="2" charset="2"/>
              <a:buChar char="§"/>
            </a:pPr>
            <a:r>
              <a:rPr lang="en-GB" sz="1800" dirty="0"/>
              <a:t>RFC TR2021.1 ‘BRS update van </a:t>
            </a:r>
            <a:r>
              <a:rPr lang="en-GB" sz="1800" dirty="0" err="1"/>
              <a:t>versie</a:t>
            </a:r>
            <a:r>
              <a:rPr lang="en-GB" sz="1800" dirty="0"/>
              <a:t> 1.0 </a:t>
            </a:r>
            <a:r>
              <a:rPr lang="en-GB" sz="1800" dirty="0" err="1"/>
              <a:t>naar</a:t>
            </a:r>
            <a:r>
              <a:rPr lang="en-GB" sz="1800" dirty="0"/>
              <a:t> 2.0’</a:t>
            </a:r>
          </a:p>
          <a:p>
            <a:pPr lvl="1">
              <a:buFont typeface="Wingdings" panose="05000000000000000000" pitchFamily="2" charset="2"/>
              <a:buChar char="§"/>
            </a:pPr>
            <a:r>
              <a:rPr lang="en-GB" sz="1800" dirty="0"/>
              <a:t>RFC TR2021.3 ‘</a:t>
            </a:r>
            <a:r>
              <a:rPr lang="en-GB" sz="1800" dirty="0" err="1"/>
              <a:t>Aanpassing</a:t>
            </a:r>
            <a:r>
              <a:rPr lang="en-GB" sz="1800" dirty="0"/>
              <a:t> BD </a:t>
            </a:r>
            <a:r>
              <a:rPr lang="en-GB" sz="1800" dirty="0" err="1"/>
              <a:t>MeasurementSeriesAcknowledgement</a:t>
            </a:r>
            <a:r>
              <a:rPr lang="en-GB" sz="1800" dirty="0"/>
              <a:t>’</a:t>
            </a:r>
          </a:p>
          <a:p>
            <a:pPr lvl="1">
              <a:buFont typeface="Wingdings" panose="05000000000000000000" pitchFamily="2" charset="2"/>
              <a:buChar char="§"/>
            </a:pPr>
            <a:r>
              <a:rPr lang="en-GB" sz="1800" dirty="0"/>
              <a:t>RFC TR2021.4 ‘BRS update van </a:t>
            </a:r>
            <a:r>
              <a:rPr lang="en-GB" sz="1800" dirty="0" err="1"/>
              <a:t>versie</a:t>
            </a:r>
            <a:r>
              <a:rPr lang="en-GB" sz="1800" dirty="0"/>
              <a:t> 2.0 </a:t>
            </a:r>
            <a:r>
              <a:rPr lang="en-GB" sz="1800" dirty="0" err="1"/>
              <a:t>naar</a:t>
            </a:r>
            <a:r>
              <a:rPr lang="en-GB" sz="1800" dirty="0"/>
              <a:t> 3.0’</a:t>
            </a:r>
          </a:p>
          <a:p>
            <a:pPr lvl="1">
              <a:buFont typeface="Wingdings" panose="05000000000000000000" pitchFamily="2" charset="2"/>
              <a:buChar char="§"/>
            </a:pPr>
            <a:r>
              <a:rPr lang="en-GB" sz="1800" dirty="0">
                <a:solidFill>
                  <a:schemeClr val="tx1"/>
                </a:solidFill>
              </a:rPr>
              <a:t>RFC TR2021.5 ‘</a:t>
            </a:r>
            <a:r>
              <a:rPr lang="en-GB" sz="1800" dirty="0" err="1">
                <a:solidFill>
                  <a:schemeClr val="tx1"/>
                </a:solidFill>
              </a:rPr>
              <a:t>Technische</a:t>
            </a:r>
            <a:r>
              <a:rPr lang="en-GB" sz="1800" dirty="0">
                <a:solidFill>
                  <a:schemeClr val="tx1"/>
                </a:solidFill>
              </a:rPr>
              <a:t> </a:t>
            </a:r>
            <a:r>
              <a:rPr lang="en-GB" sz="1800" dirty="0" err="1">
                <a:solidFill>
                  <a:schemeClr val="tx1"/>
                </a:solidFill>
              </a:rPr>
              <a:t>validaties</a:t>
            </a:r>
            <a:r>
              <a:rPr lang="en-GB" sz="1800" dirty="0">
                <a:solidFill>
                  <a:schemeClr val="tx1"/>
                </a:solidFill>
              </a:rPr>
              <a:t> </a:t>
            </a:r>
            <a:r>
              <a:rPr lang="en-GB" sz="1800" dirty="0" err="1">
                <a:solidFill>
                  <a:schemeClr val="tx1"/>
                </a:solidFill>
              </a:rPr>
              <a:t>Allocatie</a:t>
            </a:r>
            <a:r>
              <a:rPr lang="en-GB" sz="1800" dirty="0">
                <a:solidFill>
                  <a:schemeClr val="tx1"/>
                </a:solidFill>
              </a:rPr>
              <a:t> 2.0 </a:t>
            </a:r>
            <a:r>
              <a:rPr lang="en-GB" sz="1800" dirty="0" err="1">
                <a:solidFill>
                  <a:schemeClr val="tx1"/>
                </a:solidFill>
              </a:rPr>
              <a:t>berichtenverkeer</a:t>
            </a:r>
            <a:r>
              <a:rPr lang="en-GB" sz="1800" dirty="0">
                <a:solidFill>
                  <a:schemeClr val="tx1"/>
                </a:solidFill>
              </a:rPr>
              <a:t>’</a:t>
            </a:r>
          </a:p>
          <a:p>
            <a:pPr lvl="1">
              <a:buFont typeface="Wingdings" panose="05000000000000000000" pitchFamily="2" charset="2"/>
              <a:buChar char="§"/>
            </a:pPr>
            <a:r>
              <a:rPr lang="en-GB" sz="1800" i="1" dirty="0">
                <a:solidFill>
                  <a:srgbClr val="FF0000"/>
                </a:solidFill>
              </a:rPr>
              <a:t>RFC TR2021.6 [Not submitted and not approved]</a:t>
            </a:r>
          </a:p>
          <a:p>
            <a:pPr lvl="1">
              <a:buFont typeface="Wingdings" panose="05000000000000000000" pitchFamily="2" charset="2"/>
              <a:buChar char="§"/>
            </a:pPr>
            <a:r>
              <a:rPr lang="en-GB" sz="1800" dirty="0">
                <a:solidFill>
                  <a:srgbClr val="FF0000"/>
                </a:solidFill>
              </a:rPr>
              <a:t>RFC TR2021.7 Sender and receiver entities</a:t>
            </a:r>
          </a:p>
          <a:p>
            <a:pPr lvl="1">
              <a:buFont typeface="Wingdings" panose="05000000000000000000" pitchFamily="2" charset="2"/>
              <a:buChar char="§"/>
            </a:pPr>
            <a:r>
              <a:rPr lang="en-GB" sz="1800" dirty="0"/>
              <a:t>RFC 249.1 ‘</a:t>
            </a:r>
            <a:r>
              <a:rPr lang="en-GB" sz="1800" dirty="0" err="1"/>
              <a:t>Splitsen</a:t>
            </a:r>
            <a:r>
              <a:rPr lang="en-GB" sz="1800" dirty="0"/>
              <a:t> </a:t>
            </a:r>
            <a:r>
              <a:rPr lang="en-GB" sz="1800" dirty="0" err="1"/>
              <a:t>verbruiken</a:t>
            </a:r>
            <a:r>
              <a:rPr lang="en-GB" sz="1800" dirty="0"/>
              <a:t> </a:t>
            </a:r>
            <a:r>
              <a:rPr lang="en-GB" sz="1800" dirty="0" err="1"/>
              <a:t>bij</a:t>
            </a:r>
            <a:r>
              <a:rPr lang="en-GB" sz="1800" dirty="0"/>
              <a:t> PV-Switch’</a:t>
            </a:r>
          </a:p>
          <a:p>
            <a:pPr lvl="1">
              <a:buFont typeface="Wingdings" panose="05000000000000000000" pitchFamily="2" charset="2"/>
              <a:buChar char="§"/>
            </a:pPr>
            <a:r>
              <a:rPr lang="en-GB" sz="1800" dirty="0"/>
              <a:t>RFC 249.2 ‘Mapping XML </a:t>
            </a:r>
            <a:r>
              <a:rPr lang="en-GB" sz="1800" dirty="0" err="1"/>
              <a:t>Meetwaarden</a:t>
            </a:r>
            <a:r>
              <a:rPr lang="en-GB" sz="1800" dirty="0"/>
              <a:t> </a:t>
            </a:r>
            <a:r>
              <a:rPr lang="en-GB" sz="1800" dirty="0" err="1"/>
              <a:t>telemetrie</a:t>
            </a:r>
            <a:r>
              <a:rPr lang="en-GB" sz="1800" dirty="0"/>
              <a:t> met MSCONS 99</a:t>
            </a:r>
            <a:r>
              <a:rPr lang="en-GB" sz="1800" baseline="30000" dirty="0"/>
              <a:t>E</a:t>
            </a:r>
            <a:r>
              <a:rPr lang="en-GB" sz="1800" dirty="0"/>
              <a:t>’</a:t>
            </a:r>
          </a:p>
          <a:p>
            <a:pPr lvl="1">
              <a:buFont typeface="Wingdings" panose="05000000000000000000" pitchFamily="2" charset="2"/>
              <a:buChar char="§"/>
            </a:pPr>
            <a:r>
              <a:rPr lang="en-GB" sz="1800" dirty="0"/>
              <a:t>RFC 249.3 ‘Mapping </a:t>
            </a:r>
            <a:r>
              <a:rPr lang="en-GB" sz="1800" dirty="0" err="1"/>
              <a:t>statuscodes</a:t>
            </a:r>
            <a:r>
              <a:rPr lang="en-GB" sz="1800" dirty="0"/>
              <a:t> van XML </a:t>
            </a:r>
            <a:r>
              <a:rPr lang="en-GB" sz="1800" dirty="0" err="1"/>
              <a:t>Meetwaarden</a:t>
            </a:r>
            <a:r>
              <a:rPr lang="en-GB" sz="1800" dirty="0"/>
              <a:t> </a:t>
            </a:r>
            <a:r>
              <a:rPr lang="en-GB" sz="1800" dirty="0" err="1"/>
              <a:t>telemetrie</a:t>
            </a:r>
            <a:r>
              <a:rPr lang="en-GB" sz="1800" dirty="0"/>
              <a:t> </a:t>
            </a:r>
            <a:r>
              <a:rPr lang="en-GB" sz="1800" dirty="0" err="1"/>
              <a:t>naar</a:t>
            </a:r>
            <a:r>
              <a:rPr lang="en-GB" sz="1800" dirty="0"/>
              <a:t> BALL’</a:t>
            </a:r>
          </a:p>
          <a:p>
            <a:pPr lvl="1">
              <a:buFont typeface="Wingdings" panose="05000000000000000000" pitchFamily="2" charset="2"/>
              <a:buChar char="§"/>
            </a:pPr>
            <a:r>
              <a:rPr lang="en-GB" sz="1800" dirty="0">
                <a:solidFill>
                  <a:srgbClr val="131E34"/>
                </a:solidFill>
              </a:rPr>
              <a:t>RFC 249.4 ‘</a:t>
            </a:r>
            <a:r>
              <a:rPr lang="en-GB" sz="1800" dirty="0" err="1">
                <a:solidFill>
                  <a:srgbClr val="131E34"/>
                </a:solidFill>
              </a:rPr>
              <a:t>Tijdigheid</a:t>
            </a:r>
            <a:r>
              <a:rPr lang="en-GB" sz="1800" dirty="0">
                <a:solidFill>
                  <a:srgbClr val="131E34"/>
                </a:solidFill>
              </a:rPr>
              <a:t> </a:t>
            </a:r>
            <a:r>
              <a:rPr lang="en-GB" sz="1800" dirty="0" err="1">
                <a:solidFill>
                  <a:srgbClr val="131E34"/>
                </a:solidFill>
              </a:rPr>
              <a:t>maandelijkse</a:t>
            </a:r>
            <a:r>
              <a:rPr lang="en-GB" sz="1800" dirty="0">
                <a:solidFill>
                  <a:srgbClr val="131E34"/>
                </a:solidFill>
              </a:rPr>
              <a:t> </a:t>
            </a:r>
            <a:r>
              <a:rPr lang="en-GB" sz="1800" dirty="0" err="1">
                <a:solidFill>
                  <a:srgbClr val="131E34"/>
                </a:solidFill>
              </a:rPr>
              <a:t>bericht</a:t>
            </a:r>
            <a:r>
              <a:rPr lang="en-GB" sz="1800" dirty="0">
                <a:solidFill>
                  <a:srgbClr val="131E34"/>
                </a:solidFill>
              </a:rPr>
              <a:t> </a:t>
            </a:r>
            <a:r>
              <a:rPr lang="en-GB" sz="1800" dirty="0" err="1">
                <a:solidFill>
                  <a:srgbClr val="131E34"/>
                </a:solidFill>
              </a:rPr>
              <a:t>tijdseries</a:t>
            </a:r>
            <a:r>
              <a:rPr lang="en-GB" sz="1800" dirty="0">
                <a:solidFill>
                  <a:srgbClr val="131E34"/>
                </a:solidFill>
              </a:rPr>
              <a:t> ELK‘</a:t>
            </a:r>
          </a:p>
          <a:p>
            <a:pPr lvl="1">
              <a:buFont typeface="Wingdings" panose="05000000000000000000" pitchFamily="2" charset="2"/>
              <a:buChar char="§"/>
            </a:pPr>
            <a:r>
              <a:rPr lang="en-GB" sz="1800" dirty="0">
                <a:solidFill>
                  <a:srgbClr val="131E34"/>
                </a:solidFill>
              </a:rPr>
              <a:t>RFC 249.5 ‘</a:t>
            </a:r>
            <a:r>
              <a:rPr lang="en-GB" sz="1800" dirty="0" err="1">
                <a:solidFill>
                  <a:srgbClr val="131E34"/>
                </a:solidFill>
              </a:rPr>
              <a:t>Toevoegen</a:t>
            </a:r>
            <a:r>
              <a:rPr lang="en-GB" sz="1800" dirty="0">
                <a:solidFill>
                  <a:srgbClr val="131E34"/>
                </a:solidFill>
              </a:rPr>
              <a:t> Use-cases LNB-E’</a:t>
            </a:r>
          </a:p>
          <a:p>
            <a:pPr lvl="1">
              <a:buFont typeface="Wingdings" panose="05000000000000000000" pitchFamily="2" charset="2"/>
              <a:buChar char="§"/>
            </a:pPr>
            <a:r>
              <a:rPr lang="en-GB" sz="1800" dirty="0">
                <a:solidFill>
                  <a:srgbClr val="FF0000"/>
                </a:solidFill>
              </a:rPr>
              <a:t>RFC 249.6 Market role in BD </a:t>
            </a:r>
            <a:r>
              <a:rPr lang="en-GB" sz="1800" dirty="0" err="1">
                <a:solidFill>
                  <a:srgbClr val="FF0000"/>
                </a:solidFill>
              </a:rPr>
              <a:t>VolumeSeriesNotification</a:t>
            </a:r>
            <a:endParaRPr lang="en-GB" sz="1800" dirty="0">
              <a:solidFill>
                <a:srgbClr val="FF0000"/>
              </a:solidFill>
            </a:endParaRPr>
          </a:p>
          <a:p>
            <a:pPr lvl="1">
              <a:buFont typeface="Wingdings" panose="05000000000000000000" pitchFamily="2" charset="2"/>
              <a:buChar char="§"/>
            </a:pPr>
            <a:r>
              <a:rPr lang="en-GB" sz="1800" dirty="0"/>
              <a:t>RFC 231.1 ‘</a:t>
            </a:r>
            <a:r>
              <a:rPr lang="en-GB" sz="1800" dirty="0" err="1"/>
              <a:t>Handmatige</a:t>
            </a:r>
            <a:r>
              <a:rPr lang="en-GB" sz="1800" dirty="0"/>
              <a:t> </a:t>
            </a:r>
            <a:r>
              <a:rPr lang="en-GB" sz="1800" dirty="0" err="1"/>
              <a:t>acties</a:t>
            </a:r>
            <a:r>
              <a:rPr lang="en-GB" sz="1800" dirty="0"/>
              <a:t> RNB op </a:t>
            </a:r>
            <a:r>
              <a:rPr lang="en-GB" sz="1800" dirty="0" err="1"/>
              <a:t>niet-werkdagen</a:t>
            </a:r>
            <a:r>
              <a:rPr lang="en-GB" sz="1800" dirty="0"/>
              <a:t>’</a:t>
            </a:r>
          </a:p>
          <a:p>
            <a:pPr>
              <a:buFont typeface="Wingdings" panose="05000000000000000000" pitchFamily="2" charset="2"/>
              <a:buChar char="§"/>
            </a:pPr>
            <a:r>
              <a:rPr lang="en-GB" sz="1800" b="1" dirty="0"/>
              <a:t>Scope</a:t>
            </a:r>
          </a:p>
          <a:p>
            <a:pPr lvl="1">
              <a:buFont typeface="Wingdings" panose="05000000000000000000" pitchFamily="2" charset="2"/>
              <a:buChar char="§"/>
            </a:pPr>
            <a:r>
              <a:rPr lang="en-GB" sz="1800" dirty="0"/>
              <a:t>RFC TR2021.2 ‘</a:t>
            </a:r>
            <a:r>
              <a:rPr lang="en-GB" sz="1800" dirty="0" err="1"/>
              <a:t>Uitbreiden</a:t>
            </a:r>
            <a:r>
              <a:rPr lang="en-GB" sz="1800" dirty="0"/>
              <a:t> scope met IC259’</a:t>
            </a:r>
          </a:p>
          <a:p>
            <a:pPr lvl="1">
              <a:buFont typeface="Wingdings" panose="05000000000000000000" pitchFamily="2" charset="2"/>
              <a:buChar char="§"/>
            </a:pPr>
            <a:r>
              <a:rPr lang="en-GB" sz="1800" dirty="0"/>
              <a:t>RFC ‘</a:t>
            </a:r>
            <a:r>
              <a:rPr lang="en-GB" sz="1800" dirty="0" err="1"/>
              <a:t>Scopewijziging</a:t>
            </a:r>
            <a:r>
              <a:rPr lang="en-GB" sz="1800" dirty="0"/>
              <a:t> TR2021 door IC270’</a:t>
            </a:r>
          </a:p>
          <a:p>
            <a:pPr lvl="1">
              <a:buFont typeface="Wingdings" panose="05000000000000000000" pitchFamily="2" charset="2"/>
              <a:buChar char="§"/>
            </a:pPr>
            <a:endParaRPr lang="nl-NL" sz="1800" dirty="0"/>
          </a:p>
          <a:p>
            <a:pPr marL="0" indent="0">
              <a:buNone/>
            </a:pPr>
            <a:r>
              <a:rPr lang="en-GB" sz="1800" dirty="0"/>
              <a:t>A few service descriptions and message definitions have also changed as a result. The latest versions can be found on </a:t>
            </a:r>
            <a:r>
              <a:rPr lang="en-GB" sz="1800" dirty="0" err="1"/>
              <a:t>mijnNEDU</a:t>
            </a:r>
            <a:endParaRPr lang="en-GB" sz="1800" dirty="0"/>
          </a:p>
        </p:txBody>
      </p:sp>
      <p:sp>
        <p:nvSpPr>
          <p:cNvPr id="4" name="Tijdelijke aanduiding voor dianummer 3">
            <a:extLst>
              <a:ext uri="{FF2B5EF4-FFF2-40B4-BE49-F238E27FC236}">
                <a16:creationId xmlns:a16="http://schemas.microsoft.com/office/drawing/2014/main" id="{36D2649B-4A2C-4E44-84BC-F2091446036F}"/>
              </a:ext>
            </a:extLst>
          </p:cNvPr>
          <p:cNvSpPr>
            <a:spLocks noGrp="1"/>
          </p:cNvSpPr>
          <p:nvPr>
            <p:ph type="sldNum" sz="quarter" idx="12"/>
          </p:nvPr>
        </p:nvSpPr>
        <p:spPr/>
        <p:txBody>
          <a:bodyPr/>
          <a:lstStyle/>
          <a:p>
            <a:fld id="{A1C3A1F5-F269-2A47-BBB9-BDB2D4CF88E3}" type="slidenum">
              <a:rPr lang="nl-NL" smtClean="0"/>
              <a:t>27</a:t>
            </a:fld>
            <a:endParaRPr lang="nl-NL"/>
          </a:p>
        </p:txBody>
      </p:sp>
    </p:spTree>
    <p:extLst>
      <p:ext uri="{BB962C8B-B14F-4D97-AF65-F5344CB8AC3E}">
        <p14:creationId xmlns:p14="http://schemas.microsoft.com/office/powerpoint/2010/main" val="36174865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en-GB" sz="1800">
                <a:latin typeface="Calibri" panose="020F0502020204030204" pitchFamily="34" charset="0"/>
                <a:ea typeface="Calibri" panose="020F0502020204030204" pitchFamily="34" charset="0"/>
                <a:cs typeface="Arial" panose="020B0604020202020204" pitchFamily="34" charset="0"/>
              </a:rPr>
            </a:br>
            <a:endParaRPr lang="en-GB" sz="1800">
              <a:latin typeface="Calibri" panose="020F0502020204030204" pitchFamily="34" charset="0"/>
              <a:ea typeface="Calibri" panose="020F0502020204030204" pitchFamily="34" charset="0"/>
              <a:cs typeface="Arial" panose="020B0604020202020204" pitchFamily="34" charset="0"/>
            </a:endParaRPr>
          </a:p>
        </p:txBody>
      </p:sp>
      <p:sp>
        <p:nvSpPr>
          <p:cNvPr id="3" name="Tijdelijke aanduiding voor inhoud 2"/>
          <p:cNvSpPr>
            <a:spLocks noGrp="1"/>
          </p:cNvSpPr>
          <p:nvPr>
            <p:ph idx="1"/>
          </p:nvPr>
        </p:nvSpPr>
        <p:spPr>
          <a:xfrm>
            <a:off x="457199" y="1343025"/>
            <a:ext cx="11030400" cy="4783138"/>
          </a:xfrm>
        </p:spPr>
        <p:txBody>
          <a:bodyPr/>
          <a:lstStyle/>
          <a:p>
            <a:pPr marL="0" indent="0">
              <a:buNone/>
            </a:pPr>
            <a:r>
              <a:rPr lang="en-GB" sz="2800" b="1">
                <a:latin typeface="+mj-lt"/>
                <a:ea typeface="Calibri" panose="020F0502020204030204" pitchFamily="34" charset="0"/>
                <a:cs typeface="Arial" panose="020B0604020202020204" pitchFamily="34" charset="0"/>
              </a:rPr>
              <a:t>Programme Allocatie 2.0 on mijnNEDU</a:t>
            </a:r>
            <a:br>
              <a:rPr lang="en-GB" sz="2800">
                <a:latin typeface="+mj-lt"/>
                <a:ea typeface="Calibri" panose="020F0502020204030204" pitchFamily="34" charset="0"/>
                <a:cs typeface="Arial" panose="020B0604020202020204" pitchFamily="34" charset="0"/>
              </a:rPr>
            </a:br>
            <a:endParaRPr lang="en-GB" sz="2800">
              <a:latin typeface="+mj-lt"/>
              <a:ea typeface="Calibri" panose="020F0502020204030204" pitchFamily="34" charset="0"/>
              <a:cs typeface="Arial" panose="020B0604020202020204" pitchFamily="34" charset="0"/>
            </a:endParaRPr>
          </a:p>
          <a:p>
            <a:pPr marL="0" indent="0">
              <a:buNone/>
            </a:pPr>
            <a:r>
              <a:rPr lang="en-GB" sz="2400" i="1">
                <a:latin typeface="+mj-lt"/>
                <a:ea typeface="Calibri" panose="020F0502020204030204" pitchFamily="34" charset="0"/>
                <a:cs typeface="Arial" panose="020B0604020202020204" pitchFamily="34" charset="0"/>
              </a:rPr>
              <a:t>Mirjam van der Horst - project manager NEDU, chairman SR NEDU and secretary SSG</a:t>
            </a:r>
          </a:p>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28</a:t>
            </a:fld>
            <a:endParaRPr lang="nl-NL"/>
          </a:p>
        </p:txBody>
      </p:sp>
    </p:spTree>
    <p:extLst>
      <p:ext uri="{BB962C8B-B14F-4D97-AF65-F5344CB8AC3E}">
        <p14:creationId xmlns:p14="http://schemas.microsoft.com/office/powerpoint/2010/main" val="33368338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764AE0-BA11-4722-A17A-F2A0B54AEAA3}"/>
              </a:ext>
            </a:extLst>
          </p:cNvPr>
          <p:cNvSpPr>
            <a:spLocks noGrp="1"/>
          </p:cNvSpPr>
          <p:nvPr>
            <p:ph type="title"/>
          </p:nvPr>
        </p:nvSpPr>
        <p:spPr/>
        <p:txBody>
          <a:bodyPr/>
          <a:lstStyle/>
          <a:p>
            <a:r>
              <a:rPr lang="en-GB" sz="2800" b="1"/>
              <a:t>Programme Allocatie 2.0 on mijnNEDU</a:t>
            </a:r>
          </a:p>
        </p:txBody>
      </p:sp>
      <p:sp>
        <p:nvSpPr>
          <p:cNvPr id="3" name="Tijdelijke aanduiding voor inhoud 2">
            <a:extLst>
              <a:ext uri="{FF2B5EF4-FFF2-40B4-BE49-F238E27FC236}">
                <a16:creationId xmlns:a16="http://schemas.microsoft.com/office/drawing/2014/main" id="{24BF8E87-F37C-4BFA-AC86-F06D2A693C4D}"/>
              </a:ext>
            </a:extLst>
          </p:cNvPr>
          <p:cNvSpPr>
            <a:spLocks noGrp="1"/>
          </p:cNvSpPr>
          <p:nvPr>
            <p:ph idx="1"/>
          </p:nvPr>
        </p:nvSpPr>
        <p:spPr/>
        <p:txBody>
          <a:bodyPr>
            <a:normAutofit/>
          </a:bodyPr>
          <a:lstStyle/>
          <a:p>
            <a:pPr>
              <a:buFont typeface="Wingdings" panose="05000000000000000000" pitchFamily="2" charset="2"/>
              <a:buChar char="§"/>
            </a:pPr>
            <a:endParaRPr lang="nl-NL" sz="1800" dirty="0"/>
          </a:p>
          <a:p>
            <a:pPr>
              <a:buFont typeface="Wingdings" panose="05000000000000000000" pitchFamily="2" charset="2"/>
              <a:buChar char="§"/>
            </a:pPr>
            <a:r>
              <a:rPr lang="en-GB" sz="1800"/>
              <a:t>All approve documents for the programme (not the tranches) can be found at </a:t>
            </a:r>
            <a:r>
              <a:rPr lang="en-GB" sz="1800">
                <a:hlinkClick r:id="rId2"/>
              </a:rPr>
              <a:t>‘Programme Allocatie 2.0’</a:t>
            </a:r>
            <a:r>
              <a:rPr lang="en-GB" sz="1800"/>
              <a:t>, such as:</a:t>
            </a:r>
          </a:p>
          <a:p>
            <a:pPr lvl="1">
              <a:buFont typeface="Wingdings" panose="05000000000000000000" pitchFamily="2" charset="2"/>
              <a:buChar char="§"/>
            </a:pPr>
            <a:r>
              <a:rPr lang="en-GB" sz="1800"/>
              <a:t>organisation of the programme</a:t>
            </a:r>
          </a:p>
          <a:p>
            <a:pPr lvl="1">
              <a:buFont typeface="Wingdings" panose="05000000000000000000" pitchFamily="2" charset="2"/>
              <a:buChar char="§"/>
            </a:pPr>
            <a:r>
              <a:rPr lang="en-GB" sz="1800"/>
              <a:t>scope and implementation strategy</a:t>
            </a:r>
          </a:p>
          <a:p>
            <a:pPr lvl="1">
              <a:buFont typeface="Wingdings" panose="05000000000000000000" pitchFamily="2" charset="2"/>
              <a:buChar char="§"/>
            </a:pPr>
            <a:r>
              <a:rPr lang="en-GB" sz="1800"/>
              <a:t>planning</a:t>
            </a:r>
          </a:p>
          <a:p>
            <a:pPr lvl="1">
              <a:buFont typeface="Wingdings" panose="05000000000000000000" pitchFamily="2" charset="2"/>
              <a:buChar char="§"/>
            </a:pPr>
            <a:r>
              <a:rPr lang="en-GB" sz="1800"/>
              <a:t>public justification</a:t>
            </a:r>
          </a:p>
          <a:p>
            <a:pPr lvl="1">
              <a:buFont typeface="Wingdings" panose="05000000000000000000" pitchFamily="2" charset="2"/>
              <a:buChar char="§"/>
            </a:pPr>
            <a:r>
              <a:rPr lang="en-GB" sz="1800"/>
              <a:t>main story for the programme (brief explanation about why, how and what for Allocatie 2.0) </a:t>
            </a:r>
          </a:p>
        </p:txBody>
      </p:sp>
      <p:sp>
        <p:nvSpPr>
          <p:cNvPr id="4" name="Tijdelijke aanduiding voor dianummer 3">
            <a:extLst>
              <a:ext uri="{FF2B5EF4-FFF2-40B4-BE49-F238E27FC236}">
                <a16:creationId xmlns:a16="http://schemas.microsoft.com/office/drawing/2014/main" id="{36D2649B-4A2C-4E44-84BC-F2091446036F}"/>
              </a:ext>
            </a:extLst>
          </p:cNvPr>
          <p:cNvSpPr>
            <a:spLocks noGrp="1"/>
          </p:cNvSpPr>
          <p:nvPr>
            <p:ph type="sldNum" sz="quarter" idx="12"/>
          </p:nvPr>
        </p:nvSpPr>
        <p:spPr/>
        <p:txBody>
          <a:bodyPr/>
          <a:lstStyle/>
          <a:p>
            <a:fld id="{A1C3A1F5-F269-2A47-BBB9-BDB2D4CF88E3}" type="slidenum">
              <a:rPr lang="nl-NL" smtClean="0"/>
              <a:t>29</a:t>
            </a:fld>
            <a:endParaRPr lang="nl-NL"/>
          </a:p>
        </p:txBody>
      </p:sp>
    </p:spTree>
    <p:extLst>
      <p:ext uri="{BB962C8B-B14F-4D97-AF65-F5344CB8AC3E}">
        <p14:creationId xmlns:p14="http://schemas.microsoft.com/office/powerpoint/2010/main" val="377589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199" y="522000"/>
            <a:ext cx="9378000" cy="713631"/>
          </a:xfrm>
        </p:spPr>
        <p:txBody>
          <a:bodyPr/>
          <a:lstStyle/>
          <a:p>
            <a:pPr>
              <a:lnSpc>
                <a:spcPct val="115000"/>
              </a:lnSpc>
              <a:spcAft>
                <a:spcPts val="800"/>
              </a:spcAft>
            </a:pPr>
            <a:br>
              <a:rPr lang="en-GB" sz="1800">
                <a:latin typeface="Calibri" panose="020F0502020204030204" pitchFamily="34" charset="0"/>
                <a:ea typeface="Calibri" panose="020F0502020204030204" pitchFamily="34" charset="0"/>
                <a:cs typeface="Arial" panose="020B0604020202020204" pitchFamily="34" charset="0"/>
              </a:rPr>
            </a:br>
            <a:endParaRPr lang="en-GB" sz="1800">
              <a:latin typeface="Calibri" panose="020F0502020204030204" pitchFamily="34" charset="0"/>
              <a:ea typeface="Calibri" panose="020F0502020204030204" pitchFamily="34" charset="0"/>
              <a:cs typeface="Arial" panose="020B0604020202020204" pitchFamily="34" charset="0"/>
            </a:endParaRPr>
          </a:p>
        </p:txBody>
      </p:sp>
      <p:sp>
        <p:nvSpPr>
          <p:cNvPr id="3" name="Tijdelijke aanduiding voor inhoud 2"/>
          <p:cNvSpPr>
            <a:spLocks noGrp="1"/>
          </p:cNvSpPr>
          <p:nvPr>
            <p:ph idx="1"/>
          </p:nvPr>
        </p:nvSpPr>
        <p:spPr>
          <a:xfrm>
            <a:off x="457199" y="1343025"/>
            <a:ext cx="11030400" cy="4783138"/>
          </a:xfrm>
        </p:spPr>
        <p:txBody>
          <a:bodyPr/>
          <a:lstStyle/>
          <a:p>
            <a:pPr marL="0" indent="0">
              <a:buNone/>
            </a:pPr>
            <a:r>
              <a:rPr lang="en-GB" sz="2800" b="1">
                <a:solidFill>
                  <a:srgbClr val="000000"/>
                </a:solidFill>
                <a:latin typeface="+mj-lt"/>
                <a:ea typeface="Calibri" panose="020F0502020204030204" pitchFamily="34" charset="0"/>
                <a:cs typeface="Arial" panose="020B0604020202020204" pitchFamily="34" charset="0"/>
              </a:rPr>
              <a:t>Qualification MMC Hub TenneT</a:t>
            </a:r>
            <a:br>
              <a:rPr lang="en-GB" sz="2800">
                <a:latin typeface="+mj-lt"/>
                <a:ea typeface="Calibri" panose="020F0502020204030204" pitchFamily="34" charset="0"/>
                <a:cs typeface="Arial" panose="020B0604020202020204" pitchFamily="34" charset="0"/>
              </a:rPr>
            </a:br>
            <a:endParaRPr lang="en-GB" sz="2800">
              <a:latin typeface="+mj-lt"/>
              <a:ea typeface="Calibri" panose="020F0502020204030204" pitchFamily="34" charset="0"/>
              <a:cs typeface="Arial" panose="020B0604020202020204" pitchFamily="34" charset="0"/>
            </a:endParaRPr>
          </a:p>
          <a:p>
            <a:pPr marL="0" indent="0">
              <a:buNone/>
            </a:pPr>
            <a:r>
              <a:rPr lang="en-GB" sz="2400" i="1">
                <a:solidFill>
                  <a:srgbClr val="000000"/>
                </a:solidFill>
                <a:latin typeface="+mj-lt"/>
                <a:ea typeface="Calibri" panose="020F0502020204030204" pitchFamily="34" charset="0"/>
                <a:cs typeface="Arial" panose="020B0604020202020204" pitchFamily="34" charset="0"/>
              </a:rPr>
              <a:t>Elderik de Witte - Project manager Allocatie 2.0 TenneT</a:t>
            </a:r>
          </a:p>
          <a:p>
            <a:pPr marL="0" indent="0">
              <a:buNone/>
            </a:pPr>
            <a:endParaRPr lang="nl-NL" sz="24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sz="1800" dirty="0">
              <a:latin typeface="Verdana" panose="020B0604030504040204" pitchFamily="34" charset="0"/>
              <a:ea typeface="Calibri" panose="020F0502020204030204" pitchFamily="34" charset="0"/>
              <a:cs typeface="Arial" panose="020B0604020202020204" pitchFamily="34" charset="0"/>
            </a:endParaRPr>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3</a:t>
            </a:fld>
            <a:endParaRPr lang="nl-NL"/>
          </a:p>
        </p:txBody>
      </p:sp>
    </p:spTree>
    <p:extLst>
      <p:ext uri="{BB962C8B-B14F-4D97-AF65-F5344CB8AC3E}">
        <p14:creationId xmlns:p14="http://schemas.microsoft.com/office/powerpoint/2010/main" val="35357855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jdelijke aanduiding voor dianummer 5"/>
          <p:cNvSpPr>
            <a:spLocks noGrp="1"/>
          </p:cNvSpPr>
          <p:nvPr>
            <p:ph type="sldNum" sz="quarter" idx="12"/>
          </p:nvPr>
        </p:nvSpPr>
        <p:spPr>
          <a:xfrm>
            <a:off x="8920800" y="6483600"/>
            <a:ext cx="2548800" cy="331200"/>
          </a:xfrm>
        </p:spPr>
        <p:txBody>
          <a:bodyPr/>
          <a:lstStyle/>
          <a:p>
            <a:pPr>
              <a:defRPr/>
            </a:pPr>
            <a:fld id="{C6CB1DFD-CF3E-4A01-9561-5B47227590B9}" type="slidenum">
              <a:rPr lang="en-US" smtClean="0">
                <a:latin typeface="Calibri"/>
                <a:cs typeface="Calibri"/>
              </a:rPr>
              <a:pPr>
                <a:defRPr/>
              </a:pPr>
              <a:t>30</a:t>
            </a:fld>
            <a:endParaRPr lang="en-US">
              <a:latin typeface="Calibri"/>
              <a:cs typeface="Calibri"/>
            </a:endParaRPr>
          </a:p>
        </p:txBody>
      </p:sp>
      <p:sp>
        <p:nvSpPr>
          <p:cNvPr id="2" name="Rechthoek 1">
            <a:extLst>
              <a:ext uri="{FF2B5EF4-FFF2-40B4-BE49-F238E27FC236}">
                <a16:creationId xmlns:a16="http://schemas.microsoft.com/office/drawing/2014/main" id="{0AB5EBC4-C5D7-FE4A-9129-5C548A3E8EE1}"/>
              </a:ext>
            </a:extLst>
          </p:cNvPr>
          <p:cNvSpPr/>
          <p:nvPr/>
        </p:nvSpPr>
        <p:spPr>
          <a:xfrm>
            <a:off x="2431473" y="1074509"/>
            <a:ext cx="5731072" cy="1938992"/>
          </a:xfrm>
          <a:prstGeom prst="rect">
            <a:avLst/>
          </a:prstGeom>
        </p:spPr>
        <p:txBody>
          <a:bodyPr wrap="square">
            <a:spAutoFit/>
          </a:bodyPr>
          <a:lstStyle/>
          <a:p>
            <a:endParaRPr lang="nl-NL" sz="3000" b="1" dirty="0">
              <a:solidFill>
                <a:srgbClr val="000000"/>
              </a:solidFill>
              <a:cs typeface="Calibri"/>
            </a:endParaRPr>
          </a:p>
          <a:p>
            <a:endParaRPr lang="nl-NL" sz="3000" b="1" dirty="0">
              <a:solidFill>
                <a:srgbClr val="000000"/>
              </a:solidFill>
              <a:cs typeface="Calibri"/>
            </a:endParaRPr>
          </a:p>
          <a:p>
            <a:r>
              <a:rPr lang="en-GB" sz="3000" b="1">
                <a:solidFill>
                  <a:srgbClr val="000000"/>
                </a:solidFill>
                <a:cs typeface="Calibri"/>
              </a:rPr>
              <a:t>Questions? </a:t>
            </a:r>
          </a:p>
          <a:p>
            <a:endParaRPr lang="nl-NL" sz="3000" b="1" dirty="0">
              <a:solidFill>
                <a:srgbClr val="000000"/>
              </a:solidFill>
              <a:cs typeface="Calibri"/>
            </a:endParaRPr>
          </a:p>
        </p:txBody>
      </p:sp>
    </p:spTree>
    <p:extLst>
      <p:ext uri="{BB962C8B-B14F-4D97-AF65-F5344CB8AC3E}">
        <p14:creationId xmlns:p14="http://schemas.microsoft.com/office/powerpoint/2010/main" val="23203178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jdelijke aanduiding voor dianummer 5"/>
          <p:cNvSpPr>
            <a:spLocks noGrp="1"/>
          </p:cNvSpPr>
          <p:nvPr>
            <p:ph type="sldNum" sz="quarter" idx="12"/>
          </p:nvPr>
        </p:nvSpPr>
        <p:spPr>
          <a:xfrm>
            <a:off x="8920800" y="6483600"/>
            <a:ext cx="2548800" cy="331200"/>
          </a:xfrm>
        </p:spPr>
        <p:txBody>
          <a:bodyPr/>
          <a:lstStyle/>
          <a:p>
            <a:pPr>
              <a:defRPr/>
            </a:pPr>
            <a:fld id="{C6CB1DFD-CF3E-4A01-9561-5B47227590B9}" type="slidenum">
              <a:rPr lang="en-US" smtClean="0">
                <a:latin typeface="Calibri"/>
                <a:cs typeface="Calibri"/>
              </a:rPr>
              <a:pPr>
                <a:defRPr/>
              </a:pPr>
              <a:t>31</a:t>
            </a:fld>
            <a:endParaRPr lang="en-US">
              <a:latin typeface="Calibri"/>
              <a:cs typeface="Calibri"/>
            </a:endParaRPr>
          </a:p>
        </p:txBody>
      </p:sp>
      <p:sp>
        <p:nvSpPr>
          <p:cNvPr id="2" name="Rechthoek 1">
            <a:extLst>
              <a:ext uri="{FF2B5EF4-FFF2-40B4-BE49-F238E27FC236}">
                <a16:creationId xmlns:a16="http://schemas.microsoft.com/office/drawing/2014/main" id="{0AB5EBC4-C5D7-FE4A-9129-5C548A3E8EE1}"/>
              </a:ext>
            </a:extLst>
          </p:cNvPr>
          <p:cNvSpPr/>
          <p:nvPr/>
        </p:nvSpPr>
        <p:spPr>
          <a:xfrm>
            <a:off x="2431473" y="1074509"/>
            <a:ext cx="5731072" cy="1477328"/>
          </a:xfrm>
          <a:prstGeom prst="rect">
            <a:avLst/>
          </a:prstGeom>
        </p:spPr>
        <p:txBody>
          <a:bodyPr wrap="square">
            <a:spAutoFit/>
          </a:bodyPr>
          <a:lstStyle/>
          <a:p>
            <a:endParaRPr lang="nl-NL" sz="3000" b="1" dirty="0">
              <a:solidFill>
                <a:srgbClr val="000000"/>
              </a:solidFill>
              <a:cs typeface="Calibri"/>
            </a:endParaRPr>
          </a:p>
          <a:p>
            <a:endParaRPr lang="nl-NL" sz="3000" b="1" dirty="0">
              <a:solidFill>
                <a:srgbClr val="000000"/>
              </a:solidFill>
              <a:cs typeface="Calibri"/>
            </a:endParaRPr>
          </a:p>
          <a:p>
            <a:r>
              <a:rPr lang="en-GB" sz="3000" b="1">
                <a:solidFill>
                  <a:srgbClr val="000000"/>
                </a:solidFill>
                <a:cs typeface="Calibri"/>
              </a:rPr>
              <a:t>Thank you for your attention</a:t>
            </a:r>
          </a:p>
        </p:txBody>
      </p:sp>
    </p:spTree>
    <p:extLst>
      <p:ext uri="{BB962C8B-B14F-4D97-AF65-F5344CB8AC3E}">
        <p14:creationId xmlns:p14="http://schemas.microsoft.com/office/powerpoint/2010/main" val="3579309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09601" y="1343025"/>
            <a:ext cx="10877998" cy="4783138"/>
          </a:xfrm>
        </p:spPr>
        <p:txBody>
          <a:bodyPr/>
          <a:lstStyle/>
          <a:p>
            <a:pPr marL="0" indent="0">
              <a:buNone/>
            </a:pPr>
            <a:endParaRPr lang="nl-NL" dirty="0"/>
          </a:p>
          <a:p>
            <a:pPr marL="0" indent="0">
              <a:buNone/>
            </a:pPr>
            <a:endParaRPr lang="nl-NL" dirty="0"/>
          </a:p>
          <a:p>
            <a:endParaRPr lang="nl-NL" dirty="0"/>
          </a:p>
          <a:p>
            <a:pPr marL="0" indent="0">
              <a:buNone/>
            </a:pPr>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4</a:t>
            </a:fld>
            <a:endParaRPr lang="nl-NL"/>
          </a:p>
        </p:txBody>
      </p:sp>
      <p:graphicFrame>
        <p:nvGraphicFramePr>
          <p:cNvPr id="32" name="Diagram 31">
            <a:extLst>
              <a:ext uri="{FF2B5EF4-FFF2-40B4-BE49-F238E27FC236}">
                <a16:creationId xmlns:a16="http://schemas.microsoft.com/office/drawing/2014/main" id="{FE5C619F-2712-4853-859B-18577E580A34}"/>
              </a:ext>
            </a:extLst>
          </p:cNvPr>
          <p:cNvGraphicFramePr/>
          <p:nvPr>
            <p:extLst>
              <p:ext uri="{D42A27DB-BD31-4B8C-83A1-F6EECF244321}">
                <p14:modId xmlns:p14="http://schemas.microsoft.com/office/powerpoint/2010/main" val="290633112"/>
              </p:ext>
            </p:extLst>
          </p:nvPr>
        </p:nvGraphicFramePr>
        <p:xfrm>
          <a:off x="457199" y="734451"/>
          <a:ext cx="10410546" cy="71762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 name="Titel 1">
            <a:extLst>
              <a:ext uri="{FF2B5EF4-FFF2-40B4-BE49-F238E27FC236}">
                <a16:creationId xmlns:a16="http://schemas.microsoft.com/office/drawing/2014/main" id="{E889DEAA-72A1-0E4D-874D-E0D6C506C928}"/>
              </a:ext>
            </a:extLst>
          </p:cNvPr>
          <p:cNvSpPr>
            <a:spLocks noGrp="1"/>
          </p:cNvSpPr>
          <p:nvPr>
            <p:ph type="title"/>
          </p:nvPr>
        </p:nvSpPr>
        <p:spPr>
          <a:xfrm>
            <a:off x="609601" y="483992"/>
            <a:ext cx="8579555" cy="713631"/>
          </a:xfrm>
        </p:spPr>
        <p:txBody>
          <a:bodyPr/>
          <a:lstStyle/>
          <a:p>
            <a:r>
              <a:rPr lang="en-GB" sz="2800" b="1"/>
              <a:t>Qualification MMC Hub in 2 steps</a:t>
            </a:r>
          </a:p>
        </p:txBody>
      </p:sp>
    </p:spTree>
    <p:extLst>
      <p:ext uri="{BB962C8B-B14F-4D97-AF65-F5344CB8AC3E}">
        <p14:creationId xmlns:p14="http://schemas.microsoft.com/office/powerpoint/2010/main" val="2042734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5</a:t>
            </a:fld>
            <a:endParaRPr lang="nl-NL"/>
          </a:p>
        </p:txBody>
      </p:sp>
      <p:sp>
        <p:nvSpPr>
          <p:cNvPr id="5" name="Rechthoek: afgeronde hoeken 20">
            <a:extLst>
              <a:ext uri="{FF2B5EF4-FFF2-40B4-BE49-F238E27FC236}">
                <a16:creationId xmlns:a16="http://schemas.microsoft.com/office/drawing/2014/main" id="{3E980A5B-9740-442A-A5D9-5D322EB104AB}"/>
              </a:ext>
            </a:extLst>
          </p:cNvPr>
          <p:cNvSpPr/>
          <p:nvPr/>
        </p:nvSpPr>
        <p:spPr>
          <a:xfrm>
            <a:off x="908954" y="1940358"/>
            <a:ext cx="9789525" cy="205740"/>
          </a:xfrm>
          <a:prstGeom prst="roundRect">
            <a:avLst>
              <a:gd name="adj" fmla="val 4801"/>
            </a:avLst>
          </a:prstGeom>
          <a:solidFill>
            <a:sysClr val="window" lastClr="FFFFFF">
              <a:lumMod val="85000"/>
            </a:sysClr>
          </a:solidFill>
          <a:ln w="12700" cap="flat" cmpd="sng" algn="ctr">
            <a:solidFill>
              <a:sysClr val="windowText" lastClr="000000"/>
            </a:solidFill>
            <a:prstDash val="solid"/>
            <a:miter lim="800000"/>
          </a:ln>
          <a:effectLst/>
        </p:spPr>
        <p:txBody>
          <a:bodyPr rtlCol="0" anchor="ctr"/>
          <a:lstStyle/>
          <a:p>
            <a:pPr algn="ctr" defTabSz="685783"/>
            <a:endParaRPr lang="nl-NL" sz="1350" kern="0">
              <a:solidFill>
                <a:prstClr val="white"/>
              </a:solidFill>
              <a:latin typeface="Calibri" panose="020F0502020204030204"/>
            </a:endParaRPr>
          </a:p>
        </p:txBody>
      </p:sp>
      <p:sp>
        <p:nvSpPr>
          <p:cNvPr id="8" name="Rectangle 45">
            <a:extLst>
              <a:ext uri="{FF2B5EF4-FFF2-40B4-BE49-F238E27FC236}">
                <a16:creationId xmlns:a16="http://schemas.microsoft.com/office/drawing/2014/main" id="{505249A4-4750-497B-831F-BCC39DAA0F9A}"/>
              </a:ext>
            </a:extLst>
          </p:cNvPr>
          <p:cNvSpPr/>
          <p:nvPr/>
        </p:nvSpPr>
        <p:spPr>
          <a:xfrm>
            <a:off x="2199586" y="1974648"/>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Nov‘21</a:t>
            </a:r>
          </a:p>
        </p:txBody>
      </p:sp>
      <p:sp>
        <p:nvSpPr>
          <p:cNvPr id="9" name="Rectangle 46">
            <a:extLst>
              <a:ext uri="{FF2B5EF4-FFF2-40B4-BE49-F238E27FC236}">
                <a16:creationId xmlns:a16="http://schemas.microsoft.com/office/drawing/2014/main" id="{2342168A-9D06-4A62-8DBA-1D1F9975781D}"/>
              </a:ext>
            </a:extLst>
          </p:cNvPr>
          <p:cNvSpPr/>
          <p:nvPr/>
        </p:nvSpPr>
        <p:spPr>
          <a:xfrm>
            <a:off x="3075720" y="1974648"/>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Dec‘21</a:t>
            </a:r>
          </a:p>
        </p:txBody>
      </p:sp>
      <p:sp>
        <p:nvSpPr>
          <p:cNvPr id="10" name="Rectangle 47">
            <a:extLst>
              <a:ext uri="{FF2B5EF4-FFF2-40B4-BE49-F238E27FC236}">
                <a16:creationId xmlns:a16="http://schemas.microsoft.com/office/drawing/2014/main" id="{E4E856E7-3A26-41D7-B2CF-E0CBA6676824}"/>
              </a:ext>
            </a:extLst>
          </p:cNvPr>
          <p:cNvSpPr/>
          <p:nvPr/>
        </p:nvSpPr>
        <p:spPr>
          <a:xfrm>
            <a:off x="3951855" y="1974648"/>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Jan '22</a:t>
            </a:r>
          </a:p>
        </p:txBody>
      </p:sp>
      <p:sp>
        <p:nvSpPr>
          <p:cNvPr id="11" name="Rectangle 48">
            <a:extLst>
              <a:ext uri="{FF2B5EF4-FFF2-40B4-BE49-F238E27FC236}">
                <a16:creationId xmlns:a16="http://schemas.microsoft.com/office/drawing/2014/main" id="{F0B43C0E-AF94-4E80-BC8E-F266DA98CB05}"/>
              </a:ext>
            </a:extLst>
          </p:cNvPr>
          <p:cNvSpPr/>
          <p:nvPr/>
        </p:nvSpPr>
        <p:spPr>
          <a:xfrm>
            <a:off x="4827989" y="1974648"/>
            <a:ext cx="827560" cy="13716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Feb '22</a:t>
            </a:r>
          </a:p>
        </p:txBody>
      </p:sp>
      <p:sp>
        <p:nvSpPr>
          <p:cNvPr id="12" name="Rectangle 49">
            <a:extLst>
              <a:ext uri="{FF2B5EF4-FFF2-40B4-BE49-F238E27FC236}">
                <a16:creationId xmlns:a16="http://schemas.microsoft.com/office/drawing/2014/main" id="{BCF9B5A1-4EFE-4255-A592-44C758225336}"/>
              </a:ext>
            </a:extLst>
          </p:cNvPr>
          <p:cNvSpPr/>
          <p:nvPr/>
        </p:nvSpPr>
        <p:spPr>
          <a:xfrm>
            <a:off x="5704123" y="1974648"/>
            <a:ext cx="827560" cy="13716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Mar ‘22</a:t>
            </a:r>
          </a:p>
        </p:txBody>
      </p:sp>
      <p:sp>
        <p:nvSpPr>
          <p:cNvPr id="13" name="Rectangle 50">
            <a:extLst>
              <a:ext uri="{FF2B5EF4-FFF2-40B4-BE49-F238E27FC236}">
                <a16:creationId xmlns:a16="http://schemas.microsoft.com/office/drawing/2014/main" id="{83EB4955-BCA2-4E32-9E4C-44992A9B4ACB}"/>
              </a:ext>
            </a:extLst>
          </p:cNvPr>
          <p:cNvSpPr/>
          <p:nvPr/>
        </p:nvSpPr>
        <p:spPr>
          <a:xfrm>
            <a:off x="6580257" y="1974648"/>
            <a:ext cx="827560" cy="13716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Apr ‘22</a:t>
            </a:r>
          </a:p>
        </p:txBody>
      </p:sp>
      <p:sp>
        <p:nvSpPr>
          <p:cNvPr id="14" name="Rectangle 73">
            <a:extLst>
              <a:ext uri="{FF2B5EF4-FFF2-40B4-BE49-F238E27FC236}">
                <a16:creationId xmlns:a16="http://schemas.microsoft.com/office/drawing/2014/main" id="{7911E8FE-F609-412B-908D-8241A4414163}"/>
              </a:ext>
            </a:extLst>
          </p:cNvPr>
          <p:cNvSpPr/>
          <p:nvPr/>
        </p:nvSpPr>
        <p:spPr>
          <a:xfrm>
            <a:off x="971358" y="1944988"/>
            <a:ext cx="754380" cy="19765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defRPr/>
            </a:pPr>
            <a:r>
              <a:rPr lang="en-GB" sz="750" b="1">
                <a:solidFill>
                  <a:prstClr val="white"/>
                </a:solidFill>
                <a:latin typeface="Arial"/>
                <a:cs typeface="Arial"/>
              </a:rPr>
              <a:t>Timeline</a:t>
            </a:r>
          </a:p>
        </p:txBody>
      </p:sp>
      <p:sp>
        <p:nvSpPr>
          <p:cNvPr id="15" name="Rechthoek: afgeronde hoeken 14">
            <a:extLst>
              <a:ext uri="{FF2B5EF4-FFF2-40B4-BE49-F238E27FC236}">
                <a16:creationId xmlns:a16="http://schemas.microsoft.com/office/drawing/2014/main" id="{9625D230-E53D-440A-9B53-C0EF51651D5C}"/>
              </a:ext>
            </a:extLst>
          </p:cNvPr>
          <p:cNvSpPr/>
          <p:nvPr/>
        </p:nvSpPr>
        <p:spPr>
          <a:xfrm>
            <a:off x="908955" y="2210495"/>
            <a:ext cx="9789524" cy="2303316"/>
          </a:xfrm>
          <a:prstGeom prst="roundRect">
            <a:avLst>
              <a:gd name="adj" fmla="val 8081"/>
            </a:avLst>
          </a:prstGeom>
          <a:solidFill>
            <a:schemeClr val="accent3">
              <a:lumMod val="20000"/>
              <a:lumOff val="80000"/>
            </a:schemeClr>
          </a:solidFill>
          <a:ln w="3175" cap="flat" cmpd="sng" algn="ctr">
            <a:solidFill>
              <a:schemeClr val="accent2">
                <a:lumMod val="75000"/>
              </a:schemeClr>
            </a:solidFill>
            <a:prstDash val="solid"/>
          </a:ln>
          <a:effectLst/>
        </p:spPr>
        <p:txBody>
          <a:bodyPr wrap="none" lIns="81000" tIns="0" rIns="81000" bIns="0" rtlCol="0" anchor="ctr"/>
          <a:lstStyle/>
          <a:p>
            <a:pPr algn="ctr" defTabSz="342848">
              <a:defRPr/>
            </a:pPr>
            <a:endParaRPr lang="en-US" sz="825" b="1">
              <a:solidFill>
                <a:schemeClr val="tx1">
                  <a:lumMod val="75000"/>
                  <a:lumOff val="25000"/>
                </a:schemeClr>
              </a:solidFill>
              <a:latin typeface="+mj-lt"/>
            </a:endParaRPr>
          </a:p>
        </p:txBody>
      </p:sp>
      <p:sp>
        <p:nvSpPr>
          <p:cNvPr id="17" name="Rechthoek: afgeronde hoeken 1">
            <a:extLst>
              <a:ext uri="{FF2B5EF4-FFF2-40B4-BE49-F238E27FC236}">
                <a16:creationId xmlns:a16="http://schemas.microsoft.com/office/drawing/2014/main" id="{ADE972AB-8587-4CDC-95BE-753784707AA2}"/>
              </a:ext>
            </a:extLst>
          </p:cNvPr>
          <p:cNvSpPr/>
          <p:nvPr/>
        </p:nvSpPr>
        <p:spPr>
          <a:xfrm>
            <a:off x="908956" y="2251720"/>
            <a:ext cx="9789524" cy="2195589"/>
          </a:xfrm>
          <a:prstGeom prst="roundRect">
            <a:avLst/>
          </a:prstGeom>
          <a:solidFill>
            <a:srgbClr val="92D050"/>
          </a:solidFill>
          <a:ln w="12700" cap="flat" cmpd="sng" algn="ctr">
            <a:solidFill>
              <a:sysClr val="windowText" lastClr="000000"/>
            </a:solidFill>
            <a:prstDash val="solid"/>
            <a:miter lim="800000"/>
          </a:ln>
          <a:effectLst/>
        </p:spPr>
        <p:txBody>
          <a:bodyPr rtlCol="0" anchor="ctr"/>
          <a:lstStyle/>
          <a:p>
            <a:pPr algn="ctr" defTabSz="685783">
              <a:defRPr/>
            </a:pPr>
            <a:endParaRPr lang="nl-NL" sz="1350" kern="0">
              <a:solidFill>
                <a:prstClr val="white"/>
              </a:solidFill>
              <a:latin typeface="Calibri" panose="020F0502020204030204"/>
            </a:endParaRPr>
          </a:p>
        </p:txBody>
      </p:sp>
      <p:sp>
        <p:nvSpPr>
          <p:cNvPr id="18" name="Pijl: punthaak 22">
            <a:extLst>
              <a:ext uri="{FF2B5EF4-FFF2-40B4-BE49-F238E27FC236}">
                <a16:creationId xmlns:a16="http://schemas.microsoft.com/office/drawing/2014/main" id="{97340370-696C-4A02-9CFA-981460560ABF}"/>
              </a:ext>
            </a:extLst>
          </p:cNvPr>
          <p:cNvSpPr/>
          <p:nvPr/>
        </p:nvSpPr>
        <p:spPr>
          <a:xfrm>
            <a:off x="1941342" y="2251720"/>
            <a:ext cx="8296352" cy="392868"/>
          </a:xfrm>
          <a:prstGeom prst="chevron">
            <a:avLst/>
          </a:prstGeom>
          <a:solidFill>
            <a:sysClr val="window" lastClr="FFFFFF">
              <a:lumMod val="50000"/>
              <a:alpha val="30000"/>
            </a:sysClr>
          </a:solidFill>
          <a:ln w="12700" cap="flat" cmpd="sng" algn="ctr">
            <a:noFill/>
            <a:prstDash val="solid"/>
            <a:miter lim="800000"/>
          </a:ln>
          <a:effectLst/>
        </p:spPr>
        <p:txBody>
          <a:bodyPr rtlCol="0" anchor="ctr"/>
          <a:lstStyle/>
          <a:p>
            <a:pPr algn="ctr" defTabSz="685783">
              <a:defRPr/>
            </a:pPr>
            <a:r>
              <a:rPr lang="en-GB" sz="675" b="1">
                <a:solidFill>
                  <a:prstClr val="white"/>
                </a:solidFill>
                <a:latin typeface="Arial" panose="020B0604020202020204" pitchFamily="34" charset="0"/>
                <a:cs typeface="Arial" panose="020B0604020202020204" pitchFamily="34" charset="0"/>
              </a:rPr>
              <a:t>Qualification for Measurements (TQF)</a:t>
            </a:r>
          </a:p>
        </p:txBody>
      </p:sp>
      <p:sp>
        <p:nvSpPr>
          <p:cNvPr id="26" name="TextBox 126">
            <a:extLst>
              <a:ext uri="{FF2B5EF4-FFF2-40B4-BE49-F238E27FC236}">
                <a16:creationId xmlns:a16="http://schemas.microsoft.com/office/drawing/2014/main" id="{B1FCCBAA-9C0D-44FE-A397-30F1322702BF}"/>
              </a:ext>
            </a:extLst>
          </p:cNvPr>
          <p:cNvSpPr txBox="1"/>
          <p:nvPr/>
        </p:nvSpPr>
        <p:spPr>
          <a:xfrm>
            <a:off x="3172050" y="4598627"/>
            <a:ext cx="602570" cy="469359"/>
          </a:xfrm>
          <a:prstGeom prst="rect">
            <a:avLst/>
          </a:prstGeom>
          <a:noFill/>
        </p:spPr>
        <p:txBody>
          <a:bodyPr wrap="square" lIns="68580" tIns="34290" rIns="68580" bIns="34290" rtlCol="0" anchor="t">
            <a:spAutoFit/>
          </a:bodyPr>
          <a:lstStyle/>
          <a:p>
            <a:pPr algn="ctr" defTabSz="685783">
              <a:defRPr/>
            </a:pPr>
            <a:r>
              <a:rPr lang="en-GB" sz="600" b="1">
                <a:solidFill>
                  <a:prstClr val="black"/>
                </a:solidFill>
                <a:cs typeface="Calibri"/>
              </a:rPr>
              <a:t> </a:t>
            </a:r>
          </a:p>
          <a:p>
            <a:pPr algn="ctr" defTabSz="685783">
              <a:defRPr/>
            </a:pPr>
            <a:r>
              <a:rPr lang="en-GB" sz="1000">
                <a:solidFill>
                  <a:prstClr val="black"/>
                </a:solidFill>
                <a:cs typeface="Calibri"/>
              </a:rPr>
              <a:t>17 Dec ’21</a:t>
            </a:r>
          </a:p>
        </p:txBody>
      </p:sp>
      <p:sp>
        <p:nvSpPr>
          <p:cNvPr id="27" name="Isosceles Triangle 125">
            <a:extLst>
              <a:ext uri="{FF2B5EF4-FFF2-40B4-BE49-F238E27FC236}">
                <a16:creationId xmlns:a16="http://schemas.microsoft.com/office/drawing/2014/main" id="{A2CA45EB-A3F2-4B90-8C92-72B5DC549038}"/>
              </a:ext>
            </a:extLst>
          </p:cNvPr>
          <p:cNvSpPr/>
          <p:nvPr/>
        </p:nvSpPr>
        <p:spPr>
          <a:xfrm>
            <a:off x="3420920" y="4531293"/>
            <a:ext cx="137160" cy="68580"/>
          </a:xfrm>
          <a:prstGeom prst="triangle">
            <a:avLst/>
          </a:prstGeom>
          <a:solidFill>
            <a:schemeClr val="bg1">
              <a:lumMod val="75000"/>
            </a:schemeClr>
          </a:solidFill>
          <a:ln w="12700" cap="flat" cmpd="sng" algn="ctr">
            <a:solidFill>
              <a:srgbClr val="4472C4">
                <a:shade val="50000"/>
              </a:srgbClr>
            </a:solidFill>
            <a:prstDash val="solid"/>
            <a:miter lim="800000"/>
          </a:ln>
          <a:effectLst/>
        </p:spPr>
        <p:txBody>
          <a:bodyPr rtlCol="0" anchor="ctr"/>
          <a:lstStyle/>
          <a:p>
            <a:pPr algn="ctr" defTabSz="685783">
              <a:defRPr/>
            </a:pPr>
            <a:endParaRPr lang="nl-NL" sz="1350" kern="0">
              <a:solidFill>
                <a:prstClr val="white"/>
              </a:solidFill>
              <a:latin typeface="Calibri" panose="020F0502020204030204"/>
            </a:endParaRPr>
          </a:p>
        </p:txBody>
      </p:sp>
      <p:sp>
        <p:nvSpPr>
          <p:cNvPr id="28" name="TextBox 126">
            <a:extLst>
              <a:ext uri="{FF2B5EF4-FFF2-40B4-BE49-F238E27FC236}">
                <a16:creationId xmlns:a16="http://schemas.microsoft.com/office/drawing/2014/main" id="{B1FCCBAA-9C0D-44FE-A397-30F1322702BF}"/>
              </a:ext>
            </a:extLst>
          </p:cNvPr>
          <p:cNvSpPr txBox="1"/>
          <p:nvPr/>
        </p:nvSpPr>
        <p:spPr>
          <a:xfrm>
            <a:off x="3794644" y="4602510"/>
            <a:ext cx="602570" cy="315471"/>
          </a:xfrm>
          <a:prstGeom prst="rect">
            <a:avLst/>
          </a:prstGeom>
          <a:noFill/>
        </p:spPr>
        <p:txBody>
          <a:bodyPr wrap="square" lIns="68580" tIns="34290" rIns="68580" bIns="34290" rtlCol="0" anchor="t">
            <a:spAutoFit/>
          </a:bodyPr>
          <a:lstStyle/>
          <a:p>
            <a:pPr algn="ctr" defTabSz="685783">
              <a:defRPr/>
            </a:pPr>
            <a:r>
              <a:rPr lang="en-GB" sz="600" b="1">
                <a:solidFill>
                  <a:prstClr val="black"/>
                </a:solidFill>
                <a:cs typeface="Calibri"/>
              </a:rPr>
              <a:t> </a:t>
            </a:r>
          </a:p>
          <a:p>
            <a:pPr algn="ctr" defTabSz="685783">
              <a:defRPr/>
            </a:pPr>
            <a:r>
              <a:rPr lang="en-GB" sz="1000">
                <a:solidFill>
                  <a:prstClr val="black"/>
                </a:solidFill>
                <a:cs typeface="Calibri"/>
              </a:rPr>
              <a:t>3 Jan ’22</a:t>
            </a:r>
          </a:p>
        </p:txBody>
      </p:sp>
      <p:sp>
        <p:nvSpPr>
          <p:cNvPr id="29" name="Isosceles Triangle 125">
            <a:extLst>
              <a:ext uri="{FF2B5EF4-FFF2-40B4-BE49-F238E27FC236}">
                <a16:creationId xmlns:a16="http://schemas.microsoft.com/office/drawing/2014/main" id="{A2CA45EB-A3F2-4B90-8C92-72B5DC549038}"/>
              </a:ext>
            </a:extLst>
          </p:cNvPr>
          <p:cNvSpPr/>
          <p:nvPr/>
        </p:nvSpPr>
        <p:spPr>
          <a:xfrm>
            <a:off x="3958769" y="4523307"/>
            <a:ext cx="137160" cy="68580"/>
          </a:xfrm>
          <a:prstGeom prst="triangle">
            <a:avLst/>
          </a:prstGeom>
          <a:solidFill>
            <a:schemeClr val="bg1">
              <a:lumMod val="75000"/>
            </a:schemeClr>
          </a:solidFill>
          <a:ln w="12700" cap="flat" cmpd="sng" algn="ctr">
            <a:solidFill>
              <a:srgbClr val="4472C4">
                <a:shade val="50000"/>
              </a:srgbClr>
            </a:solidFill>
            <a:prstDash val="solid"/>
            <a:miter lim="800000"/>
          </a:ln>
          <a:effectLst/>
        </p:spPr>
        <p:txBody>
          <a:bodyPr rtlCol="0" anchor="ctr"/>
          <a:lstStyle/>
          <a:p>
            <a:pPr algn="ctr" defTabSz="685783">
              <a:defRPr/>
            </a:pPr>
            <a:endParaRPr lang="nl-NL" sz="1350" kern="0">
              <a:solidFill>
                <a:prstClr val="white"/>
              </a:solidFill>
              <a:latin typeface="Calibri" panose="020F0502020204030204"/>
            </a:endParaRPr>
          </a:p>
        </p:txBody>
      </p:sp>
      <p:sp>
        <p:nvSpPr>
          <p:cNvPr id="30" name="TextBox 126">
            <a:extLst>
              <a:ext uri="{FF2B5EF4-FFF2-40B4-BE49-F238E27FC236}">
                <a16:creationId xmlns:a16="http://schemas.microsoft.com/office/drawing/2014/main" id="{B1FCCBAA-9C0D-44FE-A397-30F1322702BF}"/>
              </a:ext>
            </a:extLst>
          </p:cNvPr>
          <p:cNvSpPr txBox="1"/>
          <p:nvPr/>
        </p:nvSpPr>
        <p:spPr>
          <a:xfrm>
            <a:off x="5803717" y="4565583"/>
            <a:ext cx="602570" cy="530915"/>
          </a:xfrm>
          <a:prstGeom prst="rect">
            <a:avLst/>
          </a:prstGeom>
          <a:noFill/>
        </p:spPr>
        <p:txBody>
          <a:bodyPr wrap="square" lIns="68580" tIns="34290" rIns="68580" bIns="34290" rtlCol="0" anchor="t">
            <a:spAutoFit/>
          </a:bodyPr>
          <a:lstStyle/>
          <a:p>
            <a:pPr algn="ctr" defTabSz="685783">
              <a:defRPr/>
            </a:pPr>
            <a:r>
              <a:rPr lang="en-GB" sz="1000" b="1">
                <a:solidFill>
                  <a:prstClr val="black"/>
                </a:solidFill>
                <a:cs typeface="Calibri"/>
              </a:rPr>
              <a:t> </a:t>
            </a:r>
          </a:p>
          <a:p>
            <a:pPr algn="ctr" defTabSz="685783">
              <a:defRPr/>
            </a:pPr>
            <a:r>
              <a:rPr lang="en-GB" sz="1000">
                <a:solidFill>
                  <a:prstClr val="black"/>
                </a:solidFill>
                <a:cs typeface="Calibri"/>
              </a:rPr>
              <a:t>19 Mar ’22</a:t>
            </a:r>
          </a:p>
        </p:txBody>
      </p:sp>
      <p:sp>
        <p:nvSpPr>
          <p:cNvPr id="31" name="Isosceles Triangle 125">
            <a:extLst>
              <a:ext uri="{FF2B5EF4-FFF2-40B4-BE49-F238E27FC236}">
                <a16:creationId xmlns:a16="http://schemas.microsoft.com/office/drawing/2014/main" id="{A2CA45EB-A3F2-4B90-8C92-72B5DC549038}"/>
              </a:ext>
            </a:extLst>
          </p:cNvPr>
          <p:cNvSpPr/>
          <p:nvPr/>
        </p:nvSpPr>
        <p:spPr>
          <a:xfrm>
            <a:off x="5950297" y="4524937"/>
            <a:ext cx="137160" cy="68580"/>
          </a:xfrm>
          <a:prstGeom prst="triangle">
            <a:avLst/>
          </a:prstGeom>
          <a:solidFill>
            <a:schemeClr val="bg1">
              <a:lumMod val="75000"/>
            </a:schemeClr>
          </a:solidFill>
          <a:ln w="12700" cap="flat" cmpd="sng" algn="ctr">
            <a:solidFill>
              <a:srgbClr val="4472C4">
                <a:shade val="50000"/>
              </a:srgbClr>
            </a:solidFill>
            <a:prstDash val="solid"/>
            <a:miter lim="800000"/>
          </a:ln>
          <a:effectLst/>
        </p:spPr>
        <p:txBody>
          <a:bodyPr rtlCol="0" anchor="ctr"/>
          <a:lstStyle/>
          <a:p>
            <a:pPr algn="ctr" defTabSz="685783">
              <a:defRPr/>
            </a:pPr>
            <a:endParaRPr lang="nl-NL" sz="1350" kern="0">
              <a:solidFill>
                <a:prstClr val="white"/>
              </a:solidFill>
              <a:latin typeface="Calibri" panose="020F0502020204030204"/>
            </a:endParaRPr>
          </a:p>
        </p:txBody>
      </p:sp>
      <p:sp>
        <p:nvSpPr>
          <p:cNvPr id="32" name="Titel 1">
            <a:extLst>
              <a:ext uri="{FF2B5EF4-FFF2-40B4-BE49-F238E27FC236}">
                <a16:creationId xmlns:a16="http://schemas.microsoft.com/office/drawing/2014/main" id="{4048B8F2-E2BB-804B-A2D5-E93FDB995894}"/>
              </a:ext>
            </a:extLst>
          </p:cNvPr>
          <p:cNvSpPr txBox="1">
            <a:spLocks/>
          </p:cNvSpPr>
          <p:nvPr/>
        </p:nvSpPr>
        <p:spPr>
          <a:xfrm>
            <a:off x="609601" y="483992"/>
            <a:ext cx="8579555" cy="713631"/>
          </a:xfrm>
          <a:prstGeom prst="rect">
            <a:avLst/>
          </a:prstGeom>
        </p:spPr>
        <p:txBody>
          <a:bodyPr vert="horz" lIns="91440" tIns="45720" rIns="91440" bIns="45720" rtlCol="0" anchor="ctr">
            <a:noAutofit/>
          </a:bodyPr>
          <a:lstStyle>
            <a:lvl1pPr algn="l" defTabSz="457200" rtl="0" eaLnBrk="1" latinLnBrk="0" hangingPunct="1">
              <a:spcBef>
                <a:spcPct val="0"/>
              </a:spcBef>
              <a:buNone/>
              <a:defRPr sz="3000" kern="1200">
                <a:solidFill>
                  <a:srgbClr val="000000"/>
                </a:solidFill>
                <a:latin typeface="+mj-lt"/>
                <a:ea typeface="+mj-ea"/>
                <a:cs typeface="+mj-cs"/>
              </a:defRPr>
            </a:lvl1pPr>
          </a:lstStyle>
          <a:p>
            <a:r>
              <a:rPr lang="en-GB" sz="2800" b="1"/>
              <a:t>Timeline qualification</a:t>
            </a:r>
          </a:p>
        </p:txBody>
      </p:sp>
      <p:sp>
        <p:nvSpPr>
          <p:cNvPr id="33" name="Pijl: punthaak 18">
            <a:extLst>
              <a:ext uri="{FF2B5EF4-FFF2-40B4-BE49-F238E27FC236}">
                <a16:creationId xmlns:a16="http://schemas.microsoft.com/office/drawing/2014/main" id="{341B4AD3-F6A1-47D1-A509-006E515328F3}"/>
              </a:ext>
            </a:extLst>
          </p:cNvPr>
          <p:cNvSpPr/>
          <p:nvPr/>
        </p:nvSpPr>
        <p:spPr>
          <a:xfrm>
            <a:off x="5985035" y="3729318"/>
            <a:ext cx="2018004" cy="651643"/>
          </a:xfrm>
          <a:prstGeom prst="chevron">
            <a:avLst/>
          </a:prstGeom>
          <a:solidFill>
            <a:srgbClr val="FFC000"/>
          </a:solidFill>
          <a:ln w="12700" cap="flat" cmpd="sng" algn="ctr">
            <a:noFill/>
            <a:prstDash val="solid"/>
            <a:miter lim="800000"/>
          </a:ln>
          <a:effectLst/>
        </p:spPr>
        <p:txBody>
          <a:bodyPr rtlCol="0" anchor="ctr"/>
          <a:lstStyle/>
          <a:p>
            <a:pPr algn="ctr" defTabSz="685783">
              <a:defRPr/>
            </a:pPr>
            <a:r>
              <a:rPr lang="en-GB" sz="1000" b="1">
                <a:latin typeface="Arial" panose="020B0604020202020204" pitchFamily="34" charset="0"/>
                <a:cs typeface="Arial" panose="020B0604020202020204" pitchFamily="34" charset="0"/>
              </a:rPr>
              <a:t>Go-live/Dual phase (PROD)</a:t>
            </a:r>
          </a:p>
        </p:txBody>
      </p:sp>
      <p:sp>
        <p:nvSpPr>
          <p:cNvPr id="34" name="Pijl: punthaak 18">
            <a:extLst>
              <a:ext uri="{FF2B5EF4-FFF2-40B4-BE49-F238E27FC236}">
                <a16:creationId xmlns:a16="http://schemas.microsoft.com/office/drawing/2014/main" id="{341B4AD3-F6A1-47D1-A509-006E515328F3}"/>
              </a:ext>
            </a:extLst>
          </p:cNvPr>
          <p:cNvSpPr/>
          <p:nvPr/>
        </p:nvSpPr>
        <p:spPr>
          <a:xfrm>
            <a:off x="3903280" y="2952362"/>
            <a:ext cx="1224532" cy="704591"/>
          </a:xfrm>
          <a:prstGeom prst="chevron">
            <a:avLst/>
          </a:prstGeom>
          <a:solidFill>
            <a:srgbClr val="FFC000"/>
          </a:solidFill>
          <a:ln w="12700" cap="flat" cmpd="sng" algn="ctr">
            <a:noFill/>
            <a:prstDash val="solid"/>
            <a:miter lim="800000"/>
          </a:ln>
          <a:effectLst/>
        </p:spPr>
        <p:txBody>
          <a:bodyPr rtlCol="0" anchor="ctr"/>
          <a:lstStyle/>
          <a:p>
            <a:pPr algn="ctr" defTabSz="685783">
              <a:defRPr/>
            </a:pPr>
            <a:r>
              <a:rPr lang="en-GB" sz="900" b="1">
                <a:latin typeface="Arial" panose="020B0604020202020204" pitchFamily="34" charset="0"/>
                <a:cs typeface="Arial" panose="020B0604020202020204" pitchFamily="34" charset="0"/>
              </a:rPr>
              <a:t>NEDU GAT (Q)</a:t>
            </a:r>
          </a:p>
        </p:txBody>
      </p:sp>
      <p:sp>
        <p:nvSpPr>
          <p:cNvPr id="35" name="Rectangle 50">
            <a:extLst>
              <a:ext uri="{FF2B5EF4-FFF2-40B4-BE49-F238E27FC236}">
                <a16:creationId xmlns:a16="http://schemas.microsoft.com/office/drawing/2014/main" id="{83EB4955-BCA2-4E32-9E4C-44992A9B4ACB}"/>
              </a:ext>
            </a:extLst>
          </p:cNvPr>
          <p:cNvSpPr/>
          <p:nvPr/>
        </p:nvSpPr>
        <p:spPr>
          <a:xfrm>
            <a:off x="7453003" y="1967799"/>
            <a:ext cx="827560" cy="15087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May ‘22</a:t>
            </a:r>
          </a:p>
        </p:txBody>
      </p:sp>
      <p:sp>
        <p:nvSpPr>
          <p:cNvPr id="36" name="Rectangle 50">
            <a:extLst>
              <a:ext uri="{FF2B5EF4-FFF2-40B4-BE49-F238E27FC236}">
                <a16:creationId xmlns:a16="http://schemas.microsoft.com/office/drawing/2014/main" id="{83EB4955-BCA2-4E32-9E4C-44992A9B4ACB}"/>
              </a:ext>
            </a:extLst>
          </p:cNvPr>
          <p:cNvSpPr/>
          <p:nvPr/>
        </p:nvSpPr>
        <p:spPr>
          <a:xfrm>
            <a:off x="8340841" y="1972328"/>
            <a:ext cx="827560" cy="15087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685783"/>
            <a:r>
              <a:rPr lang="en-GB" sz="675" b="1">
                <a:solidFill>
                  <a:prstClr val="white"/>
                </a:solidFill>
                <a:latin typeface="Arial"/>
                <a:cs typeface="Arial"/>
              </a:rPr>
              <a:t>Jun ‘22</a:t>
            </a:r>
          </a:p>
        </p:txBody>
      </p:sp>
      <p:cxnSp>
        <p:nvCxnSpPr>
          <p:cNvPr id="37" name="Gebogen verbindingslijn 36"/>
          <p:cNvCxnSpPr>
            <a:endCxn id="33" idx="1"/>
          </p:cNvCxnSpPr>
          <p:nvPr/>
        </p:nvCxnSpPr>
        <p:spPr>
          <a:xfrm rot="16200000" flipH="1">
            <a:off x="5262959" y="3007242"/>
            <a:ext cx="1420116" cy="675680"/>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sp>
        <p:nvSpPr>
          <p:cNvPr id="38" name="Pijl: punthaak 18">
            <a:extLst>
              <a:ext uri="{FF2B5EF4-FFF2-40B4-BE49-F238E27FC236}">
                <a16:creationId xmlns:a16="http://schemas.microsoft.com/office/drawing/2014/main" id="{341B4AD3-F6A1-47D1-A509-006E515328F3}"/>
              </a:ext>
            </a:extLst>
          </p:cNvPr>
          <p:cNvSpPr/>
          <p:nvPr/>
        </p:nvSpPr>
        <p:spPr>
          <a:xfrm>
            <a:off x="1461248" y="2261285"/>
            <a:ext cx="8901952" cy="561349"/>
          </a:xfrm>
          <a:prstGeom prst="chevron">
            <a:avLst/>
          </a:prstGeom>
          <a:solidFill>
            <a:schemeClr val="accent1">
              <a:lumMod val="60000"/>
              <a:lumOff val="40000"/>
            </a:schemeClr>
          </a:solidFill>
          <a:ln w="12700" cap="flat" cmpd="sng" algn="ctr">
            <a:noFill/>
            <a:prstDash val="solid"/>
            <a:miter lim="800000"/>
          </a:ln>
          <a:effectLst/>
        </p:spPr>
        <p:txBody>
          <a:bodyPr rtlCol="0" anchor="ctr"/>
          <a:lstStyle/>
          <a:p>
            <a:pPr algn="ctr" defTabSz="685783">
              <a:defRPr/>
            </a:pPr>
            <a:r>
              <a:rPr lang="en-GB" sz="1000" b="1">
                <a:latin typeface="Arial" panose="020B0604020202020204" pitchFamily="34" charset="0"/>
                <a:cs typeface="Arial" panose="020B0604020202020204" pitchFamily="34" charset="0"/>
              </a:rPr>
              <a:t>Qualification (TQF)</a:t>
            </a:r>
          </a:p>
        </p:txBody>
      </p:sp>
      <p:cxnSp>
        <p:nvCxnSpPr>
          <p:cNvPr id="43" name="Gebogen verbindingslijn 42"/>
          <p:cNvCxnSpPr>
            <a:endCxn id="34" idx="1"/>
          </p:cNvCxnSpPr>
          <p:nvPr/>
        </p:nvCxnSpPr>
        <p:spPr>
          <a:xfrm>
            <a:off x="3420920" y="2822634"/>
            <a:ext cx="834656" cy="482024"/>
          </a:xfrm>
          <a:prstGeom prst="bentConnector3">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73100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09601" y="1343025"/>
            <a:ext cx="10877998" cy="4783138"/>
          </a:xfrm>
        </p:spPr>
        <p:txBody>
          <a:bodyPr/>
          <a:lstStyle/>
          <a:p>
            <a:pPr>
              <a:buFont typeface="Wingdings" pitchFamily="2" charset="2"/>
              <a:buChar char="§"/>
            </a:pPr>
            <a:endParaRPr lang="nl-NL" sz="1800" dirty="0">
              <a:solidFill>
                <a:srgbClr val="000000"/>
              </a:solidFill>
              <a:effectLst/>
              <a:ea typeface="Calibri" panose="020F0502020204030204" pitchFamily="34" charset="0"/>
              <a:cs typeface="Arial" panose="020B0604020202020204" pitchFamily="34" charset="0"/>
            </a:endParaRPr>
          </a:p>
          <a:p>
            <a:pPr>
              <a:buFont typeface="Wingdings" pitchFamily="2" charset="2"/>
              <a:buChar char="§"/>
            </a:pPr>
            <a:r>
              <a:rPr lang="en-GB" sz="1800" dirty="0">
                <a:ea typeface="Calibri" panose="020F0502020204030204" pitchFamily="34" charset="0"/>
                <a:cs typeface="Arial" panose="020B0604020202020204" pitchFamily="34" charset="0"/>
              </a:rPr>
              <a:t>We try to respond to e-mails within 1 day</a:t>
            </a:r>
          </a:p>
          <a:p>
            <a:pPr>
              <a:buFont typeface="Wingdings" pitchFamily="2" charset="2"/>
              <a:buChar char="§"/>
            </a:pPr>
            <a:r>
              <a:rPr lang="en-GB" sz="1800" dirty="0">
                <a:ea typeface="Calibri" panose="020F0502020204030204" pitchFamily="34" charset="0"/>
                <a:cs typeface="Arial" panose="020B0604020202020204" pitchFamily="34" charset="0"/>
              </a:rPr>
              <a:t>However, due to sick leave, this cannot be guaranteed at the moment</a:t>
            </a:r>
          </a:p>
          <a:p>
            <a:pPr>
              <a:buFont typeface="Wingdings" pitchFamily="2" charset="2"/>
              <a:buChar char="§"/>
            </a:pPr>
            <a:r>
              <a:rPr lang="en-GB" sz="1800" dirty="0">
                <a:ea typeface="Calibri" panose="020F0502020204030204" pitchFamily="34" charset="0"/>
                <a:cs typeface="Arial" panose="020B0604020202020204" pitchFamily="34" charset="0"/>
              </a:rPr>
              <a:t>We are trying to resolve this situation as quickly as possible</a:t>
            </a:r>
          </a:p>
          <a:p>
            <a:endParaRPr lang="nl-NL" dirty="0"/>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6</a:t>
            </a:fld>
            <a:endParaRPr lang="nl-NL"/>
          </a:p>
        </p:txBody>
      </p:sp>
      <p:sp>
        <p:nvSpPr>
          <p:cNvPr id="7" name="Titel 1">
            <a:extLst>
              <a:ext uri="{FF2B5EF4-FFF2-40B4-BE49-F238E27FC236}">
                <a16:creationId xmlns:a16="http://schemas.microsoft.com/office/drawing/2014/main" id="{0A2DBADA-C68B-9847-8F39-4C2586591F74}"/>
              </a:ext>
            </a:extLst>
          </p:cNvPr>
          <p:cNvSpPr>
            <a:spLocks noGrp="1"/>
          </p:cNvSpPr>
          <p:nvPr>
            <p:ph type="title"/>
          </p:nvPr>
        </p:nvSpPr>
        <p:spPr>
          <a:xfrm>
            <a:off x="609601" y="483992"/>
            <a:ext cx="8579555" cy="713631"/>
          </a:xfrm>
        </p:spPr>
        <p:txBody>
          <a:bodyPr/>
          <a:lstStyle/>
          <a:p>
            <a:r>
              <a:rPr lang="en-GB" sz="2800" b="1"/>
              <a:t>Qualification support</a:t>
            </a:r>
          </a:p>
        </p:txBody>
      </p:sp>
    </p:spTree>
    <p:extLst>
      <p:ext uri="{BB962C8B-B14F-4D97-AF65-F5344CB8AC3E}">
        <p14:creationId xmlns:p14="http://schemas.microsoft.com/office/powerpoint/2010/main" val="323950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09601" y="1343025"/>
            <a:ext cx="10877998" cy="4783138"/>
          </a:xfrm>
        </p:spPr>
        <p:txBody>
          <a:bodyPr>
            <a:normAutofit/>
          </a:bodyPr>
          <a:lstStyle/>
          <a:p>
            <a:pPr>
              <a:buFont typeface="Wingdings" pitchFamily="2" charset="2"/>
              <a:buChar char="§"/>
            </a:pPr>
            <a:r>
              <a:rPr lang="en-GB" sz="1800" dirty="0">
                <a:solidFill>
                  <a:srgbClr val="000000"/>
                </a:solidFill>
                <a:ea typeface="Calibri" panose="020F0502020204030204" pitchFamily="34" charset="0"/>
                <a:cs typeface="Arial" panose="020B0604020202020204" pitchFamily="34" charset="0"/>
              </a:rPr>
              <a:t>Reminder for BRPs that may be late in implementing TR2021. As of the TR2021 go-live, allocation - for connections that have made the switch - can only be appealed using the new XML appeal messages</a:t>
            </a:r>
            <a:r>
              <a:rPr lang="en-GB" sz="1800" dirty="0">
                <a:ea typeface="Calibri" panose="020F0502020204030204" pitchFamily="34" charset="0"/>
                <a:cs typeface="Arial" panose="020B0604020202020204" pitchFamily="34" charset="0"/>
              </a:rPr>
              <a:t>. The route via grid operators will no longer be valid. So make sure that these appeals are implemented and qualified in good time</a:t>
            </a:r>
          </a:p>
          <a:p>
            <a:pPr>
              <a:buFont typeface="Wingdings" pitchFamily="2" charset="2"/>
              <a:buChar char="§"/>
            </a:pPr>
            <a:r>
              <a:rPr lang="en-GB" sz="1800" dirty="0">
                <a:ea typeface="Calibri" panose="020F0502020204030204" pitchFamily="34" charset="0"/>
                <a:cs typeface="Arial" panose="020B0604020202020204" pitchFamily="34" charset="0"/>
              </a:rPr>
              <a:t>On 18 November, </a:t>
            </a:r>
            <a:r>
              <a:rPr lang="en-GB" sz="1800" dirty="0" err="1">
                <a:ea typeface="Calibri" panose="020F0502020204030204" pitchFamily="34" charset="0"/>
                <a:cs typeface="Arial" panose="020B0604020202020204" pitchFamily="34" charset="0"/>
              </a:rPr>
              <a:t>TenneT</a:t>
            </a:r>
            <a:r>
              <a:rPr lang="en-GB" sz="1800" dirty="0">
                <a:ea typeface="Calibri" panose="020F0502020204030204" pitchFamily="34" charset="0"/>
                <a:cs typeface="Arial" panose="020B0604020202020204" pitchFamily="34" charset="0"/>
              </a:rPr>
              <a:t> announced that it expected the E-programme project to go live in January 2022, and be followed by a phased transition (pilot, only international parties, domestic and international parties)</a:t>
            </a:r>
          </a:p>
          <a:p>
            <a:pPr>
              <a:buFont typeface="Wingdings" pitchFamily="2" charset="2"/>
              <a:buChar char="§"/>
            </a:pPr>
            <a:r>
              <a:rPr lang="en-GB" sz="1800" dirty="0">
                <a:ea typeface="Calibri" panose="020F0502020204030204" pitchFamily="34" charset="0"/>
                <a:cs typeface="Arial" panose="020B0604020202020204" pitchFamily="34" charset="0"/>
              </a:rPr>
              <a:t>BRP’s that only operate at domestic level have (almost) all been qualified. That is why there will be no interference between the E-programme project and Tranche 1 </a:t>
            </a:r>
            <a:r>
              <a:rPr lang="en-GB" sz="1800" dirty="0" err="1">
                <a:ea typeface="Calibri" panose="020F0502020204030204" pitchFamily="34" charset="0"/>
                <a:cs typeface="Arial" panose="020B0604020202020204" pitchFamily="34" charset="0"/>
              </a:rPr>
              <a:t>Allocatie</a:t>
            </a:r>
            <a:r>
              <a:rPr lang="en-GB" sz="1800" dirty="0">
                <a:ea typeface="Calibri" panose="020F0502020204030204" pitchFamily="34" charset="0"/>
                <a:cs typeface="Arial" panose="020B0604020202020204" pitchFamily="34" charset="0"/>
              </a:rPr>
              <a:t> 2.0 (Qualification and NEDU GAT) during testing</a:t>
            </a:r>
          </a:p>
          <a:p>
            <a:pPr>
              <a:buFont typeface="Wingdings" pitchFamily="2" charset="2"/>
              <a:buChar char="§"/>
            </a:pPr>
            <a:r>
              <a:rPr lang="en-GB" sz="1800" dirty="0">
                <a:ea typeface="Calibri" panose="020F0502020204030204" pitchFamily="34" charset="0"/>
                <a:cs typeface="Arial" panose="020B0604020202020204" pitchFamily="34" charset="0"/>
              </a:rPr>
              <a:t>There is a risk of the transition period for the E-programme - for BRP’s that only operate at domestic level - overlapping with the go live for Tranche 1 </a:t>
            </a:r>
            <a:r>
              <a:rPr lang="en-GB" sz="1800" dirty="0" err="1">
                <a:ea typeface="Calibri" panose="020F0502020204030204" pitchFamily="34" charset="0"/>
                <a:cs typeface="Arial" panose="020B0604020202020204" pitchFamily="34" charset="0"/>
              </a:rPr>
              <a:t>Allocatie</a:t>
            </a:r>
            <a:r>
              <a:rPr lang="en-GB" sz="1800" dirty="0">
                <a:ea typeface="Calibri" panose="020F0502020204030204" pitchFamily="34" charset="0"/>
                <a:cs typeface="Arial" panose="020B0604020202020204" pitchFamily="34" charset="0"/>
              </a:rPr>
              <a:t> 2.0 on 19 March 2022</a:t>
            </a:r>
          </a:p>
          <a:p>
            <a:pPr>
              <a:buFont typeface="Wingdings" pitchFamily="2" charset="2"/>
              <a:buChar char="§"/>
            </a:pPr>
            <a:r>
              <a:rPr lang="en-GB" sz="1800" dirty="0">
                <a:ea typeface="Calibri" panose="020F0502020204030204" pitchFamily="34" charset="0"/>
                <a:cs typeface="Arial" panose="020B0604020202020204" pitchFamily="34" charset="0"/>
              </a:rPr>
              <a:t>Do you have comments or are you unable to comply with the requirements above? Then please contact us via </a:t>
            </a:r>
            <a:r>
              <a:rPr lang="en-GB" sz="1800" dirty="0">
                <a:ea typeface="Calibri" panose="020F0502020204030204" pitchFamily="34" charset="0"/>
                <a:cs typeface="Arial" panose="020B0604020202020204" pitchFamily="34" charset="0"/>
                <a:hlinkClick r:id="rId2"/>
              </a:rPr>
              <a:t>EDIXML@tennet.eu</a:t>
            </a:r>
            <a:r>
              <a:rPr lang="en-GB" sz="1800" dirty="0">
                <a:ea typeface="Calibri" panose="020F0502020204030204" pitchFamily="34" charset="0"/>
                <a:cs typeface="Arial" panose="020B0604020202020204" pitchFamily="34" charset="0"/>
              </a:rPr>
              <a:t>, so that the </a:t>
            </a:r>
            <a:r>
              <a:rPr lang="en-GB" sz="1800" dirty="0" err="1">
                <a:ea typeface="Calibri" panose="020F0502020204030204" pitchFamily="34" charset="0"/>
                <a:cs typeface="Arial" panose="020B0604020202020204" pitchFamily="34" charset="0"/>
              </a:rPr>
              <a:t>TenneT</a:t>
            </a:r>
            <a:r>
              <a:rPr lang="en-GB" sz="1800" dirty="0">
                <a:ea typeface="Calibri" panose="020F0502020204030204" pitchFamily="34" charset="0"/>
                <a:cs typeface="Arial" panose="020B0604020202020204" pitchFamily="34" charset="0"/>
              </a:rPr>
              <a:t> EDIXML programme can deal with them in advance</a:t>
            </a:r>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7</a:t>
            </a:fld>
            <a:endParaRPr lang="nl-NL"/>
          </a:p>
        </p:txBody>
      </p:sp>
      <p:sp>
        <p:nvSpPr>
          <p:cNvPr id="7" name="Titel 1">
            <a:extLst>
              <a:ext uri="{FF2B5EF4-FFF2-40B4-BE49-F238E27FC236}">
                <a16:creationId xmlns:a16="http://schemas.microsoft.com/office/drawing/2014/main" id="{0A2DBADA-C68B-9847-8F39-4C2586591F74}"/>
              </a:ext>
            </a:extLst>
          </p:cNvPr>
          <p:cNvSpPr>
            <a:spLocks noGrp="1"/>
          </p:cNvSpPr>
          <p:nvPr>
            <p:ph type="title"/>
          </p:nvPr>
        </p:nvSpPr>
        <p:spPr>
          <a:xfrm>
            <a:off x="609601" y="483992"/>
            <a:ext cx="8579555" cy="713631"/>
          </a:xfrm>
        </p:spPr>
        <p:txBody>
          <a:bodyPr/>
          <a:lstStyle/>
          <a:p>
            <a:r>
              <a:rPr lang="en-GB" sz="2800" b="1"/>
              <a:t>Interaction with go live E-programme project</a:t>
            </a:r>
          </a:p>
        </p:txBody>
      </p:sp>
    </p:spTree>
    <p:extLst>
      <p:ext uri="{BB962C8B-B14F-4D97-AF65-F5344CB8AC3E}">
        <p14:creationId xmlns:p14="http://schemas.microsoft.com/office/powerpoint/2010/main" val="3977795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57199" y="1343025"/>
            <a:ext cx="11030400" cy="4783138"/>
          </a:xfrm>
        </p:spPr>
        <p:txBody>
          <a:bodyPr/>
          <a:lstStyle/>
          <a:p>
            <a:pPr marL="0" indent="0">
              <a:buNone/>
            </a:pPr>
            <a:r>
              <a:rPr lang="en-GB" sz="2800" b="1" dirty="0">
                <a:latin typeface="+mj-lt"/>
                <a:ea typeface="Calibri" panose="020F0502020204030204" pitchFamily="34" charset="0"/>
                <a:cs typeface="Arial" panose="020B0604020202020204" pitchFamily="34" charset="0"/>
              </a:rPr>
              <a:t>General test planning, Lead groups tests, User Acceptance Tests (GAT) (groups)</a:t>
            </a:r>
            <a:br>
              <a:rPr lang="en-GB" sz="2000" dirty="0">
                <a:latin typeface="Calibri" panose="020F0502020204030204" pitchFamily="34" charset="0"/>
                <a:ea typeface="Calibri" panose="020F0502020204030204" pitchFamily="34" charset="0"/>
                <a:cs typeface="Arial" panose="020B0604020202020204" pitchFamily="34" charset="0"/>
              </a:rPr>
            </a:br>
            <a:endParaRPr lang="en-GB" sz="2000" dirty="0">
              <a:latin typeface="Calibri" panose="020F0502020204030204" pitchFamily="34" charset="0"/>
              <a:ea typeface="Calibri" panose="020F0502020204030204" pitchFamily="34" charset="0"/>
              <a:cs typeface="Arial" panose="020B0604020202020204" pitchFamily="34" charset="0"/>
            </a:endParaRPr>
          </a:p>
          <a:p>
            <a:pPr marL="0" indent="0">
              <a:buNone/>
            </a:pPr>
            <a:r>
              <a:rPr lang="en-GB" sz="2400" i="1" dirty="0" err="1">
                <a:solidFill>
                  <a:srgbClr val="000000"/>
                </a:solidFill>
                <a:latin typeface="+mj-lt"/>
                <a:ea typeface="Calibri" panose="020F0502020204030204" pitchFamily="34" charset="0"/>
                <a:cs typeface="Arial" panose="020B0604020202020204" pitchFamily="34" charset="0"/>
              </a:rPr>
              <a:t>Jorik</a:t>
            </a:r>
            <a:r>
              <a:rPr lang="en-GB" sz="2400" i="1" dirty="0">
                <a:solidFill>
                  <a:srgbClr val="000000"/>
                </a:solidFill>
                <a:latin typeface="+mj-lt"/>
                <a:ea typeface="Calibri" panose="020F0502020204030204" pitchFamily="34" charset="0"/>
                <a:cs typeface="Arial" panose="020B0604020202020204" pitchFamily="34" charset="0"/>
              </a:rPr>
              <a:t> van </a:t>
            </a:r>
            <a:r>
              <a:rPr lang="en-GB" sz="2400" i="1" dirty="0" err="1">
                <a:solidFill>
                  <a:srgbClr val="000000"/>
                </a:solidFill>
                <a:latin typeface="+mj-lt"/>
                <a:ea typeface="Calibri" panose="020F0502020204030204" pitchFamily="34" charset="0"/>
                <a:cs typeface="Arial" panose="020B0604020202020204" pitchFamily="34" charset="0"/>
              </a:rPr>
              <a:t>Vilsteren</a:t>
            </a:r>
            <a:r>
              <a:rPr lang="en-GB" sz="2400" i="1" dirty="0">
                <a:solidFill>
                  <a:srgbClr val="000000"/>
                </a:solidFill>
                <a:latin typeface="+mj-lt"/>
                <a:ea typeface="Calibri" panose="020F0502020204030204" pitchFamily="34" charset="0"/>
                <a:cs typeface="Arial" panose="020B0604020202020204" pitchFamily="34" charset="0"/>
              </a:rPr>
              <a:t> - Test and Transition manager, EDSN and NEDU</a:t>
            </a:r>
            <a:br>
              <a:rPr lang="en-GB" sz="2000" dirty="0">
                <a:latin typeface="Calibri" panose="020F0502020204030204" pitchFamily="34" charset="0"/>
                <a:ea typeface="Calibri" panose="020F0502020204030204" pitchFamily="34" charset="0"/>
                <a:cs typeface="Arial" panose="020B0604020202020204" pitchFamily="34" charset="0"/>
              </a:rPr>
            </a:br>
            <a:endParaRPr lang="en-GB" sz="2000" dirty="0">
              <a:latin typeface="Calibri" panose="020F0502020204030204" pitchFamily="34" charset="0"/>
              <a:ea typeface="Calibri" panose="020F0502020204030204" pitchFamily="34" charset="0"/>
              <a:cs typeface="Arial" panose="020B0604020202020204" pitchFamily="34" charset="0"/>
            </a:endParaRPr>
          </a:p>
        </p:txBody>
      </p:sp>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8</a:t>
            </a:fld>
            <a:endParaRPr lang="nl-NL"/>
          </a:p>
        </p:txBody>
      </p:sp>
    </p:spTree>
    <p:extLst>
      <p:ext uri="{BB962C8B-B14F-4D97-AF65-F5344CB8AC3E}">
        <p14:creationId xmlns:p14="http://schemas.microsoft.com/office/powerpoint/2010/main" val="2514946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dianummer 5"/>
          <p:cNvSpPr>
            <a:spLocks noGrp="1"/>
          </p:cNvSpPr>
          <p:nvPr>
            <p:ph type="sldNum" sz="quarter" idx="12"/>
          </p:nvPr>
        </p:nvSpPr>
        <p:spPr>
          <a:xfrm>
            <a:off x="8920800" y="6482185"/>
            <a:ext cx="2548092" cy="331200"/>
          </a:xfrm>
        </p:spPr>
        <p:txBody>
          <a:bodyPr vert="horz" lIns="91440" tIns="45720" rIns="0" bIns="45720" rtlCol="0" anchor="ctr"/>
          <a:lstStyle/>
          <a:p>
            <a:fld id="{A1C3A1F5-F269-2A47-BBB9-BDB2D4CF88E3}" type="slidenum">
              <a:rPr lang="nl-NL" smtClean="0"/>
              <a:t>9</a:t>
            </a:fld>
            <a:endParaRPr lang="nl-NL"/>
          </a:p>
        </p:txBody>
      </p:sp>
      <p:sp>
        <p:nvSpPr>
          <p:cNvPr id="7" name="Titel 1">
            <a:extLst>
              <a:ext uri="{FF2B5EF4-FFF2-40B4-BE49-F238E27FC236}">
                <a16:creationId xmlns:a16="http://schemas.microsoft.com/office/drawing/2014/main" id="{0A2DBADA-C68B-9847-8F39-4C2586591F74}"/>
              </a:ext>
            </a:extLst>
          </p:cNvPr>
          <p:cNvSpPr>
            <a:spLocks noGrp="1"/>
          </p:cNvSpPr>
          <p:nvPr>
            <p:ph type="title"/>
          </p:nvPr>
        </p:nvSpPr>
        <p:spPr>
          <a:xfrm>
            <a:off x="609601" y="483992"/>
            <a:ext cx="8579555" cy="713631"/>
          </a:xfrm>
        </p:spPr>
        <p:txBody>
          <a:bodyPr/>
          <a:lstStyle/>
          <a:p>
            <a:r>
              <a:rPr lang="en-GB" sz="2800" b="1" dirty="0"/>
              <a:t>Test planning Tranche 1 </a:t>
            </a:r>
            <a:r>
              <a:rPr lang="en-GB" sz="2800" b="1" dirty="0" err="1"/>
              <a:t>Allocatie</a:t>
            </a:r>
            <a:r>
              <a:rPr lang="en-GB" sz="2800" b="1" dirty="0"/>
              <a:t> 2.0</a:t>
            </a:r>
          </a:p>
        </p:txBody>
      </p:sp>
      <p:sp>
        <p:nvSpPr>
          <p:cNvPr id="104" name="Rechthoek: afgeronde hoeken 20">
            <a:extLst>
              <a:ext uri="{FF2B5EF4-FFF2-40B4-BE49-F238E27FC236}">
                <a16:creationId xmlns:a16="http://schemas.microsoft.com/office/drawing/2014/main" id="{50296118-20CB-D544-88F5-1E6AFEFFC8C6}"/>
              </a:ext>
            </a:extLst>
          </p:cNvPr>
          <p:cNvSpPr/>
          <p:nvPr/>
        </p:nvSpPr>
        <p:spPr>
          <a:xfrm>
            <a:off x="208280" y="1488715"/>
            <a:ext cx="11360869" cy="274320"/>
          </a:xfrm>
          <a:prstGeom prst="roundRect">
            <a:avLst>
              <a:gd name="adj" fmla="val 4801"/>
            </a:avLst>
          </a:prstGeom>
          <a:solidFill>
            <a:sysClr val="window" lastClr="FFFFFF">
              <a:lumMod val="85000"/>
            </a:sysClr>
          </a:solidFill>
          <a:ln w="12700" cap="flat" cmpd="sng" algn="ctr">
            <a:solidFill>
              <a:sysClr val="windowText" lastClr="000000"/>
            </a:solidFill>
            <a:prstDash val="solid"/>
            <a:miter lim="800000"/>
          </a:ln>
          <a:effectLst/>
        </p:spPr>
        <p:txBody>
          <a:bodyPr rtlCol="0" anchor="ctr"/>
          <a:lstStyle/>
          <a:p>
            <a:pPr algn="ctr" defTabSz="914377"/>
            <a:endParaRPr lang="nl-NL" kern="0">
              <a:solidFill>
                <a:prstClr val="white"/>
              </a:solidFill>
              <a:latin typeface="Calibri" panose="020F0502020204030204"/>
            </a:endParaRPr>
          </a:p>
        </p:txBody>
      </p:sp>
      <p:sp>
        <p:nvSpPr>
          <p:cNvPr id="105" name="Rectangle 171">
            <a:extLst>
              <a:ext uri="{FF2B5EF4-FFF2-40B4-BE49-F238E27FC236}">
                <a16:creationId xmlns:a16="http://schemas.microsoft.com/office/drawing/2014/main" id="{F0CCFC90-848C-1641-A993-8511B88024B9}"/>
              </a:ext>
            </a:extLst>
          </p:cNvPr>
          <p:cNvSpPr/>
          <p:nvPr/>
        </p:nvSpPr>
        <p:spPr>
          <a:xfrm>
            <a:off x="1555983" y="3969315"/>
            <a:ext cx="3110368" cy="1802216"/>
          </a:xfrm>
          <a:prstGeom prst="rect">
            <a:avLst/>
          </a:prstGeom>
          <a:solidFill>
            <a:schemeClr val="accent2">
              <a:lumMod val="20000"/>
              <a:lumOff val="80000"/>
            </a:schemeClr>
          </a:solidFill>
          <a:ln w="12700">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914377">
              <a:defRPr/>
            </a:pPr>
            <a:endParaRPr lang="nl-NL" sz="900">
              <a:solidFill>
                <a:prstClr val="white"/>
              </a:solidFill>
              <a:latin typeface="Arial"/>
              <a:cs typeface="Arial"/>
            </a:endParaRPr>
          </a:p>
        </p:txBody>
      </p:sp>
      <p:sp>
        <p:nvSpPr>
          <p:cNvPr id="106" name="Rectangle 173">
            <a:extLst>
              <a:ext uri="{FF2B5EF4-FFF2-40B4-BE49-F238E27FC236}">
                <a16:creationId xmlns:a16="http://schemas.microsoft.com/office/drawing/2014/main" id="{3D973F45-921A-B24B-96EA-C31D10FE425A}"/>
              </a:ext>
            </a:extLst>
          </p:cNvPr>
          <p:cNvSpPr/>
          <p:nvPr/>
        </p:nvSpPr>
        <p:spPr>
          <a:xfrm>
            <a:off x="5835717" y="4233677"/>
            <a:ext cx="1743256" cy="1539158"/>
          </a:xfrm>
          <a:prstGeom prst="rect">
            <a:avLst/>
          </a:prstGeom>
          <a:solidFill>
            <a:schemeClr val="accent4">
              <a:lumMod val="20000"/>
              <a:lumOff val="80000"/>
            </a:schemeClr>
          </a:solidFill>
          <a:ln w="12700">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914377">
              <a:defRPr/>
            </a:pPr>
            <a:endParaRPr lang="nl-NL" sz="900">
              <a:solidFill>
                <a:prstClr val="white"/>
              </a:solidFill>
              <a:latin typeface="Arial"/>
              <a:cs typeface="Arial"/>
            </a:endParaRPr>
          </a:p>
        </p:txBody>
      </p:sp>
      <p:sp>
        <p:nvSpPr>
          <p:cNvPr id="107" name="Rectangle 172">
            <a:extLst>
              <a:ext uri="{FF2B5EF4-FFF2-40B4-BE49-F238E27FC236}">
                <a16:creationId xmlns:a16="http://schemas.microsoft.com/office/drawing/2014/main" id="{1A35C100-6908-6544-8531-FB30B3C57FDC}"/>
              </a:ext>
            </a:extLst>
          </p:cNvPr>
          <p:cNvSpPr/>
          <p:nvPr/>
        </p:nvSpPr>
        <p:spPr>
          <a:xfrm>
            <a:off x="4677859" y="4226336"/>
            <a:ext cx="1146874" cy="1545195"/>
          </a:xfrm>
          <a:prstGeom prst="rect">
            <a:avLst/>
          </a:prstGeom>
          <a:solidFill>
            <a:srgbClr val="ADF1EB"/>
          </a:solidFill>
          <a:ln w="12700">
            <a:solidFill>
              <a:srgbClr val="ADF1EB"/>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914377">
              <a:defRPr/>
            </a:pPr>
            <a:endParaRPr lang="nl-NL" sz="900">
              <a:solidFill>
                <a:prstClr val="white"/>
              </a:solidFill>
              <a:latin typeface="Arial"/>
              <a:cs typeface="Arial"/>
            </a:endParaRPr>
          </a:p>
        </p:txBody>
      </p:sp>
      <p:sp>
        <p:nvSpPr>
          <p:cNvPr id="108" name="Pijl: punthaak 22">
            <a:extLst>
              <a:ext uri="{FF2B5EF4-FFF2-40B4-BE49-F238E27FC236}">
                <a16:creationId xmlns:a16="http://schemas.microsoft.com/office/drawing/2014/main" id="{8EE669DB-B90A-F44C-8D44-B1BBD6ECC239}"/>
              </a:ext>
            </a:extLst>
          </p:cNvPr>
          <p:cNvSpPr/>
          <p:nvPr/>
        </p:nvSpPr>
        <p:spPr>
          <a:xfrm>
            <a:off x="2559050" y="4990268"/>
            <a:ext cx="3271615" cy="182880"/>
          </a:xfrm>
          <a:prstGeom prst="chevron">
            <a:avLst>
              <a:gd name="adj" fmla="val 26159"/>
            </a:avLst>
          </a:prstGeom>
          <a:solidFill>
            <a:srgbClr val="BEF4EF"/>
          </a:solidFill>
          <a:ln>
            <a:solidFill>
              <a:srgbClr val="21C4B6"/>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defTabSz="914377"/>
            <a:r>
              <a:rPr lang="en-GB" sz="800" b="1">
                <a:solidFill>
                  <a:schemeClr val="tx1">
                    <a:lumMod val="75000"/>
                    <a:lumOff val="25000"/>
                  </a:schemeClr>
                </a:solidFill>
                <a:latin typeface="Arial"/>
                <a:cs typeface="Arial"/>
              </a:rPr>
              <a:t>WGA </a:t>
            </a:r>
            <a:r>
              <a:rPr lang="en-GB" sz="600">
                <a:solidFill>
                  <a:schemeClr val="tx1">
                    <a:lumMod val="75000"/>
                    <a:lumOff val="25000"/>
                  </a:schemeClr>
                </a:solidFill>
                <a:latin typeface="Arial"/>
                <a:cs typeface="Arial"/>
              </a:rPr>
              <a:t>– Premature Acceptance</a:t>
            </a:r>
          </a:p>
        </p:txBody>
      </p:sp>
      <p:sp>
        <p:nvSpPr>
          <p:cNvPr id="109" name="Rechthoek: afgeronde hoeken 14">
            <a:extLst>
              <a:ext uri="{FF2B5EF4-FFF2-40B4-BE49-F238E27FC236}">
                <a16:creationId xmlns:a16="http://schemas.microsoft.com/office/drawing/2014/main" id="{72DB247D-E45C-CD4B-A5E1-418A348E1B48}"/>
              </a:ext>
            </a:extLst>
          </p:cNvPr>
          <p:cNvSpPr/>
          <p:nvPr/>
        </p:nvSpPr>
        <p:spPr>
          <a:xfrm>
            <a:off x="208280" y="2718519"/>
            <a:ext cx="11360867" cy="865269"/>
          </a:xfrm>
          <a:prstGeom prst="roundRect">
            <a:avLst>
              <a:gd name="adj" fmla="val 3039"/>
            </a:avLst>
          </a:prstGeom>
          <a:solidFill>
            <a:schemeClr val="bg1"/>
          </a:solidFill>
          <a:ln w="3175" cap="flat" cmpd="sng" algn="ctr">
            <a:solidFill>
              <a:schemeClr val="accent2">
                <a:lumMod val="75000"/>
              </a:schemeClr>
            </a:solidFill>
            <a:prstDash val="solid"/>
          </a:ln>
          <a:effectLst/>
        </p:spPr>
        <p:txBody>
          <a:bodyPr wrap="none" lIns="108000" tIns="0" rIns="108000" bIns="0" rtlCol="0" anchor="ctr"/>
          <a:lstStyle/>
          <a:p>
            <a:pPr algn="ctr" defTabSz="457131">
              <a:defRPr/>
            </a:pPr>
            <a:endParaRPr lang="en-US" sz="1100" b="1">
              <a:solidFill>
                <a:schemeClr val="tx1">
                  <a:lumMod val="75000"/>
                  <a:lumOff val="25000"/>
                </a:schemeClr>
              </a:solidFill>
              <a:latin typeface="+mj-lt"/>
            </a:endParaRPr>
          </a:p>
        </p:txBody>
      </p:sp>
      <p:cxnSp>
        <p:nvCxnSpPr>
          <p:cNvPr id="110" name="Rechte verbindingslijn 16">
            <a:extLst>
              <a:ext uri="{FF2B5EF4-FFF2-40B4-BE49-F238E27FC236}">
                <a16:creationId xmlns:a16="http://schemas.microsoft.com/office/drawing/2014/main" id="{F3CDE50E-64C0-FD46-9160-AF19F284CB7C}"/>
              </a:ext>
            </a:extLst>
          </p:cNvPr>
          <p:cNvCxnSpPr>
            <a:cxnSpLocks/>
          </p:cNvCxnSpPr>
          <p:nvPr/>
        </p:nvCxnSpPr>
        <p:spPr>
          <a:xfrm flipH="1">
            <a:off x="5820842" y="1690986"/>
            <a:ext cx="18353" cy="3383280"/>
          </a:xfrm>
          <a:prstGeom prst="line">
            <a:avLst/>
          </a:prstGeom>
          <a:noFill/>
          <a:ln w="12700" cap="flat" cmpd="sng" algn="ctr">
            <a:solidFill>
              <a:sysClr val="windowText" lastClr="000000"/>
            </a:solidFill>
            <a:prstDash val="sysDash"/>
            <a:miter lim="800000"/>
          </a:ln>
          <a:effectLst/>
        </p:spPr>
      </p:cxnSp>
      <p:sp>
        <p:nvSpPr>
          <p:cNvPr id="111" name="Rectangle 166">
            <a:extLst>
              <a:ext uri="{FF2B5EF4-FFF2-40B4-BE49-F238E27FC236}">
                <a16:creationId xmlns:a16="http://schemas.microsoft.com/office/drawing/2014/main" id="{638FC902-33D5-F645-945C-1BF940BC9051}"/>
              </a:ext>
            </a:extLst>
          </p:cNvPr>
          <p:cNvSpPr/>
          <p:nvPr/>
        </p:nvSpPr>
        <p:spPr>
          <a:xfrm>
            <a:off x="5297283" y="3175717"/>
            <a:ext cx="556750" cy="270243"/>
          </a:xfrm>
          <a:prstGeom prst="rect">
            <a:avLst/>
          </a:prstGeom>
          <a:solidFill>
            <a:schemeClr val="bg1"/>
          </a:solidFill>
          <a:ln w="3175" cap="flat" cmpd="sng" algn="ctr">
            <a:noFill/>
            <a:prstDash val="solid"/>
          </a:ln>
          <a:effectLst/>
        </p:spPr>
        <p:txBody>
          <a:bodyPr wrap="none" lIns="108000" tIns="0" rIns="108000" bIns="0" rtlCol="0" anchor="ctr"/>
          <a:lstStyle/>
          <a:p>
            <a:pPr algn="ctr" defTabSz="457131"/>
            <a:endParaRPr lang="nl-NL" sz="1100" b="1" err="1">
              <a:solidFill>
                <a:schemeClr val="tx1">
                  <a:lumMod val="75000"/>
                  <a:lumOff val="25000"/>
                </a:schemeClr>
              </a:solidFill>
              <a:latin typeface="+mj-lt"/>
            </a:endParaRPr>
          </a:p>
        </p:txBody>
      </p:sp>
      <p:sp>
        <p:nvSpPr>
          <p:cNvPr id="112" name="Rechthoek: afgeronde hoeken 14">
            <a:extLst>
              <a:ext uri="{FF2B5EF4-FFF2-40B4-BE49-F238E27FC236}">
                <a16:creationId xmlns:a16="http://schemas.microsoft.com/office/drawing/2014/main" id="{A753ED44-AF76-F54C-960F-AD33B9E29196}"/>
              </a:ext>
            </a:extLst>
          </p:cNvPr>
          <p:cNvSpPr/>
          <p:nvPr/>
        </p:nvSpPr>
        <p:spPr>
          <a:xfrm>
            <a:off x="208280" y="2160206"/>
            <a:ext cx="11360868" cy="511461"/>
          </a:xfrm>
          <a:prstGeom prst="roundRect">
            <a:avLst>
              <a:gd name="adj" fmla="val 8081"/>
            </a:avLst>
          </a:prstGeom>
          <a:solidFill>
            <a:srgbClr val="FFEDB3"/>
          </a:solidFill>
          <a:ln w="3175" cap="flat" cmpd="sng" algn="ctr">
            <a:solidFill>
              <a:schemeClr val="accent2">
                <a:lumMod val="75000"/>
              </a:schemeClr>
            </a:solidFill>
            <a:prstDash val="solid"/>
          </a:ln>
          <a:effectLst/>
        </p:spPr>
        <p:txBody>
          <a:bodyPr wrap="none" lIns="108000" tIns="0" rIns="108000" bIns="0" rtlCol="0" anchor="ctr"/>
          <a:lstStyle/>
          <a:p>
            <a:pPr algn="ctr" defTabSz="457131">
              <a:defRPr/>
            </a:pPr>
            <a:endParaRPr lang="en-US" sz="1100" b="1">
              <a:solidFill>
                <a:schemeClr val="tx1">
                  <a:lumMod val="75000"/>
                  <a:lumOff val="25000"/>
                </a:schemeClr>
              </a:solidFill>
              <a:latin typeface="+mj-lt"/>
            </a:endParaRPr>
          </a:p>
        </p:txBody>
      </p:sp>
      <p:sp>
        <p:nvSpPr>
          <p:cNvPr id="113" name="Rechthoek: afgeronde hoeken 20">
            <a:extLst>
              <a:ext uri="{FF2B5EF4-FFF2-40B4-BE49-F238E27FC236}">
                <a16:creationId xmlns:a16="http://schemas.microsoft.com/office/drawing/2014/main" id="{7700AB21-9C02-EB40-AF67-8DA894976C71}"/>
              </a:ext>
            </a:extLst>
          </p:cNvPr>
          <p:cNvSpPr/>
          <p:nvPr/>
        </p:nvSpPr>
        <p:spPr>
          <a:xfrm>
            <a:off x="208280" y="1828871"/>
            <a:ext cx="11360869" cy="274320"/>
          </a:xfrm>
          <a:prstGeom prst="roundRect">
            <a:avLst>
              <a:gd name="adj" fmla="val 2612"/>
            </a:avLst>
          </a:prstGeom>
          <a:solidFill>
            <a:srgbClr val="344B6A">
              <a:alpha val="10000"/>
            </a:srgbClr>
          </a:solidFill>
          <a:ln w="12700" cap="flat" cmpd="sng" algn="ctr">
            <a:solidFill>
              <a:srgbClr val="344B6A"/>
            </a:solidFill>
            <a:prstDash val="solid"/>
            <a:miter lim="800000"/>
          </a:ln>
          <a:effectLst/>
        </p:spPr>
        <p:txBody>
          <a:bodyPr rtlCol="0" anchor="ctr"/>
          <a:lstStyle/>
          <a:p>
            <a:pPr algn="ctr" defTabSz="914377"/>
            <a:endParaRPr lang="nl-NL" kern="0">
              <a:solidFill>
                <a:prstClr val="white"/>
              </a:solidFill>
              <a:latin typeface="Calibri" panose="020F0502020204030204"/>
            </a:endParaRPr>
          </a:p>
        </p:txBody>
      </p:sp>
      <p:cxnSp>
        <p:nvCxnSpPr>
          <p:cNvPr id="114" name="Rechte verbindingslijn 16">
            <a:extLst>
              <a:ext uri="{FF2B5EF4-FFF2-40B4-BE49-F238E27FC236}">
                <a16:creationId xmlns:a16="http://schemas.microsoft.com/office/drawing/2014/main" id="{679FA255-2E71-B94C-8A64-728CC6F315F9}"/>
              </a:ext>
            </a:extLst>
          </p:cNvPr>
          <p:cNvCxnSpPr>
            <a:cxnSpLocks/>
          </p:cNvCxnSpPr>
          <p:nvPr/>
        </p:nvCxnSpPr>
        <p:spPr>
          <a:xfrm>
            <a:off x="6685404" y="1711307"/>
            <a:ext cx="0" cy="3840480"/>
          </a:xfrm>
          <a:prstGeom prst="line">
            <a:avLst/>
          </a:prstGeom>
          <a:noFill/>
          <a:ln w="12700" cap="flat" cmpd="sng" algn="ctr">
            <a:solidFill>
              <a:sysClr val="windowText" lastClr="000000"/>
            </a:solidFill>
            <a:prstDash val="sysDash"/>
            <a:miter lim="800000"/>
          </a:ln>
          <a:effectLst/>
        </p:spPr>
      </p:cxnSp>
      <p:cxnSp>
        <p:nvCxnSpPr>
          <p:cNvPr id="115" name="Rechte verbindingslijn 16">
            <a:extLst>
              <a:ext uri="{FF2B5EF4-FFF2-40B4-BE49-F238E27FC236}">
                <a16:creationId xmlns:a16="http://schemas.microsoft.com/office/drawing/2014/main" id="{44F865A9-A615-4045-98EE-2573C81F7574}"/>
              </a:ext>
            </a:extLst>
          </p:cNvPr>
          <p:cNvCxnSpPr>
            <a:cxnSpLocks/>
          </p:cNvCxnSpPr>
          <p:nvPr/>
        </p:nvCxnSpPr>
        <p:spPr>
          <a:xfrm flipH="1">
            <a:off x="6128944" y="1711307"/>
            <a:ext cx="760" cy="3657600"/>
          </a:xfrm>
          <a:prstGeom prst="line">
            <a:avLst/>
          </a:prstGeom>
          <a:noFill/>
          <a:ln w="12700" cap="flat" cmpd="sng" algn="ctr">
            <a:solidFill>
              <a:sysClr val="windowText" lastClr="000000"/>
            </a:solidFill>
            <a:prstDash val="sysDash"/>
            <a:miter lim="800000"/>
          </a:ln>
          <a:effectLst/>
        </p:spPr>
      </p:cxnSp>
      <p:sp>
        <p:nvSpPr>
          <p:cNvPr id="116" name="Rectangle 57">
            <a:extLst>
              <a:ext uri="{FF2B5EF4-FFF2-40B4-BE49-F238E27FC236}">
                <a16:creationId xmlns:a16="http://schemas.microsoft.com/office/drawing/2014/main" id="{C98E774C-FE69-C74D-B78A-8176968D4165}"/>
              </a:ext>
            </a:extLst>
          </p:cNvPr>
          <p:cNvSpPr/>
          <p:nvPr/>
        </p:nvSpPr>
        <p:spPr>
          <a:xfrm>
            <a:off x="5892125" y="3160007"/>
            <a:ext cx="1369735" cy="309436"/>
          </a:xfrm>
          <a:prstGeom prst="rect">
            <a:avLst/>
          </a:prstGeom>
          <a:solidFill>
            <a:schemeClr val="bg1"/>
          </a:solidFill>
          <a:ln w="3175" cap="flat" cmpd="sng" algn="ctr">
            <a:noFill/>
            <a:prstDash val="solid"/>
          </a:ln>
          <a:effectLst/>
        </p:spPr>
        <p:txBody>
          <a:bodyPr wrap="none" lIns="108000" tIns="0" rIns="108000" bIns="0" rtlCol="0" anchor="ctr"/>
          <a:lstStyle/>
          <a:p>
            <a:pPr algn="ctr" defTabSz="457131"/>
            <a:endParaRPr lang="nl-NL" sz="1100" b="1" err="1">
              <a:solidFill>
                <a:schemeClr val="tx1">
                  <a:lumMod val="75000"/>
                  <a:lumOff val="25000"/>
                </a:schemeClr>
              </a:solidFill>
              <a:latin typeface="+mj-lt"/>
            </a:endParaRPr>
          </a:p>
        </p:txBody>
      </p:sp>
      <p:cxnSp>
        <p:nvCxnSpPr>
          <p:cNvPr id="117" name="Rechte verbindingslijn 16">
            <a:extLst>
              <a:ext uri="{FF2B5EF4-FFF2-40B4-BE49-F238E27FC236}">
                <a16:creationId xmlns:a16="http://schemas.microsoft.com/office/drawing/2014/main" id="{5EB67931-FC19-CB43-9A1A-34181F50510C}"/>
              </a:ext>
            </a:extLst>
          </p:cNvPr>
          <p:cNvCxnSpPr>
            <a:cxnSpLocks/>
          </p:cNvCxnSpPr>
          <p:nvPr/>
        </p:nvCxnSpPr>
        <p:spPr>
          <a:xfrm>
            <a:off x="7578974" y="1711307"/>
            <a:ext cx="0" cy="1371600"/>
          </a:xfrm>
          <a:prstGeom prst="line">
            <a:avLst/>
          </a:prstGeom>
          <a:noFill/>
          <a:ln w="12700" cap="flat" cmpd="sng" algn="ctr">
            <a:solidFill>
              <a:sysClr val="windowText" lastClr="000000"/>
            </a:solidFill>
            <a:prstDash val="sysDash"/>
            <a:miter lim="800000"/>
          </a:ln>
          <a:effectLst/>
        </p:spPr>
      </p:cxnSp>
      <p:sp>
        <p:nvSpPr>
          <p:cNvPr id="118" name="TextBox 7">
            <a:extLst>
              <a:ext uri="{FF2B5EF4-FFF2-40B4-BE49-F238E27FC236}">
                <a16:creationId xmlns:a16="http://schemas.microsoft.com/office/drawing/2014/main" id="{3AEEAA67-09B2-074F-9352-7F408BAC2271}"/>
              </a:ext>
            </a:extLst>
          </p:cNvPr>
          <p:cNvSpPr txBox="1"/>
          <p:nvPr/>
        </p:nvSpPr>
        <p:spPr>
          <a:xfrm>
            <a:off x="6345629" y="3163425"/>
            <a:ext cx="768792" cy="338554"/>
          </a:xfrm>
          <a:prstGeom prst="rect">
            <a:avLst/>
          </a:prstGeom>
          <a:noFill/>
        </p:spPr>
        <p:txBody>
          <a:bodyPr wrap="square" lIns="91440" tIns="45720" rIns="91440" bIns="45720" rtlCol="0" anchor="t">
            <a:spAutoFit/>
          </a:bodyPr>
          <a:lstStyle/>
          <a:p>
            <a:pPr algn="ctr" defTabSz="914377">
              <a:defRPr/>
            </a:pPr>
            <a:r>
              <a:rPr lang="en-GB" sz="800" b="1">
                <a:solidFill>
                  <a:prstClr val="black"/>
                </a:solidFill>
                <a:latin typeface="Calibri" panose="020F0502020204030204"/>
              </a:rPr>
              <a:t>T2</a:t>
            </a:r>
            <a:r>
              <a:rPr lang="en-GB" sz="800">
                <a:solidFill>
                  <a:prstClr val="black"/>
                </a:solidFill>
                <a:latin typeface="Calibri" panose="020F0502020204030204"/>
              </a:rPr>
              <a:t>: GAT</a:t>
            </a:r>
          </a:p>
          <a:p>
            <a:pPr algn="ctr" defTabSz="914377">
              <a:defRPr/>
            </a:pPr>
            <a:r>
              <a:rPr lang="en-GB" sz="800">
                <a:solidFill>
                  <a:prstClr val="black"/>
                </a:solidFill>
                <a:latin typeface="Calibri" panose="020F0502020204030204"/>
                <a:cs typeface="Calibri"/>
              </a:rPr>
              <a:t>3 Jan. ’22</a:t>
            </a:r>
          </a:p>
        </p:txBody>
      </p:sp>
      <p:sp>
        <p:nvSpPr>
          <p:cNvPr id="119" name="Isosceles Triangle 8">
            <a:extLst>
              <a:ext uri="{FF2B5EF4-FFF2-40B4-BE49-F238E27FC236}">
                <a16:creationId xmlns:a16="http://schemas.microsoft.com/office/drawing/2014/main" id="{E512FF79-12B8-E040-884E-083CB4513287}"/>
              </a:ext>
            </a:extLst>
          </p:cNvPr>
          <p:cNvSpPr/>
          <p:nvPr/>
        </p:nvSpPr>
        <p:spPr>
          <a:xfrm>
            <a:off x="6594655" y="3073647"/>
            <a:ext cx="182880" cy="91440"/>
          </a:xfrm>
          <a:prstGeom prst="triangle">
            <a:avLst/>
          </a:prstGeom>
          <a:solidFill>
            <a:schemeClr val="bg1">
              <a:lumMod val="50000"/>
            </a:schemeClr>
          </a:solidFill>
          <a:ln w="12700" cap="flat" cmpd="sng" algn="ctr">
            <a:solidFill>
              <a:srgbClr val="4472C4">
                <a:shade val="50000"/>
              </a:srgbClr>
            </a:solidFill>
            <a:prstDash val="solid"/>
            <a:miter lim="800000"/>
          </a:ln>
          <a:effectLst/>
        </p:spPr>
        <p:txBody>
          <a:bodyPr rtlCol="0" anchor="ctr"/>
          <a:lstStyle/>
          <a:p>
            <a:pPr algn="ctr" defTabSz="914377">
              <a:defRPr/>
            </a:pPr>
            <a:endParaRPr lang="nl-NL" kern="0">
              <a:solidFill>
                <a:prstClr val="white"/>
              </a:solidFill>
              <a:latin typeface="Calibri" panose="020F0502020204030204"/>
            </a:endParaRPr>
          </a:p>
        </p:txBody>
      </p:sp>
      <p:sp>
        <p:nvSpPr>
          <p:cNvPr id="120" name="TextBox 9">
            <a:extLst>
              <a:ext uri="{FF2B5EF4-FFF2-40B4-BE49-F238E27FC236}">
                <a16:creationId xmlns:a16="http://schemas.microsoft.com/office/drawing/2014/main" id="{A458BF86-E9C9-634E-A188-1395779FFBC0}"/>
              </a:ext>
            </a:extLst>
          </p:cNvPr>
          <p:cNvSpPr txBox="1"/>
          <p:nvPr/>
        </p:nvSpPr>
        <p:spPr>
          <a:xfrm>
            <a:off x="7259731" y="3163425"/>
            <a:ext cx="636713" cy="338554"/>
          </a:xfrm>
          <a:prstGeom prst="rect">
            <a:avLst/>
          </a:prstGeom>
          <a:noFill/>
        </p:spPr>
        <p:txBody>
          <a:bodyPr wrap="square" lIns="91440" tIns="45720" rIns="91440" bIns="45720" rtlCol="0" anchor="t">
            <a:spAutoFit/>
          </a:bodyPr>
          <a:lstStyle/>
          <a:p>
            <a:pPr algn="ctr" defTabSz="914377">
              <a:defRPr/>
            </a:pPr>
            <a:r>
              <a:rPr lang="en-GB" sz="800" b="1">
                <a:solidFill>
                  <a:prstClr val="black"/>
                </a:solidFill>
                <a:latin typeface="Calibri" panose="020F0502020204030204"/>
                <a:cs typeface="Calibri"/>
              </a:rPr>
              <a:t>Go Live</a:t>
            </a:r>
          </a:p>
          <a:p>
            <a:pPr algn="ctr" defTabSz="914377">
              <a:defRPr/>
            </a:pPr>
            <a:r>
              <a:rPr lang="en-GB" sz="800">
                <a:solidFill>
                  <a:prstClr val="black"/>
                </a:solidFill>
                <a:latin typeface="Calibri" panose="020F0502020204030204"/>
                <a:cs typeface="Calibri"/>
              </a:rPr>
              <a:t>19 Mar. ’22</a:t>
            </a:r>
          </a:p>
        </p:txBody>
      </p:sp>
      <p:sp>
        <p:nvSpPr>
          <p:cNvPr id="121" name="Isosceles Triangle 10">
            <a:extLst>
              <a:ext uri="{FF2B5EF4-FFF2-40B4-BE49-F238E27FC236}">
                <a16:creationId xmlns:a16="http://schemas.microsoft.com/office/drawing/2014/main" id="{117466EC-E58C-E443-9E2C-78BA09AE1075}"/>
              </a:ext>
            </a:extLst>
          </p:cNvPr>
          <p:cNvSpPr/>
          <p:nvPr/>
        </p:nvSpPr>
        <p:spPr>
          <a:xfrm>
            <a:off x="7481375" y="3073647"/>
            <a:ext cx="182880" cy="91440"/>
          </a:xfrm>
          <a:prstGeom prst="triangle">
            <a:avLst/>
          </a:prstGeom>
          <a:solidFill>
            <a:schemeClr val="accent2"/>
          </a:solidFill>
          <a:ln w="12700" cap="flat" cmpd="sng" algn="ctr">
            <a:solidFill>
              <a:srgbClr val="4472C4">
                <a:shade val="50000"/>
              </a:srgbClr>
            </a:solidFill>
            <a:prstDash val="solid"/>
            <a:miter lim="800000"/>
          </a:ln>
          <a:effectLst/>
        </p:spPr>
        <p:txBody>
          <a:bodyPr rtlCol="0" anchor="ctr"/>
          <a:lstStyle/>
          <a:p>
            <a:pPr algn="ctr" defTabSz="914377">
              <a:defRPr/>
            </a:pPr>
            <a:endParaRPr lang="nl-NL" kern="0">
              <a:solidFill>
                <a:prstClr val="white"/>
              </a:solidFill>
              <a:latin typeface="Calibri" panose="020F0502020204030204"/>
            </a:endParaRPr>
          </a:p>
        </p:txBody>
      </p:sp>
      <p:sp>
        <p:nvSpPr>
          <p:cNvPr id="122" name="TextBox 11">
            <a:extLst>
              <a:ext uri="{FF2B5EF4-FFF2-40B4-BE49-F238E27FC236}">
                <a16:creationId xmlns:a16="http://schemas.microsoft.com/office/drawing/2014/main" id="{9644C23C-5068-4748-9B49-C19A4E9CF024}"/>
              </a:ext>
            </a:extLst>
          </p:cNvPr>
          <p:cNvSpPr txBox="1"/>
          <p:nvPr/>
        </p:nvSpPr>
        <p:spPr>
          <a:xfrm>
            <a:off x="5928932" y="3163425"/>
            <a:ext cx="716642" cy="338554"/>
          </a:xfrm>
          <a:prstGeom prst="rect">
            <a:avLst/>
          </a:prstGeom>
          <a:noFill/>
        </p:spPr>
        <p:txBody>
          <a:bodyPr wrap="square" lIns="91440" tIns="45720" rIns="91440" bIns="45720" rtlCol="0" anchor="t">
            <a:spAutoFit/>
          </a:bodyPr>
          <a:lstStyle/>
          <a:p>
            <a:pPr defTabSz="914377">
              <a:defRPr/>
            </a:pPr>
            <a:r>
              <a:rPr lang="en-GB" sz="800" b="1">
                <a:solidFill>
                  <a:prstClr val="black"/>
                </a:solidFill>
              </a:rPr>
              <a:t>T2’: </a:t>
            </a:r>
            <a:r>
              <a:rPr lang="en-GB" sz="800">
                <a:solidFill>
                  <a:prstClr val="black"/>
                </a:solidFill>
              </a:rPr>
              <a:t>FAT/K</a:t>
            </a:r>
            <a:r>
              <a:rPr lang="en-GB" sz="800" b="1">
                <a:solidFill>
                  <a:prstClr val="black"/>
                </a:solidFill>
              </a:rPr>
              <a:t> </a:t>
            </a:r>
          </a:p>
          <a:p>
            <a:pPr defTabSz="914377">
              <a:defRPr/>
            </a:pPr>
            <a:r>
              <a:rPr lang="en-GB" sz="800">
                <a:solidFill>
                  <a:prstClr val="black"/>
                </a:solidFill>
                <a:latin typeface="Calibri" panose="020F0502020204030204"/>
                <a:cs typeface="Calibri"/>
              </a:rPr>
              <a:t>29 Nov. ‘21</a:t>
            </a:r>
          </a:p>
        </p:txBody>
      </p:sp>
      <p:sp>
        <p:nvSpPr>
          <p:cNvPr id="123" name="Isosceles Triangle 12">
            <a:extLst>
              <a:ext uri="{FF2B5EF4-FFF2-40B4-BE49-F238E27FC236}">
                <a16:creationId xmlns:a16="http://schemas.microsoft.com/office/drawing/2014/main" id="{42998D2A-8D67-944E-9E43-59194FBEDB2A}"/>
              </a:ext>
            </a:extLst>
          </p:cNvPr>
          <p:cNvSpPr/>
          <p:nvPr/>
        </p:nvSpPr>
        <p:spPr>
          <a:xfrm>
            <a:off x="6035346" y="3073647"/>
            <a:ext cx="182880" cy="91440"/>
          </a:xfrm>
          <a:prstGeom prst="triangle">
            <a:avLst/>
          </a:prstGeom>
          <a:solidFill>
            <a:srgbClr val="7F7F7F"/>
          </a:solidFill>
          <a:ln w="12700" cap="flat" cmpd="sng" algn="ctr">
            <a:solidFill>
              <a:srgbClr val="4472C4">
                <a:shade val="50000"/>
              </a:srgbClr>
            </a:solidFill>
            <a:prstDash val="solid"/>
            <a:miter lim="800000"/>
          </a:ln>
          <a:effectLst/>
        </p:spPr>
        <p:txBody>
          <a:bodyPr rtlCol="0" anchor="ctr"/>
          <a:lstStyle/>
          <a:p>
            <a:pPr algn="r" defTabSz="914377"/>
            <a:endParaRPr lang="nl-NL" kern="0">
              <a:solidFill>
                <a:prstClr val="white"/>
              </a:solidFill>
              <a:latin typeface="Calibri" panose="020F0502020204030204"/>
            </a:endParaRPr>
          </a:p>
        </p:txBody>
      </p:sp>
      <p:sp>
        <p:nvSpPr>
          <p:cNvPr id="124" name="Pijl: punthaak 22">
            <a:extLst>
              <a:ext uri="{FF2B5EF4-FFF2-40B4-BE49-F238E27FC236}">
                <a16:creationId xmlns:a16="http://schemas.microsoft.com/office/drawing/2014/main" id="{83D6DEFB-0995-6744-926A-F752684EBBA2}"/>
              </a:ext>
            </a:extLst>
          </p:cNvPr>
          <p:cNvSpPr/>
          <p:nvPr/>
        </p:nvSpPr>
        <p:spPr>
          <a:xfrm>
            <a:off x="5803697" y="2790565"/>
            <a:ext cx="1736446" cy="246888"/>
          </a:xfrm>
          <a:prstGeom prst="chevron">
            <a:avLst/>
          </a:prstGeom>
          <a:solidFill>
            <a:sysClr val="window" lastClr="FFFFFF">
              <a:lumMod val="50000"/>
            </a:sysClr>
          </a:solidFill>
          <a:ln w="12700" cap="flat" cmpd="sng" algn="ctr">
            <a:noFill/>
            <a:prstDash val="solid"/>
            <a:miter lim="800000"/>
          </a:ln>
          <a:effectLst/>
        </p:spPr>
        <p:txBody>
          <a:bodyPr lIns="91440" tIns="45720" rIns="91440" bIns="45720" rtlCol="0" anchor="ctr"/>
          <a:lstStyle/>
          <a:p>
            <a:pPr algn="ctr" defTabSz="914377">
              <a:defRPr/>
            </a:pPr>
            <a:r>
              <a:rPr lang="en-GB" sz="900" b="1">
                <a:solidFill>
                  <a:prstClr val="white"/>
                </a:solidFill>
                <a:latin typeface="Arial"/>
                <a:cs typeface="Arial"/>
              </a:rPr>
              <a:t>Deployment</a:t>
            </a:r>
          </a:p>
          <a:p>
            <a:pPr algn="ctr" defTabSz="914377">
              <a:defRPr/>
            </a:pPr>
            <a:r>
              <a:rPr lang="en-GB" sz="600" b="1">
                <a:solidFill>
                  <a:prstClr val="white"/>
                </a:solidFill>
                <a:latin typeface="Arial"/>
                <a:cs typeface="Arial"/>
              </a:rPr>
              <a:t>Transition &amp; Go Live</a:t>
            </a:r>
          </a:p>
        </p:txBody>
      </p:sp>
      <p:sp>
        <p:nvSpPr>
          <p:cNvPr id="125" name="Pijl: punthaak 26">
            <a:extLst>
              <a:ext uri="{FF2B5EF4-FFF2-40B4-BE49-F238E27FC236}">
                <a16:creationId xmlns:a16="http://schemas.microsoft.com/office/drawing/2014/main" id="{B939F7A7-1ED2-6C46-8720-E8A7E7E0D0F3}"/>
              </a:ext>
            </a:extLst>
          </p:cNvPr>
          <p:cNvSpPr/>
          <p:nvPr/>
        </p:nvSpPr>
        <p:spPr>
          <a:xfrm>
            <a:off x="7647180" y="2790565"/>
            <a:ext cx="1124390" cy="118872"/>
          </a:xfrm>
          <a:prstGeom prst="chevron">
            <a:avLst/>
          </a:prstGeom>
          <a:solidFill>
            <a:srgbClr val="7F7F7F"/>
          </a:solidFill>
          <a:ln w="12700" cap="flat" cmpd="sng" algn="ctr">
            <a:noFill/>
            <a:prstDash val="solid"/>
            <a:miter lim="800000"/>
          </a:ln>
          <a:effectLst/>
        </p:spPr>
        <p:txBody>
          <a:bodyPr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After care</a:t>
            </a:r>
          </a:p>
        </p:txBody>
      </p:sp>
      <p:sp>
        <p:nvSpPr>
          <p:cNvPr id="126" name="Pijl: punthaak 26">
            <a:extLst>
              <a:ext uri="{FF2B5EF4-FFF2-40B4-BE49-F238E27FC236}">
                <a16:creationId xmlns:a16="http://schemas.microsoft.com/office/drawing/2014/main" id="{BAEBF842-8B77-3443-9B50-EAAB36301E49}"/>
              </a:ext>
            </a:extLst>
          </p:cNvPr>
          <p:cNvSpPr/>
          <p:nvPr/>
        </p:nvSpPr>
        <p:spPr>
          <a:xfrm>
            <a:off x="7648958" y="2918581"/>
            <a:ext cx="1121361" cy="118872"/>
          </a:xfrm>
          <a:prstGeom prst="chevron">
            <a:avLst/>
          </a:prstGeom>
          <a:solidFill>
            <a:sysClr val="window" lastClr="FFFFFF">
              <a:lumMod val="50000"/>
              <a:alpha val="50000"/>
            </a:sysClr>
          </a:solidFill>
          <a:ln w="12700" cap="flat" cmpd="sng" algn="ctr">
            <a:noFill/>
            <a:prstDash val="solid"/>
            <a:miter lim="800000"/>
          </a:ln>
          <a:effectLst/>
        </p:spPr>
        <p:txBody>
          <a:bodyPr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Management</a:t>
            </a:r>
          </a:p>
        </p:txBody>
      </p:sp>
      <p:sp>
        <p:nvSpPr>
          <p:cNvPr id="127" name="Pijl: punthaak 26">
            <a:extLst>
              <a:ext uri="{FF2B5EF4-FFF2-40B4-BE49-F238E27FC236}">
                <a16:creationId xmlns:a16="http://schemas.microsoft.com/office/drawing/2014/main" id="{827D4809-1A2F-8C4E-BF58-6AB72F8B9494}"/>
              </a:ext>
            </a:extLst>
          </p:cNvPr>
          <p:cNvSpPr/>
          <p:nvPr/>
        </p:nvSpPr>
        <p:spPr>
          <a:xfrm>
            <a:off x="5433208" y="1874327"/>
            <a:ext cx="1103413" cy="183408"/>
          </a:xfrm>
          <a:prstGeom prst="chevron">
            <a:avLst/>
          </a:prstGeom>
          <a:solidFill>
            <a:schemeClr val="accent2"/>
          </a:solidFill>
          <a:ln w="12700" cap="flat" cmpd="sng" algn="ctr">
            <a:noFill/>
            <a:prstDash val="solid"/>
            <a:miter lim="800000"/>
          </a:ln>
          <a:effectLst/>
        </p:spPr>
        <p:txBody>
          <a:bodyPr rtlCol="0" anchor="ctr"/>
          <a:lstStyle/>
          <a:p>
            <a:pPr algn="ctr" defTabSz="914377"/>
            <a:r>
              <a:rPr lang="en-GB" sz="800" b="1">
                <a:solidFill>
                  <a:prstClr val="white"/>
                </a:solidFill>
                <a:latin typeface="Arial" panose="020B0604020202020204" pitchFamily="34" charset="0"/>
                <a:cs typeface="Arial" panose="020B0604020202020204" pitchFamily="34" charset="0"/>
              </a:rPr>
              <a:t>PI-21.4</a:t>
            </a:r>
          </a:p>
        </p:txBody>
      </p:sp>
      <p:sp>
        <p:nvSpPr>
          <p:cNvPr id="128" name="Pijl: punthaak 26">
            <a:extLst>
              <a:ext uri="{FF2B5EF4-FFF2-40B4-BE49-F238E27FC236}">
                <a16:creationId xmlns:a16="http://schemas.microsoft.com/office/drawing/2014/main" id="{2F2F91C5-B7E7-0E43-86CD-F672B12496D4}"/>
              </a:ext>
            </a:extLst>
          </p:cNvPr>
          <p:cNvSpPr/>
          <p:nvPr/>
        </p:nvSpPr>
        <p:spPr>
          <a:xfrm>
            <a:off x="6601612" y="1880901"/>
            <a:ext cx="1103413" cy="170260"/>
          </a:xfrm>
          <a:prstGeom prst="chevron">
            <a:avLst/>
          </a:prstGeom>
          <a:solidFill>
            <a:schemeClr val="accent2">
              <a:lumMod val="60000"/>
              <a:lumOff val="40000"/>
            </a:schemeClr>
          </a:solidFill>
          <a:ln w="12700" cap="flat" cmpd="sng" algn="ctr">
            <a:noFill/>
            <a:prstDash val="solid"/>
            <a:miter lim="800000"/>
          </a:ln>
          <a:effectLst/>
        </p:spPr>
        <p:txBody>
          <a:bodyPr rtlCol="0" anchor="ctr"/>
          <a:lstStyle/>
          <a:p>
            <a:pPr algn="ctr" defTabSz="914377"/>
            <a:r>
              <a:rPr lang="en-GB" sz="800" b="1">
                <a:solidFill>
                  <a:prstClr val="white"/>
                </a:solidFill>
                <a:latin typeface="Arial" panose="020B0604020202020204" pitchFamily="34" charset="0"/>
                <a:cs typeface="Arial" panose="020B0604020202020204" pitchFamily="34" charset="0"/>
              </a:rPr>
              <a:t>PI-22.1</a:t>
            </a:r>
          </a:p>
        </p:txBody>
      </p:sp>
      <p:sp>
        <p:nvSpPr>
          <p:cNvPr id="129" name="Pijl: punthaak 26">
            <a:extLst>
              <a:ext uri="{FF2B5EF4-FFF2-40B4-BE49-F238E27FC236}">
                <a16:creationId xmlns:a16="http://schemas.microsoft.com/office/drawing/2014/main" id="{A930AA11-5E71-7542-ABD1-A003121A23AB}"/>
              </a:ext>
            </a:extLst>
          </p:cNvPr>
          <p:cNvSpPr/>
          <p:nvPr/>
        </p:nvSpPr>
        <p:spPr>
          <a:xfrm>
            <a:off x="7770016" y="1880902"/>
            <a:ext cx="1103413" cy="170259"/>
          </a:xfrm>
          <a:prstGeom prst="chevron">
            <a:avLst/>
          </a:prstGeom>
          <a:solidFill>
            <a:schemeClr val="accent2">
              <a:lumMod val="60000"/>
              <a:lumOff val="40000"/>
            </a:schemeClr>
          </a:solidFill>
          <a:ln w="12700" cap="flat" cmpd="sng" algn="ctr">
            <a:noFill/>
            <a:prstDash val="solid"/>
            <a:miter lim="800000"/>
          </a:ln>
          <a:effectLst/>
        </p:spPr>
        <p:txBody>
          <a:bodyPr rtlCol="0" anchor="ctr"/>
          <a:lstStyle/>
          <a:p>
            <a:pPr algn="ctr" defTabSz="914377"/>
            <a:r>
              <a:rPr lang="en-GB" sz="800" b="1">
                <a:solidFill>
                  <a:prstClr val="white"/>
                </a:solidFill>
                <a:latin typeface="Arial" panose="020B0604020202020204" pitchFamily="34" charset="0"/>
                <a:cs typeface="Arial" panose="020B0604020202020204" pitchFamily="34" charset="0"/>
              </a:rPr>
              <a:t>PI-22.2</a:t>
            </a:r>
          </a:p>
        </p:txBody>
      </p:sp>
      <p:sp>
        <p:nvSpPr>
          <p:cNvPr id="130" name="Rectangle 45">
            <a:extLst>
              <a:ext uri="{FF2B5EF4-FFF2-40B4-BE49-F238E27FC236}">
                <a16:creationId xmlns:a16="http://schemas.microsoft.com/office/drawing/2014/main" id="{13B5DECF-6F3B-B848-97D8-87B27AAA7BFB}"/>
              </a:ext>
            </a:extLst>
          </p:cNvPr>
          <p:cNvSpPr/>
          <p:nvPr/>
        </p:nvSpPr>
        <p:spPr>
          <a:xfrm>
            <a:off x="1929121" y="1534435"/>
            <a:ext cx="1103413" cy="18288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r>
              <a:rPr lang="en-GB" sz="900" b="1">
                <a:solidFill>
                  <a:prstClr val="white"/>
                </a:solidFill>
                <a:latin typeface="Arial"/>
                <a:cs typeface="Arial"/>
              </a:rPr>
              <a:t>Q1 ‘21</a:t>
            </a:r>
          </a:p>
        </p:txBody>
      </p:sp>
      <p:sp>
        <p:nvSpPr>
          <p:cNvPr id="131" name="Rectangle 46">
            <a:extLst>
              <a:ext uri="{FF2B5EF4-FFF2-40B4-BE49-F238E27FC236}">
                <a16:creationId xmlns:a16="http://schemas.microsoft.com/office/drawing/2014/main" id="{7C29C399-2211-1B4C-9C2F-DEEFA24F2195}"/>
              </a:ext>
            </a:extLst>
          </p:cNvPr>
          <p:cNvSpPr/>
          <p:nvPr/>
        </p:nvSpPr>
        <p:spPr>
          <a:xfrm>
            <a:off x="3097300" y="1534435"/>
            <a:ext cx="1103413" cy="18288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r>
              <a:rPr lang="en-GB" sz="900" b="1">
                <a:solidFill>
                  <a:prstClr val="white"/>
                </a:solidFill>
                <a:latin typeface="Arial"/>
                <a:cs typeface="Arial"/>
              </a:rPr>
              <a:t>Q2 ‘21</a:t>
            </a:r>
          </a:p>
        </p:txBody>
      </p:sp>
      <p:sp>
        <p:nvSpPr>
          <p:cNvPr id="132" name="Rectangle 47">
            <a:extLst>
              <a:ext uri="{FF2B5EF4-FFF2-40B4-BE49-F238E27FC236}">
                <a16:creationId xmlns:a16="http://schemas.microsoft.com/office/drawing/2014/main" id="{47E774E5-BFB9-2142-A88A-B5E31C2A9EB6}"/>
              </a:ext>
            </a:extLst>
          </p:cNvPr>
          <p:cNvSpPr/>
          <p:nvPr/>
        </p:nvSpPr>
        <p:spPr>
          <a:xfrm>
            <a:off x="4265479" y="1534435"/>
            <a:ext cx="1103413" cy="18288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r>
              <a:rPr lang="en-GB" sz="900" b="1">
                <a:solidFill>
                  <a:prstClr val="white"/>
                </a:solidFill>
                <a:latin typeface="Arial"/>
                <a:cs typeface="Arial"/>
              </a:rPr>
              <a:t>Q3 '21</a:t>
            </a:r>
          </a:p>
        </p:txBody>
      </p:sp>
      <p:sp>
        <p:nvSpPr>
          <p:cNvPr id="133" name="Rectangle 48">
            <a:extLst>
              <a:ext uri="{FF2B5EF4-FFF2-40B4-BE49-F238E27FC236}">
                <a16:creationId xmlns:a16="http://schemas.microsoft.com/office/drawing/2014/main" id="{0819F553-EAD5-E24B-9AFF-D193F1C4D01D}"/>
              </a:ext>
            </a:extLst>
          </p:cNvPr>
          <p:cNvSpPr/>
          <p:nvPr/>
        </p:nvSpPr>
        <p:spPr>
          <a:xfrm>
            <a:off x="5433658" y="1534435"/>
            <a:ext cx="1103413" cy="18288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r>
              <a:rPr lang="en-GB" sz="900" b="1">
                <a:solidFill>
                  <a:prstClr val="white"/>
                </a:solidFill>
                <a:latin typeface="Arial"/>
                <a:cs typeface="Arial"/>
              </a:rPr>
              <a:t>Q4 '21</a:t>
            </a:r>
          </a:p>
        </p:txBody>
      </p:sp>
      <p:sp>
        <p:nvSpPr>
          <p:cNvPr id="134" name="Rectangle 49">
            <a:extLst>
              <a:ext uri="{FF2B5EF4-FFF2-40B4-BE49-F238E27FC236}">
                <a16:creationId xmlns:a16="http://schemas.microsoft.com/office/drawing/2014/main" id="{957E8E75-4E2E-624F-9F16-4D8ABBDDD8F5}"/>
              </a:ext>
            </a:extLst>
          </p:cNvPr>
          <p:cNvSpPr/>
          <p:nvPr/>
        </p:nvSpPr>
        <p:spPr>
          <a:xfrm>
            <a:off x="6601837" y="1534435"/>
            <a:ext cx="1103413" cy="18288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r>
              <a:rPr lang="en-GB" sz="900" b="1">
                <a:solidFill>
                  <a:prstClr val="white"/>
                </a:solidFill>
                <a:latin typeface="Arial"/>
                <a:cs typeface="Arial"/>
              </a:rPr>
              <a:t>Q1 ‘22</a:t>
            </a:r>
          </a:p>
        </p:txBody>
      </p:sp>
      <p:sp>
        <p:nvSpPr>
          <p:cNvPr id="135" name="Rectangle 50">
            <a:extLst>
              <a:ext uri="{FF2B5EF4-FFF2-40B4-BE49-F238E27FC236}">
                <a16:creationId xmlns:a16="http://schemas.microsoft.com/office/drawing/2014/main" id="{B6C04612-9483-E441-9F43-D1F0F0AEA062}"/>
              </a:ext>
            </a:extLst>
          </p:cNvPr>
          <p:cNvSpPr/>
          <p:nvPr/>
        </p:nvSpPr>
        <p:spPr>
          <a:xfrm>
            <a:off x="7770016" y="1534435"/>
            <a:ext cx="1103413" cy="18288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r>
              <a:rPr lang="en-GB" sz="900" b="1">
                <a:solidFill>
                  <a:prstClr val="white"/>
                </a:solidFill>
                <a:latin typeface="Arial"/>
                <a:cs typeface="Arial"/>
              </a:rPr>
              <a:t>Q2 ‘22</a:t>
            </a:r>
          </a:p>
        </p:txBody>
      </p:sp>
      <p:sp>
        <p:nvSpPr>
          <p:cNvPr id="136" name="Rectangle 72">
            <a:extLst>
              <a:ext uri="{FF2B5EF4-FFF2-40B4-BE49-F238E27FC236}">
                <a16:creationId xmlns:a16="http://schemas.microsoft.com/office/drawing/2014/main" id="{E19F71BC-2E20-8949-B4E2-25C8956B8BB3}"/>
              </a:ext>
            </a:extLst>
          </p:cNvPr>
          <p:cNvSpPr/>
          <p:nvPr/>
        </p:nvSpPr>
        <p:spPr>
          <a:xfrm>
            <a:off x="291484" y="1828870"/>
            <a:ext cx="1005840" cy="2743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defRPr/>
            </a:pPr>
            <a:r>
              <a:rPr lang="en-GB" sz="1000" b="1">
                <a:solidFill>
                  <a:prstClr val="white"/>
                </a:solidFill>
                <a:latin typeface="Arial"/>
                <a:cs typeface="Arial"/>
              </a:rPr>
              <a:t>Program Incr.</a:t>
            </a:r>
          </a:p>
        </p:txBody>
      </p:sp>
      <p:sp>
        <p:nvSpPr>
          <p:cNvPr id="137" name="Rectangle 73">
            <a:extLst>
              <a:ext uri="{FF2B5EF4-FFF2-40B4-BE49-F238E27FC236}">
                <a16:creationId xmlns:a16="http://schemas.microsoft.com/office/drawing/2014/main" id="{F9F95703-026D-F040-B66D-6952FC852602}"/>
              </a:ext>
            </a:extLst>
          </p:cNvPr>
          <p:cNvSpPr/>
          <p:nvPr/>
        </p:nvSpPr>
        <p:spPr>
          <a:xfrm>
            <a:off x="291484" y="1494889"/>
            <a:ext cx="1005840" cy="26354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defRPr/>
            </a:pPr>
            <a:r>
              <a:rPr lang="en-GB" sz="1000" b="1">
                <a:solidFill>
                  <a:prstClr val="white"/>
                </a:solidFill>
                <a:latin typeface="Arial"/>
                <a:cs typeface="Arial"/>
              </a:rPr>
              <a:t>Quarter</a:t>
            </a:r>
          </a:p>
        </p:txBody>
      </p:sp>
      <p:sp>
        <p:nvSpPr>
          <p:cNvPr id="138" name="Rectangle 118">
            <a:extLst>
              <a:ext uri="{FF2B5EF4-FFF2-40B4-BE49-F238E27FC236}">
                <a16:creationId xmlns:a16="http://schemas.microsoft.com/office/drawing/2014/main" id="{7C8295B6-53A7-2D42-B7E4-5F8FEA883CE0}"/>
              </a:ext>
            </a:extLst>
          </p:cNvPr>
          <p:cNvSpPr/>
          <p:nvPr/>
        </p:nvSpPr>
        <p:spPr>
          <a:xfrm>
            <a:off x="291484" y="2160205"/>
            <a:ext cx="1005840" cy="50796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defRPr/>
            </a:pPr>
            <a:r>
              <a:rPr lang="en-GB" sz="1000" b="1">
                <a:solidFill>
                  <a:prstClr val="white"/>
                </a:solidFill>
                <a:latin typeface="Arial"/>
                <a:cs typeface="Arial"/>
              </a:rPr>
              <a:t>NEDU</a:t>
            </a:r>
          </a:p>
        </p:txBody>
      </p:sp>
      <p:sp>
        <p:nvSpPr>
          <p:cNvPr id="139" name="Rectangle 119">
            <a:extLst>
              <a:ext uri="{FF2B5EF4-FFF2-40B4-BE49-F238E27FC236}">
                <a16:creationId xmlns:a16="http://schemas.microsoft.com/office/drawing/2014/main" id="{8D0F6DE2-B35E-DA40-BDD2-DAD703E20C00}"/>
              </a:ext>
            </a:extLst>
          </p:cNvPr>
          <p:cNvSpPr/>
          <p:nvPr/>
        </p:nvSpPr>
        <p:spPr>
          <a:xfrm>
            <a:off x="291484" y="2715027"/>
            <a:ext cx="1005840" cy="865269"/>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defRPr/>
            </a:pPr>
            <a:r>
              <a:rPr lang="en-GB" sz="1000" b="1">
                <a:solidFill>
                  <a:prstClr val="white"/>
                </a:solidFill>
                <a:latin typeface="Arial"/>
                <a:cs typeface="Arial"/>
              </a:rPr>
              <a:t>EDSN</a:t>
            </a:r>
          </a:p>
        </p:txBody>
      </p:sp>
      <p:sp>
        <p:nvSpPr>
          <p:cNvPr id="140" name="TextBox 126">
            <a:extLst>
              <a:ext uri="{FF2B5EF4-FFF2-40B4-BE49-F238E27FC236}">
                <a16:creationId xmlns:a16="http://schemas.microsoft.com/office/drawing/2014/main" id="{2170AE7C-BB75-0743-B244-51966F0B957B}"/>
              </a:ext>
            </a:extLst>
          </p:cNvPr>
          <p:cNvSpPr txBox="1"/>
          <p:nvPr/>
        </p:nvSpPr>
        <p:spPr>
          <a:xfrm>
            <a:off x="2947203" y="3163425"/>
            <a:ext cx="803426" cy="338554"/>
          </a:xfrm>
          <a:prstGeom prst="rect">
            <a:avLst/>
          </a:prstGeom>
          <a:noFill/>
        </p:spPr>
        <p:txBody>
          <a:bodyPr wrap="square" lIns="91440" tIns="45720" rIns="91440" bIns="45720" rtlCol="0" anchor="t">
            <a:spAutoFit/>
          </a:bodyPr>
          <a:lstStyle/>
          <a:p>
            <a:pPr algn="ctr" defTabSz="914377">
              <a:defRPr/>
            </a:pPr>
            <a:r>
              <a:rPr lang="en-GB" sz="800" b="1">
                <a:solidFill>
                  <a:prstClr val="black"/>
                </a:solidFill>
                <a:cs typeface="Calibri"/>
              </a:rPr>
              <a:t> Int. MMC-hub</a:t>
            </a:r>
          </a:p>
          <a:p>
            <a:pPr algn="ctr" defTabSz="914377">
              <a:defRPr/>
            </a:pPr>
            <a:r>
              <a:rPr lang="en-GB" sz="800">
                <a:solidFill>
                  <a:prstClr val="black"/>
                </a:solidFill>
                <a:cs typeface="Calibri"/>
              </a:rPr>
              <a:t>April ’21</a:t>
            </a:r>
          </a:p>
        </p:txBody>
      </p:sp>
      <p:sp>
        <p:nvSpPr>
          <p:cNvPr id="141" name="Rechthoek: afgeronde hoeken 14">
            <a:extLst>
              <a:ext uri="{FF2B5EF4-FFF2-40B4-BE49-F238E27FC236}">
                <a16:creationId xmlns:a16="http://schemas.microsoft.com/office/drawing/2014/main" id="{424A05A9-539E-DD4B-A664-B7F5A8856D8C}"/>
              </a:ext>
            </a:extLst>
          </p:cNvPr>
          <p:cNvSpPr/>
          <p:nvPr/>
        </p:nvSpPr>
        <p:spPr>
          <a:xfrm>
            <a:off x="208281" y="3661820"/>
            <a:ext cx="11360866" cy="2197402"/>
          </a:xfrm>
          <a:prstGeom prst="roundRect">
            <a:avLst>
              <a:gd name="adj" fmla="val 1643"/>
            </a:avLst>
          </a:prstGeom>
          <a:noFill/>
          <a:ln w="3175" cap="flat" cmpd="sng" algn="ctr">
            <a:solidFill>
              <a:schemeClr val="accent2">
                <a:lumMod val="75000"/>
              </a:schemeClr>
            </a:solidFill>
            <a:prstDash val="solid"/>
          </a:ln>
          <a:effectLst/>
        </p:spPr>
        <p:txBody>
          <a:bodyPr wrap="none" lIns="108000" tIns="0" rIns="108000" bIns="0" rtlCol="0" anchor="ctr"/>
          <a:lstStyle/>
          <a:p>
            <a:pPr algn="ctr" defTabSz="457131">
              <a:defRPr/>
            </a:pPr>
            <a:endParaRPr lang="en-US" sz="1100" b="1">
              <a:solidFill>
                <a:schemeClr val="tx1">
                  <a:lumMod val="75000"/>
                  <a:lumOff val="25000"/>
                </a:schemeClr>
              </a:solidFill>
              <a:latin typeface="+mj-lt"/>
            </a:endParaRPr>
          </a:p>
        </p:txBody>
      </p:sp>
      <p:sp>
        <p:nvSpPr>
          <p:cNvPr id="142" name="Rectangle 105">
            <a:extLst>
              <a:ext uri="{FF2B5EF4-FFF2-40B4-BE49-F238E27FC236}">
                <a16:creationId xmlns:a16="http://schemas.microsoft.com/office/drawing/2014/main" id="{29490578-B7C5-3345-9701-DBD398EA5468}"/>
              </a:ext>
            </a:extLst>
          </p:cNvPr>
          <p:cNvSpPr/>
          <p:nvPr/>
        </p:nvSpPr>
        <p:spPr>
          <a:xfrm>
            <a:off x="284377" y="3658325"/>
            <a:ext cx="1005840" cy="22043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defTabSz="914377">
              <a:defRPr/>
            </a:pPr>
            <a:r>
              <a:rPr lang="en-GB" sz="1000" b="1">
                <a:solidFill>
                  <a:prstClr val="white"/>
                </a:solidFill>
                <a:latin typeface="Arial"/>
                <a:cs typeface="Arial"/>
              </a:rPr>
              <a:t>TEST</a:t>
            </a:r>
          </a:p>
        </p:txBody>
      </p:sp>
      <p:sp>
        <p:nvSpPr>
          <p:cNvPr id="143" name="Pijl: punthaak 22">
            <a:extLst>
              <a:ext uri="{FF2B5EF4-FFF2-40B4-BE49-F238E27FC236}">
                <a16:creationId xmlns:a16="http://schemas.microsoft.com/office/drawing/2014/main" id="{9A91993B-6E0F-F847-AD28-B38407C4BB82}"/>
              </a:ext>
            </a:extLst>
          </p:cNvPr>
          <p:cNvSpPr/>
          <p:nvPr/>
        </p:nvSpPr>
        <p:spPr>
          <a:xfrm>
            <a:off x="4939873" y="4988246"/>
            <a:ext cx="889925" cy="182880"/>
          </a:xfrm>
          <a:prstGeom prst="chevron">
            <a:avLst>
              <a:gd name="adj" fmla="val 25926"/>
            </a:avLst>
          </a:prstGeom>
          <a:solidFill>
            <a:srgbClr val="21C4B6"/>
          </a:solidFill>
          <a:ln w="12700" cap="flat" cmpd="sng" algn="ctr">
            <a:solidFill>
              <a:srgbClr val="21C4B6"/>
            </a:solidFill>
            <a:prstDash val="solid"/>
            <a:miter lim="800000"/>
          </a:ln>
          <a:effectLst/>
        </p:spPr>
        <p:txBody>
          <a:bodyPr rtlCol="0" anchor="ctr"/>
          <a:lstStyle/>
          <a:p>
            <a:pPr defTabSz="914377">
              <a:defRPr/>
            </a:pPr>
            <a:endParaRPr lang="nl-NL" sz="800" b="1" kern="0">
              <a:solidFill>
                <a:prstClr val="white"/>
              </a:solidFill>
              <a:latin typeface="Arial" panose="020B0604020202020204" pitchFamily="34" charset="0"/>
              <a:cs typeface="Arial" panose="020B0604020202020204" pitchFamily="34" charset="0"/>
            </a:endParaRPr>
          </a:p>
        </p:txBody>
      </p:sp>
      <p:sp>
        <p:nvSpPr>
          <p:cNvPr id="144" name="Pijl: punthaak 22">
            <a:extLst>
              <a:ext uri="{FF2B5EF4-FFF2-40B4-BE49-F238E27FC236}">
                <a16:creationId xmlns:a16="http://schemas.microsoft.com/office/drawing/2014/main" id="{79286F77-7511-004B-8923-25C5631ADC30}"/>
              </a:ext>
            </a:extLst>
          </p:cNvPr>
          <p:cNvSpPr/>
          <p:nvPr/>
        </p:nvSpPr>
        <p:spPr>
          <a:xfrm>
            <a:off x="6026263" y="5248280"/>
            <a:ext cx="575349" cy="182880"/>
          </a:xfrm>
          <a:prstGeom prst="chevron">
            <a:avLst>
              <a:gd name="adj" fmla="val 30825"/>
            </a:avLst>
          </a:prstGeom>
          <a:solidFill>
            <a:srgbClr val="06B27C"/>
          </a:solidFill>
          <a:ln w="12700" cap="flat" cmpd="sng" algn="ctr">
            <a:noFill/>
            <a:prstDash val="solid"/>
            <a:miter lim="800000"/>
          </a:ln>
          <a:effectLst/>
        </p:spPr>
        <p:txBody>
          <a:bodyPr rtlCol="0" anchor="ctr"/>
          <a:lstStyle/>
          <a:p>
            <a:pPr algn="ctr" defTabSz="914377">
              <a:defRPr/>
            </a:pPr>
            <a:endParaRPr lang="nl-NL" sz="800" b="1" kern="0">
              <a:solidFill>
                <a:prstClr val="white"/>
              </a:solidFill>
              <a:latin typeface="Arial" panose="020B0604020202020204" pitchFamily="34" charset="0"/>
              <a:cs typeface="Arial" panose="020B0604020202020204" pitchFamily="34" charset="0"/>
            </a:endParaRPr>
          </a:p>
        </p:txBody>
      </p:sp>
      <p:sp>
        <p:nvSpPr>
          <p:cNvPr id="145" name="Pijl: punthaak 22">
            <a:extLst>
              <a:ext uri="{FF2B5EF4-FFF2-40B4-BE49-F238E27FC236}">
                <a16:creationId xmlns:a16="http://schemas.microsoft.com/office/drawing/2014/main" id="{C9A9CEDF-DC38-F349-A50B-8FDBEDAFEF0E}"/>
              </a:ext>
            </a:extLst>
          </p:cNvPr>
          <p:cNvSpPr/>
          <p:nvPr/>
        </p:nvSpPr>
        <p:spPr>
          <a:xfrm>
            <a:off x="6606110" y="5487941"/>
            <a:ext cx="871806" cy="182880"/>
          </a:xfrm>
          <a:prstGeom prst="chevron">
            <a:avLst>
              <a:gd name="adj" fmla="val 41666"/>
            </a:avLst>
          </a:prstGeom>
          <a:solidFill>
            <a:srgbClr val="06B27C"/>
          </a:solidFill>
          <a:ln w="12700" cap="flat" cmpd="sng" algn="ctr">
            <a:noFill/>
            <a:prstDash val="solid"/>
            <a:miter lim="800000"/>
          </a:ln>
          <a:effectLst/>
        </p:spPr>
        <p:txBody>
          <a:bodyPr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GAT</a:t>
            </a:r>
          </a:p>
        </p:txBody>
      </p:sp>
      <p:sp>
        <p:nvSpPr>
          <p:cNvPr id="146" name="Isosceles Triangle 143">
            <a:extLst>
              <a:ext uri="{FF2B5EF4-FFF2-40B4-BE49-F238E27FC236}">
                <a16:creationId xmlns:a16="http://schemas.microsoft.com/office/drawing/2014/main" id="{53EFC957-BE72-0643-BAD0-B4483D147E72}"/>
              </a:ext>
            </a:extLst>
          </p:cNvPr>
          <p:cNvSpPr/>
          <p:nvPr/>
        </p:nvSpPr>
        <p:spPr>
          <a:xfrm>
            <a:off x="5737824" y="3077535"/>
            <a:ext cx="182880" cy="91440"/>
          </a:xfrm>
          <a:prstGeom prst="triangle">
            <a:avLst/>
          </a:prstGeom>
          <a:solidFill>
            <a:srgbClr val="7F7F7F"/>
          </a:solidFill>
          <a:ln w="12700" cap="flat" cmpd="sng" algn="ctr">
            <a:solidFill>
              <a:srgbClr val="4472C4">
                <a:shade val="50000"/>
              </a:srgbClr>
            </a:solidFill>
            <a:prstDash val="solid"/>
            <a:miter lim="800000"/>
          </a:ln>
          <a:effectLst/>
        </p:spPr>
        <p:txBody>
          <a:bodyPr rtlCol="0" anchor="ctr"/>
          <a:lstStyle/>
          <a:p>
            <a:pPr algn="r" defTabSz="914377"/>
            <a:endParaRPr lang="nl-NL" kern="0">
              <a:solidFill>
                <a:prstClr val="white"/>
              </a:solidFill>
              <a:latin typeface="Calibri" panose="020F0502020204030204"/>
            </a:endParaRPr>
          </a:p>
        </p:txBody>
      </p:sp>
      <p:sp>
        <p:nvSpPr>
          <p:cNvPr id="147" name="TextBox 144">
            <a:extLst>
              <a:ext uri="{FF2B5EF4-FFF2-40B4-BE49-F238E27FC236}">
                <a16:creationId xmlns:a16="http://schemas.microsoft.com/office/drawing/2014/main" id="{7709819C-FEE9-5F4E-8E1E-5BF15CFBB490}"/>
              </a:ext>
            </a:extLst>
          </p:cNvPr>
          <p:cNvSpPr txBox="1"/>
          <p:nvPr/>
        </p:nvSpPr>
        <p:spPr>
          <a:xfrm>
            <a:off x="5193228" y="3163425"/>
            <a:ext cx="827339" cy="338554"/>
          </a:xfrm>
          <a:prstGeom prst="rect">
            <a:avLst/>
          </a:prstGeom>
          <a:noFill/>
        </p:spPr>
        <p:txBody>
          <a:bodyPr wrap="square" lIns="91440" tIns="45720" rIns="91440" bIns="45720" rtlCol="0" anchor="t">
            <a:spAutoFit/>
          </a:bodyPr>
          <a:lstStyle/>
          <a:p>
            <a:pPr algn="r" defTabSz="914377">
              <a:defRPr/>
            </a:pPr>
            <a:r>
              <a:rPr lang="en-GB" sz="800" b="1" dirty="0">
                <a:solidFill>
                  <a:prstClr val="black"/>
                </a:solidFill>
                <a:cs typeface="Calibri"/>
              </a:rPr>
              <a:t>End RNBAT</a:t>
            </a:r>
          </a:p>
          <a:p>
            <a:pPr algn="r" defTabSz="914377">
              <a:defRPr/>
            </a:pPr>
            <a:r>
              <a:rPr lang="en-GB" sz="800" dirty="0">
                <a:solidFill>
                  <a:prstClr val="black"/>
                </a:solidFill>
                <a:cs typeface="Calibri"/>
              </a:rPr>
              <a:t>26 Nov. ’21</a:t>
            </a:r>
          </a:p>
        </p:txBody>
      </p:sp>
      <p:sp>
        <p:nvSpPr>
          <p:cNvPr id="148" name="Ovaal 28">
            <a:extLst>
              <a:ext uri="{FF2B5EF4-FFF2-40B4-BE49-F238E27FC236}">
                <a16:creationId xmlns:a16="http://schemas.microsoft.com/office/drawing/2014/main" id="{81A914E0-8A4B-7E40-8165-702826EF1EDE}"/>
              </a:ext>
            </a:extLst>
          </p:cNvPr>
          <p:cNvSpPr/>
          <p:nvPr/>
        </p:nvSpPr>
        <p:spPr>
          <a:xfrm>
            <a:off x="1442642" y="4260811"/>
            <a:ext cx="182880" cy="182880"/>
          </a:xfrm>
          <a:prstGeom prst="ellipse">
            <a:avLst/>
          </a:prstGeom>
          <a:solidFill>
            <a:srgbClr val="69A0BF"/>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1</a:t>
            </a:r>
          </a:p>
        </p:txBody>
      </p:sp>
      <p:sp>
        <p:nvSpPr>
          <p:cNvPr id="149" name="Ovaal 28">
            <a:extLst>
              <a:ext uri="{FF2B5EF4-FFF2-40B4-BE49-F238E27FC236}">
                <a16:creationId xmlns:a16="http://schemas.microsoft.com/office/drawing/2014/main" id="{46E49EE4-B5A7-994C-84DB-9631FAFD6DCA}"/>
              </a:ext>
            </a:extLst>
          </p:cNvPr>
          <p:cNvSpPr/>
          <p:nvPr/>
        </p:nvSpPr>
        <p:spPr>
          <a:xfrm>
            <a:off x="1442642" y="4491321"/>
            <a:ext cx="182880" cy="182880"/>
          </a:xfrm>
          <a:prstGeom prst="ellipse">
            <a:avLst/>
          </a:prstGeom>
          <a:solidFill>
            <a:srgbClr val="69A0BF"/>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2</a:t>
            </a:r>
          </a:p>
        </p:txBody>
      </p:sp>
      <p:sp>
        <p:nvSpPr>
          <p:cNvPr id="150" name="Ovaal 28">
            <a:extLst>
              <a:ext uri="{FF2B5EF4-FFF2-40B4-BE49-F238E27FC236}">
                <a16:creationId xmlns:a16="http://schemas.microsoft.com/office/drawing/2014/main" id="{DC39023C-A068-EA4C-94BF-9911AA122E93}"/>
              </a:ext>
            </a:extLst>
          </p:cNvPr>
          <p:cNvSpPr/>
          <p:nvPr/>
        </p:nvSpPr>
        <p:spPr>
          <a:xfrm>
            <a:off x="5842557" y="4980205"/>
            <a:ext cx="182880" cy="182880"/>
          </a:xfrm>
          <a:prstGeom prst="ellipse">
            <a:avLst/>
          </a:prstGeom>
          <a:solidFill>
            <a:srgbClr val="21C4B6"/>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6</a:t>
            </a:r>
          </a:p>
        </p:txBody>
      </p:sp>
      <p:sp>
        <p:nvSpPr>
          <p:cNvPr id="151" name="Ovaal 28">
            <a:extLst>
              <a:ext uri="{FF2B5EF4-FFF2-40B4-BE49-F238E27FC236}">
                <a16:creationId xmlns:a16="http://schemas.microsoft.com/office/drawing/2014/main" id="{D7C847E1-2D08-224B-B5E2-99F77E2CE15F}"/>
              </a:ext>
            </a:extLst>
          </p:cNvPr>
          <p:cNvSpPr/>
          <p:nvPr/>
        </p:nvSpPr>
        <p:spPr>
          <a:xfrm>
            <a:off x="5843383" y="5250464"/>
            <a:ext cx="182880" cy="182880"/>
          </a:xfrm>
          <a:prstGeom prst="ellipse">
            <a:avLst/>
          </a:prstGeom>
          <a:solidFill>
            <a:srgbClr val="06B27C"/>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7</a:t>
            </a:r>
          </a:p>
        </p:txBody>
      </p:sp>
      <p:sp>
        <p:nvSpPr>
          <p:cNvPr id="152" name="Ovaal 28">
            <a:extLst>
              <a:ext uri="{FF2B5EF4-FFF2-40B4-BE49-F238E27FC236}">
                <a16:creationId xmlns:a16="http://schemas.microsoft.com/office/drawing/2014/main" id="{2200E779-8364-5648-885B-C0B4AF7C82AB}"/>
              </a:ext>
            </a:extLst>
          </p:cNvPr>
          <p:cNvSpPr/>
          <p:nvPr/>
        </p:nvSpPr>
        <p:spPr>
          <a:xfrm>
            <a:off x="6405406" y="5488957"/>
            <a:ext cx="182880" cy="182880"/>
          </a:xfrm>
          <a:prstGeom prst="ellipse">
            <a:avLst/>
          </a:prstGeom>
          <a:solidFill>
            <a:srgbClr val="06B27C"/>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8</a:t>
            </a:r>
          </a:p>
        </p:txBody>
      </p:sp>
      <p:cxnSp>
        <p:nvCxnSpPr>
          <p:cNvPr id="153" name="Rechte verbindingslijn 16">
            <a:extLst>
              <a:ext uri="{FF2B5EF4-FFF2-40B4-BE49-F238E27FC236}">
                <a16:creationId xmlns:a16="http://schemas.microsoft.com/office/drawing/2014/main" id="{2B063679-D58A-3E47-B31A-2033C3F9B8BE}"/>
              </a:ext>
            </a:extLst>
          </p:cNvPr>
          <p:cNvCxnSpPr>
            <a:cxnSpLocks/>
          </p:cNvCxnSpPr>
          <p:nvPr/>
        </p:nvCxnSpPr>
        <p:spPr>
          <a:xfrm flipV="1">
            <a:off x="3354154" y="1711308"/>
            <a:ext cx="0" cy="1386302"/>
          </a:xfrm>
          <a:prstGeom prst="line">
            <a:avLst/>
          </a:prstGeom>
          <a:noFill/>
          <a:ln w="12700" cap="flat" cmpd="sng" algn="ctr">
            <a:solidFill>
              <a:sysClr val="windowText" lastClr="000000"/>
            </a:solidFill>
            <a:prstDash val="sysDash"/>
            <a:miter lim="800000"/>
          </a:ln>
          <a:effectLst/>
        </p:spPr>
      </p:cxnSp>
      <p:cxnSp>
        <p:nvCxnSpPr>
          <p:cNvPr id="154" name="Rechte verbindingslijn 16">
            <a:extLst>
              <a:ext uri="{FF2B5EF4-FFF2-40B4-BE49-F238E27FC236}">
                <a16:creationId xmlns:a16="http://schemas.microsoft.com/office/drawing/2014/main" id="{ECDA7DC9-B8CD-8249-8C6F-C027887487DD}"/>
              </a:ext>
            </a:extLst>
          </p:cNvPr>
          <p:cNvCxnSpPr>
            <a:cxnSpLocks/>
          </p:cNvCxnSpPr>
          <p:nvPr/>
        </p:nvCxnSpPr>
        <p:spPr>
          <a:xfrm flipV="1">
            <a:off x="4667219" y="1711306"/>
            <a:ext cx="5587" cy="3017520"/>
          </a:xfrm>
          <a:prstGeom prst="line">
            <a:avLst/>
          </a:prstGeom>
          <a:noFill/>
          <a:ln w="12700" cap="flat" cmpd="sng" algn="ctr">
            <a:solidFill>
              <a:sysClr val="windowText" lastClr="000000"/>
            </a:solidFill>
            <a:prstDash val="sysDash"/>
            <a:miter lim="800000"/>
          </a:ln>
          <a:effectLst/>
        </p:spPr>
      </p:cxnSp>
      <p:sp>
        <p:nvSpPr>
          <p:cNvPr id="155" name="Rechthoek: afgeronde hoeken 1">
            <a:extLst>
              <a:ext uri="{FF2B5EF4-FFF2-40B4-BE49-F238E27FC236}">
                <a16:creationId xmlns:a16="http://schemas.microsoft.com/office/drawing/2014/main" id="{1AFFE531-B622-7348-9026-0C5BBF453DF5}"/>
              </a:ext>
            </a:extLst>
          </p:cNvPr>
          <p:cNvSpPr/>
          <p:nvPr/>
        </p:nvSpPr>
        <p:spPr>
          <a:xfrm>
            <a:off x="1412162" y="2215174"/>
            <a:ext cx="6581230" cy="399665"/>
          </a:xfrm>
          <a:prstGeom prst="roundRect">
            <a:avLst/>
          </a:prstGeom>
          <a:solidFill>
            <a:srgbClr val="FFC000"/>
          </a:solidFill>
          <a:ln w="12700" cap="flat" cmpd="sng" algn="ctr">
            <a:solidFill>
              <a:sysClr val="windowText" lastClr="000000"/>
            </a:solidFill>
            <a:prstDash val="solid"/>
            <a:miter lim="800000"/>
          </a:ln>
          <a:effectLst/>
        </p:spPr>
        <p:txBody>
          <a:bodyPr rtlCol="0" anchor="ctr"/>
          <a:lstStyle/>
          <a:p>
            <a:pPr algn="ctr" defTabSz="914377">
              <a:defRPr/>
            </a:pPr>
            <a:endParaRPr lang="nl-NL" kern="0">
              <a:solidFill>
                <a:prstClr val="white"/>
              </a:solidFill>
              <a:latin typeface="Calibri" panose="020F0502020204030204"/>
            </a:endParaRPr>
          </a:p>
        </p:txBody>
      </p:sp>
      <p:sp>
        <p:nvSpPr>
          <p:cNvPr id="156" name="Pijl: punthaak 22">
            <a:extLst>
              <a:ext uri="{FF2B5EF4-FFF2-40B4-BE49-F238E27FC236}">
                <a16:creationId xmlns:a16="http://schemas.microsoft.com/office/drawing/2014/main" id="{59A3A4C6-885D-564C-B517-189C7CAA2133}"/>
              </a:ext>
            </a:extLst>
          </p:cNvPr>
          <p:cNvSpPr/>
          <p:nvPr/>
        </p:nvSpPr>
        <p:spPr>
          <a:xfrm>
            <a:off x="1555983" y="2270438"/>
            <a:ext cx="4470280" cy="292608"/>
          </a:xfrm>
          <a:prstGeom prst="chevron">
            <a:avLst/>
          </a:prstGeom>
          <a:solidFill>
            <a:sysClr val="window" lastClr="FFFFFF">
              <a:lumMod val="50000"/>
              <a:alpha val="30000"/>
            </a:sysClr>
          </a:solidFill>
          <a:ln w="12700" cap="flat" cmpd="sng" algn="ctr">
            <a:noFill/>
            <a:prstDash val="solid"/>
            <a:miter lim="800000"/>
          </a:ln>
          <a:effectLst/>
        </p:spPr>
        <p:txBody>
          <a:bodyPr rtlCol="0" anchor="ctr"/>
          <a:lstStyle/>
          <a:p>
            <a:pPr algn="ctr" defTabSz="914377">
              <a:defRPr/>
            </a:pPr>
            <a:r>
              <a:rPr lang="en-GB" sz="900" b="1">
                <a:solidFill>
                  <a:prstClr val="white"/>
                </a:solidFill>
                <a:latin typeface="Arial" panose="020B0604020202020204" pitchFamily="34" charset="0"/>
                <a:cs typeface="Arial" panose="020B0604020202020204" pitchFamily="34" charset="0"/>
              </a:rPr>
              <a:t>Design, Construction and Testing</a:t>
            </a:r>
          </a:p>
        </p:txBody>
      </p:sp>
      <p:sp>
        <p:nvSpPr>
          <p:cNvPr id="157" name="Pijl: punthaak 22">
            <a:extLst>
              <a:ext uri="{FF2B5EF4-FFF2-40B4-BE49-F238E27FC236}">
                <a16:creationId xmlns:a16="http://schemas.microsoft.com/office/drawing/2014/main" id="{F7F66115-92A4-9742-8C0B-CE3B261C700F}"/>
              </a:ext>
            </a:extLst>
          </p:cNvPr>
          <p:cNvSpPr/>
          <p:nvPr/>
        </p:nvSpPr>
        <p:spPr>
          <a:xfrm>
            <a:off x="1555983" y="2790565"/>
            <a:ext cx="4232474" cy="246888"/>
          </a:xfrm>
          <a:prstGeom prst="chevron">
            <a:avLst/>
          </a:prstGeom>
          <a:solidFill>
            <a:sysClr val="window" lastClr="FFFFFF">
              <a:lumMod val="50000"/>
            </a:sysClr>
          </a:solidFill>
          <a:ln w="12700" cap="flat" cmpd="sng" algn="ctr">
            <a:noFill/>
            <a:prstDash val="solid"/>
            <a:miter lim="800000"/>
          </a:ln>
          <a:effectLst/>
        </p:spPr>
        <p:txBody>
          <a:bodyPr rtlCol="0" anchor="ctr"/>
          <a:lstStyle/>
          <a:p>
            <a:pPr algn="ctr" defTabSz="914377">
              <a:defRPr/>
            </a:pPr>
            <a:r>
              <a:rPr lang="en-GB" sz="900" b="1">
                <a:solidFill>
                  <a:prstClr val="white"/>
                </a:solidFill>
                <a:latin typeface="Arial" panose="020B0604020202020204" pitchFamily="34" charset="0"/>
                <a:cs typeface="Arial" panose="020B0604020202020204" pitchFamily="34" charset="0"/>
              </a:rPr>
              <a:t>Design, Construction and Testing</a:t>
            </a:r>
          </a:p>
        </p:txBody>
      </p:sp>
      <p:sp>
        <p:nvSpPr>
          <p:cNvPr id="158" name="Pijl: punthaak 18">
            <a:extLst>
              <a:ext uri="{FF2B5EF4-FFF2-40B4-BE49-F238E27FC236}">
                <a16:creationId xmlns:a16="http://schemas.microsoft.com/office/drawing/2014/main" id="{BCAF268A-A1C5-1547-9C03-D9B3E7EC580D}"/>
              </a:ext>
            </a:extLst>
          </p:cNvPr>
          <p:cNvSpPr/>
          <p:nvPr/>
        </p:nvSpPr>
        <p:spPr>
          <a:xfrm>
            <a:off x="6065095" y="2270438"/>
            <a:ext cx="1475048" cy="137160"/>
          </a:xfrm>
          <a:prstGeom prst="chevron">
            <a:avLst/>
          </a:prstGeom>
          <a:solidFill>
            <a:sysClr val="window" lastClr="FFFFFF">
              <a:lumMod val="50000"/>
            </a:sysClr>
          </a:solidFill>
          <a:ln w="12700" cap="flat" cmpd="sng" algn="ctr">
            <a:noFill/>
            <a:prstDash val="solid"/>
            <a:miter lim="800000"/>
          </a:ln>
          <a:effectLst/>
        </p:spPr>
        <p:txBody>
          <a:bodyPr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Acceptance</a:t>
            </a:r>
          </a:p>
        </p:txBody>
      </p:sp>
      <p:sp>
        <p:nvSpPr>
          <p:cNvPr id="159" name="Pijl: punthaak 18">
            <a:extLst>
              <a:ext uri="{FF2B5EF4-FFF2-40B4-BE49-F238E27FC236}">
                <a16:creationId xmlns:a16="http://schemas.microsoft.com/office/drawing/2014/main" id="{FF1E1BC8-D971-B743-8AF4-B2617FFCDB02}"/>
              </a:ext>
            </a:extLst>
          </p:cNvPr>
          <p:cNvSpPr/>
          <p:nvPr/>
        </p:nvSpPr>
        <p:spPr>
          <a:xfrm>
            <a:off x="6065095" y="2425886"/>
            <a:ext cx="1475048" cy="137160"/>
          </a:xfrm>
          <a:prstGeom prst="chevron">
            <a:avLst/>
          </a:prstGeom>
          <a:solidFill>
            <a:sysClr val="window" lastClr="FFFFFF">
              <a:lumMod val="50000"/>
            </a:sysClr>
          </a:solidFill>
          <a:ln w="12700" cap="flat" cmpd="sng" algn="ctr">
            <a:noFill/>
            <a:prstDash val="solid"/>
            <a:miter lim="800000"/>
          </a:ln>
          <a:effectLst/>
        </p:spPr>
        <p:txBody>
          <a:bodyPr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Transition</a:t>
            </a:r>
          </a:p>
        </p:txBody>
      </p:sp>
      <p:sp>
        <p:nvSpPr>
          <p:cNvPr id="160" name="Pijl: punthaak 26">
            <a:extLst>
              <a:ext uri="{FF2B5EF4-FFF2-40B4-BE49-F238E27FC236}">
                <a16:creationId xmlns:a16="http://schemas.microsoft.com/office/drawing/2014/main" id="{2AB2C282-3229-B94C-BB7B-F597068D5E52}"/>
              </a:ext>
            </a:extLst>
          </p:cNvPr>
          <p:cNvSpPr/>
          <p:nvPr/>
        </p:nvSpPr>
        <p:spPr>
          <a:xfrm>
            <a:off x="4264804" y="1870227"/>
            <a:ext cx="1103413" cy="191608"/>
          </a:xfrm>
          <a:prstGeom prst="chevron">
            <a:avLst/>
          </a:prstGeom>
          <a:solidFill>
            <a:schemeClr val="accent2"/>
          </a:solidFill>
          <a:ln w="12700" cap="flat" cmpd="sng" algn="ctr">
            <a:noFill/>
            <a:prstDash val="solid"/>
            <a:miter lim="800000"/>
          </a:ln>
          <a:effectLst/>
        </p:spPr>
        <p:txBody>
          <a:bodyPr rtlCol="0" anchor="ctr"/>
          <a:lstStyle/>
          <a:p>
            <a:pPr algn="ctr" defTabSz="914377"/>
            <a:r>
              <a:rPr lang="en-GB" sz="800" b="1">
                <a:solidFill>
                  <a:prstClr val="white"/>
                </a:solidFill>
                <a:latin typeface="Arial" panose="020B0604020202020204" pitchFamily="34" charset="0"/>
                <a:cs typeface="Arial" panose="020B0604020202020204" pitchFamily="34" charset="0"/>
              </a:rPr>
              <a:t>PI-21.3</a:t>
            </a:r>
          </a:p>
        </p:txBody>
      </p:sp>
      <p:sp>
        <p:nvSpPr>
          <p:cNvPr id="161" name="Pijl: punthaak 26">
            <a:extLst>
              <a:ext uri="{FF2B5EF4-FFF2-40B4-BE49-F238E27FC236}">
                <a16:creationId xmlns:a16="http://schemas.microsoft.com/office/drawing/2014/main" id="{6AC3A0A1-3EB7-AD40-84B8-E4F79D805E09}"/>
              </a:ext>
            </a:extLst>
          </p:cNvPr>
          <p:cNvSpPr/>
          <p:nvPr/>
        </p:nvSpPr>
        <p:spPr>
          <a:xfrm>
            <a:off x="1927996" y="1874883"/>
            <a:ext cx="1103413" cy="182296"/>
          </a:xfrm>
          <a:prstGeom prst="chevron">
            <a:avLst/>
          </a:prstGeom>
          <a:solidFill>
            <a:schemeClr val="accent2"/>
          </a:solidFill>
          <a:ln w="12700" cap="flat" cmpd="sng" algn="ctr">
            <a:noFill/>
            <a:prstDash val="solid"/>
            <a:miter lim="800000"/>
          </a:ln>
          <a:effectLst/>
        </p:spPr>
        <p:txBody>
          <a:bodyPr rtlCol="0" anchor="ctr"/>
          <a:lstStyle/>
          <a:p>
            <a:pPr algn="ctr" defTabSz="914377"/>
            <a:r>
              <a:rPr lang="en-GB" sz="800" b="1">
                <a:solidFill>
                  <a:prstClr val="white"/>
                </a:solidFill>
                <a:latin typeface="Arial" panose="020B0604020202020204" pitchFamily="34" charset="0"/>
                <a:cs typeface="Arial" panose="020B0604020202020204" pitchFamily="34" charset="0"/>
              </a:rPr>
              <a:t>PI-21.1</a:t>
            </a:r>
          </a:p>
        </p:txBody>
      </p:sp>
      <p:sp>
        <p:nvSpPr>
          <p:cNvPr id="162" name="Rectangle 167">
            <a:extLst>
              <a:ext uri="{FF2B5EF4-FFF2-40B4-BE49-F238E27FC236}">
                <a16:creationId xmlns:a16="http://schemas.microsoft.com/office/drawing/2014/main" id="{960613AF-B44E-7F48-8459-B2278825BD7F}"/>
              </a:ext>
            </a:extLst>
          </p:cNvPr>
          <p:cNvSpPr/>
          <p:nvPr/>
        </p:nvSpPr>
        <p:spPr>
          <a:xfrm>
            <a:off x="5842557" y="3762890"/>
            <a:ext cx="1736416" cy="457200"/>
          </a:xfrm>
          <a:prstGeom prst="rect">
            <a:avLst/>
          </a:prstGeom>
          <a:solidFill>
            <a:srgbClr val="058960"/>
          </a:solidFill>
          <a:ln w="12700">
            <a:solidFill>
              <a:srgbClr val="05896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914377">
              <a:defRPr/>
            </a:pPr>
            <a:r>
              <a:rPr lang="en-GB" sz="900" b="1">
                <a:solidFill>
                  <a:prstClr val="white"/>
                </a:solidFill>
                <a:latin typeface="Arial"/>
                <a:cs typeface="Arial"/>
              </a:rPr>
              <a:t>Phase 4 | </a:t>
            </a:r>
          </a:p>
          <a:p>
            <a:pPr defTabSz="914377">
              <a:defRPr/>
            </a:pPr>
            <a:r>
              <a:rPr lang="en-GB" sz="900">
                <a:solidFill>
                  <a:prstClr val="white"/>
                </a:solidFill>
                <a:latin typeface="Arial"/>
                <a:cs typeface="Arial"/>
              </a:rPr>
              <a:t>Acceptance Market</a:t>
            </a:r>
          </a:p>
        </p:txBody>
      </p:sp>
      <p:sp>
        <p:nvSpPr>
          <p:cNvPr id="163" name="Isosceles Triangle 125">
            <a:extLst>
              <a:ext uri="{FF2B5EF4-FFF2-40B4-BE49-F238E27FC236}">
                <a16:creationId xmlns:a16="http://schemas.microsoft.com/office/drawing/2014/main" id="{9D950971-F1BB-0442-B807-279B7DC0C011}"/>
              </a:ext>
            </a:extLst>
          </p:cNvPr>
          <p:cNvSpPr/>
          <p:nvPr/>
        </p:nvSpPr>
        <p:spPr>
          <a:xfrm>
            <a:off x="3259615" y="3073647"/>
            <a:ext cx="182880" cy="91440"/>
          </a:xfrm>
          <a:prstGeom prst="triangle">
            <a:avLst/>
          </a:prstGeom>
          <a:solidFill>
            <a:schemeClr val="bg1">
              <a:lumMod val="75000"/>
            </a:schemeClr>
          </a:solidFill>
          <a:ln w="12700" cap="flat" cmpd="sng" algn="ctr">
            <a:solidFill>
              <a:srgbClr val="4472C4">
                <a:shade val="50000"/>
              </a:srgbClr>
            </a:solidFill>
            <a:prstDash val="solid"/>
            <a:miter lim="800000"/>
          </a:ln>
          <a:effectLst/>
        </p:spPr>
        <p:txBody>
          <a:bodyPr rtlCol="0" anchor="ctr"/>
          <a:lstStyle/>
          <a:p>
            <a:pPr algn="ctr" defTabSz="914377">
              <a:defRPr/>
            </a:pPr>
            <a:endParaRPr lang="nl-NL" kern="0">
              <a:solidFill>
                <a:prstClr val="white"/>
              </a:solidFill>
              <a:latin typeface="Calibri" panose="020F0502020204030204"/>
            </a:endParaRPr>
          </a:p>
        </p:txBody>
      </p:sp>
      <p:sp>
        <p:nvSpPr>
          <p:cNvPr id="164" name="Rectangle 176">
            <a:extLst>
              <a:ext uri="{FF2B5EF4-FFF2-40B4-BE49-F238E27FC236}">
                <a16:creationId xmlns:a16="http://schemas.microsoft.com/office/drawing/2014/main" id="{D887DF5A-9CEC-8940-B5F0-2BDF316ADC15}"/>
              </a:ext>
            </a:extLst>
          </p:cNvPr>
          <p:cNvSpPr/>
          <p:nvPr/>
        </p:nvSpPr>
        <p:spPr>
          <a:xfrm>
            <a:off x="4245329" y="3156113"/>
            <a:ext cx="603636" cy="3937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44000" rIns="144000" bIns="144000" rtlCol="0" anchor="ctr"/>
          <a:lstStyle/>
          <a:p>
            <a:pPr algn="ctr"/>
            <a:endParaRPr lang="nl-NL" sz="1600" err="1"/>
          </a:p>
        </p:txBody>
      </p:sp>
      <p:sp>
        <p:nvSpPr>
          <p:cNvPr id="165" name="Pijl: punthaak 22">
            <a:extLst>
              <a:ext uri="{FF2B5EF4-FFF2-40B4-BE49-F238E27FC236}">
                <a16:creationId xmlns:a16="http://schemas.microsoft.com/office/drawing/2014/main" id="{00CDA1E5-572F-FA45-AAE4-D2D01CB02856}"/>
              </a:ext>
            </a:extLst>
          </p:cNvPr>
          <p:cNvSpPr/>
          <p:nvPr/>
        </p:nvSpPr>
        <p:spPr>
          <a:xfrm>
            <a:off x="1435907" y="3762891"/>
            <a:ext cx="3376724" cy="457200"/>
          </a:xfrm>
          <a:prstGeom prst="chevron">
            <a:avLst>
              <a:gd name="adj" fmla="val 26159"/>
            </a:avLst>
          </a:prstGeom>
          <a:solidFill>
            <a:srgbClr val="BEF4EF"/>
          </a:solidFill>
          <a:ln>
            <a:solidFill>
              <a:srgbClr val="1A9A8E"/>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defTabSz="914377"/>
            <a:endParaRPr lang="nl-NL" sz="900">
              <a:solidFill>
                <a:prstClr val="white"/>
              </a:solidFill>
              <a:latin typeface="Arial"/>
              <a:cs typeface="Arial"/>
            </a:endParaRPr>
          </a:p>
        </p:txBody>
      </p:sp>
      <p:sp>
        <p:nvSpPr>
          <p:cNvPr id="166" name="Rectangle 121">
            <a:extLst>
              <a:ext uri="{FF2B5EF4-FFF2-40B4-BE49-F238E27FC236}">
                <a16:creationId xmlns:a16="http://schemas.microsoft.com/office/drawing/2014/main" id="{EA0ED088-5678-354E-88F6-4B5EF9D43B1B}"/>
              </a:ext>
            </a:extLst>
          </p:cNvPr>
          <p:cNvSpPr/>
          <p:nvPr/>
        </p:nvSpPr>
        <p:spPr>
          <a:xfrm>
            <a:off x="1602738" y="3794880"/>
            <a:ext cx="3034141" cy="1828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914377">
              <a:defRPr/>
            </a:pPr>
            <a:r>
              <a:rPr lang="en-GB" sz="900" b="1">
                <a:solidFill>
                  <a:prstClr val="white"/>
                </a:solidFill>
                <a:latin typeface="Arial"/>
                <a:cs typeface="Arial"/>
              </a:rPr>
              <a:t>Phase 1 </a:t>
            </a:r>
            <a:r>
              <a:rPr lang="en-GB" sz="900">
                <a:solidFill>
                  <a:prstClr val="white"/>
                </a:solidFill>
                <a:latin typeface="Arial"/>
                <a:cs typeface="Arial"/>
              </a:rPr>
              <a:t>| Acceptance User Stories</a:t>
            </a:r>
          </a:p>
        </p:txBody>
      </p:sp>
      <p:sp>
        <p:nvSpPr>
          <p:cNvPr id="167" name="Rectangle 138">
            <a:extLst>
              <a:ext uri="{FF2B5EF4-FFF2-40B4-BE49-F238E27FC236}">
                <a16:creationId xmlns:a16="http://schemas.microsoft.com/office/drawing/2014/main" id="{5AB375B6-E466-9246-BD61-0533726DFA9C}"/>
              </a:ext>
            </a:extLst>
          </p:cNvPr>
          <p:cNvSpPr/>
          <p:nvPr/>
        </p:nvSpPr>
        <p:spPr>
          <a:xfrm>
            <a:off x="1821156" y="3996988"/>
            <a:ext cx="2815723" cy="1828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914377">
              <a:defRPr/>
            </a:pPr>
            <a:r>
              <a:rPr lang="en-GB" sz="900" b="1">
                <a:solidFill>
                  <a:prstClr val="white"/>
                </a:solidFill>
                <a:latin typeface="Arial"/>
                <a:cs typeface="Arial"/>
              </a:rPr>
              <a:t>Phase 2 </a:t>
            </a:r>
            <a:r>
              <a:rPr lang="en-GB" sz="900">
                <a:solidFill>
                  <a:prstClr val="white"/>
                </a:solidFill>
                <a:latin typeface="Arial"/>
                <a:cs typeface="Arial"/>
              </a:rPr>
              <a:t>| Acceptance Features</a:t>
            </a:r>
          </a:p>
        </p:txBody>
      </p:sp>
      <p:sp>
        <p:nvSpPr>
          <p:cNvPr id="168" name="Rectangle 139">
            <a:extLst>
              <a:ext uri="{FF2B5EF4-FFF2-40B4-BE49-F238E27FC236}">
                <a16:creationId xmlns:a16="http://schemas.microsoft.com/office/drawing/2014/main" id="{04539A65-4F59-3741-9A83-B3718E2F9032}"/>
              </a:ext>
            </a:extLst>
          </p:cNvPr>
          <p:cNvSpPr/>
          <p:nvPr/>
        </p:nvSpPr>
        <p:spPr>
          <a:xfrm>
            <a:off x="4667218" y="3762890"/>
            <a:ext cx="1162579" cy="457200"/>
          </a:xfrm>
          <a:prstGeom prst="rect">
            <a:avLst/>
          </a:prstGeom>
          <a:solidFill>
            <a:srgbClr val="1A9A8E"/>
          </a:solidFill>
          <a:ln w="12700">
            <a:solidFill>
              <a:srgbClr val="1A9A8E"/>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defTabSz="914377">
              <a:defRPr/>
            </a:pPr>
            <a:r>
              <a:rPr lang="en-GB" sz="900" b="1">
                <a:solidFill>
                  <a:prstClr val="white"/>
                </a:solidFill>
                <a:latin typeface="Arial"/>
                <a:cs typeface="Arial"/>
              </a:rPr>
              <a:t>Phase 3 | </a:t>
            </a:r>
          </a:p>
          <a:p>
            <a:pPr defTabSz="914377">
              <a:defRPr/>
            </a:pPr>
            <a:r>
              <a:rPr lang="en-GB" sz="900">
                <a:solidFill>
                  <a:prstClr val="white"/>
                </a:solidFill>
                <a:latin typeface="Arial"/>
                <a:cs typeface="Arial"/>
              </a:rPr>
              <a:t>Acc. Epics</a:t>
            </a:r>
          </a:p>
        </p:txBody>
      </p:sp>
      <p:sp>
        <p:nvSpPr>
          <p:cNvPr id="169" name="TextBox 127">
            <a:extLst>
              <a:ext uri="{FF2B5EF4-FFF2-40B4-BE49-F238E27FC236}">
                <a16:creationId xmlns:a16="http://schemas.microsoft.com/office/drawing/2014/main" id="{D4946B00-AAB0-D44E-857C-680FBD82F0EB}"/>
              </a:ext>
            </a:extLst>
          </p:cNvPr>
          <p:cNvSpPr txBox="1"/>
          <p:nvPr/>
        </p:nvSpPr>
        <p:spPr>
          <a:xfrm>
            <a:off x="4299789" y="3163425"/>
            <a:ext cx="733124" cy="338554"/>
          </a:xfrm>
          <a:prstGeom prst="rect">
            <a:avLst/>
          </a:prstGeom>
          <a:noFill/>
        </p:spPr>
        <p:txBody>
          <a:bodyPr wrap="square" lIns="91440" tIns="45720" rIns="91440" bIns="45720" rtlCol="0" anchor="t">
            <a:spAutoFit/>
          </a:bodyPr>
          <a:lstStyle/>
          <a:p>
            <a:pPr algn="ctr" defTabSz="914377">
              <a:defRPr/>
            </a:pPr>
            <a:r>
              <a:rPr lang="en-GB" sz="800" b="1">
                <a:solidFill>
                  <a:prstClr val="black"/>
                </a:solidFill>
                <a:cs typeface="Calibri"/>
              </a:rPr>
              <a:t>Start Phase 3</a:t>
            </a:r>
          </a:p>
          <a:p>
            <a:pPr algn="ctr" defTabSz="914377">
              <a:defRPr/>
            </a:pPr>
            <a:r>
              <a:rPr lang="en-GB" sz="800">
                <a:solidFill>
                  <a:prstClr val="black"/>
                </a:solidFill>
                <a:cs typeface="Calibri"/>
              </a:rPr>
              <a:t>1 Aug. ’21</a:t>
            </a:r>
          </a:p>
        </p:txBody>
      </p:sp>
      <p:sp>
        <p:nvSpPr>
          <p:cNvPr id="170" name="Pijl: punthaak 22">
            <a:extLst>
              <a:ext uri="{FF2B5EF4-FFF2-40B4-BE49-F238E27FC236}">
                <a16:creationId xmlns:a16="http://schemas.microsoft.com/office/drawing/2014/main" id="{CB319D4A-9C5D-4A4A-9C9E-D4D08751DBDB}"/>
              </a:ext>
            </a:extLst>
          </p:cNvPr>
          <p:cNvSpPr/>
          <p:nvPr/>
        </p:nvSpPr>
        <p:spPr>
          <a:xfrm>
            <a:off x="1631946" y="4260811"/>
            <a:ext cx="2730512" cy="182880"/>
          </a:xfrm>
          <a:prstGeom prst="chevron">
            <a:avLst/>
          </a:prstGeom>
          <a:solidFill>
            <a:srgbClr val="639DBD"/>
          </a:solidFill>
          <a:ln w="12700" cap="flat" cmpd="sng" algn="ctr">
            <a:noFill/>
            <a:prstDash val="solid"/>
            <a:miter lim="800000"/>
          </a:ln>
          <a:effectLst/>
        </p:spPr>
        <p:txBody>
          <a:bodyPr rtlCol="0" anchor="ctr"/>
          <a:lstStyle/>
          <a:p>
            <a:pPr defTabSz="914377">
              <a:defRPr/>
            </a:pPr>
            <a:r>
              <a:rPr lang="en-GB" sz="800" b="1">
                <a:solidFill>
                  <a:prstClr val="white"/>
                </a:solidFill>
                <a:latin typeface="Arial" panose="020B0604020202020204" pitchFamily="34" charset="0"/>
                <a:cs typeface="Arial" panose="020B0604020202020204" pitchFamily="34" charset="0"/>
              </a:rPr>
              <a:t>Scrum Test </a:t>
            </a:r>
            <a:r>
              <a:rPr lang="en-GB" sz="600">
                <a:solidFill>
                  <a:prstClr val="white"/>
                </a:solidFill>
                <a:latin typeface="Arial" panose="020B0604020202020204" pitchFamily="34" charset="0"/>
                <a:cs typeface="Arial" panose="020B0604020202020204" pitchFamily="34" charset="0"/>
              </a:rPr>
              <a:t>– Unit Test, FAT, Regression Test, ART</a:t>
            </a:r>
          </a:p>
        </p:txBody>
      </p:sp>
      <p:sp>
        <p:nvSpPr>
          <p:cNvPr id="171" name="Pijl: punthaak 22">
            <a:extLst>
              <a:ext uri="{FF2B5EF4-FFF2-40B4-BE49-F238E27FC236}">
                <a16:creationId xmlns:a16="http://schemas.microsoft.com/office/drawing/2014/main" id="{99E5CB79-1B4C-E04C-85B7-3D68BBE20EB0}"/>
              </a:ext>
            </a:extLst>
          </p:cNvPr>
          <p:cNvSpPr/>
          <p:nvPr/>
        </p:nvSpPr>
        <p:spPr>
          <a:xfrm>
            <a:off x="1631946" y="4723647"/>
            <a:ext cx="4198719" cy="182127"/>
          </a:xfrm>
          <a:prstGeom prst="chevron">
            <a:avLst>
              <a:gd name="adj" fmla="val 26159"/>
            </a:avLst>
          </a:prstGeom>
          <a:solidFill>
            <a:srgbClr val="BEF4EF"/>
          </a:solidFill>
          <a:ln>
            <a:solidFill>
              <a:srgbClr val="21C4B6"/>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defTabSz="914377"/>
            <a:r>
              <a:rPr lang="en-GB" sz="800" b="1">
                <a:solidFill>
                  <a:schemeClr val="tx1">
                    <a:lumMod val="75000"/>
                    <a:lumOff val="25000"/>
                  </a:schemeClr>
                </a:solidFill>
                <a:latin typeface="Arial"/>
                <a:cs typeface="Arial"/>
              </a:rPr>
              <a:t>Management Test </a:t>
            </a:r>
            <a:r>
              <a:rPr lang="en-GB" sz="600">
                <a:solidFill>
                  <a:schemeClr val="tx1">
                    <a:lumMod val="75000"/>
                    <a:lumOff val="25000"/>
                  </a:schemeClr>
                </a:solidFill>
                <a:latin typeface="Arial"/>
                <a:cs typeface="Arial"/>
              </a:rPr>
              <a:t>– Performance, Security</a:t>
            </a:r>
          </a:p>
        </p:txBody>
      </p:sp>
      <p:sp>
        <p:nvSpPr>
          <p:cNvPr id="172" name="Pijl: punthaak 22">
            <a:extLst>
              <a:ext uri="{FF2B5EF4-FFF2-40B4-BE49-F238E27FC236}">
                <a16:creationId xmlns:a16="http://schemas.microsoft.com/office/drawing/2014/main" id="{C8C17DBE-FB46-3242-809E-0678E67CCBC4}"/>
              </a:ext>
            </a:extLst>
          </p:cNvPr>
          <p:cNvSpPr/>
          <p:nvPr/>
        </p:nvSpPr>
        <p:spPr>
          <a:xfrm>
            <a:off x="4538311" y="4723563"/>
            <a:ext cx="274320" cy="182880"/>
          </a:xfrm>
          <a:prstGeom prst="chevron">
            <a:avLst>
              <a:gd name="adj" fmla="val 29630"/>
            </a:avLst>
          </a:prstGeom>
          <a:solidFill>
            <a:srgbClr val="21C4B6"/>
          </a:solidFill>
          <a:ln w="12700" cap="flat" cmpd="sng" algn="ctr">
            <a:solidFill>
              <a:srgbClr val="21C4B6"/>
            </a:solidFill>
            <a:prstDash val="solid"/>
            <a:miter lim="800000"/>
          </a:ln>
          <a:effectLst/>
        </p:spPr>
        <p:txBody>
          <a:bodyPr rtlCol="0" anchor="ctr"/>
          <a:lstStyle/>
          <a:p>
            <a:pPr defTabSz="914377">
              <a:defRPr/>
            </a:pPr>
            <a:endParaRPr lang="nl-NL" sz="700" b="1" kern="0">
              <a:solidFill>
                <a:prstClr val="white"/>
              </a:solidFill>
              <a:latin typeface="Arial" panose="020B0604020202020204" pitchFamily="34" charset="0"/>
              <a:cs typeface="Arial" panose="020B0604020202020204" pitchFamily="34" charset="0"/>
            </a:endParaRPr>
          </a:p>
        </p:txBody>
      </p:sp>
      <p:sp>
        <p:nvSpPr>
          <p:cNvPr id="173" name="Ovaal 28">
            <a:extLst>
              <a:ext uri="{FF2B5EF4-FFF2-40B4-BE49-F238E27FC236}">
                <a16:creationId xmlns:a16="http://schemas.microsoft.com/office/drawing/2014/main" id="{C9B7E549-9DE1-4649-8C28-4A6560E3BF5B}"/>
              </a:ext>
            </a:extLst>
          </p:cNvPr>
          <p:cNvSpPr/>
          <p:nvPr/>
        </p:nvSpPr>
        <p:spPr>
          <a:xfrm>
            <a:off x="4329540" y="4721658"/>
            <a:ext cx="182880" cy="182880"/>
          </a:xfrm>
          <a:prstGeom prst="ellipse">
            <a:avLst/>
          </a:prstGeom>
          <a:solidFill>
            <a:srgbClr val="21C4B6"/>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3</a:t>
            </a:r>
          </a:p>
        </p:txBody>
      </p:sp>
      <p:graphicFrame>
        <p:nvGraphicFramePr>
          <p:cNvPr id="174" name="Table 56">
            <a:extLst>
              <a:ext uri="{FF2B5EF4-FFF2-40B4-BE49-F238E27FC236}">
                <a16:creationId xmlns:a16="http://schemas.microsoft.com/office/drawing/2014/main" id="{2CD5ADC4-DC00-A749-AB29-DA446FB19D87}"/>
              </a:ext>
            </a:extLst>
          </p:cNvPr>
          <p:cNvGraphicFramePr>
            <a:graphicFrameLocks noGrp="1"/>
          </p:cNvGraphicFramePr>
          <p:nvPr/>
        </p:nvGraphicFramePr>
        <p:xfrm>
          <a:off x="7728565" y="3762889"/>
          <a:ext cx="3605567" cy="2008640"/>
        </p:xfrm>
        <a:graphic>
          <a:graphicData uri="http://schemas.openxmlformats.org/drawingml/2006/table">
            <a:tbl>
              <a:tblPr firstRow="1" bandRow="1">
                <a:tableStyleId>{3B4B98B0-60AC-42C2-AFA5-B58CD77FA1E5}</a:tableStyleId>
              </a:tblPr>
              <a:tblGrid>
                <a:gridCol w="320962">
                  <a:extLst>
                    <a:ext uri="{9D8B030D-6E8A-4147-A177-3AD203B41FA5}">
                      <a16:colId xmlns:a16="http://schemas.microsoft.com/office/drawing/2014/main" val="2574357592"/>
                    </a:ext>
                  </a:extLst>
                </a:gridCol>
                <a:gridCol w="1855203">
                  <a:extLst>
                    <a:ext uri="{9D8B030D-6E8A-4147-A177-3AD203B41FA5}">
                      <a16:colId xmlns:a16="http://schemas.microsoft.com/office/drawing/2014/main" val="116804324"/>
                    </a:ext>
                  </a:extLst>
                </a:gridCol>
                <a:gridCol w="711200">
                  <a:extLst>
                    <a:ext uri="{9D8B030D-6E8A-4147-A177-3AD203B41FA5}">
                      <a16:colId xmlns:a16="http://schemas.microsoft.com/office/drawing/2014/main" val="4270415686"/>
                    </a:ext>
                  </a:extLst>
                </a:gridCol>
                <a:gridCol w="718202">
                  <a:extLst>
                    <a:ext uri="{9D8B030D-6E8A-4147-A177-3AD203B41FA5}">
                      <a16:colId xmlns:a16="http://schemas.microsoft.com/office/drawing/2014/main" val="3681130383"/>
                    </a:ext>
                  </a:extLst>
                </a:gridCol>
              </a:tblGrid>
              <a:tr h="200864">
                <a:tc>
                  <a:txBody>
                    <a:bodyPr/>
                    <a:lstStyle/>
                    <a:p>
                      <a:pPr algn="ctr"/>
                      <a:r>
                        <a:rPr lang="en-GB" sz="700" dirty="0"/>
                        <a:t>#</a:t>
                      </a:r>
                    </a:p>
                  </a:txBody>
                  <a:tcPr anchor="ctr"/>
                </a:tc>
                <a:tc>
                  <a:txBody>
                    <a:bodyPr/>
                    <a:lstStyle/>
                    <a:p>
                      <a:r>
                        <a:rPr lang="en-GB" sz="700"/>
                        <a:t>Activity</a:t>
                      </a:r>
                    </a:p>
                  </a:txBody>
                  <a:tcPr anchor="ctr"/>
                </a:tc>
                <a:tc>
                  <a:txBody>
                    <a:bodyPr/>
                    <a:lstStyle/>
                    <a:p>
                      <a:r>
                        <a:rPr lang="en-GB" sz="700"/>
                        <a:t>Start</a:t>
                      </a:r>
                    </a:p>
                  </a:txBody>
                  <a:tcPr anchor="ctr"/>
                </a:tc>
                <a:tc>
                  <a:txBody>
                    <a:bodyPr/>
                    <a:lstStyle/>
                    <a:p>
                      <a:r>
                        <a:rPr lang="en-GB" sz="700"/>
                        <a:t>End</a:t>
                      </a:r>
                    </a:p>
                  </a:txBody>
                  <a:tcPr anchor="ctr"/>
                </a:tc>
                <a:extLst>
                  <a:ext uri="{0D108BD9-81ED-4DB2-BD59-A6C34878D82A}">
                    <a16:rowId xmlns:a16="http://schemas.microsoft.com/office/drawing/2014/main" val="2977612632"/>
                  </a:ext>
                </a:extLst>
              </a:tr>
              <a:tr h="200864">
                <a:tc>
                  <a:txBody>
                    <a:bodyPr/>
                    <a:lstStyle/>
                    <a:p>
                      <a:endParaRPr lang="nl-NL" sz="700"/>
                    </a:p>
                  </a:txBody>
                  <a:tcPr anchor="ctr"/>
                </a:tc>
                <a:tc>
                  <a:txBody>
                    <a:bodyPr/>
                    <a:lstStyle/>
                    <a:p>
                      <a:r>
                        <a:rPr lang="en-GB" sz="700"/>
                        <a:t>Sanity Check (SC) TRAN</a:t>
                      </a:r>
                    </a:p>
                  </a:txBody>
                  <a:tcPr anchor="ctr"/>
                </a:tc>
                <a:tc>
                  <a:txBody>
                    <a:bodyPr/>
                    <a:lstStyle/>
                    <a:p>
                      <a:r>
                        <a:rPr lang="en-GB" sz="700"/>
                        <a:t>26 July ’21</a:t>
                      </a:r>
                    </a:p>
                  </a:txBody>
                  <a:tcPr anchor="ctr"/>
                </a:tc>
                <a:tc>
                  <a:txBody>
                    <a:bodyPr/>
                    <a:lstStyle/>
                    <a:p>
                      <a:r>
                        <a:rPr lang="en-GB" sz="700"/>
                        <a:t>30 July ‘21</a:t>
                      </a:r>
                    </a:p>
                  </a:txBody>
                  <a:tcPr anchor="ctr"/>
                </a:tc>
                <a:extLst>
                  <a:ext uri="{0D108BD9-81ED-4DB2-BD59-A6C34878D82A}">
                    <a16:rowId xmlns:a16="http://schemas.microsoft.com/office/drawing/2014/main" val="2427907744"/>
                  </a:ext>
                </a:extLst>
              </a:tr>
              <a:tr h="200864">
                <a:tc>
                  <a:txBody>
                    <a:bodyPr/>
                    <a:lstStyle/>
                    <a:p>
                      <a:endParaRPr lang="nl-NL" sz="7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a:t>Intake Test (IT) TRAN</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a:t>2 Aug. ‘21</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a:t>13 Aug. ’21</a:t>
                      </a:r>
                    </a:p>
                  </a:txBody>
                  <a:tcPr anchor="ctr"/>
                </a:tc>
                <a:extLst>
                  <a:ext uri="{0D108BD9-81ED-4DB2-BD59-A6C34878D82A}">
                    <a16:rowId xmlns:a16="http://schemas.microsoft.com/office/drawing/2014/main" val="389634797"/>
                  </a:ext>
                </a:extLst>
              </a:tr>
              <a:tr h="200864">
                <a:tc>
                  <a:txBody>
                    <a:bodyPr/>
                    <a:lstStyle/>
                    <a:p>
                      <a:endParaRPr lang="nl-NL" sz="7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a:t>Sanity Check (SC) ACT2</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a:t>6 Sept. ‘21</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a:t>10 Sept. ’21</a:t>
                      </a:r>
                    </a:p>
                  </a:txBody>
                  <a:tcPr anchor="ctr"/>
                </a:tc>
                <a:extLst>
                  <a:ext uri="{0D108BD9-81ED-4DB2-BD59-A6C34878D82A}">
                    <a16:rowId xmlns:a16="http://schemas.microsoft.com/office/drawing/2014/main" val="2676198611"/>
                  </a:ext>
                </a:extLst>
              </a:tr>
              <a:tr h="200864">
                <a:tc>
                  <a:txBody>
                    <a:bodyPr/>
                    <a:lstStyle/>
                    <a:p>
                      <a:endParaRPr lang="nl-NL" sz="7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a:t>Intake Test (IT) ACT2</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a:t>13 Sept. ‘21</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a:t>24 Sept. ’21</a:t>
                      </a:r>
                    </a:p>
                  </a:txBody>
                  <a:tcPr anchor="ctr"/>
                </a:tc>
                <a:extLst>
                  <a:ext uri="{0D108BD9-81ED-4DB2-BD59-A6C34878D82A}">
                    <a16:rowId xmlns:a16="http://schemas.microsoft.com/office/drawing/2014/main" val="2523443365"/>
                  </a:ext>
                </a:extLst>
              </a:tr>
              <a:tr h="200864">
                <a:tc>
                  <a:txBody>
                    <a:bodyPr/>
                    <a:lstStyle/>
                    <a:p>
                      <a:endParaRPr lang="nl-NL" sz="700"/>
                    </a:p>
                  </a:txBody>
                  <a:tcPr anchor="ctr"/>
                </a:tc>
                <a:tc>
                  <a:txBody>
                    <a:bodyPr/>
                    <a:lstStyle/>
                    <a:p>
                      <a:r>
                        <a:rPr lang="en-GB" sz="700"/>
                        <a:t>Management Acceptance Test (BAT)</a:t>
                      </a:r>
                    </a:p>
                  </a:txBody>
                  <a:tcPr anchor="ctr"/>
                </a:tc>
                <a:tc>
                  <a:txBody>
                    <a:bodyPr/>
                    <a:lstStyle/>
                    <a:p>
                      <a:r>
                        <a:rPr lang="en-GB" sz="700"/>
                        <a:t>16 Aug. ‘21</a:t>
                      </a:r>
                    </a:p>
                  </a:txBody>
                  <a:tcPr anchor="ctr"/>
                </a:tc>
                <a:tc>
                  <a:txBody>
                    <a:bodyPr/>
                    <a:lstStyle/>
                    <a:p>
                      <a:r>
                        <a:rPr lang="en-GB" sz="700"/>
                        <a:t>26 Nov. ’21</a:t>
                      </a:r>
                    </a:p>
                  </a:txBody>
                  <a:tcPr anchor="ctr"/>
                </a:tc>
                <a:extLst>
                  <a:ext uri="{0D108BD9-81ED-4DB2-BD59-A6C34878D82A}">
                    <a16:rowId xmlns:a16="http://schemas.microsoft.com/office/drawing/2014/main" val="719548565"/>
                  </a:ext>
                </a:extLst>
              </a:tr>
              <a:tr h="200864">
                <a:tc>
                  <a:txBody>
                    <a:bodyPr/>
                    <a:lstStyle/>
                    <a:p>
                      <a:endParaRPr lang="nl-NL" sz="700"/>
                    </a:p>
                  </a:txBody>
                  <a:tcPr anchor="ctr"/>
                </a:tc>
                <a:tc>
                  <a:txBody>
                    <a:bodyPr/>
                    <a:lstStyle/>
                    <a:p>
                      <a:r>
                        <a:rPr lang="en-GB" sz="700" dirty="0"/>
                        <a:t>RNB Acceptance Test (RNBAT)</a:t>
                      </a:r>
                    </a:p>
                  </a:txBody>
                  <a:tcPr anchor="ctr"/>
                </a:tc>
                <a:tc>
                  <a:txBody>
                    <a:bodyPr/>
                    <a:lstStyle/>
                    <a:p>
                      <a:r>
                        <a:rPr lang="en-GB" sz="700"/>
                        <a:t>16 Aug. ‘21</a:t>
                      </a:r>
                    </a:p>
                  </a:txBody>
                  <a:tcPr anchor="ctr"/>
                </a:tc>
                <a:tc>
                  <a:txBody>
                    <a:bodyPr/>
                    <a:lstStyle/>
                    <a:p>
                      <a:r>
                        <a:rPr lang="en-GB" sz="700"/>
                        <a:t>26 Nov. ’21</a:t>
                      </a:r>
                    </a:p>
                  </a:txBody>
                  <a:tcPr anchor="ctr"/>
                </a:tc>
                <a:extLst>
                  <a:ext uri="{0D108BD9-81ED-4DB2-BD59-A6C34878D82A}">
                    <a16:rowId xmlns:a16="http://schemas.microsoft.com/office/drawing/2014/main" val="345638602"/>
                  </a:ext>
                </a:extLst>
              </a:tr>
              <a:tr h="200864">
                <a:tc>
                  <a:txBody>
                    <a:bodyPr/>
                    <a:lstStyle/>
                    <a:p>
                      <a:endParaRPr lang="nl-NL" sz="700"/>
                    </a:p>
                  </a:txBody>
                  <a:tcPr anchor="ctr"/>
                </a:tc>
                <a:tc>
                  <a:txBody>
                    <a:bodyPr/>
                    <a:lstStyle/>
                    <a:p>
                      <a:r>
                        <a:rPr lang="en-GB" sz="700"/>
                        <a:t>Funct. Acceptance Test - Lead group (FAT-K)</a:t>
                      </a:r>
                    </a:p>
                  </a:txBody>
                  <a:tcPr anchor="ctr"/>
                </a:tc>
                <a:tc>
                  <a:txBody>
                    <a:bodyPr/>
                    <a:lstStyle/>
                    <a:p>
                      <a:r>
                        <a:rPr lang="en-GB" sz="700"/>
                        <a:t>29 Nov. ‘21</a:t>
                      </a:r>
                    </a:p>
                  </a:txBody>
                  <a:tcPr anchor="ctr"/>
                </a:tc>
                <a:tc>
                  <a:txBody>
                    <a:bodyPr/>
                    <a:lstStyle/>
                    <a:p>
                      <a:r>
                        <a:rPr lang="en-GB" sz="700"/>
                        <a:t>17 Dec. ’22</a:t>
                      </a:r>
                    </a:p>
                  </a:txBody>
                  <a:tcPr anchor="ctr"/>
                </a:tc>
                <a:extLst>
                  <a:ext uri="{0D108BD9-81ED-4DB2-BD59-A6C34878D82A}">
                    <a16:rowId xmlns:a16="http://schemas.microsoft.com/office/drawing/2014/main" val="3317488740"/>
                  </a:ext>
                </a:extLst>
              </a:tr>
              <a:tr h="200864">
                <a:tc>
                  <a:txBody>
                    <a:bodyPr/>
                    <a:lstStyle/>
                    <a:p>
                      <a:endParaRPr lang="nl-NL" sz="700"/>
                    </a:p>
                  </a:txBody>
                  <a:tcPr anchor="ctr"/>
                </a:tc>
                <a:tc>
                  <a:txBody>
                    <a:bodyPr/>
                    <a:lstStyle/>
                    <a:p>
                      <a:r>
                        <a:rPr lang="en-GB" sz="700"/>
                        <a:t>GAT</a:t>
                      </a:r>
                    </a:p>
                  </a:txBody>
                  <a:tcPr anchor="ctr"/>
                </a:tc>
                <a:tc>
                  <a:txBody>
                    <a:bodyPr/>
                    <a:lstStyle/>
                    <a:p>
                      <a:r>
                        <a:rPr lang="en-GB" sz="700"/>
                        <a:t>3 Jan. ’22</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a:t>25 Feb. ’22</a:t>
                      </a:r>
                    </a:p>
                  </a:txBody>
                  <a:tcPr anchor="ctr"/>
                </a:tc>
                <a:extLst>
                  <a:ext uri="{0D108BD9-81ED-4DB2-BD59-A6C34878D82A}">
                    <a16:rowId xmlns:a16="http://schemas.microsoft.com/office/drawing/2014/main" val="4094106127"/>
                  </a:ext>
                </a:extLst>
              </a:tr>
              <a:tr h="200864">
                <a:tc>
                  <a:txBody>
                    <a:bodyPr/>
                    <a:lstStyle/>
                    <a:p>
                      <a:endParaRPr lang="nl-NL" sz="700"/>
                    </a:p>
                  </a:txBody>
                  <a:tcPr anchor="ctr"/>
                </a:tc>
                <a:tc>
                  <a:txBody>
                    <a:bodyPr/>
                    <a:lstStyle/>
                    <a:p>
                      <a:r>
                        <a:rPr lang="en-GB" sz="700"/>
                        <a:t>Go Live</a:t>
                      </a:r>
                    </a:p>
                  </a:txBody>
                  <a:tcPr anchor="ctr"/>
                </a:tc>
                <a:tc>
                  <a:txBody>
                    <a:bodyPr/>
                    <a:lstStyle/>
                    <a:p>
                      <a:r>
                        <a:rPr lang="en-GB" sz="700"/>
                        <a:t>19 Mar. ’22</a:t>
                      </a:r>
                    </a:p>
                  </a:txBody>
                  <a:tcPr anchor="ctr"/>
                </a:tc>
                <a:tc>
                  <a:txBody>
                    <a:bodyPr/>
                    <a:lstStyle/>
                    <a:p>
                      <a:endParaRPr lang="nl-NL" sz="700" dirty="0"/>
                    </a:p>
                  </a:txBody>
                  <a:tcPr anchor="ctr"/>
                </a:tc>
                <a:extLst>
                  <a:ext uri="{0D108BD9-81ED-4DB2-BD59-A6C34878D82A}">
                    <a16:rowId xmlns:a16="http://schemas.microsoft.com/office/drawing/2014/main" val="447468285"/>
                  </a:ext>
                </a:extLst>
              </a:tr>
            </a:tbl>
          </a:graphicData>
        </a:graphic>
      </p:graphicFrame>
      <p:sp>
        <p:nvSpPr>
          <p:cNvPr id="175" name="Rectangle 58">
            <a:extLst>
              <a:ext uri="{FF2B5EF4-FFF2-40B4-BE49-F238E27FC236}">
                <a16:creationId xmlns:a16="http://schemas.microsoft.com/office/drawing/2014/main" id="{546E4903-E7CF-FD40-A6EC-A6762A183D51}"/>
              </a:ext>
            </a:extLst>
          </p:cNvPr>
          <p:cNvSpPr/>
          <p:nvPr/>
        </p:nvSpPr>
        <p:spPr>
          <a:xfrm>
            <a:off x="4513707" y="4703943"/>
            <a:ext cx="327334" cy="215444"/>
          </a:xfrm>
          <a:prstGeom prst="rect">
            <a:avLst/>
          </a:prstGeom>
        </p:spPr>
        <p:txBody>
          <a:bodyPr wrap="none">
            <a:spAutoFit/>
          </a:bodyPr>
          <a:lstStyle/>
          <a:p>
            <a:r>
              <a:rPr lang="en-GB" sz="800" b="1">
                <a:solidFill>
                  <a:schemeClr val="bg1"/>
                </a:solidFill>
                <a:latin typeface="Arial" panose="020B0604020202020204" pitchFamily="34" charset="0"/>
                <a:cs typeface="Arial" panose="020B0604020202020204" pitchFamily="34" charset="0"/>
              </a:rPr>
              <a:t>SC</a:t>
            </a:r>
          </a:p>
        </p:txBody>
      </p:sp>
      <p:sp>
        <p:nvSpPr>
          <p:cNvPr id="176" name="Rectangle 132">
            <a:extLst>
              <a:ext uri="{FF2B5EF4-FFF2-40B4-BE49-F238E27FC236}">
                <a16:creationId xmlns:a16="http://schemas.microsoft.com/office/drawing/2014/main" id="{B3CF6D4D-FF93-BD44-92B0-8A7293F9FB4E}"/>
              </a:ext>
            </a:extLst>
          </p:cNvPr>
          <p:cNvSpPr/>
          <p:nvPr/>
        </p:nvSpPr>
        <p:spPr>
          <a:xfrm>
            <a:off x="5067311" y="4974116"/>
            <a:ext cx="599890" cy="215444"/>
          </a:xfrm>
          <a:prstGeom prst="rect">
            <a:avLst/>
          </a:prstGeom>
        </p:spPr>
        <p:txBody>
          <a:bodyPr wrap="square">
            <a:spAutoFit/>
          </a:bodyPr>
          <a:lstStyle/>
          <a:p>
            <a:pPr algn="ctr"/>
            <a:r>
              <a:rPr lang="en-GB" sz="800" b="1" dirty="0">
                <a:solidFill>
                  <a:schemeClr val="bg1"/>
                </a:solidFill>
                <a:latin typeface="Arial" panose="020B0604020202020204" pitchFamily="34" charset="0"/>
                <a:cs typeface="Arial" panose="020B0604020202020204" pitchFamily="34" charset="0"/>
              </a:rPr>
              <a:t>RNBAT</a:t>
            </a:r>
          </a:p>
        </p:txBody>
      </p:sp>
      <p:sp>
        <p:nvSpPr>
          <p:cNvPr id="177" name="Ovaal 28">
            <a:extLst>
              <a:ext uri="{FF2B5EF4-FFF2-40B4-BE49-F238E27FC236}">
                <a16:creationId xmlns:a16="http://schemas.microsoft.com/office/drawing/2014/main" id="{3C1E3E0B-CC48-2044-8057-D8EE72598E2F}"/>
              </a:ext>
            </a:extLst>
          </p:cNvPr>
          <p:cNvSpPr/>
          <p:nvPr/>
        </p:nvSpPr>
        <p:spPr>
          <a:xfrm>
            <a:off x="7817346" y="3992126"/>
            <a:ext cx="137160" cy="137160"/>
          </a:xfrm>
          <a:prstGeom prst="ellipse">
            <a:avLst/>
          </a:prstGeom>
          <a:solidFill>
            <a:srgbClr val="21C4B6"/>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3</a:t>
            </a:r>
          </a:p>
        </p:txBody>
      </p:sp>
      <p:sp>
        <p:nvSpPr>
          <p:cNvPr id="178" name="Ovaal 28">
            <a:extLst>
              <a:ext uri="{FF2B5EF4-FFF2-40B4-BE49-F238E27FC236}">
                <a16:creationId xmlns:a16="http://schemas.microsoft.com/office/drawing/2014/main" id="{CBA1A861-8B2E-7848-A442-B11A240D6983}"/>
              </a:ext>
            </a:extLst>
          </p:cNvPr>
          <p:cNvSpPr/>
          <p:nvPr/>
        </p:nvSpPr>
        <p:spPr>
          <a:xfrm>
            <a:off x="7817346" y="4388515"/>
            <a:ext cx="137160" cy="137160"/>
          </a:xfrm>
          <a:prstGeom prst="ellipse">
            <a:avLst/>
          </a:prstGeom>
          <a:solidFill>
            <a:srgbClr val="21C4B6"/>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3</a:t>
            </a:r>
          </a:p>
        </p:txBody>
      </p:sp>
      <p:sp>
        <p:nvSpPr>
          <p:cNvPr id="179" name="Pijl: punthaak 22">
            <a:extLst>
              <a:ext uri="{FF2B5EF4-FFF2-40B4-BE49-F238E27FC236}">
                <a16:creationId xmlns:a16="http://schemas.microsoft.com/office/drawing/2014/main" id="{F8F9B951-705C-754D-A527-D8FD08F914BF}"/>
              </a:ext>
            </a:extLst>
          </p:cNvPr>
          <p:cNvSpPr/>
          <p:nvPr/>
        </p:nvSpPr>
        <p:spPr>
          <a:xfrm>
            <a:off x="4914757" y="4722894"/>
            <a:ext cx="915041" cy="182880"/>
          </a:xfrm>
          <a:prstGeom prst="chevron">
            <a:avLst>
              <a:gd name="adj" fmla="val 25926"/>
            </a:avLst>
          </a:prstGeom>
          <a:solidFill>
            <a:srgbClr val="21C4B6"/>
          </a:solidFill>
          <a:ln w="12700" cap="flat" cmpd="sng" algn="ctr">
            <a:solidFill>
              <a:srgbClr val="21C4B6"/>
            </a:solidFill>
            <a:prstDash val="solid"/>
            <a:miter lim="800000"/>
          </a:ln>
          <a:effectLst/>
        </p:spPr>
        <p:txBody>
          <a:bodyPr rtlCol="0" anchor="ctr"/>
          <a:lstStyle/>
          <a:p>
            <a:pPr defTabSz="914377">
              <a:defRPr/>
            </a:pPr>
            <a:endParaRPr lang="nl-NL" sz="800" b="1" kern="0">
              <a:solidFill>
                <a:prstClr val="white"/>
              </a:solidFill>
              <a:latin typeface="Arial" panose="020B0604020202020204" pitchFamily="34" charset="0"/>
              <a:cs typeface="Arial" panose="020B0604020202020204" pitchFamily="34" charset="0"/>
            </a:endParaRPr>
          </a:p>
        </p:txBody>
      </p:sp>
      <p:sp>
        <p:nvSpPr>
          <p:cNvPr id="180" name="Ovaal 28">
            <a:extLst>
              <a:ext uri="{FF2B5EF4-FFF2-40B4-BE49-F238E27FC236}">
                <a16:creationId xmlns:a16="http://schemas.microsoft.com/office/drawing/2014/main" id="{74868F7D-F045-084A-92D8-7F9E37136652}"/>
              </a:ext>
            </a:extLst>
          </p:cNvPr>
          <p:cNvSpPr/>
          <p:nvPr/>
        </p:nvSpPr>
        <p:spPr>
          <a:xfrm>
            <a:off x="5842557" y="4721658"/>
            <a:ext cx="182880" cy="182880"/>
          </a:xfrm>
          <a:prstGeom prst="ellipse">
            <a:avLst/>
          </a:prstGeom>
          <a:solidFill>
            <a:srgbClr val="21C4B6"/>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5</a:t>
            </a:r>
          </a:p>
        </p:txBody>
      </p:sp>
      <p:sp>
        <p:nvSpPr>
          <p:cNvPr id="181" name="Rectangle 132">
            <a:extLst>
              <a:ext uri="{FF2B5EF4-FFF2-40B4-BE49-F238E27FC236}">
                <a16:creationId xmlns:a16="http://schemas.microsoft.com/office/drawing/2014/main" id="{167101E4-1B86-DB43-88FF-443A7FC4E0C9}"/>
              </a:ext>
            </a:extLst>
          </p:cNvPr>
          <p:cNvSpPr/>
          <p:nvPr/>
        </p:nvSpPr>
        <p:spPr>
          <a:xfrm>
            <a:off x="5076416" y="4701071"/>
            <a:ext cx="595299" cy="215444"/>
          </a:xfrm>
          <a:prstGeom prst="rect">
            <a:avLst/>
          </a:prstGeom>
        </p:spPr>
        <p:txBody>
          <a:bodyPr wrap="square">
            <a:spAutoFit/>
          </a:bodyPr>
          <a:lstStyle/>
          <a:p>
            <a:pPr algn="ctr"/>
            <a:r>
              <a:rPr lang="en-GB" sz="800" b="1">
                <a:solidFill>
                  <a:schemeClr val="bg1"/>
                </a:solidFill>
                <a:latin typeface="Arial" panose="020B0604020202020204" pitchFamily="34" charset="0"/>
                <a:cs typeface="Arial" panose="020B0604020202020204" pitchFamily="34" charset="0"/>
              </a:rPr>
              <a:t>BAT</a:t>
            </a:r>
          </a:p>
        </p:txBody>
      </p:sp>
      <p:sp>
        <p:nvSpPr>
          <p:cNvPr id="182" name="Pijl: punthaak 22">
            <a:extLst>
              <a:ext uri="{FF2B5EF4-FFF2-40B4-BE49-F238E27FC236}">
                <a16:creationId xmlns:a16="http://schemas.microsoft.com/office/drawing/2014/main" id="{921D207B-975A-074C-B1EF-3852FB15993F}"/>
              </a:ext>
            </a:extLst>
          </p:cNvPr>
          <p:cNvSpPr/>
          <p:nvPr/>
        </p:nvSpPr>
        <p:spPr>
          <a:xfrm>
            <a:off x="4664699" y="4988246"/>
            <a:ext cx="251001" cy="182880"/>
          </a:xfrm>
          <a:prstGeom prst="chevron">
            <a:avLst>
              <a:gd name="adj" fmla="val 29630"/>
            </a:avLst>
          </a:prstGeom>
          <a:solidFill>
            <a:srgbClr val="21C4B6"/>
          </a:solidFill>
          <a:ln w="12700" cap="flat" cmpd="sng" algn="ctr">
            <a:solidFill>
              <a:srgbClr val="21C4B6"/>
            </a:solidFill>
            <a:prstDash val="solid"/>
            <a:miter lim="800000"/>
          </a:ln>
          <a:effectLst/>
        </p:spPr>
        <p:txBody>
          <a:bodyPr rtlCol="0" anchor="ctr"/>
          <a:lstStyle/>
          <a:p>
            <a:pPr defTabSz="914377">
              <a:defRPr/>
            </a:pPr>
            <a:endParaRPr lang="nl-NL" sz="700" b="1" kern="0">
              <a:solidFill>
                <a:prstClr val="white"/>
              </a:solidFill>
              <a:latin typeface="Arial" panose="020B0604020202020204" pitchFamily="34" charset="0"/>
              <a:cs typeface="Arial" panose="020B0604020202020204" pitchFamily="34" charset="0"/>
            </a:endParaRPr>
          </a:p>
        </p:txBody>
      </p:sp>
      <p:sp>
        <p:nvSpPr>
          <p:cNvPr id="183" name="Rectangle 58">
            <a:extLst>
              <a:ext uri="{FF2B5EF4-FFF2-40B4-BE49-F238E27FC236}">
                <a16:creationId xmlns:a16="http://schemas.microsoft.com/office/drawing/2014/main" id="{EC8ED2A0-96AA-AC4D-8852-301C1908E183}"/>
              </a:ext>
            </a:extLst>
          </p:cNvPr>
          <p:cNvSpPr/>
          <p:nvPr/>
        </p:nvSpPr>
        <p:spPr>
          <a:xfrm>
            <a:off x="4659647" y="4975725"/>
            <a:ext cx="276038" cy="215444"/>
          </a:xfrm>
          <a:prstGeom prst="rect">
            <a:avLst/>
          </a:prstGeom>
        </p:spPr>
        <p:txBody>
          <a:bodyPr wrap="square">
            <a:spAutoFit/>
          </a:bodyPr>
          <a:lstStyle/>
          <a:p>
            <a:r>
              <a:rPr lang="en-GB" sz="800" b="1">
                <a:solidFill>
                  <a:schemeClr val="bg1"/>
                </a:solidFill>
                <a:latin typeface="Arial" panose="020B0604020202020204" pitchFamily="34" charset="0"/>
                <a:cs typeface="Arial" panose="020B0604020202020204" pitchFamily="34" charset="0"/>
              </a:rPr>
              <a:t>IT</a:t>
            </a:r>
          </a:p>
        </p:txBody>
      </p:sp>
      <p:sp>
        <p:nvSpPr>
          <p:cNvPr id="184" name="Ovaal 28">
            <a:extLst>
              <a:ext uri="{FF2B5EF4-FFF2-40B4-BE49-F238E27FC236}">
                <a16:creationId xmlns:a16="http://schemas.microsoft.com/office/drawing/2014/main" id="{029759D7-1A33-0B47-B723-8EAFB2935A21}"/>
              </a:ext>
            </a:extLst>
          </p:cNvPr>
          <p:cNvSpPr/>
          <p:nvPr/>
        </p:nvSpPr>
        <p:spPr>
          <a:xfrm>
            <a:off x="4457864" y="4986301"/>
            <a:ext cx="182880" cy="182880"/>
          </a:xfrm>
          <a:prstGeom prst="ellipse">
            <a:avLst/>
          </a:prstGeom>
          <a:solidFill>
            <a:srgbClr val="21C4B6"/>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4</a:t>
            </a:r>
          </a:p>
        </p:txBody>
      </p:sp>
      <p:sp>
        <p:nvSpPr>
          <p:cNvPr id="185" name="Ovaal 28">
            <a:extLst>
              <a:ext uri="{FF2B5EF4-FFF2-40B4-BE49-F238E27FC236}">
                <a16:creationId xmlns:a16="http://schemas.microsoft.com/office/drawing/2014/main" id="{4CDA9801-0D7B-7847-8653-9428FCE5F168}"/>
              </a:ext>
            </a:extLst>
          </p:cNvPr>
          <p:cNvSpPr/>
          <p:nvPr/>
        </p:nvSpPr>
        <p:spPr>
          <a:xfrm>
            <a:off x="7817346" y="4780119"/>
            <a:ext cx="137160" cy="137160"/>
          </a:xfrm>
          <a:prstGeom prst="ellipse">
            <a:avLst/>
          </a:prstGeom>
          <a:solidFill>
            <a:srgbClr val="21C4B6"/>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5</a:t>
            </a:r>
          </a:p>
        </p:txBody>
      </p:sp>
      <p:sp>
        <p:nvSpPr>
          <p:cNvPr id="186" name="Ovaal 28">
            <a:extLst>
              <a:ext uri="{FF2B5EF4-FFF2-40B4-BE49-F238E27FC236}">
                <a16:creationId xmlns:a16="http://schemas.microsoft.com/office/drawing/2014/main" id="{99A0E26E-3544-884A-8AAA-2BBC2C1EE1A1}"/>
              </a:ext>
            </a:extLst>
          </p:cNvPr>
          <p:cNvSpPr/>
          <p:nvPr/>
        </p:nvSpPr>
        <p:spPr>
          <a:xfrm>
            <a:off x="7817346" y="4977543"/>
            <a:ext cx="137160" cy="137160"/>
          </a:xfrm>
          <a:prstGeom prst="ellipse">
            <a:avLst/>
          </a:prstGeom>
          <a:solidFill>
            <a:srgbClr val="21C4B6"/>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6</a:t>
            </a:r>
          </a:p>
        </p:txBody>
      </p:sp>
      <p:sp>
        <p:nvSpPr>
          <p:cNvPr id="187" name="Isosceles Triangle 136">
            <a:extLst>
              <a:ext uri="{FF2B5EF4-FFF2-40B4-BE49-F238E27FC236}">
                <a16:creationId xmlns:a16="http://schemas.microsoft.com/office/drawing/2014/main" id="{0B146C75-F82E-B645-BFC9-14BB829131BF}"/>
              </a:ext>
            </a:extLst>
          </p:cNvPr>
          <p:cNvSpPr/>
          <p:nvPr/>
        </p:nvSpPr>
        <p:spPr>
          <a:xfrm>
            <a:off x="7813989" y="5617303"/>
            <a:ext cx="143875" cy="91440"/>
          </a:xfrm>
          <a:prstGeom prst="triangle">
            <a:avLst/>
          </a:prstGeom>
          <a:solidFill>
            <a:schemeClr val="accent2"/>
          </a:solidFill>
          <a:ln w="12700" cap="flat" cmpd="sng" algn="ctr">
            <a:solidFill>
              <a:srgbClr val="4472C4">
                <a:shade val="50000"/>
              </a:srgbClr>
            </a:solidFill>
            <a:prstDash val="solid"/>
            <a:miter lim="800000"/>
          </a:ln>
          <a:effectLst/>
        </p:spPr>
        <p:txBody>
          <a:bodyPr rtlCol="0" anchor="ctr"/>
          <a:lstStyle/>
          <a:p>
            <a:pPr algn="ctr" defTabSz="914377">
              <a:defRPr/>
            </a:pPr>
            <a:endParaRPr lang="nl-NL" kern="0">
              <a:solidFill>
                <a:prstClr val="white"/>
              </a:solidFill>
              <a:latin typeface="Calibri" panose="020F0502020204030204"/>
            </a:endParaRPr>
          </a:p>
        </p:txBody>
      </p:sp>
      <p:sp>
        <p:nvSpPr>
          <p:cNvPr id="188" name="Ovaal 28">
            <a:extLst>
              <a:ext uri="{FF2B5EF4-FFF2-40B4-BE49-F238E27FC236}">
                <a16:creationId xmlns:a16="http://schemas.microsoft.com/office/drawing/2014/main" id="{4117DA52-5BBD-0D4F-8145-79D7577E163A}"/>
              </a:ext>
            </a:extLst>
          </p:cNvPr>
          <p:cNvSpPr/>
          <p:nvPr/>
        </p:nvSpPr>
        <p:spPr>
          <a:xfrm>
            <a:off x="7817346" y="5175344"/>
            <a:ext cx="137160" cy="137160"/>
          </a:xfrm>
          <a:prstGeom prst="ellipse">
            <a:avLst/>
          </a:prstGeom>
          <a:solidFill>
            <a:srgbClr val="06B27C"/>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7</a:t>
            </a:r>
          </a:p>
        </p:txBody>
      </p:sp>
      <p:sp>
        <p:nvSpPr>
          <p:cNvPr id="189" name="Ovaal 28">
            <a:extLst>
              <a:ext uri="{FF2B5EF4-FFF2-40B4-BE49-F238E27FC236}">
                <a16:creationId xmlns:a16="http://schemas.microsoft.com/office/drawing/2014/main" id="{84474286-4E8E-7840-A8AF-7DFDB2D8C0A6}"/>
              </a:ext>
            </a:extLst>
          </p:cNvPr>
          <p:cNvSpPr/>
          <p:nvPr/>
        </p:nvSpPr>
        <p:spPr>
          <a:xfrm>
            <a:off x="7817346" y="5378117"/>
            <a:ext cx="137160" cy="137160"/>
          </a:xfrm>
          <a:prstGeom prst="ellipse">
            <a:avLst/>
          </a:prstGeom>
          <a:solidFill>
            <a:srgbClr val="06B27C"/>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8</a:t>
            </a:r>
          </a:p>
        </p:txBody>
      </p:sp>
      <p:sp>
        <p:nvSpPr>
          <p:cNvPr id="190" name="Pijl: punthaak 26">
            <a:extLst>
              <a:ext uri="{FF2B5EF4-FFF2-40B4-BE49-F238E27FC236}">
                <a16:creationId xmlns:a16="http://schemas.microsoft.com/office/drawing/2014/main" id="{049E65E2-95D6-7D44-A985-F5AEC0485123}"/>
              </a:ext>
            </a:extLst>
          </p:cNvPr>
          <p:cNvSpPr/>
          <p:nvPr/>
        </p:nvSpPr>
        <p:spPr>
          <a:xfrm>
            <a:off x="3096400" y="1871933"/>
            <a:ext cx="1103413" cy="188196"/>
          </a:xfrm>
          <a:prstGeom prst="chevron">
            <a:avLst/>
          </a:prstGeom>
          <a:solidFill>
            <a:schemeClr val="accent2"/>
          </a:solidFill>
          <a:ln w="12700" cap="flat" cmpd="sng" algn="ctr">
            <a:noFill/>
            <a:prstDash val="solid"/>
            <a:miter lim="800000"/>
          </a:ln>
          <a:effectLst/>
        </p:spPr>
        <p:txBody>
          <a:bodyPr rtlCol="0" anchor="ctr"/>
          <a:lstStyle/>
          <a:p>
            <a:pPr algn="ctr" defTabSz="914377"/>
            <a:r>
              <a:rPr lang="en-GB" sz="800" b="1">
                <a:solidFill>
                  <a:prstClr val="white"/>
                </a:solidFill>
                <a:latin typeface="Arial" panose="020B0604020202020204" pitchFamily="34" charset="0"/>
                <a:cs typeface="Arial" panose="020B0604020202020204" pitchFamily="34" charset="0"/>
              </a:rPr>
              <a:t>PI-21.2</a:t>
            </a:r>
          </a:p>
        </p:txBody>
      </p:sp>
      <p:sp>
        <p:nvSpPr>
          <p:cNvPr id="191" name="Isosceles Triangle 140">
            <a:extLst>
              <a:ext uri="{FF2B5EF4-FFF2-40B4-BE49-F238E27FC236}">
                <a16:creationId xmlns:a16="http://schemas.microsoft.com/office/drawing/2014/main" id="{C2C60E92-756B-C74D-AABE-2B9F4B08001D}"/>
              </a:ext>
            </a:extLst>
          </p:cNvPr>
          <p:cNvSpPr/>
          <p:nvPr/>
        </p:nvSpPr>
        <p:spPr>
          <a:xfrm>
            <a:off x="4581366" y="3073647"/>
            <a:ext cx="182880" cy="91440"/>
          </a:xfrm>
          <a:prstGeom prst="triangle">
            <a:avLst/>
          </a:prstGeom>
          <a:solidFill>
            <a:srgbClr val="7F7F7F"/>
          </a:solidFill>
          <a:ln w="12700" cap="flat" cmpd="sng" algn="ctr">
            <a:solidFill>
              <a:srgbClr val="4472C4">
                <a:shade val="50000"/>
              </a:srgbClr>
            </a:solidFill>
            <a:prstDash val="solid"/>
            <a:miter lim="800000"/>
          </a:ln>
          <a:effectLst/>
        </p:spPr>
        <p:txBody>
          <a:bodyPr rtlCol="0" anchor="ctr"/>
          <a:lstStyle/>
          <a:p>
            <a:pPr algn="r" defTabSz="914377"/>
            <a:endParaRPr lang="nl-NL" kern="0">
              <a:solidFill>
                <a:prstClr val="white"/>
              </a:solidFill>
              <a:latin typeface="Calibri" panose="020F0502020204030204"/>
            </a:endParaRPr>
          </a:p>
        </p:txBody>
      </p:sp>
      <p:sp>
        <p:nvSpPr>
          <p:cNvPr id="192" name="Pijl: punthaak 22">
            <a:extLst>
              <a:ext uri="{FF2B5EF4-FFF2-40B4-BE49-F238E27FC236}">
                <a16:creationId xmlns:a16="http://schemas.microsoft.com/office/drawing/2014/main" id="{2CDAE738-00A7-2042-82BE-34D802A55DAD}"/>
              </a:ext>
            </a:extLst>
          </p:cNvPr>
          <p:cNvSpPr/>
          <p:nvPr/>
        </p:nvSpPr>
        <p:spPr>
          <a:xfrm>
            <a:off x="1630371" y="4489617"/>
            <a:ext cx="2730512" cy="182880"/>
          </a:xfrm>
          <a:prstGeom prst="chevron">
            <a:avLst/>
          </a:prstGeom>
          <a:solidFill>
            <a:srgbClr val="639DBD"/>
          </a:solidFill>
          <a:ln w="12700" cap="flat" cmpd="sng" algn="ctr">
            <a:noFill/>
            <a:prstDash val="solid"/>
            <a:miter lim="800000"/>
          </a:ln>
          <a:effectLst/>
        </p:spPr>
        <p:txBody>
          <a:bodyPr rtlCol="0" anchor="ctr"/>
          <a:lstStyle/>
          <a:p>
            <a:pPr defTabSz="914377">
              <a:defRPr/>
            </a:pPr>
            <a:r>
              <a:rPr lang="en-GB" sz="800" b="1">
                <a:solidFill>
                  <a:prstClr val="white"/>
                </a:solidFill>
                <a:latin typeface="Arial" panose="020B0604020202020204" pitchFamily="34" charset="0"/>
                <a:cs typeface="Arial" panose="020B0604020202020204" pitchFamily="34" charset="0"/>
              </a:rPr>
              <a:t>Integration Test</a:t>
            </a:r>
          </a:p>
        </p:txBody>
      </p:sp>
      <p:sp>
        <p:nvSpPr>
          <p:cNvPr id="193" name="Rectangle 132">
            <a:extLst>
              <a:ext uri="{FF2B5EF4-FFF2-40B4-BE49-F238E27FC236}">
                <a16:creationId xmlns:a16="http://schemas.microsoft.com/office/drawing/2014/main" id="{A02E065C-B42C-2040-9E6D-EB4C485B3B50}"/>
              </a:ext>
            </a:extLst>
          </p:cNvPr>
          <p:cNvSpPr/>
          <p:nvPr/>
        </p:nvSpPr>
        <p:spPr>
          <a:xfrm>
            <a:off x="6048862" y="5225290"/>
            <a:ext cx="599890" cy="215444"/>
          </a:xfrm>
          <a:prstGeom prst="rect">
            <a:avLst/>
          </a:prstGeom>
        </p:spPr>
        <p:txBody>
          <a:bodyPr wrap="square">
            <a:spAutoFit/>
          </a:bodyPr>
          <a:lstStyle/>
          <a:p>
            <a:pPr algn="ctr"/>
            <a:r>
              <a:rPr lang="en-GB" sz="800" b="1">
                <a:solidFill>
                  <a:schemeClr val="bg1"/>
                </a:solidFill>
                <a:latin typeface="Arial" panose="020B0604020202020204" pitchFamily="34" charset="0"/>
                <a:cs typeface="Arial" panose="020B0604020202020204" pitchFamily="34" charset="0"/>
              </a:rPr>
              <a:t>FAT-K</a:t>
            </a:r>
          </a:p>
        </p:txBody>
      </p:sp>
      <p:sp>
        <p:nvSpPr>
          <p:cNvPr id="195" name="Ovaal 28">
            <a:extLst>
              <a:ext uri="{FF2B5EF4-FFF2-40B4-BE49-F238E27FC236}">
                <a16:creationId xmlns:a16="http://schemas.microsoft.com/office/drawing/2014/main" id="{040A74FF-B4DD-6448-BCCA-6BCAA74963A8}"/>
              </a:ext>
            </a:extLst>
          </p:cNvPr>
          <p:cNvSpPr/>
          <p:nvPr/>
        </p:nvSpPr>
        <p:spPr>
          <a:xfrm>
            <a:off x="7817346" y="4581558"/>
            <a:ext cx="137160" cy="137160"/>
          </a:xfrm>
          <a:prstGeom prst="ellipse">
            <a:avLst/>
          </a:prstGeom>
          <a:solidFill>
            <a:srgbClr val="21C4B6"/>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4</a:t>
            </a:r>
          </a:p>
        </p:txBody>
      </p:sp>
      <p:sp>
        <p:nvSpPr>
          <p:cNvPr id="196" name="Ovaal 28">
            <a:extLst>
              <a:ext uri="{FF2B5EF4-FFF2-40B4-BE49-F238E27FC236}">
                <a16:creationId xmlns:a16="http://schemas.microsoft.com/office/drawing/2014/main" id="{566B8D3E-6B07-464A-B50B-9D834D0086D9}"/>
              </a:ext>
            </a:extLst>
          </p:cNvPr>
          <p:cNvSpPr/>
          <p:nvPr/>
        </p:nvSpPr>
        <p:spPr>
          <a:xfrm>
            <a:off x="7817346" y="4190897"/>
            <a:ext cx="137160" cy="137160"/>
          </a:xfrm>
          <a:prstGeom prst="ellipse">
            <a:avLst/>
          </a:prstGeom>
          <a:solidFill>
            <a:srgbClr val="21C4B6"/>
          </a:solidFill>
          <a:ln w="12700" cap="flat" cmpd="sng" algn="ctr">
            <a:solidFill>
              <a:schemeClr val="bg1"/>
            </a:solidFill>
            <a:prstDash val="solid"/>
            <a:miter lim="800000"/>
          </a:ln>
          <a:effectLst/>
        </p:spPr>
        <p:txBody>
          <a:bodyPr lIns="36000" tIns="36000" rIns="36000" bIns="36000" rtlCol="0" anchor="ctr"/>
          <a:lstStyle/>
          <a:p>
            <a:pPr algn="ctr" defTabSz="914377">
              <a:defRPr/>
            </a:pPr>
            <a:r>
              <a:rPr lang="en-GB" sz="800" b="1">
                <a:solidFill>
                  <a:prstClr val="white"/>
                </a:solidFill>
                <a:latin typeface="Arial" panose="020B0604020202020204" pitchFamily="34" charset="0"/>
                <a:cs typeface="Arial" panose="020B0604020202020204" pitchFamily="34" charset="0"/>
              </a:rPr>
              <a:t>4</a:t>
            </a:r>
          </a:p>
        </p:txBody>
      </p:sp>
      <p:cxnSp>
        <p:nvCxnSpPr>
          <p:cNvPr id="197" name="Rechte verbindingslijn 196">
            <a:extLst>
              <a:ext uri="{FF2B5EF4-FFF2-40B4-BE49-F238E27FC236}">
                <a16:creationId xmlns:a16="http://schemas.microsoft.com/office/drawing/2014/main" id="{9FA34D7D-21F0-844B-80FA-C32D372CA519}"/>
              </a:ext>
            </a:extLst>
          </p:cNvPr>
          <p:cNvCxnSpPr>
            <a:cxnSpLocks/>
          </p:cNvCxnSpPr>
          <p:nvPr/>
        </p:nvCxnSpPr>
        <p:spPr>
          <a:xfrm flipH="1">
            <a:off x="6020567" y="1099127"/>
            <a:ext cx="14780" cy="5209309"/>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198" name="Tekstvak 197">
            <a:extLst>
              <a:ext uri="{FF2B5EF4-FFF2-40B4-BE49-F238E27FC236}">
                <a16:creationId xmlns:a16="http://schemas.microsoft.com/office/drawing/2014/main" id="{82B0D8A1-B47D-944B-958C-6C8100DB8510}"/>
              </a:ext>
            </a:extLst>
          </p:cNvPr>
          <p:cNvSpPr txBox="1"/>
          <p:nvPr/>
        </p:nvSpPr>
        <p:spPr>
          <a:xfrm>
            <a:off x="5701496" y="1029434"/>
            <a:ext cx="727197" cy="246221"/>
          </a:xfrm>
          <a:prstGeom prst="rect">
            <a:avLst/>
          </a:prstGeom>
          <a:noFill/>
        </p:spPr>
        <p:txBody>
          <a:bodyPr wrap="square" rtlCol="0">
            <a:spAutoFit/>
          </a:bodyPr>
          <a:lstStyle/>
          <a:p>
            <a:r>
              <a:rPr lang="en-GB" sz="1000">
                <a:solidFill>
                  <a:srgbClr val="FF0000"/>
                </a:solidFill>
              </a:rPr>
              <a:t>TODAY</a:t>
            </a:r>
          </a:p>
        </p:txBody>
      </p:sp>
    </p:spTree>
    <p:extLst>
      <p:ext uri="{BB962C8B-B14F-4D97-AF65-F5344CB8AC3E}">
        <p14:creationId xmlns:p14="http://schemas.microsoft.com/office/powerpoint/2010/main" val="122750899"/>
      </p:ext>
    </p:extLst>
  </p:cSld>
  <p:clrMapOvr>
    <a:masterClrMapping/>
  </p:clrMapOvr>
</p:sld>
</file>

<file path=ppt/theme/theme1.xml><?xml version="1.0" encoding="utf-8"?>
<a:theme xmlns:a="http://schemas.openxmlformats.org/drawingml/2006/main" name="NEDU_Presentatie_16x9_1.0_E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EDU_Presentatie_16x9_1.0.potx" id="{AFE377A4-CA74-45B2-A94A-29E6FBFB8234}" vid="{43FCDCEC-2270-42A2-99DA-2A02D57B9BE1}"/>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0C91830ED340E4FB1005DCFC6E51CF5" ma:contentTypeVersion="8" ma:contentTypeDescription="Een nieuw document maken." ma:contentTypeScope="" ma:versionID="71eacb6464d9d567aeafb3d8af5ea873">
  <xsd:schema xmlns:xsd="http://www.w3.org/2001/XMLSchema" xmlns:xs="http://www.w3.org/2001/XMLSchema" xmlns:p="http://schemas.microsoft.com/office/2006/metadata/properties" xmlns:ns2="28a68a4d-228e-49b4-bd64-f059bd770b71" targetNamespace="http://schemas.microsoft.com/office/2006/metadata/properties" ma:root="true" ma:fieldsID="6b65879fc593b33e4c8f86cefd148f14" ns2:_="">
    <xsd:import namespace="28a68a4d-228e-49b4-bd64-f059bd770b7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a68a4d-228e-49b4-bd64-f059bd770b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LengthInSeconds xmlns="28a68a4d-228e-49b4-bd64-f059bd770b7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6A044E5-7813-47B3-8FD7-53C7F4EF9CDC}"/>
</file>

<file path=customXml/itemProps2.xml><?xml version="1.0" encoding="utf-8"?>
<ds:datastoreItem xmlns:ds="http://schemas.openxmlformats.org/officeDocument/2006/customXml" ds:itemID="{4A2CBE5E-3B1C-4A19-B41F-A0F13189EF2E}">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0ad4b0ce-3223-4a7e-ae3f-6fc6cb9b6a60"/>
    <ds:schemaRef ds:uri="http://purl.org/dc/elements/1.1/"/>
    <ds:schemaRef ds:uri="http://schemas.microsoft.com/office/2006/metadata/properties"/>
    <ds:schemaRef ds:uri="d4bc3a25-0d22-4a07-be91-bd9ae3657a45"/>
    <ds:schemaRef ds:uri="http://www.w3.org/XML/1998/namespace"/>
    <ds:schemaRef ds:uri="http://purl.org/dc/dcmitype/"/>
  </ds:schemaRefs>
</ds:datastoreItem>
</file>

<file path=customXml/itemProps3.xml><?xml version="1.0" encoding="utf-8"?>
<ds:datastoreItem xmlns:ds="http://schemas.openxmlformats.org/officeDocument/2006/customXml" ds:itemID="{A8EF8A7E-B989-48BF-8E00-14682CC5D8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NEDU_Presentatie_16x9_1.0_EW</Template>
  <TotalTime>43</TotalTime>
  <Words>2715</Words>
  <Application>Microsoft Macintosh PowerPoint</Application>
  <PresentationFormat>Breedbeeld</PresentationFormat>
  <Paragraphs>502</Paragraphs>
  <Slides>31</Slides>
  <Notes>1</Notes>
  <HiddenSlides>0</HiddenSlides>
  <MMClips>0</MMClips>
  <ScaleCrop>false</ScaleCrop>
  <HeadingPairs>
    <vt:vector size="8" baseType="variant">
      <vt:variant>
        <vt:lpstr>Gebruikte lettertypen</vt:lpstr>
      </vt:variant>
      <vt:variant>
        <vt:i4>4</vt:i4>
      </vt:variant>
      <vt:variant>
        <vt:lpstr>Thema</vt:lpstr>
      </vt:variant>
      <vt:variant>
        <vt:i4>1</vt:i4>
      </vt:variant>
      <vt:variant>
        <vt:lpstr>Ingesloten OLE-bronprogramma's</vt:lpstr>
      </vt:variant>
      <vt:variant>
        <vt:i4>1</vt:i4>
      </vt:variant>
      <vt:variant>
        <vt:lpstr>Diatitels</vt:lpstr>
      </vt:variant>
      <vt:variant>
        <vt:i4>31</vt:i4>
      </vt:variant>
    </vt:vector>
  </HeadingPairs>
  <TitlesOfParts>
    <vt:vector size="37" baseType="lpstr">
      <vt:lpstr>Arial</vt:lpstr>
      <vt:lpstr>Calibri</vt:lpstr>
      <vt:lpstr>Verdana</vt:lpstr>
      <vt:lpstr>Wingdings</vt:lpstr>
      <vt:lpstr>NEDU_Presentatie_16x9_1.0_EW</vt:lpstr>
      <vt:lpstr>Microsoft Excel-werkblad</vt:lpstr>
      <vt:lpstr>3rd Information session TR2021 - Tranche 1</vt:lpstr>
      <vt:lpstr>Agenda</vt:lpstr>
      <vt:lpstr> </vt:lpstr>
      <vt:lpstr>Qualification MMC Hub in 2 steps</vt:lpstr>
      <vt:lpstr>PowerPoint-presentatie</vt:lpstr>
      <vt:lpstr>Qualification support</vt:lpstr>
      <vt:lpstr>Interaction with go live E-programme project</vt:lpstr>
      <vt:lpstr>PowerPoint-presentatie</vt:lpstr>
      <vt:lpstr>Test planning Tranche 1 Allocatie 2.0</vt:lpstr>
      <vt:lpstr>Lead group tests (1)</vt:lpstr>
      <vt:lpstr>Lead group tests (2)</vt:lpstr>
      <vt:lpstr>User Acceptance Test (GAT) (1)</vt:lpstr>
      <vt:lpstr>User Acceptance Test (GAT) (2)</vt:lpstr>
      <vt:lpstr> </vt:lpstr>
      <vt:lpstr> </vt:lpstr>
      <vt:lpstr> </vt:lpstr>
      <vt:lpstr> </vt:lpstr>
      <vt:lpstr> </vt:lpstr>
      <vt:lpstr> </vt:lpstr>
      <vt:lpstr>User Acceptance Test (GAT) (3)</vt:lpstr>
      <vt:lpstr>PowerPoint-presentatie</vt:lpstr>
      <vt:lpstr>Planning transition</vt:lpstr>
      <vt:lpstr>Preparation go live</vt:lpstr>
      <vt:lpstr>Preparation inflow MRP parties dual phase</vt:lpstr>
      <vt:lpstr>Planning inflow MRP parties dual phase</vt:lpstr>
      <vt:lpstr>PowerPoint-presentatie</vt:lpstr>
      <vt:lpstr>RFC’s since previous information session (red = new)</vt:lpstr>
      <vt:lpstr> </vt:lpstr>
      <vt:lpstr>Programme Allocatie 2.0 on mijnNEDU</vt:lpstr>
      <vt:lpstr>PowerPoint-presentatie</vt:lpstr>
      <vt:lpstr>PowerPoint-presentatie</vt:lpstr>
    </vt:vector>
  </TitlesOfParts>
  <Company>TenneT TSO B.V.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Witte, Elderik de</dc:creator>
  <cp:lastModifiedBy>Jacco Hogeweg</cp:lastModifiedBy>
  <cp:revision>49</cp:revision>
  <cp:lastPrinted>2017-01-05T13:08:47Z</cp:lastPrinted>
  <dcterms:created xsi:type="dcterms:W3CDTF">2021-11-19T13:37:02Z</dcterms:created>
  <dcterms:modified xsi:type="dcterms:W3CDTF">2021-12-02T20:05:07Z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0x010100C0C91830ED340E4FB1005DCFC6E51CF5</vt:lpwstr>
  </property>
  <property fmtid="{D5CDD505-2E9C-101B-9397-08002B2CF9AE}" pid="3" name="Order">
    <vt:r8>8900</vt:r8>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ExtendedDescription">
    <vt:lpwstr/>
  </property>
  <property fmtid="{D5CDD505-2E9C-101B-9397-08002B2CF9AE}" pid="8" name="TriggerFlowInfo">
    <vt:lpwstr/>
  </property>
</Properties>
</file>