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8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39"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40"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Lst>
  <p:sldSz cx="12192000" cy="6858000"/>
  <p:notesSz cx="6797675"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mmert Gerkes" initials="LG" lastIdx="9" clrIdx="0"/>
  <p:cmAuthor id="1" name="Trienekens, George" initials="TG" lastIdx="1" clrIdx="1"/>
  <p:cmAuthor id="2" name="Theo Lantink" initials="TL" lastIdx="4" clrIdx="2"/>
  <p:cmAuthor id="3" name="Jacco Hogeweg" initials="JH" lastIdx="1" clrIdx="3"/>
  <p:cmAuthor id="4" name="Bram van Straalen" initials="BvS" lastIdx="17"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116" d="100"/>
          <a:sy n="116"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nl-BE" sz="4400" b="0" strike="noStrike" spc="-1">
                <a:latin typeface="Arial"/>
              </a:rPr>
              <a:t>Klik om de dia te verplaatsen</a:t>
            </a:r>
          </a:p>
        </p:txBody>
      </p:sp>
      <p:sp>
        <p:nvSpPr>
          <p:cNvPr id="115" name="PlaceHolder 2"/>
          <p:cNvSpPr>
            <a:spLocks noGrp="1"/>
          </p:cNvSpPr>
          <p:nvPr>
            <p:ph type="body"/>
          </p:nvPr>
        </p:nvSpPr>
        <p:spPr>
          <a:xfrm>
            <a:off x="756000" y="5078520"/>
            <a:ext cx="6047640" cy="4811040"/>
          </a:xfrm>
          <a:prstGeom prst="rect">
            <a:avLst/>
          </a:prstGeom>
        </p:spPr>
        <p:txBody>
          <a:bodyPr lIns="0" tIns="0" rIns="0" bIns="0">
            <a:noAutofit/>
          </a:bodyPr>
          <a:lstStyle/>
          <a:p>
            <a:r>
              <a:rPr lang="nl-BE" sz="2000" b="0" strike="noStrike" spc="-1">
                <a:latin typeface="Arial"/>
              </a:rPr>
              <a:t>Klik om het formaat van de notities te bewerken</a:t>
            </a:r>
          </a:p>
        </p:txBody>
      </p:sp>
      <p:sp>
        <p:nvSpPr>
          <p:cNvPr id="116" name="PlaceHolder 3"/>
          <p:cNvSpPr>
            <a:spLocks noGrp="1"/>
          </p:cNvSpPr>
          <p:nvPr>
            <p:ph type="hdr"/>
          </p:nvPr>
        </p:nvSpPr>
        <p:spPr>
          <a:xfrm>
            <a:off x="0" y="0"/>
            <a:ext cx="3280680" cy="534240"/>
          </a:xfrm>
          <a:prstGeom prst="rect">
            <a:avLst/>
          </a:prstGeom>
        </p:spPr>
        <p:txBody>
          <a:bodyPr lIns="0" tIns="0" rIns="0" bIns="0">
            <a:noAutofit/>
          </a:bodyPr>
          <a:lstStyle/>
          <a:p>
            <a:r>
              <a:rPr lang="nl-BE" sz="1400" b="0" strike="noStrike" spc="-1">
                <a:latin typeface="Times New Roman"/>
              </a:rPr>
              <a:t>&lt;koptekst&gt;</a:t>
            </a:r>
          </a:p>
        </p:txBody>
      </p:sp>
      <p:sp>
        <p:nvSpPr>
          <p:cNvPr id="11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nl-BE" sz="1400" b="0" strike="noStrike" spc="-1">
                <a:latin typeface="Times New Roman"/>
              </a:rPr>
              <a:t>&lt;datum/tijd&gt;</a:t>
            </a:r>
          </a:p>
        </p:txBody>
      </p:sp>
      <p:sp>
        <p:nvSpPr>
          <p:cNvPr id="11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nl-BE" sz="1400" b="0" strike="noStrike" spc="-1">
                <a:latin typeface="Times New Roman"/>
              </a:rPr>
              <a:t>&lt;voettekst&gt;</a:t>
            </a:r>
          </a:p>
        </p:txBody>
      </p:sp>
      <p:sp>
        <p:nvSpPr>
          <p:cNvPr id="11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DFDEE7B-0735-4D61-BFFC-CBB65A4D9E10}" type="slidenum">
              <a:rPr lang="nl-BE" sz="1400" b="0" strike="noStrike" spc="-1">
                <a:latin typeface="Times New Roman"/>
              </a:rPr>
              <a:t>‹nr.›</a:t>
            </a:fld>
            <a:endParaRPr lang="nl-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PlaceHolder 1"/>
          <p:cNvSpPr>
            <a:spLocks noGrp="1" noRot="1" noChangeAspect="1"/>
          </p:cNvSpPr>
          <p:nvPr>
            <p:ph type="sldImg"/>
          </p:nvPr>
        </p:nvSpPr>
        <p:spPr>
          <a:xfrm>
            <a:off x="109538" y="741363"/>
            <a:ext cx="6577012" cy="3700462"/>
          </a:xfrm>
          <a:prstGeom prst="rect">
            <a:avLst/>
          </a:prstGeom>
        </p:spPr>
      </p:sp>
      <p:sp>
        <p:nvSpPr>
          <p:cNvPr id="939" name="PlaceHolder 2"/>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
        <p:nvSpPr>
          <p:cNvPr id="940" name="CustomShape 3"/>
          <p:cNvSpPr/>
          <p:nvPr/>
        </p:nvSpPr>
        <p:spPr>
          <a:xfrm>
            <a:off x="3850560" y="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D285E8E-9412-45D7-A108-29F1D4E555F6}" type="datetime1">
              <a:rPr lang="nl-NL" sz="1200" b="0" strike="noStrike" spc="-1">
                <a:solidFill>
                  <a:srgbClr val="000000"/>
                </a:solidFill>
                <a:latin typeface="Times New Roman"/>
              </a:rPr>
              <a:t>21-04-2021</a:t>
            </a:fld>
            <a:endParaRPr lang="nl-BE" sz="1200" b="0" strike="noStrike" spc="-1">
              <a:latin typeface="Arial"/>
            </a:endParaRPr>
          </a:p>
        </p:txBody>
      </p:sp>
      <p:sp>
        <p:nvSpPr>
          <p:cNvPr id="941" name="CustomShape 4"/>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2396801-C01A-48D8-88B4-908887371E85}" type="slidenum">
              <a:rPr lang="nl-NL" sz="1200" b="0" strike="noStrike" spc="-1">
                <a:solidFill>
                  <a:srgbClr val="000000"/>
                </a:solidFill>
                <a:latin typeface="Times New Roman"/>
              </a:rPr>
              <a:t>10</a:t>
            </a:fld>
            <a:endParaRPr lang="nl-BE"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PlaceHolder 1"/>
          <p:cNvSpPr>
            <a:spLocks noGrp="1" noRot="1" noChangeAspect="1"/>
          </p:cNvSpPr>
          <p:nvPr>
            <p:ph type="sldImg"/>
          </p:nvPr>
        </p:nvSpPr>
        <p:spPr>
          <a:xfrm>
            <a:off x="109538" y="741363"/>
            <a:ext cx="6577012" cy="3700462"/>
          </a:xfrm>
          <a:prstGeom prst="rect">
            <a:avLst/>
          </a:prstGeom>
        </p:spPr>
      </p:sp>
      <p:sp>
        <p:nvSpPr>
          <p:cNvPr id="943" name="PlaceHolder 2"/>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
        <p:nvSpPr>
          <p:cNvPr id="944" name="CustomShape 3"/>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8483CB3-3B63-4E19-BA2D-EEE026AE39D2}" type="slidenum">
              <a:rPr lang="de-DE" sz="1200" b="0" strike="noStrike" spc="-1">
                <a:solidFill>
                  <a:srgbClr val="000000"/>
                </a:solidFill>
                <a:latin typeface="+mn-lt"/>
                <a:ea typeface="+mn-ea"/>
              </a:rPr>
              <a:t>18</a:t>
            </a:fld>
            <a:endParaRPr lang="nl-BE"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PlaceHolder 1"/>
          <p:cNvSpPr>
            <a:spLocks noGrp="1" noRot="1" noChangeAspect="1"/>
          </p:cNvSpPr>
          <p:nvPr>
            <p:ph type="sldImg"/>
          </p:nvPr>
        </p:nvSpPr>
        <p:spPr>
          <a:xfrm>
            <a:off x="109440" y="741240"/>
            <a:ext cx="6576840" cy="3700080"/>
          </a:xfrm>
          <a:prstGeom prst="rect">
            <a:avLst/>
          </a:prstGeom>
        </p:spPr>
      </p:sp>
      <p:sp>
        <p:nvSpPr>
          <p:cNvPr id="946" name="PlaceHolder 2"/>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
        <p:nvSpPr>
          <p:cNvPr id="947" name="CustomShape 3"/>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14ECEA2-EBBF-4A5C-924A-183CECB3FA60}" type="slidenum">
              <a:rPr lang="de-DE" sz="1200" b="0" strike="noStrike" spc="-1">
                <a:solidFill>
                  <a:srgbClr val="000000"/>
                </a:solidFill>
                <a:latin typeface="+mn-lt"/>
                <a:ea typeface="+mn-ea"/>
              </a:rPr>
              <a:t>19</a:t>
            </a:fld>
            <a:endParaRPr lang="nl-BE"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PlaceHolder 1"/>
          <p:cNvSpPr>
            <a:spLocks noGrp="1" noRot="1" noChangeAspect="1"/>
          </p:cNvSpPr>
          <p:nvPr>
            <p:ph type="sldImg"/>
          </p:nvPr>
        </p:nvSpPr>
        <p:spPr>
          <a:xfrm>
            <a:off x="109440" y="741240"/>
            <a:ext cx="6576840" cy="3700080"/>
          </a:xfrm>
          <a:prstGeom prst="rect">
            <a:avLst/>
          </a:prstGeom>
        </p:spPr>
      </p:sp>
      <p:sp>
        <p:nvSpPr>
          <p:cNvPr id="949" name="PlaceHolder 2"/>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
        <p:nvSpPr>
          <p:cNvPr id="950" name="CustomShape 3"/>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13A9462-B67A-4A09-94B6-E863D0502489}" type="slidenum">
              <a:rPr lang="de-DE" sz="1200" b="0" strike="noStrike" spc="-1">
                <a:solidFill>
                  <a:srgbClr val="000000"/>
                </a:solidFill>
                <a:latin typeface="+mn-lt"/>
                <a:ea typeface="+mn-ea"/>
              </a:rPr>
              <a:t>20</a:t>
            </a:fld>
            <a:endParaRPr lang="nl-BE"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PlaceHolder 1"/>
          <p:cNvSpPr>
            <a:spLocks noGrp="1" noRot="1" noChangeAspect="1"/>
          </p:cNvSpPr>
          <p:nvPr>
            <p:ph type="sldImg"/>
          </p:nvPr>
        </p:nvSpPr>
        <p:spPr>
          <a:xfrm>
            <a:off x="109440" y="741240"/>
            <a:ext cx="6576840" cy="3700080"/>
          </a:xfrm>
          <a:prstGeom prst="rect">
            <a:avLst/>
          </a:prstGeom>
        </p:spPr>
      </p:sp>
      <p:sp>
        <p:nvSpPr>
          <p:cNvPr id="952" name="PlaceHolder 2"/>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
        <p:nvSpPr>
          <p:cNvPr id="953" name="CustomShape 3"/>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02857C9-E657-4323-BB9C-3D06902A68DB}" type="slidenum">
              <a:rPr lang="de-DE" sz="1200" b="0" strike="noStrike" spc="-1">
                <a:solidFill>
                  <a:srgbClr val="000000"/>
                </a:solidFill>
                <a:latin typeface="+mn-lt"/>
                <a:ea typeface="+mn-ea"/>
              </a:rPr>
              <a:t>21</a:t>
            </a:fld>
            <a:endParaRPr lang="nl-BE"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CustomShape 1"/>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76D01AE-6523-4728-88E8-D9A0F3E2F8F0}" type="slidenum">
              <a:rPr lang="en-GB" sz="1200" b="0" strike="noStrike" spc="-1">
                <a:solidFill>
                  <a:srgbClr val="000000"/>
                </a:solidFill>
                <a:latin typeface="Arial"/>
                <a:ea typeface="Geneva"/>
              </a:rPr>
              <a:t>71</a:t>
            </a:fld>
            <a:endParaRPr lang="nl-BE" sz="1200" b="0" strike="noStrike" spc="-1">
              <a:latin typeface="Arial"/>
            </a:endParaRPr>
          </a:p>
        </p:txBody>
      </p:sp>
      <p:sp>
        <p:nvSpPr>
          <p:cNvPr id="955" name="PlaceHolder 2"/>
          <p:cNvSpPr>
            <a:spLocks noGrp="1" noRot="1" noChangeAspect="1"/>
          </p:cNvSpPr>
          <p:nvPr>
            <p:ph type="sldImg"/>
          </p:nvPr>
        </p:nvSpPr>
        <p:spPr>
          <a:xfrm>
            <a:off x="382680" y="687240"/>
            <a:ext cx="6089400" cy="3425760"/>
          </a:xfrm>
          <a:prstGeom prst="rect">
            <a:avLst/>
          </a:prstGeom>
        </p:spPr>
      </p:sp>
      <p:sp>
        <p:nvSpPr>
          <p:cNvPr id="956" name="PlaceHolder 3"/>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CustomShape 1"/>
          <p:cNvSpPr/>
          <p:nvPr/>
        </p:nvSpPr>
        <p:spPr>
          <a:xfrm>
            <a:off x="3850560" y="9378720"/>
            <a:ext cx="2943720" cy="49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22514A6-8C75-4F6F-888B-3B132A973E54}" type="slidenum">
              <a:rPr lang="en-GB" sz="1200" b="0" strike="noStrike" spc="-1">
                <a:solidFill>
                  <a:srgbClr val="000000"/>
                </a:solidFill>
                <a:latin typeface="Arial"/>
                <a:ea typeface="Geneva"/>
              </a:rPr>
              <a:t>74</a:t>
            </a:fld>
            <a:endParaRPr lang="nl-BE" sz="1200" b="0" strike="noStrike" spc="-1">
              <a:latin typeface="Arial"/>
            </a:endParaRPr>
          </a:p>
        </p:txBody>
      </p:sp>
      <p:sp>
        <p:nvSpPr>
          <p:cNvPr id="958" name="PlaceHolder 2"/>
          <p:cNvSpPr>
            <a:spLocks noGrp="1" noRot="1" noChangeAspect="1"/>
          </p:cNvSpPr>
          <p:nvPr>
            <p:ph type="sldImg"/>
          </p:nvPr>
        </p:nvSpPr>
        <p:spPr>
          <a:xfrm>
            <a:off x="382680" y="687240"/>
            <a:ext cx="6089400" cy="3425760"/>
          </a:xfrm>
          <a:prstGeom prst="rect">
            <a:avLst/>
          </a:prstGeom>
        </p:spPr>
      </p:sp>
      <p:sp>
        <p:nvSpPr>
          <p:cNvPr id="959" name="PlaceHolder 3"/>
          <p:cNvSpPr>
            <a:spLocks noGrp="1"/>
          </p:cNvSpPr>
          <p:nvPr>
            <p:ph type="body"/>
          </p:nvPr>
        </p:nvSpPr>
        <p:spPr>
          <a:xfrm>
            <a:off x="679680" y="4690440"/>
            <a:ext cx="5436360" cy="4441680"/>
          </a:xfrm>
          <a:prstGeom prst="rect">
            <a:avLst/>
          </a:prstGeom>
        </p:spPr>
        <p:txBody>
          <a:bodyPr lIns="0" tIns="0" rIns="0" bIns="0">
            <a:noAutofit/>
          </a:bodyPr>
          <a:lstStyle/>
          <a:p>
            <a:endParaRPr lang="nl-BE"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nl-BE"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BE"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nl-BE"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nl-BE"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nl-BE"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nl-BE"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nl-BE"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nl-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BE"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nl-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BE"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nl-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BE"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nl-BE"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BE"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nl-BE"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nl-BE"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nl-BE"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nl-BE"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nl-BE"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8737602" y="6482185"/>
            <a:ext cx="2548092" cy="331200"/>
          </a:xfrm>
        </p:spPr>
        <p:txBody>
          <a:bodyPr/>
          <a:lstStyle/>
          <a:p>
            <a:fld id="{A1C3A1F5-F269-2A47-BBB9-BDB2D4CF88E3}" type="slidenum">
              <a:rPr lang="nl-NL" smtClean="0"/>
              <a:t>‹nr.›</a:t>
            </a:fld>
            <a:endParaRPr lang="nl-NL" dirty="0"/>
          </a:p>
        </p:txBody>
      </p:sp>
    </p:spTree>
    <p:extLst>
      <p:ext uri="{BB962C8B-B14F-4D97-AF65-F5344CB8AC3E}">
        <p14:creationId xmlns:p14="http://schemas.microsoft.com/office/powerpoint/2010/main" val="2010617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nl-B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BE"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nl-B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BE"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BE"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nl-BE"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BE"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nl-BE"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nl-BE"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nl-BE"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nl-BE"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nl-BE"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BE"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nl-B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BE"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BE"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BE"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BE"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BE"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nl-B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nl-BE" sz="4400" b="0" strike="noStrike" spc="-1">
                <a:latin typeface="Arial"/>
              </a:rPr>
              <a:t>Klik om de opmaak van de titeltekst te bewerken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nl-BE" sz="3200" b="0" strike="noStrike" spc="-1">
                <a:latin typeface="Arial"/>
              </a:rPr>
              <a:t>Klik om de opmaak van de overzichtstekst te bewerken</a:t>
            </a:r>
          </a:p>
          <a:p>
            <a:pPr marL="864000" lvl="1" indent="-324000">
              <a:spcBef>
                <a:spcPts val="1134"/>
              </a:spcBef>
              <a:buClr>
                <a:srgbClr val="FFFFFF"/>
              </a:buClr>
              <a:buSzPct val="75000"/>
              <a:buFont typeface="Symbol" charset="2"/>
              <a:buChar char=""/>
            </a:pPr>
            <a:r>
              <a:rPr lang="nl-BE" sz="2800" b="0" strike="noStrike" spc="-1">
                <a:latin typeface="Arial"/>
              </a:rPr>
              <a:t>Tweede overzichtsniveau</a:t>
            </a:r>
          </a:p>
          <a:p>
            <a:pPr marL="1296000" lvl="2" indent="-288000">
              <a:spcBef>
                <a:spcPts val="850"/>
              </a:spcBef>
              <a:buClr>
                <a:srgbClr val="FFFFFF"/>
              </a:buClr>
              <a:buSzPct val="45000"/>
              <a:buFont typeface="Wingdings" charset="2"/>
              <a:buChar char=""/>
            </a:pPr>
            <a:r>
              <a:rPr lang="nl-BE" sz="2400" b="0" strike="noStrike" spc="-1">
                <a:latin typeface="Arial"/>
              </a:rPr>
              <a:t>Derde overzichtsniveau</a:t>
            </a:r>
          </a:p>
          <a:p>
            <a:pPr marL="1728000" lvl="3" indent="-216000">
              <a:spcBef>
                <a:spcPts val="567"/>
              </a:spcBef>
              <a:buClr>
                <a:srgbClr val="FFFFFF"/>
              </a:buClr>
              <a:buSzPct val="75000"/>
              <a:buFont typeface="Symbol" charset="2"/>
              <a:buChar char=""/>
            </a:pPr>
            <a:r>
              <a:rPr lang="nl-BE" sz="2000" b="0" strike="noStrike" spc="-1">
                <a:latin typeface="Arial"/>
              </a:rPr>
              <a:t>Vierde overzichtsniveau</a:t>
            </a:r>
          </a:p>
          <a:p>
            <a:pPr marL="2160000" lvl="4" indent="-216000">
              <a:spcBef>
                <a:spcPts val="283"/>
              </a:spcBef>
              <a:buClr>
                <a:srgbClr val="FFFFFF"/>
              </a:buClr>
              <a:buSzPct val="45000"/>
              <a:buFont typeface="Wingdings" charset="2"/>
              <a:buChar char=""/>
            </a:pPr>
            <a:r>
              <a:rPr lang="nl-BE" sz="2000" b="0" strike="noStrike" spc="-1">
                <a:latin typeface="Arial"/>
              </a:rPr>
              <a:t>Vijfde overzichtsniveau</a:t>
            </a:r>
          </a:p>
          <a:p>
            <a:pPr marL="2592000" lvl="5" indent="-216000">
              <a:spcBef>
                <a:spcPts val="283"/>
              </a:spcBef>
              <a:buClr>
                <a:srgbClr val="FFFFFF"/>
              </a:buClr>
              <a:buSzPct val="45000"/>
              <a:buFont typeface="Wingdings" charset="2"/>
              <a:buChar char=""/>
            </a:pPr>
            <a:r>
              <a:rPr lang="nl-BE" sz="2000" b="0" strike="noStrike" spc="-1">
                <a:latin typeface="Arial"/>
              </a:rPr>
              <a:t>Zesde overzichtsniveau</a:t>
            </a:r>
          </a:p>
          <a:p>
            <a:pPr marL="3024000" lvl="6" indent="-216000">
              <a:spcBef>
                <a:spcPts val="283"/>
              </a:spcBef>
              <a:buClr>
                <a:srgbClr val="FFFFFF"/>
              </a:buClr>
              <a:buSzPct val="45000"/>
              <a:buFont typeface="Wingdings" charset="2"/>
              <a:buChar char=""/>
            </a:pPr>
            <a:r>
              <a:rPr lang="nl-BE"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nl-BE" sz="4400" b="0" strike="noStrike" spc="-1">
                <a:latin typeface="Arial"/>
              </a:rPr>
              <a:t>Klik om de opmaak van de titeltekst te bewerken</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nl-BE" sz="3200" b="0" strike="noStrike" spc="-1">
                <a:latin typeface="Arial"/>
              </a:rPr>
              <a:t>Klik om de opmaak van de overzichtstekst te bewerken</a:t>
            </a:r>
          </a:p>
          <a:p>
            <a:pPr marL="864000" lvl="1" indent="-324000">
              <a:spcBef>
                <a:spcPts val="1134"/>
              </a:spcBef>
              <a:buClr>
                <a:srgbClr val="FFFFFF"/>
              </a:buClr>
              <a:buSzPct val="75000"/>
              <a:buFont typeface="Symbol" charset="2"/>
              <a:buChar char=""/>
            </a:pPr>
            <a:r>
              <a:rPr lang="nl-BE" sz="2800" b="0" strike="noStrike" spc="-1">
                <a:latin typeface="Arial"/>
              </a:rPr>
              <a:t>Tweede overzichtsniveau</a:t>
            </a:r>
          </a:p>
          <a:p>
            <a:pPr marL="1296000" lvl="2" indent="-288000">
              <a:spcBef>
                <a:spcPts val="850"/>
              </a:spcBef>
              <a:buClr>
                <a:srgbClr val="FFFFFF"/>
              </a:buClr>
              <a:buSzPct val="45000"/>
              <a:buFont typeface="Wingdings" charset="2"/>
              <a:buChar char=""/>
            </a:pPr>
            <a:r>
              <a:rPr lang="nl-BE" sz="2400" b="0" strike="noStrike" spc="-1">
                <a:latin typeface="Arial"/>
              </a:rPr>
              <a:t>Derde overzichtsniveau</a:t>
            </a:r>
          </a:p>
          <a:p>
            <a:pPr marL="1728000" lvl="3" indent="-216000">
              <a:spcBef>
                <a:spcPts val="567"/>
              </a:spcBef>
              <a:buClr>
                <a:srgbClr val="FFFFFF"/>
              </a:buClr>
              <a:buSzPct val="75000"/>
              <a:buFont typeface="Symbol" charset="2"/>
              <a:buChar char=""/>
            </a:pPr>
            <a:r>
              <a:rPr lang="nl-BE" sz="2000" b="0" strike="noStrike" spc="-1">
                <a:latin typeface="Arial"/>
              </a:rPr>
              <a:t>Vierde overzichtsniveau</a:t>
            </a:r>
          </a:p>
          <a:p>
            <a:pPr marL="2160000" lvl="4" indent="-216000">
              <a:spcBef>
                <a:spcPts val="283"/>
              </a:spcBef>
              <a:buClr>
                <a:srgbClr val="FFFFFF"/>
              </a:buClr>
              <a:buSzPct val="45000"/>
              <a:buFont typeface="Wingdings" charset="2"/>
              <a:buChar char=""/>
            </a:pPr>
            <a:r>
              <a:rPr lang="nl-BE" sz="2000" b="0" strike="noStrike" spc="-1">
                <a:latin typeface="Arial"/>
              </a:rPr>
              <a:t>Vijfde overzichtsniveau</a:t>
            </a:r>
          </a:p>
          <a:p>
            <a:pPr marL="2592000" lvl="5" indent="-216000">
              <a:spcBef>
                <a:spcPts val="283"/>
              </a:spcBef>
              <a:buClr>
                <a:srgbClr val="FFFFFF"/>
              </a:buClr>
              <a:buSzPct val="45000"/>
              <a:buFont typeface="Wingdings" charset="2"/>
              <a:buChar char=""/>
            </a:pPr>
            <a:r>
              <a:rPr lang="nl-BE" sz="2000" b="0" strike="noStrike" spc="-1">
                <a:latin typeface="Arial"/>
              </a:rPr>
              <a:t>Zesde overzichtsniveau</a:t>
            </a:r>
          </a:p>
          <a:p>
            <a:pPr marL="3024000" lvl="6" indent="-216000">
              <a:spcBef>
                <a:spcPts val="283"/>
              </a:spcBef>
              <a:buClr>
                <a:srgbClr val="FFFFFF"/>
              </a:buClr>
              <a:buSzPct val="45000"/>
              <a:buFont typeface="Wingdings" charset="2"/>
              <a:buChar char=""/>
            </a:pPr>
            <a:r>
              <a:rPr lang="nl-BE"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nl-BE" sz="4400" b="0" strike="noStrike" spc="-1">
                <a:latin typeface="Arial"/>
              </a:rPr>
              <a:t>Klik om de opmaak van de titeltekst te bewerken</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nl-BE" sz="3200" b="0" strike="noStrike" spc="-1">
                <a:latin typeface="Arial"/>
              </a:rPr>
              <a:t>Klik om de opmaak van de overzichtstekst te bewerken</a:t>
            </a:r>
          </a:p>
          <a:p>
            <a:pPr marL="864000" lvl="1" indent="-324000">
              <a:spcBef>
                <a:spcPts val="1134"/>
              </a:spcBef>
              <a:buClr>
                <a:srgbClr val="FFFFFF"/>
              </a:buClr>
              <a:buSzPct val="75000"/>
              <a:buFont typeface="Symbol" charset="2"/>
              <a:buChar char=""/>
            </a:pPr>
            <a:r>
              <a:rPr lang="nl-BE" sz="2800" b="0" strike="noStrike" spc="-1">
                <a:latin typeface="Arial"/>
              </a:rPr>
              <a:t>Tweede overzichtsniveau</a:t>
            </a:r>
          </a:p>
          <a:p>
            <a:pPr marL="1296000" lvl="2" indent="-288000">
              <a:spcBef>
                <a:spcPts val="850"/>
              </a:spcBef>
              <a:buClr>
                <a:srgbClr val="FFFFFF"/>
              </a:buClr>
              <a:buSzPct val="45000"/>
              <a:buFont typeface="Wingdings" charset="2"/>
              <a:buChar char=""/>
            </a:pPr>
            <a:r>
              <a:rPr lang="nl-BE" sz="2400" b="0" strike="noStrike" spc="-1">
                <a:latin typeface="Arial"/>
              </a:rPr>
              <a:t>Derde overzichtsniveau</a:t>
            </a:r>
          </a:p>
          <a:p>
            <a:pPr marL="1728000" lvl="3" indent="-216000">
              <a:spcBef>
                <a:spcPts val="567"/>
              </a:spcBef>
              <a:buClr>
                <a:srgbClr val="FFFFFF"/>
              </a:buClr>
              <a:buSzPct val="75000"/>
              <a:buFont typeface="Symbol" charset="2"/>
              <a:buChar char=""/>
            </a:pPr>
            <a:r>
              <a:rPr lang="nl-BE" sz="2000" b="0" strike="noStrike" spc="-1">
                <a:latin typeface="Arial"/>
              </a:rPr>
              <a:t>Vierde overzichtsniveau</a:t>
            </a:r>
          </a:p>
          <a:p>
            <a:pPr marL="2160000" lvl="4" indent="-216000">
              <a:spcBef>
                <a:spcPts val="283"/>
              </a:spcBef>
              <a:buClr>
                <a:srgbClr val="FFFFFF"/>
              </a:buClr>
              <a:buSzPct val="45000"/>
              <a:buFont typeface="Wingdings" charset="2"/>
              <a:buChar char=""/>
            </a:pPr>
            <a:r>
              <a:rPr lang="nl-BE" sz="2000" b="0" strike="noStrike" spc="-1">
                <a:latin typeface="Arial"/>
              </a:rPr>
              <a:t>Vijfde overzichtsniveau</a:t>
            </a:r>
          </a:p>
          <a:p>
            <a:pPr marL="2592000" lvl="5" indent="-216000">
              <a:spcBef>
                <a:spcPts val="283"/>
              </a:spcBef>
              <a:buClr>
                <a:srgbClr val="FFFFFF"/>
              </a:buClr>
              <a:buSzPct val="45000"/>
              <a:buFont typeface="Wingdings" charset="2"/>
              <a:buChar char=""/>
            </a:pPr>
            <a:r>
              <a:rPr lang="nl-BE" sz="2000" b="0" strike="noStrike" spc="-1">
                <a:latin typeface="Arial"/>
              </a:rPr>
              <a:t>Zesde overzichtsniveau</a:t>
            </a:r>
          </a:p>
          <a:p>
            <a:pPr marL="3024000" lvl="6" indent="-216000">
              <a:spcBef>
                <a:spcPts val="283"/>
              </a:spcBef>
              <a:buClr>
                <a:srgbClr val="FFFFFF"/>
              </a:buClr>
              <a:buSzPct val="45000"/>
              <a:buFont typeface="Wingdings" charset="2"/>
              <a:buChar char=""/>
            </a:pPr>
            <a:r>
              <a:rPr lang="nl-BE"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hyperlink" Target="mailto:allocatie2@tennet.eu"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nedunl.sharepoint.com/sites/ThemaRelease2021"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mailto:allocatie2@tennet.eu" TargetMode="External"/><Relationship Id="rId2" Type="http://schemas.openxmlformats.org/officeDocument/2006/relationships/hyperlink" Target="mailto:allocatie2.0@edsn.nl" TargetMode="External"/><Relationship Id="rId1" Type="http://schemas.openxmlformats.org/officeDocument/2006/relationships/slideLayout" Target="../slideLayouts/slideLayout13.xml"/><Relationship Id="rId5" Type="http://schemas.openxmlformats.org/officeDocument/2006/relationships/hyperlink" Target="http://www.nedu.nl/nieuws" TargetMode="External"/><Relationship Id="rId4" Type="http://schemas.openxmlformats.org/officeDocument/2006/relationships/hyperlink" Target="mailto:projecten@nedu.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0" name="CustomShape 1"/>
          <p:cNvSpPr/>
          <p:nvPr/>
        </p:nvSpPr>
        <p:spPr>
          <a:xfrm>
            <a:off x="684000" y="795600"/>
            <a:ext cx="10798200" cy="146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5000" b="1" strike="noStrike" spc="-1">
                <a:solidFill>
                  <a:srgbClr val="000000"/>
                </a:solidFill>
                <a:latin typeface="Calibri"/>
                <a:ea typeface="DejaVu Sans"/>
              </a:rPr>
              <a:t>1</a:t>
            </a:r>
            <a:r>
              <a:rPr lang="en-GB" sz="5000" b="1" strike="noStrike" spc="-1" baseline="30000">
                <a:solidFill>
                  <a:srgbClr val="000000"/>
                </a:solidFill>
                <a:latin typeface="Calibri"/>
                <a:ea typeface="DejaVu Sans"/>
              </a:rPr>
              <a:t>st</a:t>
            </a:r>
            <a:r>
              <a:rPr lang="en-GB" sz="5000" b="1" strike="noStrike" spc="-1">
                <a:solidFill>
                  <a:srgbClr val="000000"/>
                </a:solidFill>
                <a:latin typeface="Calibri"/>
                <a:ea typeface="DejaVu Sans"/>
              </a:rPr>
              <a:t> Information session TR2021</a:t>
            </a:r>
            <a:endParaRPr lang="nl-BE" sz="5000" b="0" strike="noStrike" spc="-1">
              <a:latin typeface="Arial"/>
            </a:endParaRPr>
          </a:p>
        </p:txBody>
      </p:sp>
      <p:sp>
        <p:nvSpPr>
          <p:cNvPr id="121" name="CustomShape 2"/>
          <p:cNvSpPr/>
          <p:nvPr/>
        </p:nvSpPr>
        <p:spPr>
          <a:xfrm>
            <a:off x="687600" y="2265480"/>
            <a:ext cx="10798200" cy="103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01"/>
              </a:spcBef>
              <a:tabLst>
                <a:tab pos="0" algn="l"/>
              </a:tabLst>
            </a:pPr>
            <a:r>
              <a:rPr lang="en-GB" sz="3000" b="0" strike="noStrike" spc="-1">
                <a:solidFill>
                  <a:srgbClr val="000000"/>
                </a:solidFill>
                <a:latin typeface="Calibri"/>
                <a:ea typeface="DejaVu Sans"/>
              </a:rPr>
              <a:t>Programme Allocatie 2.0 Tranche 1</a:t>
            </a:r>
            <a:endParaRPr lang="nl-BE" sz="3000" b="0" strike="noStrike" spc="-1">
              <a:latin typeface="Arial"/>
            </a:endParaRPr>
          </a:p>
        </p:txBody>
      </p:sp>
      <p:sp>
        <p:nvSpPr>
          <p:cNvPr id="122" name="CustomShape 3"/>
          <p:cNvSpPr/>
          <p:nvPr/>
        </p:nvSpPr>
        <p:spPr>
          <a:xfrm>
            <a:off x="687600" y="3936960"/>
            <a:ext cx="328392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000" b="0" strike="noStrike" spc="-1">
                <a:solidFill>
                  <a:srgbClr val="000000"/>
                </a:solidFill>
                <a:latin typeface="Calibri"/>
                <a:ea typeface="DejaVu Sans"/>
              </a:rPr>
              <a:t>23 March 2021</a:t>
            </a:r>
            <a:endParaRPr lang="nl-BE" sz="2000" b="0" strike="noStrike" spc="-1">
              <a:latin typeface="Arial"/>
            </a:endParaRPr>
          </a:p>
        </p:txBody>
      </p:sp>
      <p:sp>
        <p:nvSpPr>
          <p:cNvPr id="123" name="CustomShape 4"/>
          <p:cNvSpPr/>
          <p:nvPr/>
        </p:nvSpPr>
        <p:spPr>
          <a:xfrm>
            <a:off x="8920800" y="6483600"/>
            <a:ext cx="254700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DA313252-B46B-49C3-A0C4-45BCF9368A60}" type="slidenum">
              <a:rPr lang="nl-NL" sz="1200" b="0" strike="noStrike" spc="-1">
                <a:solidFill>
                  <a:srgbClr val="F6BC25"/>
                </a:solidFill>
                <a:latin typeface="Calibri"/>
                <a:ea typeface="DejaVu Sans"/>
              </a:rPr>
              <a:t>1</a:t>
            </a:fld>
            <a:endParaRPr lang="nl-BE" sz="1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7461360" y="1169640"/>
            <a:ext cx="2009520" cy="377280"/>
          </a:xfrm>
          <a:prstGeom prst="rect">
            <a:avLst/>
          </a:prstGeom>
          <a:solidFill>
            <a:schemeClr val="bg1"/>
          </a:solidFill>
          <a:ln w="19050">
            <a:solidFill>
              <a:srgbClr val="FFCD0C"/>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900" b="1" strike="noStrike" spc="-1" dirty="0">
                <a:solidFill>
                  <a:srgbClr val="1C3054"/>
                </a:solidFill>
                <a:latin typeface="Calibri"/>
                <a:ea typeface="DejaVu Sans"/>
              </a:rPr>
              <a:t>ALV</a:t>
            </a:r>
            <a:endParaRPr lang="nl-BE" sz="900" b="0" strike="noStrike" spc="-1" dirty="0">
              <a:latin typeface="Arial"/>
            </a:endParaRPr>
          </a:p>
        </p:txBody>
      </p:sp>
      <p:sp>
        <p:nvSpPr>
          <p:cNvPr id="233" name="CustomShape 2"/>
          <p:cNvSpPr/>
          <p:nvPr/>
        </p:nvSpPr>
        <p:spPr>
          <a:xfrm>
            <a:off x="7161480" y="953280"/>
            <a:ext cx="2661480" cy="699120"/>
          </a:xfrm>
          <a:prstGeom prst="rect">
            <a:avLst/>
          </a:prstGeom>
          <a:noFill/>
          <a:ln w="9525">
            <a:solidFill>
              <a:schemeClr val="tx1"/>
            </a:solidFill>
            <a:prstDash val="sysDash"/>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Client </a:t>
            </a:r>
            <a:r>
              <a:rPr lang="en-GB" sz="900" b="0" strike="noStrike" spc="-1">
                <a:solidFill>
                  <a:srgbClr val="000000"/>
                </a:solidFill>
                <a:latin typeface="Calibri"/>
                <a:ea typeface="DejaVu Sans"/>
              </a:rPr>
              <a:t>(sponsor)</a:t>
            </a:r>
            <a:endParaRPr lang="nl-BE" sz="900" b="0" strike="noStrike" spc="-1">
              <a:latin typeface="Arial"/>
            </a:endParaRPr>
          </a:p>
        </p:txBody>
      </p:sp>
      <p:sp>
        <p:nvSpPr>
          <p:cNvPr id="234" name="CustomShape 3"/>
          <p:cNvSpPr/>
          <p:nvPr/>
        </p:nvSpPr>
        <p:spPr>
          <a:xfrm>
            <a:off x="7469640" y="1994040"/>
            <a:ext cx="1992600" cy="333720"/>
          </a:xfrm>
          <a:prstGeom prst="rect">
            <a:avLst/>
          </a:prstGeom>
          <a:ln w="19050">
            <a:solidFill>
              <a:schemeClr val="accent3">
                <a:lumMod val="75000"/>
              </a:schemeClr>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900" b="0" strike="noStrike" spc="-1">
                <a:solidFill>
                  <a:srgbClr val="77933C"/>
                </a:solidFill>
                <a:latin typeface="Calibri"/>
                <a:ea typeface="DejaVu Sans"/>
              </a:rPr>
              <a:t>Steering committee Allocatie 2.0 (SSG)</a:t>
            </a:r>
            <a:endParaRPr lang="nl-BE" sz="900" b="0" strike="noStrike" spc="-1">
              <a:latin typeface="Arial"/>
            </a:endParaRPr>
          </a:p>
        </p:txBody>
      </p:sp>
      <p:sp>
        <p:nvSpPr>
          <p:cNvPr id="235" name="CustomShape 4"/>
          <p:cNvSpPr/>
          <p:nvPr/>
        </p:nvSpPr>
        <p:spPr>
          <a:xfrm>
            <a:off x="7161480" y="1760400"/>
            <a:ext cx="2661480" cy="694440"/>
          </a:xfrm>
          <a:prstGeom prst="rect">
            <a:avLst/>
          </a:prstGeom>
          <a:noFill/>
          <a:ln w="9525">
            <a:solidFill>
              <a:schemeClr val="tx1"/>
            </a:solidFill>
            <a:prstDash val="sysDash"/>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Mandated Client</a:t>
            </a:r>
            <a:endParaRPr lang="nl-BE" sz="900" b="0" strike="noStrike" spc="-1">
              <a:latin typeface="Arial"/>
            </a:endParaRPr>
          </a:p>
        </p:txBody>
      </p:sp>
      <p:sp>
        <p:nvSpPr>
          <p:cNvPr id="236" name="CustomShape 5"/>
          <p:cNvSpPr/>
          <p:nvPr/>
        </p:nvSpPr>
        <p:spPr>
          <a:xfrm>
            <a:off x="7161480" y="2585520"/>
            <a:ext cx="2661480" cy="2021760"/>
          </a:xfrm>
          <a:prstGeom prst="rect">
            <a:avLst/>
          </a:prstGeom>
          <a:noFill/>
          <a:ln w="9525">
            <a:solidFill>
              <a:schemeClr val="tx1"/>
            </a:solidFill>
            <a:prstDash val="sysDash"/>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Contractor</a:t>
            </a:r>
            <a:endParaRPr lang="nl-BE" sz="900" b="0" strike="noStrike" spc="-1">
              <a:latin typeface="Arial"/>
            </a:endParaRPr>
          </a:p>
        </p:txBody>
      </p:sp>
      <p:sp>
        <p:nvSpPr>
          <p:cNvPr id="237" name="CustomShape 6"/>
          <p:cNvSpPr/>
          <p:nvPr/>
        </p:nvSpPr>
        <p:spPr>
          <a:xfrm>
            <a:off x="2756520" y="4881600"/>
            <a:ext cx="759600" cy="1126800"/>
          </a:xfrm>
          <a:prstGeom prst="rect">
            <a:avLst/>
          </a:prstGeom>
          <a:ln w="15875">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gn="ctr">
              <a:lnSpc>
                <a:spcPct val="100000"/>
              </a:lnSpc>
            </a:pPr>
            <a:r>
              <a:rPr lang="en-GB" sz="900" b="1" strike="noStrike" spc="-1">
                <a:solidFill>
                  <a:srgbClr val="000000"/>
                </a:solidFill>
                <a:latin typeface="Calibri"/>
                <a:ea typeface="DejaVu Sans"/>
              </a:rPr>
              <a:t>Sector planning committee</a:t>
            </a:r>
            <a:br/>
            <a:r>
              <a:rPr lang="en-GB" sz="900" b="1" strike="noStrike" spc="-1">
                <a:solidFill>
                  <a:srgbClr val="000000"/>
                </a:solidFill>
                <a:latin typeface="Calibri"/>
                <a:ea typeface="DejaVu Sans"/>
              </a:rPr>
              <a:t>(SPC)</a:t>
            </a:r>
            <a:endParaRPr lang="nl-BE" sz="900" b="0" strike="noStrike" spc="-1">
              <a:latin typeface="Arial"/>
            </a:endParaRPr>
          </a:p>
        </p:txBody>
      </p:sp>
      <p:sp>
        <p:nvSpPr>
          <p:cNvPr id="238" name="CustomShape 7"/>
          <p:cNvSpPr/>
          <p:nvPr/>
        </p:nvSpPr>
        <p:spPr>
          <a:xfrm>
            <a:off x="3643200" y="4892040"/>
            <a:ext cx="6003720" cy="1116720"/>
          </a:xfrm>
          <a:prstGeom prst="rect">
            <a:avLst/>
          </a:prstGeom>
          <a:ln w="15875">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gn="ctr">
              <a:lnSpc>
                <a:spcPct val="100000"/>
              </a:lnSpc>
            </a:pPr>
            <a:r>
              <a:rPr lang="en-GB" sz="900" b="1" strike="noStrike" spc="-1">
                <a:solidFill>
                  <a:srgbClr val="000000"/>
                </a:solidFill>
                <a:latin typeface="Calibri"/>
                <a:ea typeface="DejaVu Sans"/>
              </a:rPr>
              <a:t>Sector releases NEDU (SR NEDU)</a:t>
            </a:r>
            <a:endParaRPr lang="nl-BE" sz="900" b="0" strike="noStrike" spc="-1">
              <a:latin typeface="Arial"/>
            </a:endParaRPr>
          </a:p>
        </p:txBody>
      </p:sp>
      <p:sp>
        <p:nvSpPr>
          <p:cNvPr id="239" name="CustomShape 8"/>
          <p:cNvSpPr/>
          <p:nvPr/>
        </p:nvSpPr>
        <p:spPr>
          <a:xfrm>
            <a:off x="5476680" y="5599080"/>
            <a:ext cx="3949200" cy="287280"/>
          </a:xfrm>
          <a:prstGeom prst="homePlate">
            <a:avLst>
              <a:gd name="adj" fmla="val 50000"/>
            </a:avLst>
          </a:prstGeom>
          <a:solidFill>
            <a:srgbClr val="FEF7E6"/>
          </a:solidFill>
          <a:ln w="12700">
            <a:solidFill>
              <a:srgbClr val="FFC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050" b="1" strike="noStrike" spc="-1">
                <a:solidFill>
                  <a:srgbClr val="000000"/>
                </a:solidFill>
                <a:latin typeface="Calibri"/>
                <a:ea typeface="DejaVu Sans"/>
              </a:rPr>
              <a:t>Tranche 3/4</a:t>
            </a:r>
            <a:endParaRPr lang="nl-BE" sz="1050" b="0" strike="noStrike" spc="-1">
              <a:latin typeface="Arial"/>
            </a:endParaRPr>
          </a:p>
        </p:txBody>
      </p:sp>
      <p:sp>
        <p:nvSpPr>
          <p:cNvPr id="240" name="CustomShape 9"/>
          <p:cNvSpPr/>
          <p:nvPr/>
        </p:nvSpPr>
        <p:spPr>
          <a:xfrm>
            <a:off x="4618440" y="5347080"/>
            <a:ext cx="4084920" cy="287280"/>
          </a:xfrm>
          <a:prstGeom prst="homePlate">
            <a:avLst>
              <a:gd name="adj" fmla="val 50000"/>
            </a:avLst>
          </a:prstGeom>
          <a:solidFill>
            <a:srgbClr val="FEF7E6"/>
          </a:solidFill>
          <a:ln w="9525">
            <a:solidFill>
              <a:srgbClr val="FFC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050" b="1" strike="noStrike" spc="-1">
                <a:solidFill>
                  <a:srgbClr val="000000"/>
                </a:solidFill>
                <a:latin typeface="Calibri"/>
                <a:ea typeface="DejaVu Sans"/>
              </a:rPr>
              <a:t>Tranche 2   </a:t>
            </a:r>
            <a:endParaRPr lang="nl-BE" sz="1050" b="0" strike="noStrike" spc="-1">
              <a:latin typeface="Arial"/>
            </a:endParaRPr>
          </a:p>
        </p:txBody>
      </p:sp>
      <p:sp>
        <p:nvSpPr>
          <p:cNvPr id="241" name="CustomShape 10"/>
          <p:cNvSpPr/>
          <p:nvPr/>
        </p:nvSpPr>
        <p:spPr>
          <a:xfrm>
            <a:off x="3778920" y="5106600"/>
            <a:ext cx="4084920" cy="287280"/>
          </a:xfrm>
          <a:prstGeom prst="homePlate">
            <a:avLst>
              <a:gd name="adj" fmla="val 50000"/>
            </a:avLst>
          </a:prstGeom>
          <a:solidFill>
            <a:srgbClr val="FEF7E6"/>
          </a:solidFill>
          <a:ln w="12700">
            <a:solidFill>
              <a:srgbClr val="FFC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050" b="1" strike="noStrike" spc="-1">
                <a:solidFill>
                  <a:srgbClr val="000000"/>
                </a:solidFill>
                <a:latin typeface="Calibri"/>
                <a:ea typeface="DejaVu Sans"/>
              </a:rPr>
              <a:t>Tranche 1 - TR2021</a:t>
            </a:r>
            <a:endParaRPr lang="nl-BE" sz="1050" b="0" strike="noStrike" spc="-1">
              <a:latin typeface="Arial"/>
            </a:endParaRPr>
          </a:p>
        </p:txBody>
      </p:sp>
      <p:sp>
        <p:nvSpPr>
          <p:cNvPr id="242" name="CustomShape 11"/>
          <p:cNvSpPr/>
          <p:nvPr/>
        </p:nvSpPr>
        <p:spPr>
          <a:xfrm>
            <a:off x="1843920" y="4878360"/>
            <a:ext cx="801720" cy="505080"/>
          </a:xfrm>
          <a:prstGeom prst="rect">
            <a:avLst/>
          </a:prstGeom>
          <a:ln w="15875">
            <a:solidFill>
              <a:schemeClr val="accent3"/>
            </a:solidFill>
            <a:round/>
          </a:ln>
        </p:spPr>
        <p:style>
          <a:lnRef idx="2">
            <a:schemeClr val="dk1"/>
          </a:lnRef>
          <a:fillRef idx="1">
            <a:schemeClr val="lt1"/>
          </a:fillRef>
          <a:effectRef idx="0">
            <a:schemeClr val="dk1"/>
          </a:effectRef>
          <a:fontRef idx="minor"/>
        </p:style>
        <p:txBody>
          <a:bodyPr lIns="90000" tIns="45000" rIns="90000" bIns="45000">
            <a:noAutofit/>
          </a:bodyPr>
          <a:lstStyle/>
          <a:p>
            <a:pPr algn="ctr">
              <a:lnSpc>
                <a:spcPct val="100000"/>
              </a:lnSpc>
            </a:pPr>
            <a:r>
              <a:rPr lang="en-GB" sz="900" b="1" strike="noStrike" spc="-1">
                <a:solidFill>
                  <a:srgbClr val="000000"/>
                </a:solidFill>
                <a:latin typeface="Calibri"/>
                <a:ea typeface="DejaVu Sans"/>
              </a:rPr>
              <a:t>Design Authority</a:t>
            </a:r>
            <a:br/>
            <a:r>
              <a:rPr lang="en-GB" sz="900" b="1" strike="noStrike" spc="-1">
                <a:solidFill>
                  <a:srgbClr val="000000"/>
                </a:solidFill>
                <a:latin typeface="Calibri"/>
                <a:ea typeface="DejaVu Sans"/>
              </a:rPr>
              <a:t>(DA)</a:t>
            </a:r>
            <a:endParaRPr lang="nl-BE" sz="900" b="0" strike="noStrike" spc="-1">
              <a:latin typeface="Arial"/>
            </a:endParaRPr>
          </a:p>
          <a:p>
            <a:pPr algn="ctr">
              <a:lnSpc>
                <a:spcPct val="100000"/>
              </a:lnSpc>
            </a:pPr>
            <a:endParaRPr lang="nl-BE" sz="900" b="0" strike="noStrike" spc="-1">
              <a:latin typeface="Arial"/>
            </a:endParaRPr>
          </a:p>
          <a:p>
            <a:pPr algn="ctr">
              <a:lnSpc>
                <a:spcPct val="100000"/>
              </a:lnSpc>
            </a:pPr>
            <a:endParaRPr lang="nl-BE" sz="900" b="0" strike="noStrike" spc="-1">
              <a:latin typeface="Arial"/>
            </a:endParaRPr>
          </a:p>
          <a:p>
            <a:pPr algn="ctr">
              <a:lnSpc>
                <a:spcPct val="100000"/>
              </a:lnSpc>
            </a:pPr>
            <a:endParaRPr lang="nl-BE" sz="900" b="0" strike="noStrike" spc="-1">
              <a:latin typeface="Arial"/>
            </a:endParaRPr>
          </a:p>
          <a:p>
            <a:pPr algn="ctr">
              <a:lnSpc>
                <a:spcPct val="100000"/>
              </a:lnSpc>
            </a:pPr>
            <a:endParaRPr lang="nl-BE" sz="900" b="0" strike="noStrike" spc="-1">
              <a:latin typeface="Arial"/>
            </a:endParaRPr>
          </a:p>
        </p:txBody>
      </p:sp>
      <p:sp>
        <p:nvSpPr>
          <p:cNvPr id="243" name="Line 12"/>
          <p:cNvSpPr/>
          <p:nvPr/>
        </p:nvSpPr>
        <p:spPr>
          <a:xfrm>
            <a:off x="8493120" y="1654200"/>
            <a:ext cx="0" cy="105840"/>
          </a:xfrm>
          <a:prstGeom prst="line">
            <a:avLst/>
          </a:prstGeom>
          <a:ln>
            <a:solidFill>
              <a:schemeClr val="accent3"/>
            </a:solidFill>
            <a:round/>
          </a:ln>
        </p:spPr>
        <p:style>
          <a:lnRef idx="2">
            <a:schemeClr val="accent1"/>
          </a:lnRef>
          <a:fillRef idx="0">
            <a:schemeClr val="accent1"/>
          </a:fillRef>
          <a:effectRef idx="1">
            <a:schemeClr val="accent1"/>
          </a:effectRef>
          <a:fontRef idx="minor"/>
        </p:style>
      </p:sp>
      <p:sp>
        <p:nvSpPr>
          <p:cNvPr id="244" name="CustomShape 13"/>
          <p:cNvSpPr/>
          <p:nvPr/>
        </p:nvSpPr>
        <p:spPr>
          <a:xfrm>
            <a:off x="1838160" y="5516640"/>
            <a:ext cx="807840" cy="487080"/>
          </a:xfrm>
          <a:prstGeom prst="rect">
            <a:avLst/>
          </a:prstGeom>
          <a:ln w="12700">
            <a:solidFill>
              <a:schemeClr val="accent3">
                <a:lumMod val="75000"/>
              </a:schemeClr>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900" b="1" strike="noStrike" spc="-1">
                <a:solidFill>
                  <a:srgbClr val="000000"/>
                </a:solidFill>
                <a:latin typeface="Calibri"/>
                <a:ea typeface="DejaVu Sans"/>
              </a:rPr>
              <a:t>Change Authority</a:t>
            </a:r>
            <a:br/>
            <a:r>
              <a:rPr lang="en-GB" sz="900" b="1" strike="noStrike" spc="-1">
                <a:solidFill>
                  <a:srgbClr val="000000"/>
                </a:solidFill>
                <a:latin typeface="Calibri"/>
                <a:ea typeface="DejaVu Sans"/>
              </a:rPr>
              <a:t>(CA)</a:t>
            </a:r>
            <a:endParaRPr lang="nl-BE" sz="900" b="0" strike="noStrike" spc="-1">
              <a:latin typeface="Arial"/>
            </a:endParaRPr>
          </a:p>
        </p:txBody>
      </p:sp>
      <p:sp>
        <p:nvSpPr>
          <p:cNvPr id="245" name="CustomShape 14"/>
          <p:cNvSpPr/>
          <p:nvPr/>
        </p:nvSpPr>
        <p:spPr>
          <a:xfrm>
            <a:off x="9881640" y="2618770"/>
            <a:ext cx="1044360" cy="500760"/>
          </a:xfrm>
          <a:prstGeom prst="rect">
            <a:avLst/>
          </a:prstGeom>
          <a:noFill/>
          <a:ln w="9525">
            <a:solidFill>
              <a:schemeClr val="tx1"/>
            </a:solidFill>
            <a:prstDash val="sysDash"/>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Integration Consultation</a:t>
            </a:r>
            <a:br>
              <a:rPr dirty="0"/>
            </a:br>
            <a:r>
              <a:rPr lang="en-GB" sz="900" b="0" strike="noStrike" spc="-1" dirty="0">
                <a:solidFill>
                  <a:srgbClr val="000000"/>
                </a:solidFill>
                <a:latin typeface="Calibri"/>
                <a:ea typeface="DejaVu Sans"/>
              </a:rPr>
              <a:t>(SUP, BRP, MRP)</a:t>
            </a:r>
            <a:br>
              <a:rPr dirty="0"/>
            </a:br>
            <a:r>
              <a:rPr lang="en-GB" sz="900" b="0" strike="noStrike" spc="-1" dirty="0">
                <a:solidFill>
                  <a:srgbClr val="000000"/>
                </a:solidFill>
                <a:latin typeface="Calibri"/>
                <a:ea typeface="DejaVu Sans"/>
              </a:rPr>
              <a:t> </a:t>
            </a:r>
            <a:endParaRPr lang="nl-BE" sz="900" b="0" strike="noStrike" spc="-1" dirty="0">
              <a:latin typeface="Arial"/>
            </a:endParaRPr>
          </a:p>
          <a:p>
            <a:pPr>
              <a:lnSpc>
                <a:spcPct val="100000"/>
              </a:lnSpc>
            </a:pPr>
            <a:endParaRPr lang="nl-BE" sz="900" b="0" strike="noStrike" spc="-1" dirty="0">
              <a:latin typeface="Arial"/>
            </a:endParaRPr>
          </a:p>
        </p:txBody>
      </p:sp>
      <p:sp>
        <p:nvSpPr>
          <p:cNvPr id="246" name="CustomShape 15"/>
          <p:cNvSpPr/>
          <p:nvPr/>
        </p:nvSpPr>
        <p:spPr>
          <a:xfrm>
            <a:off x="7306920" y="2877840"/>
            <a:ext cx="2293920" cy="1578600"/>
          </a:xfrm>
          <a:prstGeom prst="rect">
            <a:avLst/>
          </a:prstGeom>
          <a:ln w="15875">
            <a:solidFill>
              <a:schemeClr val="accent3"/>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Core Team</a:t>
            </a:r>
            <a:br/>
            <a:r>
              <a:rPr lang="en-GB" sz="800" b="0" strike="noStrike" spc="-1">
                <a:solidFill>
                  <a:srgbClr val="000000"/>
                </a:solidFill>
                <a:latin typeface="Calibri"/>
                <a:ea typeface="DejaVu Sans"/>
              </a:rPr>
              <a:t>(day-to-day management, integration, support)</a:t>
            </a:r>
            <a:endParaRPr lang="nl-BE" sz="800" b="0" strike="noStrike" spc="-1">
              <a:latin typeface="Arial"/>
            </a:endParaRPr>
          </a:p>
          <a:p>
            <a:pPr>
              <a:lnSpc>
                <a:spcPct val="100000"/>
              </a:lnSpc>
            </a:pPr>
            <a:endParaRPr lang="nl-BE" sz="8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Programme manager</a:t>
            </a:r>
            <a:endParaRPr lang="nl-BE" sz="9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Product Owner (chairman DA/CA)</a:t>
            </a:r>
            <a:endParaRPr lang="nl-BE" sz="9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Issue Project Manager (DA)</a:t>
            </a:r>
            <a:endParaRPr lang="nl-BE" sz="9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Release Project Manager (SR NEDU)</a:t>
            </a:r>
            <a:endParaRPr lang="nl-BE" sz="9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Sub-programme manager TenneT</a:t>
            </a:r>
            <a:endParaRPr lang="nl-BE" sz="9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Sub-programme manager DSO’s</a:t>
            </a:r>
            <a:endParaRPr lang="nl-BE" sz="900" b="0" strike="noStrike" spc="-1">
              <a:latin typeface="Arial"/>
            </a:endParaRPr>
          </a:p>
          <a:p>
            <a:pPr marL="171360" indent="-169560">
              <a:lnSpc>
                <a:spcPct val="100000"/>
              </a:lnSpc>
              <a:buClr>
                <a:srgbClr val="000000"/>
              </a:buClr>
              <a:buFont typeface="Wingdings" charset="2"/>
              <a:buChar char=""/>
            </a:pPr>
            <a:r>
              <a:rPr lang="en-GB" sz="900" b="1" strike="noStrike" spc="-1">
                <a:solidFill>
                  <a:srgbClr val="000000"/>
                </a:solidFill>
                <a:latin typeface="Calibri"/>
                <a:ea typeface="DejaVu Sans"/>
              </a:rPr>
              <a:t>PMO </a:t>
            </a:r>
            <a:endParaRPr lang="nl-BE" sz="900" b="0" strike="noStrike" spc="-1">
              <a:latin typeface="Arial"/>
            </a:endParaRPr>
          </a:p>
        </p:txBody>
      </p:sp>
      <p:sp>
        <p:nvSpPr>
          <p:cNvPr id="247" name="Line 16"/>
          <p:cNvSpPr/>
          <p:nvPr/>
        </p:nvSpPr>
        <p:spPr>
          <a:xfrm>
            <a:off x="8486640" y="2456280"/>
            <a:ext cx="6480" cy="128880"/>
          </a:xfrm>
          <a:prstGeom prst="line">
            <a:avLst/>
          </a:prstGeom>
          <a:ln>
            <a:solidFill>
              <a:schemeClr val="accent3"/>
            </a:solidFill>
            <a:round/>
          </a:ln>
        </p:spPr>
        <p:style>
          <a:lnRef idx="2">
            <a:schemeClr val="accent1"/>
          </a:lnRef>
          <a:fillRef idx="0">
            <a:schemeClr val="accent1"/>
          </a:fillRef>
          <a:effectRef idx="1">
            <a:schemeClr val="accent1"/>
          </a:effectRef>
          <a:fontRef idx="minor"/>
        </p:style>
      </p:sp>
      <p:sp>
        <p:nvSpPr>
          <p:cNvPr id="248" name="CustomShape 17"/>
          <p:cNvSpPr/>
          <p:nvPr/>
        </p:nvSpPr>
        <p:spPr>
          <a:xfrm>
            <a:off x="1926000" y="6143400"/>
            <a:ext cx="1327320" cy="237600"/>
          </a:xfrm>
          <a:prstGeom prst="rect">
            <a:avLst/>
          </a:prstGeom>
          <a:ln w="3175">
            <a:noFill/>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800" b="0" strike="noStrike" spc="-1">
                <a:solidFill>
                  <a:srgbClr val="000000"/>
                </a:solidFill>
                <a:latin typeface="Calibri"/>
                <a:ea typeface="DejaVu Sans"/>
              </a:rPr>
              <a:t>NEDU entity </a:t>
            </a:r>
            <a:endParaRPr lang="nl-BE" sz="800" b="0" strike="noStrike" spc="-1">
              <a:latin typeface="Arial"/>
            </a:endParaRPr>
          </a:p>
          <a:p>
            <a:pPr>
              <a:lnSpc>
                <a:spcPct val="100000"/>
              </a:lnSpc>
            </a:pPr>
            <a:endParaRPr lang="nl-BE" sz="800" b="0" strike="noStrike" spc="-1">
              <a:latin typeface="Arial"/>
            </a:endParaRPr>
          </a:p>
        </p:txBody>
      </p:sp>
      <p:sp>
        <p:nvSpPr>
          <p:cNvPr id="249" name="CustomShape 18"/>
          <p:cNvSpPr/>
          <p:nvPr/>
        </p:nvSpPr>
        <p:spPr>
          <a:xfrm>
            <a:off x="1719000" y="6182280"/>
            <a:ext cx="244080" cy="146160"/>
          </a:xfrm>
          <a:prstGeom prst="rect">
            <a:avLst/>
          </a:prstGeom>
          <a:ln w="19050">
            <a:solidFill>
              <a:srgbClr val="F6BC25"/>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100" b="0" strike="noStrike" spc="-1">
                <a:solidFill>
                  <a:srgbClr val="77933C"/>
                </a:solidFill>
                <a:latin typeface="Calibri"/>
                <a:ea typeface="DejaVu Sans"/>
              </a:rPr>
              <a:t> </a:t>
            </a:r>
            <a:endParaRPr lang="nl-BE" sz="1100" b="0" strike="noStrike" spc="-1">
              <a:latin typeface="Arial"/>
            </a:endParaRPr>
          </a:p>
        </p:txBody>
      </p:sp>
      <p:sp>
        <p:nvSpPr>
          <p:cNvPr id="250" name="CustomShape 19"/>
          <p:cNvSpPr/>
          <p:nvPr/>
        </p:nvSpPr>
        <p:spPr>
          <a:xfrm>
            <a:off x="2853360" y="6162480"/>
            <a:ext cx="1327320" cy="237600"/>
          </a:xfrm>
          <a:prstGeom prst="rect">
            <a:avLst/>
          </a:prstGeom>
          <a:ln w="3175">
            <a:noFill/>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800" b="0" strike="noStrike" spc="-1">
                <a:solidFill>
                  <a:srgbClr val="000000"/>
                </a:solidFill>
                <a:latin typeface="Calibri"/>
                <a:ea typeface="DejaVu Sans"/>
              </a:rPr>
              <a:t>Programme entity</a:t>
            </a:r>
            <a:endParaRPr lang="nl-BE" sz="800" b="0" strike="noStrike" spc="-1">
              <a:latin typeface="Arial"/>
            </a:endParaRPr>
          </a:p>
        </p:txBody>
      </p:sp>
      <p:sp>
        <p:nvSpPr>
          <p:cNvPr id="251" name="CustomShape 20"/>
          <p:cNvSpPr/>
          <p:nvPr/>
        </p:nvSpPr>
        <p:spPr>
          <a:xfrm>
            <a:off x="2653560" y="6192360"/>
            <a:ext cx="244080" cy="146160"/>
          </a:xfrm>
          <a:prstGeom prst="rect">
            <a:avLst/>
          </a:prstGeom>
          <a:ln w="15875">
            <a:solidFill>
              <a:schemeClr val="accent3"/>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 </a:t>
            </a:r>
            <a:endParaRPr lang="nl-BE" sz="900" b="0" strike="noStrike" spc="-1">
              <a:latin typeface="Arial"/>
            </a:endParaRPr>
          </a:p>
        </p:txBody>
      </p:sp>
      <p:sp>
        <p:nvSpPr>
          <p:cNvPr id="252" name="CustomShape 21"/>
          <p:cNvSpPr/>
          <p:nvPr/>
        </p:nvSpPr>
        <p:spPr>
          <a:xfrm>
            <a:off x="330840" y="936720"/>
            <a:ext cx="6622200" cy="3736440"/>
          </a:xfrm>
          <a:prstGeom prst="rect">
            <a:avLst/>
          </a:prstGeom>
          <a:noFill/>
          <a:ln w="0">
            <a:solidFill>
              <a:srgbClr val="FFFFFF"/>
            </a:solid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1280">
              <a:lnSpc>
                <a:spcPct val="100000"/>
              </a:lnSpc>
              <a:spcBef>
                <a:spcPts val="281"/>
              </a:spcBef>
              <a:buClr>
                <a:srgbClr val="F6BC25"/>
              </a:buClr>
              <a:buSzPct val="110000"/>
              <a:buFont typeface="Wingdings" charset="2"/>
              <a:buChar char=""/>
            </a:pPr>
            <a:r>
              <a:rPr lang="en-GB" sz="1400" b="1" strike="noStrike" spc="-1" dirty="0">
                <a:solidFill>
                  <a:srgbClr val="000000"/>
                </a:solidFill>
                <a:latin typeface="Calibri"/>
                <a:ea typeface="DejaVu Sans"/>
              </a:rPr>
              <a:t>Use what works, reinforce wherever necessary</a:t>
            </a:r>
            <a:br>
              <a:rPr dirty="0"/>
            </a:br>
            <a:r>
              <a:rPr lang="en-GB" sz="1400" b="0" strike="noStrike" spc="-1" dirty="0">
                <a:solidFill>
                  <a:srgbClr val="000000"/>
                </a:solidFill>
                <a:latin typeface="Calibri"/>
                <a:ea typeface="DejaVu Sans"/>
              </a:rPr>
              <a:t>NEDU governance is an effective </a:t>
            </a:r>
            <a:r>
              <a:rPr lang="en-GB" sz="1400" b="0" u="sng" strike="noStrike" spc="-1" dirty="0">
                <a:solidFill>
                  <a:srgbClr val="000000"/>
                </a:solidFill>
                <a:uFillTx/>
                <a:latin typeface="Calibri"/>
                <a:ea typeface="DejaVu Sans"/>
              </a:rPr>
              <a:t>partnership</a:t>
            </a:r>
            <a:endParaRPr lang="nl-BE" sz="1400" b="0" strike="noStrike" spc="-1" dirty="0">
              <a:latin typeface="Arial"/>
            </a:endParaRPr>
          </a:p>
          <a:p>
            <a:pPr>
              <a:lnSpc>
                <a:spcPct val="100000"/>
              </a:lnSpc>
              <a:spcBef>
                <a:spcPts val="281"/>
              </a:spcBef>
            </a:pPr>
            <a:endParaRPr lang="nl-BE" sz="1400" b="0" strike="noStrike" spc="-1" dirty="0">
              <a:latin typeface="Arial"/>
            </a:endParaRPr>
          </a:p>
          <a:p>
            <a:pPr marL="343080" indent="-341280">
              <a:lnSpc>
                <a:spcPct val="100000"/>
              </a:lnSpc>
              <a:spcBef>
                <a:spcPts val="281"/>
              </a:spcBef>
              <a:buClr>
                <a:srgbClr val="F6BC25"/>
              </a:buClr>
              <a:buSzPct val="110000"/>
              <a:buFont typeface="Wingdings" charset="2"/>
              <a:buChar char=""/>
            </a:pPr>
            <a:r>
              <a:rPr lang="en-GB" sz="1400" b="0" strike="noStrike" spc="-1" dirty="0">
                <a:solidFill>
                  <a:srgbClr val="000000"/>
                </a:solidFill>
                <a:latin typeface="Calibri"/>
                <a:ea typeface="DejaVu Sans"/>
              </a:rPr>
              <a:t>Existing NEDU governance </a:t>
            </a:r>
            <a:r>
              <a:rPr lang="en-GB" sz="1400" b="1" strike="noStrike" spc="-1" dirty="0">
                <a:solidFill>
                  <a:srgbClr val="000000"/>
                </a:solidFill>
                <a:latin typeface="Calibri"/>
                <a:ea typeface="DejaVu Sans"/>
              </a:rPr>
              <a:t>+ programme layer + cooperation central sub-programmes DSO’s and TSO </a:t>
            </a:r>
            <a:endParaRPr lang="nl-BE" sz="1400" b="0" strike="noStrike" spc="-1" dirty="0">
              <a:latin typeface="Arial"/>
            </a:endParaRPr>
          </a:p>
          <a:p>
            <a:pPr>
              <a:lnSpc>
                <a:spcPct val="100000"/>
              </a:lnSpc>
              <a:spcBef>
                <a:spcPts val="281"/>
              </a:spcBef>
            </a:pPr>
            <a:endParaRPr lang="nl-BE" sz="1400" b="0" strike="noStrike" spc="-1" dirty="0">
              <a:latin typeface="Arial"/>
            </a:endParaRPr>
          </a:p>
          <a:p>
            <a:pPr marL="343080" indent="-341280">
              <a:lnSpc>
                <a:spcPct val="100000"/>
              </a:lnSpc>
              <a:spcBef>
                <a:spcPts val="281"/>
              </a:spcBef>
              <a:buClr>
                <a:srgbClr val="F6BC25"/>
              </a:buClr>
              <a:buSzPct val="110000"/>
              <a:buFont typeface="Wingdings" charset="2"/>
              <a:buChar char=""/>
            </a:pPr>
            <a:r>
              <a:rPr lang="en-GB" sz="1400" b="0" strike="noStrike" spc="-1" dirty="0">
                <a:solidFill>
                  <a:srgbClr val="000000"/>
                </a:solidFill>
                <a:latin typeface="Calibri"/>
                <a:ea typeface="DejaVu Sans"/>
              </a:rPr>
              <a:t>Main changes:</a:t>
            </a:r>
            <a:endParaRPr lang="nl-BE" sz="1400" b="0" strike="noStrike" spc="-1" dirty="0">
              <a:latin typeface="Arial"/>
            </a:endParaRPr>
          </a:p>
          <a:p>
            <a:pPr marL="720720" lvl="1" indent="-358560">
              <a:lnSpc>
                <a:spcPct val="100000"/>
              </a:lnSpc>
              <a:spcBef>
                <a:spcPts val="281"/>
              </a:spcBef>
              <a:buClr>
                <a:srgbClr val="000000"/>
              </a:buClr>
              <a:buFont typeface="Wingdings" charset="2"/>
              <a:buChar char=""/>
            </a:pPr>
            <a:r>
              <a:rPr lang="en-GB" sz="1400" b="1" strike="noStrike" spc="-1" dirty="0">
                <a:solidFill>
                  <a:srgbClr val="000000"/>
                </a:solidFill>
                <a:latin typeface="Calibri"/>
                <a:ea typeface="DejaVu Sans"/>
              </a:rPr>
              <a:t>Central decision-making </a:t>
            </a:r>
            <a:r>
              <a:rPr lang="en-GB" sz="1400" b="0" strike="noStrike" spc="-1" dirty="0">
                <a:solidFill>
                  <a:srgbClr val="000000"/>
                </a:solidFill>
                <a:latin typeface="Calibri"/>
                <a:ea typeface="DejaVu Sans"/>
              </a:rPr>
              <a:t>(Sector Steering Committee A2.0)</a:t>
            </a:r>
            <a:endParaRPr lang="nl-BE" sz="1400" b="0" strike="noStrike" spc="-1" dirty="0">
              <a:latin typeface="Arial"/>
            </a:endParaRPr>
          </a:p>
          <a:p>
            <a:pPr marL="720720" lvl="1" indent="-358560">
              <a:lnSpc>
                <a:spcPct val="100000"/>
              </a:lnSpc>
              <a:spcBef>
                <a:spcPts val="281"/>
              </a:spcBef>
              <a:buClr>
                <a:srgbClr val="000000"/>
              </a:buClr>
              <a:buFont typeface="Wingdings" charset="2"/>
              <a:buChar char=""/>
            </a:pPr>
            <a:r>
              <a:rPr lang="en-GB" sz="1400" b="1" strike="noStrike" spc="-1" dirty="0">
                <a:solidFill>
                  <a:srgbClr val="000000"/>
                </a:solidFill>
                <a:latin typeface="Calibri"/>
                <a:ea typeface="DejaVu Sans"/>
              </a:rPr>
              <a:t>Design Authority </a:t>
            </a:r>
            <a:r>
              <a:rPr lang="en-GB" sz="1400" b="0" strike="noStrike" spc="-1" dirty="0">
                <a:solidFill>
                  <a:srgbClr val="000000"/>
                </a:solidFill>
                <a:latin typeface="Calibri"/>
                <a:ea typeface="DejaVu Sans"/>
              </a:rPr>
              <a:t>(DA = ICWE for A2.0 issues/releases)</a:t>
            </a:r>
            <a:br>
              <a:rPr dirty="0"/>
            </a:br>
            <a:r>
              <a:rPr lang="en-GB" sz="1000" b="0" i="1" strike="noStrike" spc="-1" dirty="0">
                <a:solidFill>
                  <a:srgbClr val="000000"/>
                </a:solidFill>
                <a:latin typeface="Calibri"/>
                <a:ea typeface="DejaVu Sans"/>
              </a:rPr>
              <a:t>Integral design approach with improved focus and availability, a more project-based approach (Issue Project Manager)</a:t>
            </a:r>
            <a:endParaRPr lang="nl-BE" sz="1000" b="0" strike="noStrike" spc="-1" dirty="0">
              <a:latin typeface="Arial"/>
            </a:endParaRPr>
          </a:p>
          <a:p>
            <a:pPr marL="720720" lvl="1" indent="-358560">
              <a:lnSpc>
                <a:spcPct val="100000"/>
              </a:lnSpc>
              <a:spcBef>
                <a:spcPts val="281"/>
              </a:spcBef>
              <a:buClr>
                <a:srgbClr val="000000"/>
              </a:buClr>
              <a:buFont typeface="Wingdings" charset="2"/>
              <a:buChar char=""/>
            </a:pPr>
            <a:r>
              <a:rPr lang="en-GB" sz="1400" b="1" strike="noStrike" spc="-1" dirty="0">
                <a:solidFill>
                  <a:srgbClr val="000000"/>
                </a:solidFill>
                <a:latin typeface="Calibri"/>
                <a:ea typeface="DejaVu Sans"/>
              </a:rPr>
              <a:t>Change Authority </a:t>
            </a:r>
            <a:r>
              <a:rPr lang="en-GB" sz="1400" b="0" strike="noStrike" spc="-1" dirty="0">
                <a:solidFill>
                  <a:srgbClr val="000000"/>
                </a:solidFill>
                <a:latin typeface="Calibri"/>
                <a:ea typeface="DejaVu Sans"/>
              </a:rPr>
              <a:t>(CA = DA in another role after T1 + Release PM + RFC related specialists)</a:t>
            </a:r>
            <a:br>
              <a:rPr dirty="0"/>
            </a:br>
            <a:r>
              <a:rPr lang="en-GB" sz="1000" b="0" i="1" strike="noStrike" spc="-1" dirty="0">
                <a:solidFill>
                  <a:srgbClr val="000000"/>
                </a:solidFill>
                <a:latin typeface="Calibri"/>
                <a:ea typeface="DejaVu Sans"/>
              </a:rPr>
              <a:t>Integral, adequate processing of RFC’s </a:t>
            </a:r>
            <a:endParaRPr lang="nl-BE" sz="1000" b="0" strike="noStrike" spc="-1" dirty="0">
              <a:latin typeface="Arial"/>
            </a:endParaRPr>
          </a:p>
          <a:p>
            <a:pPr marL="720720" lvl="1" indent="-358560">
              <a:lnSpc>
                <a:spcPct val="100000"/>
              </a:lnSpc>
              <a:spcBef>
                <a:spcPts val="281"/>
              </a:spcBef>
              <a:buClr>
                <a:srgbClr val="000000"/>
              </a:buClr>
              <a:buFont typeface="Wingdings" charset="2"/>
              <a:buChar char=""/>
            </a:pPr>
            <a:r>
              <a:rPr lang="en-GB" sz="1400" b="1" strike="noStrike" spc="-1" dirty="0">
                <a:solidFill>
                  <a:srgbClr val="000000"/>
                </a:solidFill>
                <a:latin typeface="Calibri"/>
                <a:ea typeface="DejaVu Sans"/>
              </a:rPr>
              <a:t>Core Team </a:t>
            </a:r>
            <a:r>
              <a:rPr lang="en-GB" sz="1400" b="0" strike="noStrike" spc="-1" dirty="0">
                <a:solidFill>
                  <a:srgbClr val="000000"/>
                </a:solidFill>
                <a:latin typeface="Calibri"/>
                <a:ea typeface="DejaVu Sans"/>
              </a:rPr>
              <a:t>(cooperation NEDU with central sub-programmes)</a:t>
            </a:r>
            <a:br>
              <a:rPr dirty="0"/>
            </a:br>
            <a:r>
              <a:rPr lang="en-GB" sz="1000" b="0" i="1" strike="noStrike" spc="-1" dirty="0">
                <a:solidFill>
                  <a:srgbClr val="000000"/>
                </a:solidFill>
                <a:latin typeface="Calibri"/>
                <a:ea typeface="DejaVu Sans"/>
              </a:rPr>
              <a:t>Integral daily cooperation, progress monitoring and control, preparation decision-making.</a:t>
            </a:r>
            <a:endParaRPr lang="nl-BE" sz="1000" b="0" strike="noStrike" spc="-1" dirty="0">
              <a:latin typeface="Arial"/>
            </a:endParaRPr>
          </a:p>
          <a:p>
            <a:pPr>
              <a:lnSpc>
                <a:spcPct val="100000"/>
              </a:lnSpc>
            </a:pPr>
            <a:endParaRPr lang="nl-BE" sz="1000" b="0" strike="noStrike" spc="-1" dirty="0">
              <a:latin typeface="Arial"/>
            </a:endParaRPr>
          </a:p>
          <a:p>
            <a:pPr marL="343080" indent="-341280">
              <a:lnSpc>
                <a:spcPct val="100000"/>
              </a:lnSpc>
              <a:spcBef>
                <a:spcPts val="281"/>
              </a:spcBef>
              <a:buClr>
                <a:srgbClr val="F6BC25"/>
              </a:buClr>
              <a:buSzPct val="110000"/>
              <a:buFont typeface="Wingdings" charset="2"/>
              <a:buChar char=""/>
            </a:pPr>
            <a:r>
              <a:rPr lang="en-GB" sz="1400" b="1" strike="noStrike" spc="-1" dirty="0">
                <a:solidFill>
                  <a:srgbClr val="000000"/>
                </a:solidFill>
                <a:latin typeface="Calibri"/>
                <a:ea typeface="DejaVu Sans"/>
              </a:rPr>
              <a:t>Release management by SR NEDU is unchanged toward market parties</a:t>
            </a:r>
            <a:endParaRPr lang="nl-BE" sz="1400" b="0" strike="noStrike" spc="-1" dirty="0">
              <a:latin typeface="Arial"/>
            </a:endParaRPr>
          </a:p>
        </p:txBody>
      </p:sp>
      <p:sp>
        <p:nvSpPr>
          <p:cNvPr id="253" name="CustomShape 22"/>
          <p:cNvSpPr/>
          <p:nvPr/>
        </p:nvSpPr>
        <p:spPr>
          <a:xfrm>
            <a:off x="1692720" y="4729320"/>
            <a:ext cx="8130240" cy="1359720"/>
          </a:xfrm>
          <a:prstGeom prst="rect">
            <a:avLst/>
          </a:prstGeom>
          <a:noFill/>
          <a:ln w="9525">
            <a:solidFill>
              <a:schemeClr val="tx1"/>
            </a:solidFill>
            <a:prstDash val="sysDash"/>
            <a:round/>
          </a:ln>
        </p:spPr>
        <p:style>
          <a:lnRef idx="2">
            <a:schemeClr val="dk1"/>
          </a:lnRef>
          <a:fillRef idx="1">
            <a:schemeClr val="lt1"/>
          </a:fillRef>
          <a:effectRef idx="0">
            <a:schemeClr val="dk1"/>
          </a:effectRef>
          <a:fontRef idx="minor"/>
        </p:style>
      </p:sp>
      <p:sp>
        <p:nvSpPr>
          <p:cNvPr id="254" name="CustomShape 23"/>
          <p:cNvSpPr/>
          <p:nvPr/>
        </p:nvSpPr>
        <p:spPr>
          <a:xfrm>
            <a:off x="330840" y="3816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r>
              <a:rPr lang="en-GB" sz="2800" b="1" strike="noStrike" spc="-1">
                <a:solidFill>
                  <a:srgbClr val="000000"/>
                </a:solidFill>
                <a:latin typeface="Calibri"/>
                <a:ea typeface="Calibri"/>
              </a:rPr>
              <a:t>Programme design: stricter governance</a:t>
            </a:r>
            <a:br/>
            <a:endParaRPr lang="nl-BE" sz="2800" b="0" strike="noStrike" spc="-1">
              <a:latin typeface="Arial"/>
            </a:endParaRPr>
          </a:p>
        </p:txBody>
      </p:sp>
      <p:sp>
        <p:nvSpPr>
          <p:cNvPr id="255" name="Line 24"/>
          <p:cNvSpPr/>
          <p:nvPr/>
        </p:nvSpPr>
        <p:spPr>
          <a:xfrm>
            <a:off x="8493120" y="4599000"/>
            <a:ext cx="6480" cy="128880"/>
          </a:xfrm>
          <a:prstGeom prst="line">
            <a:avLst/>
          </a:prstGeom>
          <a:ln>
            <a:solidFill>
              <a:schemeClr val="accent3"/>
            </a:solidFill>
            <a:round/>
          </a:ln>
        </p:spPr>
        <p:style>
          <a:lnRef idx="2">
            <a:schemeClr val="accent1"/>
          </a:lnRef>
          <a:fillRef idx="0">
            <a:schemeClr val="accent1"/>
          </a:fillRef>
          <a:effectRef idx="1">
            <a:schemeClr val="accent1"/>
          </a:effectRef>
          <a:fontRef idx="minor"/>
        </p:style>
      </p:sp>
      <p:sp>
        <p:nvSpPr>
          <p:cNvPr id="256" name="CustomShape 25"/>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ED860489-23BC-4720-BB1D-4E10FC8A5166}" type="slidenum">
              <a:rPr lang="nl-NL" sz="1200" b="0" strike="noStrike" spc="-1">
                <a:solidFill>
                  <a:srgbClr val="F6BC25"/>
                </a:solidFill>
                <a:latin typeface="Calibri"/>
                <a:ea typeface="DejaVu Sans"/>
              </a:rPr>
              <a:t>10</a:t>
            </a:fld>
            <a:endParaRPr lang="nl-BE" sz="12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Programme Allocatie 2.0</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Joris Besseling - chairman Design Authority and Change Authority, chairman IC-WE, TenneT</a:t>
            </a:r>
            <a:br/>
            <a:endParaRPr lang="nl-BE" sz="2400" b="0" strike="noStrike" spc="-1">
              <a:latin typeface="Arial"/>
            </a:endParaRPr>
          </a:p>
        </p:txBody>
      </p:sp>
      <p:sp>
        <p:nvSpPr>
          <p:cNvPr id="258"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C302E734-E4B4-44BF-B9DA-80AC427E3500}" type="slidenum">
              <a:rPr lang="nl-NL" sz="1200" b="0" strike="noStrike" spc="-1">
                <a:solidFill>
                  <a:srgbClr val="F6BC25"/>
                </a:solidFill>
                <a:latin typeface="Calibri"/>
                <a:ea typeface="DejaVu Sans"/>
              </a:rPr>
              <a:t>11</a:t>
            </a:fld>
            <a:endParaRPr lang="nl-BE" sz="12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9" name="Table 1"/>
          <p:cNvGraphicFramePr/>
          <p:nvPr/>
        </p:nvGraphicFramePr>
        <p:xfrm>
          <a:off x="858600" y="4083120"/>
          <a:ext cx="10996200" cy="1905000"/>
        </p:xfrm>
        <a:graphic>
          <a:graphicData uri="http://schemas.openxmlformats.org/drawingml/2006/table">
            <a:tbl>
              <a:tblPr/>
              <a:tblGrid>
                <a:gridCol w="5559840">
                  <a:extLst>
                    <a:ext uri="{9D8B030D-6E8A-4147-A177-3AD203B41FA5}">
                      <a16:colId xmlns:a16="http://schemas.microsoft.com/office/drawing/2014/main" val="20000"/>
                    </a:ext>
                  </a:extLst>
                </a:gridCol>
                <a:gridCol w="691920">
                  <a:extLst>
                    <a:ext uri="{9D8B030D-6E8A-4147-A177-3AD203B41FA5}">
                      <a16:colId xmlns:a16="http://schemas.microsoft.com/office/drawing/2014/main" val="20001"/>
                    </a:ext>
                  </a:extLst>
                </a:gridCol>
                <a:gridCol w="4744440">
                  <a:extLst>
                    <a:ext uri="{9D8B030D-6E8A-4147-A177-3AD203B41FA5}">
                      <a16:colId xmlns:a16="http://schemas.microsoft.com/office/drawing/2014/main" val="20002"/>
                    </a:ext>
                  </a:extLst>
                </a:gridCol>
              </a:tblGrid>
              <a:tr h="370800">
                <a:tc rowSpan="2">
                  <a:txBody>
                    <a:bodyPr/>
                    <a:lstStyle/>
                    <a:p>
                      <a:pPr marL="285840" lvl="1" indent="-284040">
                        <a:lnSpc>
                          <a:spcPct val="100000"/>
                        </a:lnSpc>
                        <a:buClr>
                          <a:srgbClr val="F6BC25"/>
                        </a:buClr>
                        <a:buFont typeface="Wingdings" charset="2"/>
                        <a:buChar char=""/>
                      </a:pPr>
                      <a:r>
                        <a:rPr lang="en-GB" sz="1700" b="0" strike="noStrike" spc="-1">
                          <a:solidFill>
                            <a:srgbClr val="000000"/>
                          </a:solidFill>
                          <a:latin typeface="Calibri"/>
                        </a:rPr>
                        <a:t>‘User pays’ due to clearer allocation</a:t>
                      </a:r>
                      <a:endParaRPr lang="nl-BE" sz="1700" b="0" strike="noStrike" spc="-1">
                        <a:latin typeface="Arial"/>
                      </a:endParaRPr>
                    </a:p>
                    <a:p>
                      <a:pPr marL="285840" lvl="1" indent="-284040">
                        <a:lnSpc>
                          <a:spcPct val="100000"/>
                        </a:lnSpc>
                        <a:buClr>
                          <a:srgbClr val="F6BC25"/>
                        </a:buClr>
                        <a:buFont typeface="Wingdings" charset="2"/>
                        <a:buChar char=""/>
                      </a:pPr>
                      <a:r>
                        <a:rPr lang="en-GB" sz="1700" b="0" strike="noStrike" spc="-1">
                          <a:solidFill>
                            <a:srgbClr val="000000"/>
                          </a:solidFill>
                          <a:latin typeface="Calibri"/>
                        </a:rPr>
                        <a:t>Matching wholesale and retail per quarter</a:t>
                      </a:r>
                      <a:endParaRPr lang="nl-BE" sz="1700" b="0" strike="noStrike" spc="-1">
                        <a:latin typeface="Arial"/>
                      </a:endParaRPr>
                    </a:p>
                    <a:p>
                      <a:pPr>
                        <a:lnSpc>
                          <a:spcPct val="100000"/>
                        </a:lnSpc>
                      </a:pPr>
                      <a:endParaRPr lang="nl-BE" sz="1700" b="0" strike="noStrike" spc="-1">
                        <a:latin typeface="Arial"/>
                      </a:endParaRPr>
                    </a:p>
                    <a:p>
                      <a:pPr>
                        <a:lnSpc>
                          <a:spcPct val="100000"/>
                        </a:lnSpc>
                      </a:pPr>
                      <a:endParaRPr lang="nl-BE" sz="1700" b="0" strike="noStrike" spc="-1">
                        <a:latin typeface="Arial"/>
                      </a:endParaRPr>
                    </a:p>
                    <a:p>
                      <a:pPr>
                        <a:lnSpc>
                          <a:spcPct val="100000"/>
                        </a:lnSpc>
                      </a:pPr>
                      <a:endParaRPr lang="nl-BE" sz="1700" b="0" strike="noStrike" spc="-1">
                        <a:latin typeface="Arial"/>
                      </a:endParaRPr>
                    </a:p>
                    <a:p>
                      <a:pPr>
                        <a:lnSpc>
                          <a:spcPct val="100000"/>
                        </a:lnSpc>
                      </a:pPr>
                      <a:endParaRPr lang="nl-BE" sz="1700" b="0" strike="noStrike" spc="-1">
                        <a:latin typeface="Arial"/>
                      </a:endParaRPr>
                    </a:p>
                    <a:p>
                      <a:pPr>
                        <a:lnSpc>
                          <a:spcPct val="100000"/>
                        </a:lnSpc>
                      </a:pPr>
                      <a:endParaRPr lang="nl-BE" sz="1700" b="0" strike="noStrike" spc="-1">
                        <a:latin typeface="Arial"/>
                      </a:endParaRPr>
                    </a:p>
                  </a:txBody>
                  <a:tcPr>
                    <a:lnL w="12240">
                      <a:noFill/>
                    </a:lnL>
                    <a:lnR w="12240">
                      <a:noFill/>
                    </a:lnR>
                    <a:lnT w="12240">
                      <a:noFill/>
                    </a:lnT>
                    <a:lnB w="12240">
                      <a:noFill/>
                    </a:lnB>
                    <a:noFill/>
                  </a:tcPr>
                </a:tc>
                <a:tc>
                  <a:txBody>
                    <a:bodyPr/>
                    <a:lstStyle/>
                    <a:p>
                      <a:endParaRPr lang="nl-NL"/>
                    </a:p>
                  </a:txBody>
                  <a:tcPr>
                    <a:lnL w="12240">
                      <a:noFill/>
                    </a:lnL>
                    <a:lnR w="12240">
                      <a:noFill/>
                    </a:lnR>
                    <a:lnT w="12240">
                      <a:noFill/>
                    </a:lnT>
                    <a:lnB w="12240">
                      <a:noFill/>
                    </a:lnB>
                    <a:noFill/>
                  </a:tcPr>
                </a:tc>
                <a:tc rowSpan="2">
                  <a:txBody>
                    <a:bodyPr/>
                    <a:lstStyle/>
                    <a:p>
                      <a:pPr marL="285840" indent="-284040">
                        <a:lnSpc>
                          <a:spcPct val="100000"/>
                        </a:lnSpc>
                        <a:buClr>
                          <a:srgbClr val="F6BC25"/>
                        </a:buClr>
                        <a:buFont typeface="Wingdings" charset="2"/>
                        <a:buChar char=""/>
                      </a:pPr>
                      <a:r>
                        <a:rPr lang="en-GB" sz="1700" b="0" strike="noStrike" spc="-1">
                          <a:solidFill>
                            <a:srgbClr val="000000"/>
                          </a:solidFill>
                          <a:latin typeface="Calibri"/>
                        </a:rPr>
                        <a:t>No more socialisation of consumption costs </a:t>
                      </a:r>
                      <a:br/>
                      <a:r>
                        <a:rPr lang="en-GB" sz="1700" b="0" strike="noStrike" spc="-1">
                          <a:solidFill>
                            <a:srgbClr val="000000"/>
                          </a:solidFill>
                          <a:latin typeface="Calibri"/>
                        </a:rPr>
                        <a:t>and value of input, like currently with profiles</a:t>
                      </a:r>
                      <a:endParaRPr lang="nl-BE" sz="1700" b="0" strike="noStrike" spc="-1">
                        <a:latin typeface="Arial"/>
                      </a:endParaRPr>
                    </a:p>
                    <a:p>
                      <a:pPr marL="285840" indent="-284040">
                        <a:lnSpc>
                          <a:spcPct val="100000"/>
                        </a:lnSpc>
                        <a:buClr>
                          <a:srgbClr val="F6BC25"/>
                        </a:buClr>
                        <a:buFont typeface="Wingdings" charset="2"/>
                        <a:buChar char=""/>
                      </a:pPr>
                      <a:r>
                        <a:rPr lang="en-GB" sz="1700" b="0" strike="noStrike" spc="-1">
                          <a:solidFill>
                            <a:srgbClr val="000000"/>
                          </a:solidFill>
                          <a:latin typeface="Calibri"/>
                        </a:rPr>
                        <a:t>Incentives to develop new products </a:t>
                      </a:r>
                      <a:endParaRPr lang="nl-BE" sz="1700" b="0" strike="noStrike" spc="-1">
                        <a:latin typeface="Arial"/>
                      </a:endParaRPr>
                    </a:p>
                    <a:p>
                      <a:pPr marL="285840" indent="-284040">
                        <a:lnSpc>
                          <a:spcPct val="100000"/>
                        </a:lnSpc>
                        <a:buClr>
                          <a:srgbClr val="F6BC25"/>
                        </a:buClr>
                        <a:buFont typeface="Wingdings" charset="2"/>
                        <a:buChar char=""/>
                      </a:pPr>
                      <a:r>
                        <a:rPr lang="en-GB" sz="1700" b="0" strike="noStrike" spc="-1">
                          <a:solidFill>
                            <a:srgbClr val="000000"/>
                          </a:solidFill>
                          <a:latin typeface="Calibri"/>
                        </a:rPr>
                        <a:t>Reduces barriers for using flexibility </a:t>
                      </a:r>
                      <a:endParaRPr lang="nl-BE" sz="1700" b="0" strike="noStrike" spc="-1">
                        <a:latin typeface="Arial"/>
                      </a:endParaRPr>
                    </a:p>
                  </a:txBody>
                  <a:tcPr>
                    <a:lnL w="12240">
                      <a:noFill/>
                    </a:lnL>
                    <a:lnR w="12240">
                      <a:noFill/>
                    </a:lnR>
                    <a:lnT w="12240">
                      <a:noFill/>
                    </a:lnT>
                    <a:lnB w="12240">
                      <a:noFill/>
                    </a:lnB>
                    <a:noFill/>
                  </a:tcPr>
                </a:tc>
                <a:extLst>
                  <a:ext uri="{0D108BD9-81ED-4DB2-BD59-A6C34878D82A}">
                    <a16:rowId xmlns:a16="http://schemas.microsoft.com/office/drawing/2014/main" val="10000"/>
                  </a:ext>
                </a:extLst>
              </a:tr>
              <a:tr h="370800">
                <a:tc vMerge="1">
                  <a:txBody>
                    <a:bodyPr/>
                    <a:lstStyle/>
                    <a:p>
                      <a:endParaRPr lang="nl-NL"/>
                    </a:p>
                  </a:txBody>
                  <a:tcPr marL="90000" marR="90000">
                    <a:solidFill>
                      <a:srgbClr val="729FCF"/>
                    </a:solidFill>
                  </a:tcPr>
                </a:tc>
                <a:tc>
                  <a:txBody>
                    <a:bodyPr/>
                    <a:lstStyle/>
                    <a:p>
                      <a:endParaRPr lang="nl-NL"/>
                    </a:p>
                  </a:txBody>
                  <a:tcPr>
                    <a:lnL w="12240">
                      <a:noFill/>
                    </a:lnL>
                    <a:lnR w="12240">
                      <a:noFill/>
                    </a:lnR>
                    <a:lnT w="12240">
                      <a:noFill/>
                    </a:lnT>
                    <a:lnB w="12240">
                      <a:noFill/>
                    </a:lnB>
                    <a:noFill/>
                  </a:tcPr>
                </a:tc>
                <a:tc v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bl>
          </a:graphicData>
        </a:graphic>
      </p:graphicFrame>
      <p:sp>
        <p:nvSpPr>
          <p:cNvPr id="260" name="CustomShape 2"/>
          <p:cNvSpPr/>
          <p:nvPr/>
        </p:nvSpPr>
        <p:spPr>
          <a:xfrm>
            <a:off x="457200" y="1695600"/>
            <a:ext cx="11196720" cy="516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tabLst>
                <a:tab pos="0" algn="l"/>
              </a:tabLst>
            </a:pPr>
            <a:r>
              <a:rPr lang="en-GB" sz="1800" b="1" strike="noStrike" spc="-1" dirty="0" err="1">
                <a:solidFill>
                  <a:srgbClr val="000000"/>
                </a:solidFill>
                <a:latin typeface="Calibri"/>
                <a:ea typeface="DejaVu Sans"/>
              </a:rPr>
              <a:t>Allocatie</a:t>
            </a:r>
            <a:r>
              <a:rPr lang="en-GB" sz="1800" b="1" strike="noStrike" spc="-1" dirty="0">
                <a:solidFill>
                  <a:srgbClr val="000000"/>
                </a:solidFill>
                <a:latin typeface="Calibri"/>
                <a:ea typeface="DejaVu Sans"/>
              </a:rPr>
              <a:t> 2.0 will improve allocation quality as well as efficiency within the market</a:t>
            </a: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360"/>
              </a:spcBef>
              <a:tabLst>
                <a:tab pos="0" algn="l"/>
              </a:tabLst>
            </a:pPr>
            <a:endParaRPr lang="en-GB" sz="1800" b="1" strike="noStrike" spc="-1" dirty="0">
              <a:solidFill>
                <a:srgbClr val="000000"/>
              </a:solidFill>
              <a:latin typeface="Calibri"/>
              <a:ea typeface="DejaVu Sans"/>
            </a:endParaRPr>
          </a:p>
          <a:p>
            <a:pPr>
              <a:lnSpc>
                <a:spcPct val="100000"/>
              </a:lnSpc>
              <a:spcBef>
                <a:spcPts val="360"/>
              </a:spcBef>
              <a:tabLst>
                <a:tab pos="0" algn="l"/>
              </a:tabLst>
            </a:pPr>
            <a:r>
              <a:rPr lang="en-GB" sz="1800" b="1" strike="noStrike" spc="-1" dirty="0" err="1">
                <a:solidFill>
                  <a:srgbClr val="000000"/>
                </a:solidFill>
                <a:latin typeface="Calibri"/>
                <a:ea typeface="DejaVu Sans"/>
              </a:rPr>
              <a:t>Allocatie</a:t>
            </a:r>
            <a:r>
              <a:rPr lang="en-GB" sz="1800" b="1" strike="noStrike" spc="-1" dirty="0">
                <a:solidFill>
                  <a:srgbClr val="000000"/>
                </a:solidFill>
                <a:latin typeface="Calibri"/>
                <a:ea typeface="DejaVu Sans"/>
              </a:rPr>
              <a:t> 2.0 is fairer and will support the energy transition </a:t>
            </a: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420"/>
              </a:spcBef>
              <a:tabLst>
                <a:tab pos="0" algn="l"/>
              </a:tabLst>
            </a:pPr>
            <a:endParaRPr lang="nl-BE" sz="1800" b="0" strike="noStrike" spc="-1" dirty="0">
              <a:latin typeface="Arial"/>
            </a:endParaRPr>
          </a:p>
          <a:p>
            <a:pPr>
              <a:lnSpc>
                <a:spcPct val="100000"/>
              </a:lnSpc>
              <a:spcBef>
                <a:spcPts val="360"/>
              </a:spcBef>
              <a:tabLst>
                <a:tab pos="0" algn="l"/>
              </a:tabLst>
            </a:pPr>
            <a:r>
              <a:rPr lang="en-GB" sz="1800" b="1" strike="noStrike" spc="-1" dirty="0" err="1">
                <a:solidFill>
                  <a:srgbClr val="000000"/>
                </a:solidFill>
                <a:latin typeface="Calibri"/>
                <a:ea typeface="DejaVu Sans"/>
              </a:rPr>
              <a:t>Allocatie</a:t>
            </a:r>
            <a:r>
              <a:rPr lang="en-GB" sz="1800" b="1" strike="noStrike" spc="-1" dirty="0">
                <a:solidFill>
                  <a:srgbClr val="000000"/>
                </a:solidFill>
                <a:latin typeface="Calibri"/>
                <a:ea typeface="DejaVu Sans"/>
              </a:rPr>
              <a:t> 2.0 is future-proof</a:t>
            </a:r>
            <a:endParaRPr lang="nl-BE" sz="1800" b="0" strike="noStrike" spc="-1" dirty="0">
              <a:latin typeface="Arial"/>
            </a:endParaRPr>
          </a:p>
          <a:p>
            <a:pPr marL="647640" lvl="3" indent="-284040">
              <a:lnSpc>
                <a:spcPct val="100000"/>
              </a:lnSpc>
              <a:spcBef>
                <a:spcPts val="340"/>
              </a:spcBef>
              <a:buClr>
                <a:srgbClr val="FFC000"/>
              </a:buClr>
              <a:buFont typeface="Wingdings" charset="2"/>
              <a:buChar char=""/>
              <a:tabLst>
                <a:tab pos="0" algn="l"/>
              </a:tabLst>
            </a:pPr>
            <a:r>
              <a:rPr lang="en-GB" sz="1700" b="0" strike="noStrike" spc="-1" dirty="0">
                <a:solidFill>
                  <a:srgbClr val="000000"/>
                </a:solidFill>
                <a:latin typeface="Calibri"/>
                <a:ea typeface="DejaVu Sans"/>
              </a:rPr>
              <a:t>Ensures a future where all connections will eventually be metered quarterly</a:t>
            </a:r>
            <a:endParaRPr lang="nl-BE" sz="1700" b="0" strike="noStrike" spc="-1" dirty="0">
              <a:latin typeface="Arial"/>
            </a:endParaRPr>
          </a:p>
          <a:p>
            <a:pPr marL="647640" lvl="3" indent="-284040">
              <a:lnSpc>
                <a:spcPct val="100000"/>
              </a:lnSpc>
              <a:spcBef>
                <a:spcPts val="340"/>
              </a:spcBef>
              <a:buClr>
                <a:srgbClr val="FFC000"/>
              </a:buClr>
              <a:buFont typeface="Wingdings" charset="2"/>
              <a:buChar char=""/>
              <a:tabLst>
                <a:tab pos="0" algn="l"/>
              </a:tabLst>
            </a:pPr>
            <a:r>
              <a:rPr lang="en-GB" sz="1700" b="0" strike="noStrike" spc="-1" dirty="0">
                <a:solidFill>
                  <a:srgbClr val="000000"/>
                </a:solidFill>
                <a:latin typeface="Calibri"/>
                <a:ea typeface="DejaVu Sans"/>
              </a:rPr>
              <a:t>Also functions if not all smart metres are read</a:t>
            </a:r>
            <a:endParaRPr lang="nl-BE" sz="1700" b="0" strike="noStrike" spc="-1" dirty="0">
              <a:latin typeface="Arial"/>
            </a:endParaRPr>
          </a:p>
          <a:p>
            <a:pPr>
              <a:lnSpc>
                <a:spcPct val="100000"/>
              </a:lnSpc>
              <a:spcBef>
                <a:spcPts val="420"/>
              </a:spcBef>
              <a:tabLst>
                <a:tab pos="0" algn="l"/>
              </a:tabLst>
            </a:pPr>
            <a:endParaRPr lang="nl-BE" sz="1700" b="0" strike="noStrike" spc="-1" dirty="0">
              <a:latin typeface="Arial"/>
            </a:endParaRPr>
          </a:p>
          <a:p>
            <a:pPr marL="181080">
              <a:lnSpc>
                <a:spcPct val="100000"/>
              </a:lnSpc>
              <a:spcBef>
                <a:spcPts val="400"/>
              </a:spcBef>
              <a:tabLst>
                <a:tab pos="0" algn="l"/>
              </a:tabLst>
            </a:pPr>
            <a:endParaRPr lang="nl-BE" sz="1700" b="0" strike="noStrike" spc="-1" dirty="0">
              <a:latin typeface="Arial"/>
            </a:endParaRPr>
          </a:p>
          <a:p>
            <a:pPr marL="181080">
              <a:lnSpc>
                <a:spcPct val="100000"/>
              </a:lnSpc>
              <a:spcBef>
                <a:spcPts val="320"/>
              </a:spcBef>
              <a:tabLst>
                <a:tab pos="0" algn="l"/>
              </a:tabLst>
            </a:pPr>
            <a:endParaRPr lang="nl-BE" sz="1700" b="0" strike="noStrike" spc="-1" dirty="0">
              <a:latin typeface="Arial"/>
            </a:endParaRPr>
          </a:p>
          <a:p>
            <a:pPr marL="181080">
              <a:lnSpc>
                <a:spcPct val="100000"/>
              </a:lnSpc>
              <a:spcBef>
                <a:spcPts val="320"/>
              </a:spcBef>
              <a:tabLst>
                <a:tab pos="0" algn="l"/>
              </a:tabLst>
            </a:pPr>
            <a:endParaRPr lang="nl-BE" sz="1700" b="0" strike="noStrike" spc="-1" dirty="0">
              <a:latin typeface="Arial"/>
            </a:endParaRPr>
          </a:p>
          <a:p>
            <a:pPr marL="181080">
              <a:lnSpc>
                <a:spcPct val="100000"/>
              </a:lnSpc>
              <a:spcBef>
                <a:spcPts val="320"/>
              </a:spcBef>
              <a:tabLst>
                <a:tab pos="0" algn="l"/>
              </a:tabLst>
            </a:pPr>
            <a:endParaRPr lang="nl-BE" sz="1700" b="0" strike="noStrike" spc="-1" dirty="0">
              <a:latin typeface="Arial"/>
            </a:endParaRPr>
          </a:p>
          <a:p>
            <a:pPr marL="181080">
              <a:lnSpc>
                <a:spcPct val="100000"/>
              </a:lnSpc>
              <a:spcBef>
                <a:spcPts val="320"/>
              </a:spcBef>
              <a:tabLst>
                <a:tab pos="0" algn="l"/>
              </a:tabLst>
            </a:pPr>
            <a:endParaRPr lang="nl-BE" sz="1700" b="0" strike="noStrike" spc="-1" dirty="0">
              <a:latin typeface="Arial"/>
            </a:endParaRPr>
          </a:p>
          <a:p>
            <a:pPr marL="181080">
              <a:lnSpc>
                <a:spcPct val="100000"/>
              </a:lnSpc>
              <a:spcBef>
                <a:spcPts val="320"/>
              </a:spcBef>
              <a:tabLst>
                <a:tab pos="0" algn="l"/>
              </a:tabLst>
            </a:pPr>
            <a:endParaRPr lang="nl-BE" sz="1700" b="0" strike="noStrike" spc="-1" dirty="0">
              <a:latin typeface="Arial"/>
            </a:endParaRPr>
          </a:p>
          <a:p>
            <a:pPr marL="181080">
              <a:lnSpc>
                <a:spcPct val="100000"/>
              </a:lnSpc>
              <a:spcBef>
                <a:spcPts val="400"/>
              </a:spcBef>
              <a:tabLst>
                <a:tab pos="0" algn="l"/>
              </a:tabLst>
            </a:pPr>
            <a:endParaRPr lang="nl-BE" sz="1700" b="0" strike="noStrike" spc="-1" dirty="0">
              <a:latin typeface="Arial"/>
            </a:endParaRPr>
          </a:p>
          <a:p>
            <a:pPr marL="181080">
              <a:lnSpc>
                <a:spcPct val="100000"/>
              </a:lnSpc>
              <a:spcBef>
                <a:spcPts val="400"/>
              </a:spcBef>
              <a:tabLst>
                <a:tab pos="0" algn="l"/>
              </a:tabLst>
            </a:pPr>
            <a:endParaRPr lang="nl-BE" sz="1700" b="0" strike="noStrike" spc="-1" dirty="0">
              <a:latin typeface="Arial"/>
            </a:endParaRPr>
          </a:p>
        </p:txBody>
      </p:sp>
      <p:sp>
        <p:nvSpPr>
          <p:cNvPr id="261" name="CustomShape 3"/>
          <p:cNvSpPr/>
          <p:nvPr/>
        </p:nvSpPr>
        <p:spPr>
          <a:xfrm>
            <a:off x="457200" y="522000"/>
            <a:ext cx="11396520" cy="51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262" name="CustomShape 4"/>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9A64AEE7-787B-4BD0-9792-35AED503CAEF}" type="slidenum">
              <a:rPr lang="nl-NL" sz="1200" b="0" strike="noStrike" spc="-1">
                <a:solidFill>
                  <a:srgbClr val="000000"/>
                </a:solidFill>
                <a:latin typeface="Calibri"/>
                <a:ea typeface="DejaVu Sans"/>
              </a:rPr>
              <a:t>12</a:t>
            </a:fld>
            <a:endParaRPr lang="nl-BE" sz="1200" b="0" strike="noStrike" spc="-1">
              <a:latin typeface="Arial"/>
            </a:endParaRPr>
          </a:p>
        </p:txBody>
      </p:sp>
      <p:graphicFrame>
        <p:nvGraphicFramePr>
          <p:cNvPr id="263" name="Table 5"/>
          <p:cNvGraphicFramePr/>
          <p:nvPr/>
        </p:nvGraphicFramePr>
        <p:xfrm>
          <a:off x="850680" y="2123640"/>
          <a:ext cx="11203200" cy="1478280"/>
        </p:xfrm>
        <a:graphic>
          <a:graphicData uri="http://schemas.openxmlformats.org/drawingml/2006/table">
            <a:tbl>
              <a:tblPr/>
              <a:tblGrid>
                <a:gridCol w="6035040">
                  <a:extLst>
                    <a:ext uri="{9D8B030D-6E8A-4147-A177-3AD203B41FA5}">
                      <a16:colId xmlns:a16="http://schemas.microsoft.com/office/drawing/2014/main" val="20000"/>
                    </a:ext>
                  </a:extLst>
                </a:gridCol>
                <a:gridCol w="325800">
                  <a:extLst>
                    <a:ext uri="{9D8B030D-6E8A-4147-A177-3AD203B41FA5}">
                      <a16:colId xmlns:a16="http://schemas.microsoft.com/office/drawing/2014/main" val="20001"/>
                    </a:ext>
                  </a:extLst>
                </a:gridCol>
                <a:gridCol w="4842360">
                  <a:extLst>
                    <a:ext uri="{9D8B030D-6E8A-4147-A177-3AD203B41FA5}">
                      <a16:colId xmlns:a16="http://schemas.microsoft.com/office/drawing/2014/main" val="20002"/>
                    </a:ext>
                  </a:extLst>
                </a:gridCol>
              </a:tblGrid>
              <a:tr h="370800">
                <a:tc>
                  <a:txBody>
                    <a:bodyPr/>
                    <a:lstStyle/>
                    <a:p>
                      <a:pPr marL="285840" lvl="1" indent="-284040">
                        <a:lnSpc>
                          <a:spcPct val="100000"/>
                        </a:lnSpc>
                        <a:buClr>
                          <a:srgbClr val="FFC000"/>
                        </a:buClr>
                        <a:buFont typeface="Wingdings" charset="2"/>
                        <a:buChar char=""/>
                      </a:pPr>
                      <a:r>
                        <a:rPr lang="en-GB" sz="1700" b="0" strike="noStrike" spc="-1" dirty="0">
                          <a:solidFill>
                            <a:srgbClr val="000000"/>
                          </a:solidFill>
                          <a:latin typeface="Calibri"/>
                        </a:rPr>
                        <a:t>Better match between supply and demand in the electricity market, by allocating actual volumes based on quarterly </a:t>
                      </a:r>
                      <a:br>
                        <a:rPr dirty="0"/>
                      </a:br>
                      <a:r>
                        <a:rPr lang="en-GB" sz="1700" b="0" strike="noStrike" spc="-1" dirty="0">
                          <a:solidFill>
                            <a:srgbClr val="000000"/>
                          </a:solidFill>
                          <a:latin typeface="Calibri"/>
                        </a:rPr>
                        <a:t>values and phasing out profile-based method</a:t>
                      </a:r>
                      <a:endParaRPr lang="nl-BE" sz="1700" b="0" strike="noStrike" spc="-1" dirty="0">
                        <a:latin typeface="Arial"/>
                      </a:endParaRPr>
                    </a:p>
                  </a:txBody>
                  <a:tcPr>
                    <a:lnL w="12240">
                      <a:noFill/>
                    </a:lnL>
                    <a:lnR w="12240">
                      <a:noFill/>
                    </a:lnR>
                    <a:lnT w="12240">
                      <a:noFill/>
                    </a:lnT>
                    <a:lnB w="12240">
                      <a:noFill/>
                    </a:lnB>
                    <a:noFill/>
                  </a:tcPr>
                </a:tc>
                <a:tc>
                  <a:txBody>
                    <a:bodyPr/>
                    <a:lstStyle/>
                    <a:p>
                      <a:endParaRPr lang="nl-NL"/>
                    </a:p>
                  </a:txBody>
                  <a:tcPr>
                    <a:lnL w="12240">
                      <a:noFill/>
                    </a:lnL>
                    <a:lnR w="12240">
                      <a:noFill/>
                    </a:lnR>
                    <a:lnT w="12240">
                      <a:noFill/>
                    </a:lnT>
                    <a:lnB w="12240">
                      <a:noFill/>
                    </a:lnB>
                    <a:noFill/>
                  </a:tcPr>
                </a:tc>
                <a:tc>
                  <a:txBody>
                    <a:bodyPr/>
                    <a:lstStyle/>
                    <a:p>
                      <a:pPr>
                        <a:lnSpc>
                          <a:spcPct val="100000"/>
                        </a:lnSpc>
                      </a:pPr>
                      <a:r>
                        <a:rPr lang="en-GB" sz="1700" b="0" strike="noStrike" spc="-1">
                          <a:solidFill>
                            <a:srgbClr val="000000"/>
                          </a:solidFill>
                          <a:latin typeface="Calibri"/>
                        </a:rPr>
                        <a:t>Reduces balancing costs and production costs </a:t>
                      </a:r>
                      <a:endParaRPr lang="nl-BE" sz="1700" b="0" strike="noStrike" spc="-1">
                        <a:latin typeface="Arial"/>
                      </a:endParaRPr>
                    </a:p>
                  </a:txBody>
                  <a:tcPr>
                    <a:lnL w="12240">
                      <a:noFill/>
                    </a:lnL>
                    <a:lnR w="12240">
                      <a:noFill/>
                    </a:lnR>
                    <a:lnT w="12240">
                      <a:noFill/>
                    </a:lnT>
                    <a:lnB w="12240">
                      <a:noFill/>
                    </a:lnB>
                    <a:noFill/>
                  </a:tcPr>
                </a:tc>
                <a:extLst>
                  <a:ext uri="{0D108BD9-81ED-4DB2-BD59-A6C34878D82A}">
                    <a16:rowId xmlns:a16="http://schemas.microsoft.com/office/drawing/2014/main" val="10000"/>
                  </a:ext>
                </a:extLst>
              </a:tr>
              <a:tr h="370800">
                <a:tc>
                  <a:txBody>
                    <a:bodyPr/>
                    <a:lstStyle/>
                    <a:p>
                      <a:pPr marL="285840" lvl="1" indent="-284040">
                        <a:lnSpc>
                          <a:spcPct val="100000"/>
                        </a:lnSpc>
                        <a:buClr>
                          <a:srgbClr val="FFC000"/>
                        </a:buClr>
                        <a:buFont typeface="Wingdings" charset="2"/>
                        <a:buChar char=""/>
                      </a:pPr>
                      <a:r>
                        <a:rPr lang="en-GB" sz="1700" b="0" strike="noStrike" spc="-1">
                          <a:solidFill>
                            <a:srgbClr val="000000"/>
                          </a:solidFill>
                          <a:latin typeface="Calibri"/>
                        </a:rPr>
                        <a:t>Reduction in time and reconciliation volumes; calculation based on more representative prices</a:t>
                      </a:r>
                      <a:endParaRPr lang="nl-BE" sz="1700" b="0" strike="noStrike" spc="-1">
                        <a:latin typeface="Arial"/>
                      </a:endParaRPr>
                    </a:p>
                  </a:txBody>
                  <a:tcPr>
                    <a:lnL w="12240">
                      <a:noFill/>
                    </a:lnL>
                    <a:lnR w="12240">
                      <a:noFill/>
                    </a:lnR>
                    <a:lnT w="12240">
                      <a:noFill/>
                    </a:lnT>
                    <a:lnB w="12240">
                      <a:noFill/>
                    </a:lnB>
                    <a:noFill/>
                  </a:tcPr>
                </a:tc>
                <a:tc>
                  <a:txBody>
                    <a:bodyPr/>
                    <a:lstStyle/>
                    <a:p>
                      <a:endParaRPr lang="nl-NL"/>
                    </a:p>
                  </a:txBody>
                  <a:tcPr>
                    <a:lnL w="12240">
                      <a:noFill/>
                    </a:lnL>
                    <a:lnR w="12240">
                      <a:noFill/>
                    </a:lnR>
                    <a:lnT w="12240">
                      <a:noFill/>
                    </a:lnT>
                    <a:lnB w="12240">
                      <a:noFill/>
                    </a:lnB>
                    <a:noFill/>
                  </a:tcPr>
                </a:tc>
                <a:tc>
                  <a:txBody>
                    <a:bodyPr/>
                    <a:lstStyle/>
                    <a:p>
                      <a:pPr>
                        <a:lnSpc>
                          <a:spcPct val="100000"/>
                        </a:lnSpc>
                      </a:pPr>
                      <a:r>
                        <a:rPr lang="en-GB" sz="1700" b="0" strike="noStrike" spc="-1" dirty="0">
                          <a:solidFill>
                            <a:srgbClr val="000000"/>
                          </a:solidFill>
                          <a:latin typeface="Calibri"/>
                        </a:rPr>
                        <a:t>Reduces financial risks and reconciliation costs</a:t>
                      </a:r>
                      <a:endParaRPr lang="nl-BE" sz="1700" b="0" strike="noStrike" spc="-1" dirty="0">
                        <a:latin typeface="Arial"/>
                      </a:endParaRPr>
                    </a:p>
                  </a:txBody>
                  <a:tcPr>
                    <a:lnL w="12240">
                      <a:noFill/>
                    </a:lnL>
                    <a:lnR w="12240">
                      <a:noFill/>
                    </a:lnR>
                    <a:lnT w="12240">
                      <a:noFill/>
                    </a:lnT>
                    <a:lnB w="12240">
                      <a:noFill/>
                    </a:lnB>
                    <a:noFill/>
                  </a:tcPr>
                </a:tc>
                <a:extLst>
                  <a:ext uri="{0D108BD9-81ED-4DB2-BD59-A6C34878D82A}">
                    <a16:rowId xmlns:a16="http://schemas.microsoft.com/office/drawing/2014/main" val="10001"/>
                  </a:ext>
                </a:extLst>
              </a:tr>
            </a:tbl>
          </a:graphicData>
        </a:graphic>
      </p:graphicFrame>
      <p:sp>
        <p:nvSpPr>
          <p:cNvPr id="264" name="CustomShape 6"/>
          <p:cNvSpPr/>
          <p:nvPr/>
        </p:nvSpPr>
        <p:spPr>
          <a:xfrm>
            <a:off x="6778440" y="2450160"/>
            <a:ext cx="260640" cy="236880"/>
          </a:xfrm>
          <a:prstGeom prst="rightArrow">
            <a:avLst>
              <a:gd name="adj1" fmla="val 50000"/>
              <a:gd name="adj2" fmla="val 50000"/>
            </a:avLst>
          </a:prstGeom>
          <a:solidFill>
            <a:schemeClr val="tx1">
              <a:lumMod val="50000"/>
              <a:lumOff val="50000"/>
            </a:schemeClr>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5" name="CustomShape 7"/>
          <p:cNvSpPr/>
          <p:nvPr/>
        </p:nvSpPr>
        <p:spPr>
          <a:xfrm>
            <a:off x="6778440" y="3169800"/>
            <a:ext cx="260640" cy="236880"/>
          </a:xfrm>
          <a:prstGeom prst="rightArrow">
            <a:avLst>
              <a:gd name="adj1" fmla="val 50000"/>
              <a:gd name="adj2" fmla="val 50000"/>
            </a:avLst>
          </a:prstGeom>
          <a:solidFill>
            <a:schemeClr val="tx1">
              <a:lumMod val="50000"/>
              <a:lumOff val="50000"/>
            </a:schemeClr>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6" name="CustomShape 8"/>
          <p:cNvSpPr/>
          <p:nvPr/>
        </p:nvSpPr>
        <p:spPr>
          <a:xfrm>
            <a:off x="6778440" y="4157280"/>
            <a:ext cx="260640" cy="236880"/>
          </a:xfrm>
          <a:prstGeom prst="rightArrow">
            <a:avLst>
              <a:gd name="adj1" fmla="val 50000"/>
              <a:gd name="adj2" fmla="val 50000"/>
            </a:avLst>
          </a:prstGeom>
          <a:solidFill>
            <a:schemeClr val="tx1">
              <a:lumMod val="50000"/>
              <a:lumOff val="50000"/>
            </a:schemeClr>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7" name="CustomShape 9"/>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Allocatie 2.0 objectives: future-proof re-design for how electricity volumes are allocated</a:t>
            </a:r>
            <a:endParaRPr lang="nl-BE"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6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6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60">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6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609480" y="1442880"/>
            <a:ext cx="11587680" cy="38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tabLst>
                <a:tab pos="0" algn="l"/>
              </a:tabLst>
            </a:pPr>
            <a:r>
              <a:rPr lang="en-GB" sz="1800" b="1" strike="noStrike" spc="-1">
                <a:solidFill>
                  <a:srgbClr val="000000"/>
                </a:solidFill>
                <a:latin typeface="Calibri"/>
                <a:ea typeface="DejaVu Sans"/>
              </a:rPr>
              <a:t>Step 1: temporary alternative solution for profile-based connections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Still no explicit basis for CSMA in the current Energy Act, but profiles must be replaced</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Temporary alternative solution for profile-based connections: allocation using dynamic profiles which are </a:t>
            </a:r>
            <a:br/>
            <a:r>
              <a:rPr lang="en-GB" sz="1800" b="0" strike="noStrike" spc="-1">
                <a:solidFill>
                  <a:srgbClr val="000000"/>
                </a:solidFill>
                <a:latin typeface="Calibri"/>
                <a:ea typeface="DejaVu Sans"/>
              </a:rPr>
              <a:t>determined every day based on quarterly values from representative sample of smart metres</a:t>
            </a:r>
            <a:endParaRPr lang="nl-BE" sz="1800" b="0" strike="noStrike" spc="-1">
              <a:latin typeface="Arial"/>
            </a:endParaRPr>
          </a:p>
        </p:txBody>
      </p:sp>
      <p:sp>
        <p:nvSpPr>
          <p:cNvPr id="269"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7EBB7CBB-2281-4FC7-9796-739F65876160}" type="slidenum">
              <a:rPr lang="nl-NL" sz="1200" b="0" strike="noStrike" spc="-1">
                <a:solidFill>
                  <a:srgbClr val="F6BC25"/>
                </a:solidFill>
                <a:latin typeface="Calibri"/>
                <a:ea typeface="DejaVu Sans"/>
              </a:rPr>
              <a:t>13</a:t>
            </a:fld>
            <a:endParaRPr lang="nl-BE" sz="1200" b="0" strike="noStrike" spc="-1">
              <a:latin typeface="Arial"/>
            </a:endParaRPr>
          </a:p>
        </p:txBody>
      </p:sp>
      <p:sp>
        <p:nvSpPr>
          <p:cNvPr id="270" name="CustomShape 3"/>
          <p:cNvSpPr/>
          <p:nvPr/>
        </p:nvSpPr>
        <p:spPr>
          <a:xfrm>
            <a:off x="336240" y="923400"/>
            <a:ext cx="11357280" cy="326880"/>
          </a:xfrm>
          <a:prstGeom prst="rect">
            <a:avLst/>
          </a:prstGeom>
          <a:noFill/>
          <a:ln w="0">
            <a:noFill/>
          </a:ln>
        </p:spPr>
        <p:style>
          <a:lnRef idx="0">
            <a:scrgbClr r="0" g="0" b="0"/>
          </a:lnRef>
          <a:fillRef idx="0">
            <a:scrgbClr r="0" g="0" b="0"/>
          </a:fillRef>
          <a:effectRef idx="0">
            <a:scrgbClr r="0" g="0" b="0"/>
          </a:effectRef>
          <a:fontRef idx="minor"/>
        </p:style>
      </p:sp>
      <p:sp>
        <p:nvSpPr>
          <p:cNvPr id="271" name="CustomShape 4"/>
          <p:cNvSpPr/>
          <p:nvPr/>
        </p:nvSpPr>
        <p:spPr>
          <a:xfrm>
            <a:off x="609480" y="2821320"/>
            <a:ext cx="9200880" cy="76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tabLst>
                <a:tab pos="0" algn="l"/>
              </a:tabLst>
            </a:pPr>
            <a:r>
              <a:rPr lang="en-GB" sz="1800" b="1" strike="noStrike" spc="-1">
                <a:solidFill>
                  <a:srgbClr val="000000"/>
                </a:solidFill>
                <a:latin typeface="Calibri"/>
                <a:ea typeface="DejaVu Sans"/>
              </a:rPr>
              <a:t>Step 2: CSMA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As soon as basis for CSMA is included in Energy Act </a:t>
            </a:r>
            <a:endParaRPr lang="nl-BE" sz="1800" b="0" strike="noStrike" spc="-1">
              <a:latin typeface="Arial"/>
            </a:endParaRPr>
          </a:p>
        </p:txBody>
      </p:sp>
      <p:sp>
        <p:nvSpPr>
          <p:cNvPr id="272" name="CustomShape 5"/>
          <p:cNvSpPr/>
          <p:nvPr/>
        </p:nvSpPr>
        <p:spPr>
          <a:xfrm>
            <a:off x="5364360" y="5044320"/>
            <a:ext cx="533160" cy="360"/>
          </a:xfrm>
          <a:custGeom>
            <a:avLst/>
            <a:gdLst/>
            <a:ahLst/>
            <a:cxnLst/>
            <a:rect l="l" t="t" r="r" b="b"/>
            <a:pathLst>
              <a:path w="21600" h="21600">
                <a:moveTo>
                  <a:pt x="0" y="0"/>
                </a:moveTo>
                <a:lnTo>
                  <a:pt x="21600" y="21600"/>
                </a:lnTo>
              </a:path>
            </a:pathLst>
          </a:custGeom>
          <a:noFill/>
          <a:ln w="50800">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sp>
      <p:pic>
        <p:nvPicPr>
          <p:cNvPr id="273" name="Afbeelding 24"/>
          <p:cNvPicPr/>
          <p:nvPr/>
        </p:nvPicPr>
        <p:blipFill>
          <a:blip r:embed="rId2"/>
          <a:stretch/>
        </p:blipFill>
        <p:spPr>
          <a:xfrm>
            <a:off x="6413760" y="3616920"/>
            <a:ext cx="3645360" cy="2738160"/>
          </a:xfrm>
          <a:prstGeom prst="rect">
            <a:avLst/>
          </a:prstGeom>
          <a:ln w="0">
            <a:noFill/>
          </a:ln>
        </p:spPr>
      </p:pic>
      <p:pic>
        <p:nvPicPr>
          <p:cNvPr id="274" name="Afbeelding 25"/>
          <p:cNvPicPr/>
          <p:nvPr/>
        </p:nvPicPr>
        <p:blipFill>
          <a:blip r:embed="rId3"/>
          <a:stretch/>
        </p:blipFill>
        <p:spPr>
          <a:xfrm>
            <a:off x="1251720" y="3616920"/>
            <a:ext cx="3661920" cy="2742840"/>
          </a:xfrm>
          <a:prstGeom prst="rect">
            <a:avLst/>
          </a:prstGeom>
          <a:ln w="0">
            <a:noFill/>
          </a:ln>
        </p:spPr>
      </p:pic>
      <p:sp>
        <p:nvSpPr>
          <p:cNvPr id="275" name="CustomShape 6"/>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In 2 steps towards allocation based on actual quarterly values wherever possible</a:t>
            </a:r>
            <a:endParaRPr lang="nl-BE" sz="2800" b="0" strike="noStrike" spc="-1">
              <a:latin typeface="Arial"/>
            </a:endParaRPr>
          </a:p>
        </p:txBody>
      </p:sp>
      <p:sp>
        <p:nvSpPr>
          <p:cNvPr id="276" name="CustomShape 7"/>
          <p:cNvSpPr/>
          <p:nvPr/>
        </p:nvSpPr>
        <p:spPr>
          <a:xfrm>
            <a:off x="1744920" y="3695760"/>
            <a:ext cx="2756520" cy="1504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850" b="0" strike="noStrike" spc="-1">
                <a:solidFill>
                  <a:srgbClr val="000000"/>
                </a:solidFill>
                <a:latin typeface="Arial"/>
                <a:ea typeface="DejaVu Sans"/>
              </a:rPr>
              <a:t>Current situation: To be allocated volumes (arbitrary volumes)</a:t>
            </a:r>
            <a:endParaRPr lang="nl-BE" sz="850" b="0" strike="noStrike" spc="-1">
              <a:latin typeface="Arial"/>
            </a:endParaRPr>
          </a:p>
        </p:txBody>
      </p:sp>
      <p:sp>
        <p:nvSpPr>
          <p:cNvPr id="277" name="CustomShape 8"/>
          <p:cNvSpPr/>
          <p:nvPr/>
        </p:nvSpPr>
        <p:spPr>
          <a:xfrm>
            <a:off x="2313360" y="3916800"/>
            <a:ext cx="473760" cy="19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550" b="0" strike="noStrike" spc="-1">
                <a:solidFill>
                  <a:srgbClr val="000000"/>
                </a:solidFill>
                <a:latin typeface="Arial"/>
                <a:ea typeface="DejaVu Sans"/>
              </a:rPr>
              <a:t>KV Unmetered connections</a:t>
            </a:r>
            <a:endParaRPr lang="nl-BE" sz="550" b="0" strike="noStrike" spc="-1">
              <a:latin typeface="Arial"/>
            </a:endParaRPr>
          </a:p>
        </p:txBody>
      </p:sp>
      <p:sp>
        <p:nvSpPr>
          <p:cNvPr id="278" name="CustomShape 9"/>
          <p:cNvSpPr/>
          <p:nvPr/>
        </p:nvSpPr>
        <p:spPr>
          <a:xfrm>
            <a:off x="2804040" y="3992760"/>
            <a:ext cx="318240" cy="74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Grid loss</a:t>
            </a:r>
            <a:endParaRPr lang="nl-BE" sz="550" b="0" strike="noStrike" spc="-1">
              <a:latin typeface="Arial"/>
            </a:endParaRPr>
          </a:p>
        </p:txBody>
      </p:sp>
      <p:sp>
        <p:nvSpPr>
          <p:cNvPr id="279" name="CustomShape 10"/>
          <p:cNvSpPr/>
          <p:nvPr/>
        </p:nvSpPr>
        <p:spPr>
          <a:xfrm>
            <a:off x="3628800" y="5152320"/>
            <a:ext cx="4644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Major consumer</a:t>
            </a:r>
            <a:endParaRPr lang="nl-BE" sz="550" b="0" strike="noStrike" spc="-1">
              <a:latin typeface="Arial"/>
            </a:endParaRPr>
          </a:p>
        </p:txBody>
      </p:sp>
      <p:sp>
        <p:nvSpPr>
          <p:cNvPr id="280" name="CustomShape 11"/>
          <p:cNvSpPr/>
          <p:nvPr/>
        </p:nvSpPr>
        <p:spPr>
          <a:xfrm>
            <a:off x="2108160" y="4892040"/>
            <a:ext cx="339480" cy="74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KV Profile</a:t>
            </a:r>
            <a:endParaRPr lang="nl-BE" sz="550" b="0" strike="noStrike" spc="-1">
              <a:latin typeface="Arial"/>
            </a:endParaRPr>
          </a:p>
        </p:txBody>
      </p:sp>
      <p:sp>
        <p:nvSpPr>
          <p:cNvPr id="281" name="CustomShape 12"/>
          <p:cNvSpPr/>
          <p:nvPr/>
        </p:nvSpPr>
        <p:spPr>
          <a:xfrm>
            <a:off x="2537640" y="5854680"/>
            <a:ext cx="424800" cy="1108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GV profiles</a:t>
            </a:r>
            <a:endParaRPr lang="nl-BE" sz="550" b="0" strike="noStrike" spc="-1">
              <a:latin typeface="Arial"/>
            </a:endParaRPr>
          </a:p>
        </p:txBody>
      </p:sp>
      <p:sp>
        <p:nvSpPr>
          <p:cNvPr id="282" name="CustomShape 13"/>
          <p:cNvSpPr/>
          <p:nvPr/>
        </p:nvSpPr>
        <p:spPr>
          <a:xfrm>
            <a:off x="1901160" y="5891760"/>
            <a:ext cx="546840" cy="957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Art. 1 para. 2 and 3</a:t>
            </a:r>
            <a:endParaRPr lang="nl-BE" sz="550" b="0" strike="noStrike" spc="-1">
              <a:latin typeface="Arial"/>
            </a:endParaRPr>
          </a:p>
        </p:txBody>
      </p:sp>
      <p:sp>
        <p:nvSpPr>
          <p:cNvPr id="283" name="CustomShape 14"/>
          <p:cNvSpPr/>
          <p:nvPr/>
        </p:nvSpPr>
        <p:spPr>
          <a:xfrm>
            <a:off x="6977880" y="3695040"/>
            <a:ext cx="2589120" cy="1353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850" b="0" strike="noStrike" spc="-1">
                <a:solidFill>
                  <a:srgbClr val="000000"/>
                </a:solidFill>
                <a:latin typeface="Arial"/>
                <a:ea typeface="DejaVu Sans"/>
              </a:rPr>
              <a:t>Allocatie 2.0 To be allocated volumes (arbitrary volumes)</a:t>
            </a:r>
            <a:endParaRPr lang="nl-BE" sz="850" b="0" strike="noStrike" spc="-1">
              <a:latin typeface="Arial"/>
            </a:endParaRPr>
          </a:p>
        </p:txBody>
      </p:sp>
      <p:sp>
        <p:nvSpPr>
          <p:cNvPr id="284" name="CustomShape 15"/>
          <p:cNvSpPr/>
          <p:nvPr/>
        </p:nvSpPr>
        <p:spPr>
          <a:xfrm>
            <a:off x="7339680" y="3947040"/>
            <a:ext cx="476640" cy="205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550" b="0" strike="noStrike" spc="-1">
                <a:solidFill>
                  <a:srgbClr val="000000"/>
                </a:solidFill>
                <a:latin typeface="Arial"/>
                <a:ea typeface="DejaVu Sans"/>
              </a:rPr>
              <a:t>KV Unmetered connections</a:t>
            </a:r>
            <a:endParaRPr lang="nl-BE" sz="550" b="0" strike="noStrike" spc="-1">
              <a:latin typeface="Arial"/>
            </a:endParaRPr>
          </a:p>
        </p:txBody>
      </p:sp>
      <p:sp>
        <p:nvSpPr>
          <p:cNvPr id="285" name="CustomShape 16"/>
          <p:cNvSpPr/>
          <p:nvPr/>
        </p:nvSpPr>
        <p:spPr>
          <a:xfrm>
            <a:off x="7940160" y="4002120"/>
            <a:ext cx="342720" cy="80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Grid loss</a:t>
            </a:r>
            <a:endParaRPr lang="nl-BE" sz="550" b="0" strike="noStrike" spc="-1">
              <a:latin typeface="Arial"/>
            </a:endParaRPr>
          </a:p>
        </p:txBody>
      </p:sp>
      <p:sp>
        <p:nvSpPr>
          <p:cNvPr id="286" name="CustomShape 17"/>
          <p:cNvSpPr/>
          <p:nvPr/>
        </p:nvSpPr>
        <p:spPr>
          <a:xfrm>
            <a:off x="6675120" y="4185000"/>
            <a:ext cx="501120" cy="957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KV Residual consumption</a:t>
            </a:r>
            <a:endParaRPr lang="nl-BE" sz="550" b="0" strike="noStrike" spc="-1">
              <a:latin typeface="Arial"/>
            </a:endParaRPr>
          </a:p>
        </p:txBody>
      </p:sp>
      <p:sp>
        <p:nvSpPr>
          <p:cNvPr id="287" name="CustomShape 18"/>
          <p:cNvSpPr/>
          <p:nvPr/>
        </p:nvSpPr>
        <p:spPr>
          <a:xfrm>
            <a:off x="7238880" y="4983480"/>
            <a:ext cx="2970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KV</a:t>
            </a:r>
            <a:r>
              <a:rPr lang="en-US" sz="550" b="0" strike="noStrike" spc="-1">
                <a:solidFill>
                  <a:srgbClr val="000000"/>
                </a:solidFill>
                <a:latin typeface="Arial"/>
                <a:ea typeface="DejaVu Sans"/>
              </a:rPr>
              <a:t> </a:t>
            </a:r>
            <a:r>
              <a:rPr lang="nl" sz="550" b="0" strike="noStrike" spc="-1">
                <a:solidFill>
                  <a:srgbClr val="000000"/>
                </a:solidFill>
                <a:latin typeface="Arial"/>
                <a:ea typeface="DejaVu Sans"/>
              </a:rPr>
              <a:t>cSMA</a:t>
            </a:r>
            <a:endParaRPr lang="nl-BE" sz="550" b="0" strike="noStrike" spc="-1">
              <a:latin typeface="Arial"/>
            </a:endParaRPr>
          </a:p>
        </p:txBody>
      </p:sp>
      <p:sp>
        <p:nvSpPr>
          <p:cNvPr id="288" name="CustomShape 19"/>
          <p:cNvSpPr/>
          <p:nvPr/>
        </p:nvSpPr>
        <p:spPr>
          <a:xfrm>
            <a:off x="8771400" y="5322240"/>
            <a:ext cx="4766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Major consumer</a:t>
            </a:r>
            <a:endParaRPr lang="nl-BE" sz="550" b="0" strike="noStrike" spc="-1">
              <a:latin typeface="Arial"/>
            </a:endParaRPr>
          </a:p>
        </p:txBody>
      </p:sp>
      <p:sp>
        <p:nvSpPr>
          <p:cNvPr id="289" name="CustomShape 20"/>
          <p:cNvSpPr/>
          <p:nvPr/>
        </p:nvSpPr>
        <p:spPr>
          <a:xfrm>
            <a:off x="7072920" y="5895360"/>
            <a:ext cx="531720" cy="1047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550" b="0" strike="noStrike" spc="-1">
                <a:solidFill>
                  <a:srgbClr val="000000"/>
                </a:solidFill>
                <a:latin typeface="Arial"/>
                <a:ea typeface="DejaVu Sans"/>
              </a:rPr>
              <a:t>Art. 1 para. 2 and 3</a:t>
            </a:r>
            <a:endParaRPr lang="nl-BE" sz="55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EB7B006-5976-41A2-B1DE-604900D5E546}" type="slidenum">
              <a:rPr lang="nl-NL" sz="1200" b="0" strike="noStrike" spc="-1">
                <a:solidFill>
                  <a:srgbClr val="F6BC25"/>
                </a:solidFill>
                <a:latin typeface="Calibri"/>
                <a:ea typeface="DejaVu Sans"/>
              </a:rPr>
              <a:t>14</a:t>
            </a:fld>
            <a:endParaRPr lang="nl-BE" sz="1200" b="0" strike="noStrike" spc="-1">
              <a:latin typeface="Arial"/>
            </a:endParaRPr>
          </a:p>
        </p:txBody>
      </p:sp>
      <p:sp>
        <p:nvSpPr>
          <p:cNvPr id="291" name="CustomShape 2"/>
          <p:cNvSpPr/>
          <p:nvPr/>
        </p:nvSpPr>
        <p:spPr>
          <a:xfrm>
            <a:off x="609480" y="1197720"/>
            <a:ext cx="966024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800" b="1" strike="noStrike" spc="-1">
                <a:solidFill>
                  <a:srgbClr val="000000"/>
                </a:solidFill>
                <a:latin typeface="Calibri"/>
                <a:ea typeface="DejaVu Sans"/>
              </a:rPr>
              <a:t>Core elements Allocatie 2.0 programme</a:t>
            </a:r>
            <a:endParaRPr lang="nl-BE" sz="1800" b="0" strike="noStrike" spc="-1">
              <a:latin typeface="Arial"/>
            </a:endParaRPr>
          </a:p>
          <a:p>
            <a:pPr marL="743040" lvl="1" indent="-284040">
              <a:lnSpc>
                <a:spcPct val="100000"/>
              </a:lnSpc>
              <a:buClr>
                <a:srgbClr val="FFC000"/>
              </a:buClr>
              <a:buFont typeface="Wingdings" charset="2"/>
              <a:buChar char=""/>
            </a:pPr>
            <a:r>
              <a:rPr lang="en-GB" sz="1800" b="0" strike="noStrike" spc="-1">
                <a:solidFill>
                  <a:srgbClr val="000000"/>
                </a:solidFill>
                <a:latin typeface="Calibri"/>
                <a:ea typeface="DejaVu Sans"/>
              </a:rPr>
              <a:t>Exchange metering data major consumers </a:t>
            </a:r>
            <a:endParaRPr lang="nl-BE" sz="1800" b="0" strike="noStrike" spc="-1">
              <a:latin typeface="Arial"/>
            </a:endParaRPr>
          </a:p>
          <a:p>
            <a:pPr marL="743040" lvl="1" indent="-284040">
              <a:lnSpc>
                <a:spcPct val="100000"/>
              </a:lnSpc>
              <a:buClr>
                <a:srgbClr val="FFC000"/>
              </a:buClr>
              <a:buFont typeface="Wingdings" charset="2"/>
              <a:buChar char=""/>
            </a:pPr>
            <a:r>
              <a:rPr lang="en-GB" sz="1800" b="0" strike="noStrike" spc="-1">
                <a:solidFill>
                  <a:srgbClr val="000000"/>
                </a:solidFill>
                <a:latin typeface="Calibri"/>
                <a:ea typeface="DejaVu Sans"/>
              </a:rPr>
              <a:t>Allocation, namely smart metre allocation, and replacement current profile-based method  </a:t>
            </a:r>
            <a:endParaRPr lang="nl-BE" sz="1800" b="0" strike="noStrike" spc="-1">
              <a:latin typeface="Arial"/>
            </a:endParaRPr>
          </a:p>
          <a:p>
            <a:pPr marL="743040" lvl="1" indent="-284040">
              <a:lnSpc>
                <a:spcPct val="100000"/>
              </a:lnSpc>
              <a:buClr>
                <a:srgbClr val="FFC000"/>
              </a:buClr>
              <a:buFont typeface="Wingdings" charset="2"/>
              <a:buChar char=""/>
            </a:pPr>
            <a:r>
              <a:rPr lang="en-GB" sz="1800" b="0" strike="noStrike" spc="-1">
                <a:solidFill>
                  <a:srgbClr val="000000"/>
                </a:solidFill>
                <a:latin typeface="Calibri"/>
                <a:ea typeface="DejaVu Sans"/>
              </a:rPr>
              <a:t>Reconciliation/settlement</a:t>
            </a:r>
            <a:endParaRPr lang="nl-BE" sz="1800" b="0" strike="noStrike" spc="-1">
              <a:latin typeface="Arial"/>
            </a:endParaRPr>
          </a:p>
          <a:p>
            <a:pPr>
              <a:lnSpc>
                <a:spcPct val="100000"/>
              </a:lnSpc>
            </a:pPr>
            <a:endParaRPr lang="nl-BE" sz="1800" b="0" strike="noStrike" spc="-1">
              <a:latin typeface="Arial"/>
            </a:endParaRPr>
          </a:p>
        </p:txBody>
      </p:sp>
      <p:sp>
        <p:nvSpPr>
          <p:cNvPr id="292" name="CustomShape 3"/>
          <p:cNvSpPr/>
          <p:nvPr/>
        </p:nvSpPr>
        <p:spPr>
          <a:xfrm>
            <a:off x="289080" y="1143720"/>
            <a:ext cx="9200880" cy="326880"/>
          </a:xfrm>
          <a:prstGeom prst="rect">
            <a:avLst/>
          </a:prstGeom>
          <a:noFill/>
          <a:ln w="0">
            <a:noFill/>
          </a:ln>
        </p:spPr>
        <p:style>
          <a:lnRef idx="0">
            <a:scrgbClr r="0" g="0" b="0"/>
          </a:lnRef>
          <a:fillRef idx="0">
            <a:scrgbClr r="0" g="0" b="0"/>
          </a:fillRef>
          <a:effectRef idx="0">
            <a:scrgbClr r="0" g="0" b="0"/>
          </a:effectRef>
          <a:fontRef idx="minor"/>
        </p:style>
      </p:sp>
      <p:pic>
        <p:nvPicPr>
          <p:cNvPr id="293" name="Afbeelding 9"/>
          <p:cNvPicPr/>
          <p:nvPr/>
        </p:nvPicPr>
        <p:blipFill>
          <a:blip r:embed="rId2"/>
          <a:stretch/>
        </p:blipFill>
        <p:spPr>
          <a:xfrm>
            <a:off x="2201400" y="2767680"/>
            <a:ext cx="7893720" cy="3421440"/>
          </a:xfrm>
          <a:prstGeom prst="rect">
            <a:avLst/>
          </a:prstGeom>
          <a:ln w="0">
            <a:noFill/>
          </a:ln>
        </p:spPr>
      </p:pic>
      <p:sp>
        <p:nvSpPr>
          <p:cNvPr id="294" name="CustomShape 4"/>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Scope Allocatie 2.0</a:t>
            </a:r>
            <a:endParaRPr lang="nl-BE" sz="2800" b="0" strike="noStrike" spc="-1">
              <a:latin typeface="Arial"/>
            </a:endParaRPr>
          </a:p>
        </p:txBody>
      </p:sp>
      <p:sp>
        <p:nvSpPr>
          <p:cNvPr id="295" name="CustomShape 5"/>
          <p:cNvSpPr/>
          <p:nvPr/>
        </p:nvSpPr>
        <p:spPr>
          <a:xfrm>
            <a:off x="2264760" y="2972520"/>
            <a:ext cx="1226880" cy="907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1" strike="noStrike" spc="-1">
                <a:solidFill>
                  <a:srgbClr val="000000"/>
                </a:solidFill>
                <a:latin typeface="Calibri"/>
                <a:ea typeface="DejaVu Sans"/>
              </a:rPr>
              <a:t>Metering data collecton and distribution</a:t>
            </a:r>
            <a:endParaRPr lang="nl-BE" sz="700" b="0" strike="noStrike" spc="-1">
              <a:latin typeface="Arial"/>
            </a:endParaRPr>
          </a:p>
        </p:txBody>
      </p:sp>
      <p:sp>
        <p:nvSpPr>
          <p:cNvPr id="296" name="CustomShape 6"/>
          <p:cNvSpPr/>
          <p:nvPr/>
        </p:nvSpPr>
        <p:spPr>
          <a:xfrm>
            <a:off x="3042720" y="3287880"/>
            <a:ext cx="532440" cy="20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Revision SUP (TBD)</a:t>
            </a:r>
            <a:endParaRPr lang="nl-BE" sz="700" b="0" strike="noStrike" spc="-1">
              <a:latin typeface="Arial"/>
            </a:endParaRPr>
          </a:p>
        </p:txBody>
      </p:sp>
      <p:sp>
        <p:nvSpPr>
          <p:cNvPr id="297" name="CustomShape 7"/>
          <p:cNvSpPr/>
          <p:nvPr/>
        </p:nvSpPr>
        <p:spPr>
          <a:xfrm>
            <a:off x="2319120" y="3130920"/>
            <a:ext cx="536400" cy="100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Major consumer</a:t>
            </a:r>
            <a:endParaRPr lang="nl-BE" sz="700" b="0" strike="noStrike" spc="-1">
              <a:latin typeface="Arial"/>
            </a:endParaRPr>
          </a:p>
        </p:txBody>
      </p:sp>
      <p:sp>
        <p:nvSpPr>
          <p:cNvPr id="298" name="CustomShape 8"/>
          <p:cNvSpPr/>
          <p:nvPr/>
        </p:nvSpPr>
        <p:spPr>
          <a:xfrm>
            <a:off x="2319120" y="3288240"/>
            <a:ext cx="597600" cy="22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FFFFFF"/>
                </a:solidFill>
                <a:latin typeface="Calibri"/>
                <a:ea typeface="DejaVu Sans"/>
              </a:rPr>
              <a:t>M.1</a:t>
            </a:r>
            <a:endParaRPr lang="nl-BE" sz="700" b="0" strike="noStrike" spc="-1" dirty="0">
              <a:latin typeface="Arial"/>
            </a:endParaRPr>
          </a:p>
          <a:p>
            <a:pPr>
              <a:lnSpc>
                <a:spcPct val="100000"/>
              </a:lnSpc>
              <a:tabLst>
                <a:tab pos="0" algn="l"/>
              </a:tabLst>
            </a:pPr>
            <a:r>
              <a:rPr lang="nl" sz="650" b="0" strike="noStrike" spc="-1" dirty="0">
                <a:solidFill>
                  <a:srgbClr val="FFFFFF"/>
                </a:solidFill>
                <a:latin typeface="Calibri"/>
                <a:ea typeface="DejaVu Sans"/>
              </a:rPr>
              <a:t>Metering data GV</a:t>
            </a:r>
            <a:endParaRPr lang="nl-BE" sz="650" b="0" strike="noStrike" spc="-1" dirty="0">
              <a:latin typeface="Arial"/>
            </a:endParaRPr>
          </a:p>
        </p:txBody>
      </p:sp>
      <p:sp>
        <p:nvSpPr>
          <p:cNvPr id="299" name="CustomShape 9"/>
          <p:cNvSpPr/>
          <p:nvPr/>
        </p:nvSpPr>
        <p:spPr>
          <a:xfrm>
            <a:off x="2370960" y="3621600"/>
            <a:ext cx="945360" cy="210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FFFFFF"/>
                </a:solidFill>
                <a:latin typeface="Calibri"/>
                <a:ea typeface="DejaVu Sans"/>
              </a:rPr>
              <a:t>M.2 Revision metering values telemetric</a:t>
            </a:r>
            <a:endParaRPr lang="nl-BE" sz="700" b="0" strike="noStrike" spc="-1">
              <a:latin typeface="Arial"/>
            </a:endParaRPr>
          </a:p>
        </p:txBody>
      </p:sp>
      <p:sp>
        <p:nvSpPr>
          <p:cNvPr id="300" name="CustomShape 10"/>
          <p:cNvSpPr/>
          <p:nvPr/>
        </p:nvSpPr>
        <p:spPr>
          <a:xfrm>
            <a:off x="2377440" y="3969360"/>
            <a:ext cx="891360" cy="2142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FFFFFF"/>
                </a:solidFill>
                <a:latin typeface="Calibri"/>
                <a:ea typeface="DejaVu Sans"/>
              </a:rPr>
              <a:t>M.3 Send metering values daily</a:t>
            </a:r>
            <a:endParaRPr lang="nl-BE" sz="700" b="0" strike="noStrike" spc="-1">
              <a:latin typeface="Arial"/>
            </a:endParaRPr>
          </a:p>
        </p:txBody>
      </p:sp>
      <p:sp>
        <p:nvSpPr>
          <p:cNvPr id="301" name="CustomShape 11"/>
          <p:cNvSpPr/>
          <p:nvPr/>
        </p:nvSpPr>
        <p:spPr>
          <a:xfrm>
            <a:off x="4032720" y="4006440"/>
            <a:ext cx="727560" cy="1987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650" b="0" strike="noStrike" spc="-1" dirty="0">
                <a:solidFill>
                  <a:srgbClr val="000000"/>
                </a:solidFill>
                <a:latin typeface="Calibri"/>
                <a:ea typeface="DejaVu Sans"/>
              </a:rPr>
              <a:t>M.4 Metering correcton report 2.0</a:t>
            </a:r>
            <a:endParaRPr lang="nl-BE" sz="650" b="0" strike="noStrike" spc="-1" dirty="0">
              <a:latin typeface="Arial"/>
            </a:endParaRPr>
          </a:p>
        </p:txBody>
      </p:sp>
      <p:sp>
        <p:nvSpPr>
          <p:cNvPr id="302" name="CustomShape 12"/>
          <p:cNvSpPr/>
          <p:nvPr/>
        </p:nvSpPr>
        <p:spPr>
          <a:xfrm>
            <a:off x="2266560" y="4464000"/>
            <a:ext cx="378360" cy="73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1" strike="noStrike" spc="-1">
                <a:solidFill>
                  <a:srgbClr val="000000"/>
                </a:solidFill>
                <a:latin typeface="Calibri"/>
                <a:ea typeface="DejaVu Sans"/>
              </a:rPr>
              <a:t>Allocation</a:t>
            </a:r>
            <a:endParaRPr lang="nl-BE" sz="700" b="0" strike="noStrike" spc="-1">
              <a:latin typeface="Arial"/>
            </a:endParaRPr>
          </a:p>
        </p:txBody>
      </p:sp>
      <p:sp>
        <p:nvSpPr>
          <p:cNvPr id="303" name="CustomShape 13"/>
          <p:cNvSpPr/>
          <p:nvPr/>
        </p:nvSpPr>
        <p:spPr>
          <a:xfrm>
            <a:off x="2306880" y="4610880"/>
            <a:ext cx="694440" cy="75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Allocation metered</a:t>
            </a:r>
            <a:endParaRPr lang="nl-BE" sz="700" b="0" strike="noStrike" spc="-1">
              <a:latin typeface="Arial"/>
            </a:endParaRPr>
          </a:p>
        </p:txBody>
      </p:sp>
      <p:sp>
        <p:nvSpPr>
          <p:cNvPr id="304" name="CustomShape 14"/>
          <p:cNvSpPr/>
          <p:nvPr/>
        </p:nvSpPr>
        <p:spPr>
          <a:xfrm>
            <a:off x="3409200" y="4610880"/>
            <a:ext cx="848880" cy="849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Allocation not metered</a:t>
            </a:r>
            <a:endParaRPr lang="nl-BE" sz="700" b="0" strike="noStrike" spc="-1">
              <a:latin typeface="Arial"/>
            </a:endParaRPr>
          </a:p>
        </p:txBody>
      </p:sp>
      <p:sp>
        <p:nvSpPr>
          <p:cNvPr id="305" name="CustomShape 15"/>
          <p:cNvSpPr/>
          <p:nvPr/>
        </p:nvSpPr>
        <p:spPr>
          <a:xfrm>
            <a:off x="2364480" y="4744440"/>
            <a:ext cx="796680" cy="20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A.1 Allocation GV telemetric &amp; KV SMA</a:t>
            </a:r>
            <a:endParaRPr lang="nl-BE" sz="700" b="0" strike="noStrike" spc="-1">
              <a:latin typeface="Arial"/>
            </a:endParaRPr>
          </a:p>
        </p:txBody>
      </p:sp>
      <p:sp>
        <p:nvSpPr>
          <p:cNvPr id="306" name="CustomShape 16"/>
          <p:cNvSpPr/>
          <p:nvPr/>
        </p:nvSpPr>
        <p:spPr>
          <a:xfrm>
            <a:off x="3456720" y="4737960"/>
            <a:ext cx="1348560" cy="210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700" b="0" strike="noStrike" spc="-1">
                <a:solidFill>
                  <a:srgbClr val="000000"/>
                </a:solidFill>
                <a:latin typeface="Calibri"/>
                <a:ea typeface="DejaVu Sans"/>
              </a:rPr>
              <a:t>A.2 Necessary interim solution allocation profile-based connections</a:t>
            </a:r>
            <a:endParaRPr lang="nl-BE" sz="700" b="0" strike="noStrike" spc="-1">
              <a:latin typeface="Arial"/>
            </a:endParaRPr>
          </a:p>
        </p:txBody>
      </p:sp>
      <p:sp>
        <p:nvSpPr>
          <p:cNvPr id="307" name="CustomShape 17"/>
          <p:cNvSpPr/>
          <p:nvPr/>
        </p:nvSpPr>
        <p:spPr>
          <a:xfrm>
            <a:off x="4947840" y="4741920"/>
            <a:ext cx="686880" cy="2062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650" b="0" strike="noStrike" spc="-1" dirty="0">
                <a:solidFill>
                  <a:srgbClr val="000000"/>
                </a:solidFill>
                <a:latin typeface="Calibri"/>
                <a:ea typeface="DejaVu Sans"/>
              </a:rPr>
              <a:t>A.3 Determination SJI/SJA</a:t>
            </a:r>
            <a:endParaRPr lang="nl-BE" sz="650" b="0" strike="noStrike" spc="-1" dirty="0">
              <a:latin typeface="Arial"/>
            </a:endParaRPr>
          </a:p>
        </p:txBody>
      </p:sp>
      <p:sp>
        <p:nvSpPr>
          <p:cNvPr id="308" name="CustomShape 18"/>
          <p:cNvSpPr/>
          <p:nvPr/>
        </p:nvSpPr>
        <p:spPr>
          <a:xfrm>
            <a:off x="2377440" y="5087160"/>
            <a:ext cx="739080" cy="100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A.6 Allocation cSMA</a:t>
            </a:r>
            <a:endParaRPr lang="nl-BE" sz="700" b="0" strike="noStrike" spc="-1">
              <a:latin typeface="Arial"/>
            </a:endParaRPr>
          </a:p>
        </p:txBody>
      </p:sp>
      <p:sp>
        <p:nvSpPr>
          <p:cNvPr id="309" name="CustomShape 19"/>
          <p:cNvSpPr/>
          <p:nvPr/>
        </p:nvSpPr>
        <p:spPr>
          <a:xfrm>
            <a:off x="3456721" y="5087160"/>
            <a:ext cx="502804" cy="2260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A.4 Allocation grid loss</a:t>
            </a:r>
            <a:r>
              <a:rPr lang="nl" sz="700" b="0" strike="noStrike" spc="-1" baseline="30000" dirty="0">
                <a:solidFill>
                  <a:srgbClr val="000000"/>
                </a:solidFill>
                <a:latin typeface="Calibri"/>
                <a:ea typeface="DejaVu Sans"/>
              </a:rPr>
              <a:t>1</a:t>
            </a:r>
            <a:endParaRPr lang="nl-BE" sz="700" b="0" strike="noStrike" spc="-1" dirty="0">
              <a:latin typeface="Arial"/>
            </a:endParaRPr>
          </a:p>
        </p:txBody>
      </p:sp>
      <p:sp>
        <p:nvSpPr>
          <p:cNvPr id="310" name="CustomShape 20"/>
          <p:cNvSpPr/>
          <p:nvPr/>
        </p:nvSpPr>
        <p:spPr>
          <a:xfrm>
            <a:off x="4097159" y="5085360"/>
            <a:ext cx="810475" cy="2142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A.5 Residual volume configuration</a:t>
            </a:r>
            <a:endParaRPr lang="nl-BE" sz="700" b="0" strike="noStrike" spc="-1" dirty="0">
              <a:latin typeface="Arial"/>
            </a:endParaRPr>
          </a:p>
        </p:txBody>
      </p:sp>
      <p:sp>
        <p:nvSpPr>
          <p:cNvPr id="311" name="CustomShape 21"/>
          <p:cNvSpPr/>
          <p:nvPr/>
        </p:nvSpPr>
        <p:spPr>
          <a:xfrm>
            <a:off x="3192480" y="5565600"/>
            <a:ext cx="401400" cy="2044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Transport forecast</a:t>
            </a:r>
            <a:endParaRPr lang="nl-BE" sz="700" b="0" strike="noStrike" spc="-1">
              <a:latin typeface="Arial"/>
            </a:endParaRPr>
          </a:p>
        </p:txBody>
      </p:sp>
      <p:sp>
        <p:nvSpPr>
          <p:cNvPr id="312" name="CustomShape 22"/>
          <p:cNvSpPr/>
          <p:nvPr/>
        </p:nvSpPr>
        <p:spPr>
          <a:xfrm>
            <a:off x="2291400" y="5565600"/>
            <a:ext cx="625320" cy="2163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Transport price billing</a:t>
            </a:r>
            <a:endParaRPr lang="nl-BE" sz="700" b="0" strike="noStrike" spc="-1">
              <a:latin typeface="Arial"/>
            </a:endParaRPr>
          </a:p>
        </p:txBody>
      </p:sp>
      <p:sp>
        <p:nvSpPr>
          <p:cNvPr id="313" name="CustomShape 23"/>
          <p:cNvSpPr/>
          <p:nvPr/>
        </p:nvSpPr>
        <p:spPr>
          <a:xfrm>
            <a:off x="2289600" y="5916600"/>
            <a:ext cx="297360" cy="1062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CERTIQ</a:t>
            </a:r>
            <a:endParaRPr lang="nl-BE" sz="700" b="0" strike="noStrike" spc="-1">
              <a:latin typeface="Arial"/>
            </a:endParaRPr>
          </a:p>
        </p:txBody>
      </p:sp>
      <p:sp>
        <p:nvSpPr>
          <p:cNvPr id="314" name="CustomShape 24"/>
          <p:cNvSpPr/>
          <p:nvPr/>
        </p:nvSpPr>
        <p:spPr>
          <a:xfrm>
            <a:off x="3200040" y="5914800"/>
            <a:ext cx="586440" cy="1177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Customer processes</a:t>
            </a:r>
            <a:endParaRPr lang="nl-BE" sz="700" b="0" strike="noStrike" spc="-1">
              <a:latin typeface="Arial"/>
            </a:endParaRPr>
          </a:p>
        </p:txBody>
      </p:sp>
      <p:sp>
        <p:nvSpPr>
          <p:cNvPr id="315" name="CustomShape 25"/>
          <p:cNvSpPr/>
          <p:nvPr/>
        </p:nvSpPr>
        <p:spPr>
          <a:xfrm>
            <a:off x="5106838" y="5565600"/>
            <a:ext cx="1494982" cy="3186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Initial determination SJI/SJA</a:t>
            </a:r>
            <a:endParaRPr lang="nl-BE" sz="700" b="0" strike="noStrike" spc="-1" dirty="0">
              <a:latin typeface="Arial"/>
            </a:endParaRPr>
          </a:p>
          <a:p>
            <a:pPr>
              <a:lnSpc>
                <a:spcPct val="100000"/>
              </a:lnSpc>
              <a:tabLst>
                <a:tab pos="0" algn="l"/>
              </a:tabLst>
            </a:pPr>
            <a:r>
              <a:rPr lang="nl" sz="650" b="0" strike="noStrike" spc="-1" dirty="0">
                <a:solidFill>
                  <a:srgbClr val="000000"/>
                </a:solidFill>
                <a:latin typeface="Calibri"/>
                <a:ea typeface="DejaVu Sans"/>
              </a:rPr>
              <a:t>SJA/SJA determination unknown readings</a:t>
            </a:r>
            <a:endParaRPr lang="nl-BE" sz="650" b="0" strike="noStrike" spc="-1" dirty="0">
              <a:latin typeface="Arial"/>
            </a:endParaRPr>
          </a:p>
          <a:p>
            <a:pPr>
              <a:lnSpc>
                <a:spcPct val="100000"/>
              </a:lnSpc>
              <a:tabLst>
                <a:tab pos="0" algn="l"/>
              </a:tabLst>
            </a:pPr>
            <a:r>
              <a:rPr lang="nl" sz="700" b="0" strike="noStrike" spc="-1" dirty="0">
                <a:solidFill>
                  <a:srgbClr val="000000"/>
                </a:solidFill>
                <a:latin typeface="Calibri"/>
                <a:ea typeface="DejaVu Sans"/>
              </a:rPr>
              <a:t>Autonomous SJI/SJA supply</a:t>
            </a:r>
            <a:endParaRPr lang="nl-BE" sz="700" b="0" strike="noStrike" spc="-1" dirty="0">
              <a:latin typeface="Arial"/>
            </a:endParaRPr>
          </a:p>
        </p:txBody>
      </p:sp>
      <p:sp>
        <p:nvSpPr>
          <p:cNvPr id="316" name="CustomShape 26"/>
          <p:cNvSpPr/>
          <p:nvPr/>
        </p:nvSpPr>
        <p:spPr>
          <a:xfrm>
            <a:off x="5750640" y="5089320"/>
            <a:ext cx="69444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A.7 XML messages Allocation</a:t>
            </a:r>
            <a:endParaRPr lang="nl-BE" sz="700" b="0" strike="noStrike" spc="-1">
              <a:latin typeface="Arial"/>
            </a:endParaRPr>
          </a:p>
        </p:txBody>
      </p:sp>
      <p:sp>
        <p:nvSpPr>
          <p:cNvPr id="317" name="CustomShape 27"/>
          <p:cNvSpPr/>
          <p:nvPr/>
        </p:nvSpPr>
        <p:spPr>
          <a:xfrm>
            <a:off x="6727750" y="5559840"/>
            <a:ext cx="964800" cy="210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Imbalance determination and imbalance billing</a:t>
            </a:r>
            <a:endParaRPr lang="nl-BE" sz="700" b="0" strike="noStrike" spc="-1" dirty="0">
              <a:latin typeface="Arial"/>
            </a:endParaRPr>
          </a:p>
        </p:txBody>
      </p:sp>
      <p:sp>
        <p:nvSpPr>
          <p:cNvPr id="318" name="CustomShape 28"/>
          <p:cNvSpPr/>
          <p:nvPr/>
        </p:nvSpPr>
        <p:spPr>
          <a:xfrm>
            <a:off x="7818480" y="5569560"/>
            <a:ext cx="472680" cy="100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KV correction</a:t>
            </a:r>
            <a:endParaRPr lang="nl-BE" sz="700" b="0" strike="noStrike" spc="-1">
              <a:latin typeface="Arial"/>
            </a:endParaRPr>
          </a:p>
        </p:txBody>
      </p:sp>
      <p:sp>
        <p:nvSpPr>
          <p:cNvPr id="319" name="CustomShape 29"/>
          <p:cNvSpPr/>
          <p:nvPr/>
        </p:nvSpPr>
        <p:spPr>
          <a:xfrm>
            <a:off x="6821280" y="5129640"/>
            <a:ext cx="924120" cy="210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RSC.6 XML-berichten Reconciliatie/Settlement</a:t>
            </a:r>
            <a:endParaRPr lang="nl-BE" sz="700" b="0" strike="noStrike" spc="-1">
              <a:latin typeface="Arial"/>
            </a:endParaRPr>
          </a:p>
        </p:txBody>
      </p:sp>
      <p:sp>
        <p:nvSpPr>
          <p:cNvPr id="320" name="CustomShape 30"/>
          <p:cNvSpPr/>
          <p:nvPr/>
        </p:nvSpPr>
        <p:spPr>
          <a:xfrm>
            <a:off x="6821280" y="4720680"/>
            <a:ext cx="655920" cy="210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RSC.4 Settlement profile GV &amp; KV</a:t>
            </a:r>
            <a:endParaRPr lang="nl-BE" sz="700" b="0" strike="noStrike" spc="-1">
              <a:latin typeface="Arial"/>
            </a:endParaRPr>
          </a:p>
        </p:txBody>
      </p:sp>
      <p:sp>
        <p:nvSpPr>
          <p:cNvPr id="321" name="CustomShape 31"/>
          <p:cNvSpPr/>
          <p:nvPr/>
        </p:nvSpPr>
        <p:spPr>
          <a:xfrm>
            <a:off x="7612200" y="4712760"/>
            <a:ext cx="779400" cy="22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700" b="0" strike="noStrike" spc="-1">
                <a:solidFill>
                  <a:srgbClr val="000000"/>
                </a:solidFill>
                <a:latin typeface="Calibri"/>
                <a:ea typeface="DejaVu Sans"/>
              </a:rPr>
              <a:t>RSC.5 Settlement DIM allocation points</a:t>
            </a:r>
            <a:endParaRPr lang="nl-BE" sz="700" b="0" strike="noStrike" spc="-1">
              <a:latin typeface="Arial"/>
            </a:endParaRPr>
          </a:p>
        </p:txBody>
      </p:sp>
      <p:sp>
        <p:nvSpPr>
          <p:cNvPr id="322" name="CustomShape 32"/>
          <p:cNvSpPr/>
          <p:nvPr/>
        </p:nvSpPr>
        <p:spPr>
          <a:xfrm>
            <a:off x="8534160" y="4716720"/>
            <a:ext cx="428400" cy="1929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Settlement grid loss</a:t>
            </a:r>
            <a:endParaRPr lang="nl-BE" sz="700" b="0" strike="noStrike" spc="-1">
              <a:latin typeface="Arial"/>
            </a:endParaRPr>
          </a:p>
        </p:txBody>
      </p:sp>
      <p:sp>
        <p:nvSpPr>
          <p:cNvPr id="323" name="CustomShape 33"/>
          <p:cNvSpPr/>
          <p:nvPr/>
        </p:nvSpPr>
        <p:spPr>
          <a:xfrm>
            <a:off x="9280799" y="4483440"/>
            <a:ext cx="674083" cy="303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RSC.3</a:t>
            </a:r>
            <a:endParaRPr lang="nl-BE" sz="700" b="0" strike="noStrike" spc="-1" dirty="0">
              <a:latin typeface="Arial"/>
            </a:endParaRPr>
          </a:p>
          <a:p>
            <a:pPr>
              <a:lnSpc>
                <a:spcPct val="100000"/>
              </a:lnSpc>
              <a:tabLst>
                <a:tab pos="0" algn="l"/>
              </a:tabLst>
            </a:pPr>
            <a:r>
              <a:rPr lang="nl" sz="650" b="0" strike="noStrike" spc="-1" dirty="0">
                <a:solidFill>
                  <a:srgbClr val="000000"/>
                </a:solidFill>
                <a:latin typeface="Calibri"/>
                <a:ea typeface="DejaVu Sans"/>
              </a:rPr>
              <a:t>Meteriing errors GV correction process</a:t>
            </a:r>
            <a:endParaRPr lang="nl-BE" sz="650" b="0" strike="noStrike" spc="-1" dirty="0">
              <a:latin typeface="Arial"/>
            </a:endParaRPr>
          </a:p>
        </p:txBody>
      </p:sp>
      <p:sp>
        <p:nvSpPr>
          <p:cNvPr id="324" name="CustomShape 34"/>
          <p:cNvSpPr/>
          <p:nvPr/>
        </p:nvSpPr>
        <p:spPr>
          <a:xfrm>
            <a:off x="9226800" y="4172760"/>
            <a:ext cx="728082" cy="2163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After  settlement period</a:t>
            </a:r>
            <a:endParaRPr lang="nl-BE" sz="700" b="0" strike="noStrike" spc="-1" dirty="0">
              <a:latin typeface="Arial"/>
            </a:endParaRPr>
          </a:p>
        </p:txBody>
      </p:sp>
      <p:sp>
        <p:nvSpPr>
          <p:cNvPr id="325" name="CustomShape 35"/>
          <p:cNvSpPr/>
          <p:nvPr/>
        </p:nvSpPr>
        <p:spPr>
          <a:xfrm>
            <a:off x="8269920" y="4377240"/>
            <a:ext cx="756360" cy="1987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RSC.2 Settlement GV telemetric</a:t>
            </a:r>
            <a:endParaRPr lang="nl-BE" sz="700" b="0" strike="noStrike" spc="-1">
              <a:latin typeface="Arial"/>
            </a:endParaRPr>
          </a:p>
        </p:txBody>
      </p:sp>
      <p:sp>
        <p:nvSpPr>
          <p:cNvPr id="326" name="CustomShape 36"/>
          <p:cNvSpPr/>
          <p:nvPr/>
        </p:nvSpPr>
        <p:spPr>
          <a:xfrm>
            <a:off x="6823080" y="4373280"/>
            <a:ext cx="1310040" cy="233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RSC.1 Settlement volume differences smart meter allocation</a:t>
            </a:r>
            <a:endParaRPr lang="nl-BE" sz="700" b="0" strike="noStrike" spc="-1" dirty="0">
              <a:latin typeface="Arial"/>
            </a:endParaRPr>
          </a:p>
        </p:txBody>
      </p:sp>
      <p:sp>
        <p:nvSpPr>
          <p:cNvPr id="327" name="CustomShape 37"/>
          <p:cNvSpPr/>
          <p:nvPr/>
        </p:nvSpPr>
        <p:spPr>
          <a:xfrm>
            <a:off x="6773040" y="4176720"/>
            <a:ext cx="962640" cy="102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Within settlement period</a:t>
            </a:r>
            <a:endParaRPr lang="nl-BE" sz="700" b="0" strike="noStrike" spc="-1">
              <a:latin typeface="Arial"/>
            </a:endParaRPr>
          </a:p>
        </p:txBody>
      </p:sp>
      <p:sp>
        <p:nvSpPr>
          <p:cNvPr id="328" name="CustomShape 38"/>
          <p:cNvSpPr/>
          <p:nvPr/>
        </p:nvSpPr>
        <p:spPr>
          <a:xfrm>
            <a:off x="6720840" y="4008600"/>
            <a:ext cx="1489320" cy="964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1" strike="noStrike" spc="-1">
                <a:solidFill>
                  <a:srgbClr val="000000"/>
                </a:solidFill>
                <a:latin typeface="Calibri"/>
                <a:ea typeface="DejaVu Sans"/>
              </a:rPr>
              <a:t>Reconcilliation/settlement and corrections</a:t>
            </a:r>
            <a:endParaRPr lang="nl-BE" sz="700" b="0" strike="noStrike" spc="-1">
              <a:latin typeface="Arial"/>
            </a:endParaRPr>
          </a:p>
        </p:txBody>
      </p:sp>
      <p:sp>
        <p:nvSpPr>
          <p:cNvPr id="329" name="CustomShape 39"/>
          <p:cNvSpPr/>
          <p:nvPr/>
        </p:nvSpPr>
        <p:spPr>
          <a:xfrm>
            <a:off x="5638680" y="3952800"/>
            <a:ext cx="706320" cy="1893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M.6 Optimisation metering chain KV</a:t>
            </a:r>
            <a:endParaRPr lang="nl-BE" sz="700" b="0" strike="noStrike" spc="-1">
              <a:latin typeface="Arial"/>
            </a:endParaRPr>
          </a:p>
        </p:txBody>
      </p:sp>
      <p:sp>
        <p:nvSpPr>
          <p:cNvPr id="330" name="CustomShape 40"/>
          <p:cNvSpPr/>
          <p:nvPr/>
        </p:nvSpPr>
        <p:spPr>
          <a:xfrm>
            <a:off x="5634720" y="3628800"/>
            <a:ext cx="75636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M.5</a:t>
            </a:r>
            <a:r>
              <a:rPr lang="en-US" sz="700" b="0" strike="noStrike" spc="-1">
                <a:solidFill>
                  <a:srgbClr val="000000"/>
                </a:solidFill>
                <a:latin typeface="Calibri"/>
                <a:ea typeface="DejaVu Sans"/>
              </a:rPr>
              <a:t> </a:t>
            </a:r>
            <a:r>
              <a:rPr lang="nl" sz="700" b="0" strike="noStrike" spc="-1">
                <a:solidFill>
                  <a:srgbClr val="000000"/>
                </a:solidFill>
                <a:latin typeface="Calibri"/>
                <a:ea typeface="DejaVu Sans"/>
              </a:rPr>
              <a:t>SMA repair method</a:t>
            </a:r>
            <a:endParaRPr lang="nl-BE" sz="700" b="0" strike="noStrike" spc="-1">
              <a:latin typeface="Arial"/>
            </a:endParaRPr>
          </a:p>
        </p:txBody>
      </p:sp>
      <p:sp>
        <p:nvSpPr>
          <p:cNvPr id="331" name="CustomShape 41"/>
          <p:cNvSpPr/>
          <p:nvPr/>
        </p:nvSpPr>
        <p:spPr>
          <a:xfrm>
            <a:off x="5638680" y="3288960"/>
            <a:ext cx="806400" cy="2199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dirty="0">
                <a:solidFill>
                  <a:srgbClr val="000000"/>
                </a:solidFill>
                <a:latin typeface="Calibri"/>
                <a:ea typeface="DejaVu Sans"/>
              </a:rPr>
              <a:t>Recording frequency KV not SMA</a:t>
            </a:r>
            <a:endParaRPr lang="nl-BE" sz="700" b="0" strike="noStrike" spc="-1" dirty="0">
              <a:latin typeface="Arial"/>
            </a:endParaRPr>
          </a:p>
        </p:txBody>
      </p:sp>
      <p:sp>
        <p:nvSpPr>
          <p:cNvPr id="332" name="CustomShape 42"/>
          <p:cNvSpPr/>
          <p:nvPr/>
        </p:nvSpPr>
        <p:spPr>
          <a:xfrm>
            <a:off x="5029560" y="3287880"/>
            <a:ext cx="412920" cy="505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Distributon metering data smart meters iSMA</a:t>
            </a:r>
            <a:endParaRPr lang="nl-BE" sz="700" b="0" strike="noStrike" spc="-1">
              <a:latin typeface="Arial"/>
            </a:endParaRPr>
          </a:p>
        </p:txBody>
      </p:sp>
      <p:sp>
        <p:nvSpPr>
          <p:cNvPr id="333" name="CustomShape 43"/>
          <p:cNvSpPr/>
          <p:nvPr/>
        </p:nvSpPr>
        <p:spPr>
          <a:xfrm>
            <a:off x="4953960" y="3113640"/>
            <a:ext cx="499680" cy="102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Minor consumer</a:t>
            </a:r>
            <a:endParaRPr lang="nl-BE" sz="700" b="0" strike="noStrike" spc="-1">
              <a:latin typeface="Arial"/>
            </a:endParaRPr>
          </a:p>
        </p:txBody>
      </p:sp>
      <p:sp>
        <p:nvSpPr>
          <p:cNvPr id="334" name="CustomShape 44"/>
          <p:cNvSpPr/>
          <p:nvPr/>
        </p:nvSpPr>
        <p:spPr>
          <a:xfrm>
            <a:off x="6751440" y="2973600"/>
            <a:ext cx="308880" cy="1119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FFFFFF"/>
                </a:solidFill>
                <a:latin typeface="Calibri"/>
                <a:ea typeface="DejaVu Sans"/>
              </a:rPr>
              <a:t>TR 2021</a:t>
            </a:r>
            <a:endParaRPr lang="nl-BE" sz="700" b="0" strike="noStrike" spc="-1">
              <a:latin typeface="Arial"/>
            </a:endParaRPr>
          </a:p>
        </p:txBody>
      </p:sp>
      <p:sp>
        <p:nvSpPr>
          <p:cNvPr id="335" name="CustomShape 45"/>
          <p:cNvSpPr/>
          <p:nvPr/>
        </p:nvSpPr>
        <p:spPr>
          <a:xfrm>
            <a:off x="6740280" y="3322080"/>
            <a:ext cx="571320" cy="100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Scope release 2</a:t>
            </a:r>
            <a:endParaRPr lang="nl-BE" sz="700" b="0" strike="noStrike" spc="-1">
              <a:latin typeface="Arial"/>
            </a:endParaRPr>
          </a:p>
        </p:txBody>
      </p:sp>
      <p:sp>
        <p:nvSpPr>
          <p:cNvPr id="336" name="CustomShape 46"/>
          <p:cNvSpPr/>
          <p:nvPr/>
        </p:nvSpPr>
        <p:spPr>
          <a:xfrm>
            <a:off x="6734520" y="3657600"/>
            <a:ext cx="559440" cy="964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Later releases</a:t>
            </a:r>
            <a:endParaRPr lang="nl-BE" sz="700" b="0" strike="noStrike" spc="-1">
              <a:latin typeface="Arial"/>
            </a:endParaRPr>
          </a:p>
        </p:txBody>
      </p:sp>
      <p:sp>
        <p:nvSpPr>
          <p:cNvPr id="337" name="CustomShape 47"/>
          <p:cNvSpPr/>
          <p:nvPr/>
        </p:nvSpPr>
        <p:spPr>
          <a:xfrm>
            <a:off x="6718680" y="2795400"/>
            <a:ext cx="341640" cy="1062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1" strike="noStrike" spc="-1">
                <a:solidFill>
                  <a:srgbClr val="000000"/>
                </a:solidFill>
                <a:latin typeface="Calibri"/>
                <a:ea typeface="DejaVu Sans"/>
              </a:rPr>
              <a:t>Legend</a:t>
            </a:r>
            <a:endParaRPr lang="nl-BE" sz="700" b="0" strike="noStrike" spc="-1">
              <a:latin typeface="Arial"/>
            </a:endParaRPr>
          </a:p>
        </p:txBody>
      </p:sp>
      <p:sp>
        <p:nvSpPr>
          <p:cNvPr id="338" name="CustomShape 48"/>
          <p:cNvSpPr/>
          <p:nvPr/>
        </p:nvSpPr>
        <p:spPr>
          <a:xfrm>
            <a:off x="7654680" y="2976840"/>
            <a:ext cx="478440" cy="1987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Out of scope Allocatie 2.0</a:t>
            </a:r>
            <a:endParaRPr lang="nl-BE" sz="700" b="0" strike="noStrike" spc="-1">
              <a:latin typeface="Arial"/>
            </a:endParaRPr>
          </a:p>
        </p:txBody>
      </p:sp>
      <p:sp>
        <p:nvSpPr>
          <p:cNvPr id="339" name="CustomShape 49"/>
          <p:cNvSpPr/>
          <p:nvPr/>
        </p:nvSpPr>
        <p:spPr>
          <a:xfrm>
            <a:off x="7658280" y="3314160"/>
            <a:ext cx="733320" cy="303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a:solidFill>
                  <a:srgbClr val="000000"/>
                </a:solidFill>
                <a:latin typeface="Calibri"/>
                <a:ea typeface="DejaVu Sans"/>
              </a:rPr>
              <a:t>Will be modified in several releases, incl. release 2</a:t>
            </a:r>
            <a:endParaRPr lang="nl-BE" sz="700" b="0" strike="noStrike" spc="-1">
              <a:latin typeface="Arial"/>
            </a:endParaRPr>
          </a:p>
        </p:txBody>
      </p:sp>
      <p:sp>
        <p:nvSpPr>
          <p:cNvPr id="340" name="CustomShape 50"/>
          <p:cNvSpPr/>
          <p:nvPr/>
        </p:nvSpPr>
        <p:spPr>
          <a:xfrm>
            <a:off x="8735040" y="2955240"/>
            <a:ext cx="924120" cy="102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700" b="0" strike="noStrike" spc="-1">
                <a:solidFill>
                  <a:srgbClr val="000000"/>
                </a:solidFill>
                <a:latin typeface="Calibri"/>
                <a:ea typeface="DejaVu Sans"/>
              </a:rPr>
              <a:t>Allocatie 2.0 scope t.b.d.</a:t>
            </a:r>
            <a:endParaRPr lang="nl-BE" sz="700" b="0" strike="noStrike" spc="-1">
              <a:latin typeface="Arial"/>
            </a:endParaRPr>
          </a:p>
        </p:txBody>
      </p:sp>
      <p:sp>
        <p:nvSpPr>
          <p:cNvPr id="341" name="CustomShape 51"/>
          <p:cNvSpPr/>
          <p:nvPr/>
        </p:nvSpPr>
        <p:spPr>
          <a:xfrm>
            <a:off x="8576640" y="3146400"/>
            <a:ext cx="1180800" cy="210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700" b="0" strike="noStrike" spc="-1" baseline="30000">
                <a:solidFill>
                  <a:srgbClr val="000000"/>
                </a:solidFill>
                <a:latin typeface="Calibri"/>
                <a:ea typeface="DejaVu Sans"/>
              </a:rPr>
              <a:t>1</a:t>
            </a:r>
            <a:r>
              <a:rPr lang="nl" sz="700" b="0" strike="noStrike" spc="-1">
                <a:solidFill>
                  <a:srgbClr val="000000"/>
                </a:solidFill>
                <a:latin typeface="Calibri"/>
                <a:ea typeface="DejaVu Sans"/>
              </a:rPr>
              <a:t>Technical design release 2</a:t>
            </a:r>
            <a:endParaRPr lang="nl-BE" sz="700" b="0" strike="noStrike" spc="-1">
              <a:latin typeface="Arial"/>
            </a:endParaRPr>
          </a:p>
          <a:p>
            <a:pPr>
              <a:lnSpc>
                <a:spcPct val="100000"/>
              </a:lnSpc>
              <a:tabLst>
                <a:tab pos="0" algn="l"/>
              </a:tabLst>
            </a:pPr>
            <a:r>
              <a:rPr lang="nl" sz="700" b="0" strike="noStrike" spc="-1">
                <a:solidFill>
                  <a:srgbClr val="000000"/>
                </a:solidFill>
                <a:latin typeface="Calibri"/>
                <a:ea typeface="DejaVu Sans"/>
              </a:rPr>
              <a:t>Modification allocation backlog</a:t>
            </a:r>
            <a:endParaRPr lang="nl-BE" sz="7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7200" y="522000"/>
            <a:ext cx="101401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343"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EA283A8-4E9C-48A8-9E8F-8885BD352C2D}" type="slidenum">
              <a:rPr lang="nl-NL" sz="1200" b="0" strike="noStrike" spc="-1">
                <a:solidFill>
                  <a:srgbClr val="F6BC25"/>
                </a:solidFill>
                <a:latin typeface="Calibri"/>
                <a:ea typeface="DejaVu Sans"/>
              </a:rPr>
              <a:t>15</a:t>
            </a:fld>
            <a:endParaRPr lang="nl-BE" sz="1200" b="0" strike="noStrike" spc="-1">
              <a:latin typeface="Arial"/>
            </a:endParaRPr>
          </a:p>
        </p:txBody>
      </p:sp>
      <p:sp>
        <p:nvSpPr>
          <p:cNvPr id="344" name="CustomShape 3"/>
          <p:cNvSpPr/>
          <p:nvPr/>
        </p:nvSpPr>
        <p:spPr>
          <a:xfrm>
            <a:off x="480240" y="6190920"/>
            <a:ext cx="242640" cy="2286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920B7752-78D2-4B86-9BE9-9031FCDE1312}" type="slidenum">
              <a:rPr lang="nl-NL" sz="1200" b="0" strike="noStrike" spc="-1">
                <a:solidFill>
                  <a:srgbClr val="F6BC25"/>
                </a:solidFill>
                <a:latin typeface="Calibri"/>
                <a:ea typeface="DejaVu Sans"/>
              </a:rPr>
              <a:t>15</a:t>
            </a:fld>
            <a:endParaRPr lang="nl-BE" sz="1200" b="0" strike="noStrike" spc="-1">
              <a:latin typeface="Arial"/>
            </a:endParaRPr>
          </a:p>
        </p:txBody>
      </p:sp>
      <p:sp>
        <p:nvSpPr>
          <p:cNvPr id="345" name="CustomShape 4"/>
          <p:cNvSpPr/>
          <p:nvPr/>
        </p:nvSpPr>
        <p:spPr>
          <a:xfrm>
            <a:off x="327600" y="1459440"/>
            <a:ext cx="9200880" cy="268920"/>
          </a:xfrm>
          <a:prstGeom prst="rect">
            <a:avLst/>
          </a:prstGeom>
          <a:noFill/>
          <a:ln w="0">
            <a:noFill/>
          </a:ln>
        </p:spPr>
        <p:style>
          <a:lnRef idx="0">
            <a:scrgbClr r="0" g="0" b="0"/>
          </a:lnRef>
          <a:fillRef idx="0">
            <a:scrgbClr r="0" g="0" b="0"/>
          </a:fillRef>
          <a:effectRef idx="0">
            <a:scrgbClr r="0" g="0" b="0"/>
          </a:effectRef>
          <a:fontRef idx="minor"/>
        </p:style>
      </p:sp>
      <p:pic>
        <p:nvPicPr>
          <p:cNvPr id="346" name="Picture 2"/>
          <p:cNvPicPr/>
          <p:nvPr/>
        </p:nvPicPr>
        <p:blipFill>
          <a:blip r:embed="rId2"/>
          <a:stretch/>
        </p:blipFill>
        <p:spPr>
          <a:xfrm>
            <a:off x="327600" y="1472400"/>
            <a:ext cx="11186280" cy="5383800"/>
          </a:xfrm>
          <a:prstGeom prst="rect">
            <a:avLst/>
          </a:prstGeom>
          <a:ln w="0">
            <a:noFill/>
          </a:ln>
        </p:spPr>
      </p:pic>
      <p:sp>
        <p:nvSpPr>
          <p:cNvPr id="347" name="CustomShape 5"/>
          <p:cNvSpPr/>
          <p:nvPr/>
        </p:nvSpPr>
        <p:spPr>
          <a:xfrm>
            <a:off x="2936160" y="1472400"/>
            <a:ext cx="8766360" cy="538380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8" name="CustomShape 6"/>
          <p:cNvSpPr/>
          <p:nvPr/>
        </p:nvSpPr>
        <p:spPr>
          <a:xfrm>
            <a:off x="289080" y="1472400"/>
            <a:ext cx="2940120" cy="395280"/>
          </a:xfrm>
          <a:prstGeom prst="rect">
            <a:avLst/>
          </a:prstGeom>
          <a:solidFill>
            <a:schemeClr val="bg1"/>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9" name="CustomShape 7"/>
          <p:cNvSpPr/>
          <p:nvPr/>
        </p:nvSpPr>
        <p:spPr>
          <a:xfrm>
            <a:off x="3048120" y="4128120"/>
            <a:ext cx="567000" cy="2683440"/>
          </a:xfrm>
          <a:prstGeom prst="rightBrace">
            <a:avLst>
              <a:gd name="adj1" fmla="val 8333"/>
              <a:gd name="adj2" fmla="val 50000"/>
            </a:avLst>
          </a:prstGeom>
          <a:noFill/>
          <a:ln>
            <a:roun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0" name="CustomShape 8"/>
          <p:cNvSpPr/>
          <p:nvPr/>
        </p:nvSpPr>
        <p:spPr>
          <a:xfrm>
            <a:off x="3814920" y="4810320"/>
            <a:ext cx="7652160" cy="26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Provisional introduction strategy compiled (not yet finalised)</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Revise final release layout during T moments</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Planning and release layout greatly determined by introduction Energy Act and basis for CSMA</a:t>
            </a:r>
            <a:endParaRPr lang="nl-BE" sz="1800" b="0" strike="noStrike" spc="-1">
              <a:latin typeface="Arial"/>
            </a:endParaRPr>
          </a:p>
        </p:txBody>
      </p:sp>
      <p:sp>
        <p:nvSpPr>
          <p:cNvPr id="351" name="CustomShape 9"/>
          <p:cNvSpPr/>
          <p:nvPr/>
        </p:nvSpPr>
        <p:spPr>
          <a:xfrm>
            <a:off x="3048120" y="3007440"/>
            <a:ext cx="567000" cy="1118880"/>
          </a:xfrm>
          <a:prstGeom prst="rightBrace">
            <a:avLst>
              <a:gd name="adj1" fmla="val 8333"/>
              <a:gd name="adj2" fmla="val 50000"/>
            </a:avLst>
          </a:prstGeom>
          <a:noFill/>
          <a:ln>
            <a:round/>
          </a:ln>
          <a:effectLst>
            <a:outerShdw blurRad="40000" dist="2016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2" name="CustomShape 10"/>
          <p:cNvSpPr/>
          <p:nvPr/>
        </p:nvSpPr>
        <p:spPr>
          <a:xfrm>
            <a:off x="3814920" y="3033360"/>
            <a:ext cx="7652160" cy="26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1 release, immediately after TR2021</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T0: planned 26 May 2021</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Go live: provisional planning Q1 2023</a:t>
            </a:r>
            <a:endParaRPr lang="nl-BE" sz="1800" b="0" strike="noStrike" spc="-1">
              <a:latin typeface="Arial"/>
            </a:endParaRPr>
          </a:p>
        </p:txBody>
      </p:sp>
      <p:sp>
        <p:nvSpPr>
          <p:cNvPr id="353" name="CustomShape 1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Allocatie 2.0 will be implemented in several releases</a:t>
            </a:r>
            <a:endParaRPr lang="nl-BE" sz="2800" b="0" strike="noStrike" spc="-1">
              <a:latin typeface="Arial"/>
            </a:endParaRPr>
          </a:p>
        </p:txBody>
      </p:sp>
      <p:graphicFrame>
        <p:nvGraphicFramePr>
          <p:cNvPr id="14" name="Table 11"/>
          <p:cNvGraphicFramePr/>
          <p:nvPr>
            <p:extLst>
              <p:ext uri="{D42A27DB-BD31-4B8C-83A1-F6EECF244321}">
                <p14:modId xmlns:p14="http://schemas.microsoft.com/office/powerpoint/2010/main" val="2162820966"/>
              </p:ext>
            </p:extLst>
          </p:nvPr>
        </p:nvGraphicFramePr>
        <p:xfrm>
          <a:off x="314720" y="1927220"/>
          <a:ext cx="2621440" cy="2133600"/>
        </p:xfrm>
        <a:graphic>
          <a:graphicData uri="http://schemas.openxmlformats.org/drawingml/2006/table">
            <a:tbl>
              <a:tblPr/>
              <a:tblGrid>
                <a:gridCol w="270121">
                  <a:extLst>
                    <a:ext uri="{9D8B030D-6E8A-4147-A177-3AD203B41FA5}">
                      <a16:colId xmlns:a16="http://schemas.microsoft.com/office/drawing/2014/main" val="20000"/>
                    </a:ext>
                  </a:extLst>
                </a:gridCol>
                <a:gridCol w="2351319">
                  <a:extLst>
                    <a:ext uri="{9D8B030D-6E8A-4147-A177-3AD203B41FA5}">
                      <a16:colId xmlns:a16="http://schemas.microsoft.com/office/drawing/2014/main" val="20001"/>
                    </a:ext>
                  </a:extLst>
                </a:gridCol>
              </a:tblGrid>
              <a:tr h="130866">
                <a:tc gridSpan="2">
                  <a:txBody>
                    <a:bodyPr/>
                    <a:lstStyle/>
                    <a:p>
                      <a:pPr>
                        <a:lnSpc>
                          <a:spcPct val="100000"/>
                        </a:lnSpc>
                        <a:tabLst>
                          <a:tab pos="0" algn="l"/>
                        </a:tabLst>
                      </a:pPr>
                      <a:r>
                        <a:rPr lang="nl" sz="1100" b="1" strike="noStrike" spc="-1" dirty="0">
                          <a:solidFill>
                            <a:srgbClr val="FFFFFF"/>
                          </a:solidFill>
                          <a:latin typeface="Calibri"/>
                        </a:rPr>
                        <a:t>TR2021 - Definitive</a:t>
                      </a:r>
                      <a:endParaRPr lang="nl-BE" sz="1100" b="0" strike="noStrike" spc="-1" dirty="0">
                        <a:latin typeface="Arial"/>
                      </a:endParaRPr>
                    </a:p>
                  </a:txBody>
                  <a:tcPr>
                    <a:lnL w="12240">
                      <a:solidFill>
                        <a:srgbClr val="4F6228"/>
                      </a:solidFill>
                    </a:lnL>
                    <a:lnR w="12240">
                      <a:solidFill>
                        <a:srgbClr val="4F6228"/>
                      </a:solidFill>
                    </a:lnR>
                    <a:lnT w="12240">
                      <a:solidFill>
                        <a:srgbClr val="4F6228"/>
                      </a:solidFill>
                    </a:lnT>
                    <a:lnB w="12240">
                      <a:solidFill>
                        <a:srgbClr val="4F6228"/>
                      </a:solidFill>
                    </a:lnB>
                    <a:solidFill>
                      <a:srgbClr val="8DC26A"/>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130866">
                <a:tc gridSpan="2">
                  <a:txBody>
                    <a:bodyPr/>
                    <a:lstStyle/>
                    <a:p>
                      <a:pPr>
                        <a:lnSpc>
                          <a:spcPct val="100000"/>
                        </a:lnSpc>
                        <a:tabLst>
                          <a:tab pos="0" algn="l"/>
                        </a:tabLst>
                      </a:pPr>
                      <a:r>
                        <a:rPr lang="nl" sz="1100" b="0" strike="noStrike" spc="-1" dirty="0">
                          <a:solidFill>
                            <a:srgbClr val="000000"/>
                          </a:solidFill>
                          <a:latin typeface="Calibri"/>
                        </a:rPr>
                        <a:t>IC 249 - exchange metering data GV</a:t>
                      </a:r>
                      <a:endParaRPr lang="nl-BE" sz="1100" b="0" strike="noStrike" spc="-1" dirty="0">
                        <a:latin typeface="Arial"/>
                      </a:endParaRPr>
                    </a:p>
                  </a:txBody>
                  <a:tcPr>
                    <a:lnL w="12240">
                      <a:solidFill>
                        <a:srgbClr val="4F6228"/>
                      </a:solidFill>
                    </a:lnL>
                    <a:lnR w="12240">
                      <a:solidFill>
                        <a:srgbClr val="4F6228"/>
                      </a:solidFill>
                    </a:lnR>
                    <a:lnT w="12240">
                      <a:solidFill>
                        <a:srgbClr val="4F6228"/>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130866">
                <a:tc gridSpan="2">
                  <a:txBody>
                    <a:bodyPr/>
                    <a:lstStyle/>
                    <a:p>
                      <a:pPr>
                        <a:lnSpc>
                          <a:spcPct val="100000"/>
                        </a:lnSpc>
                        <a:tabLst>
                          <a:tab pos="0" algn="l"/>
                        </a:tabLst>
                      </a:pPr>
                      <a:r>
                        <a:rPr lang="nl" sz="1100" b="0" strike="noStrike" spc="-1" dirty="0">
                          <a:solidFill>
                            <a:srgbClr val="000000"/>
                          </a:solidFill>
                          <a:latin typeface="Calibri"/>
                        </a:rPr>
                        <a:t>IC 248 - revision metering data</a:t>
                      </a:r>
                      <a:endParaRPr lang="nl-BE" sz="1100" b="0" strike="noStrike" spc="-1" dirty="0">
                        <a:latin typeface="Arial"/>
                      </a:endParaRPr>
                    </a:p>
                  </a:txBody>
                  <a:tcPr>
                    <a:lnL w="12240">
                      <a:solidFill>
                        <a:srgbClr val="4F6228"/>
                      </a:solidFill>
                    </a:lnL>
                    <a:lnR w="12240">
                      <a:solidFill>
                        <a:srgbClr val="4F6228"/>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130866">
                <a:tc gridSpan="2">
                  <a:txBody>
                    <a:bodyPr/>
                    <a:lstStyle/>
                    <a:p>
                      <a:pPr>
                        <a:lnSpc>
                          <a:spcPct val="100000"/>
                        </a:lnSpc>
                        <a:tabLst>
                          <a:tab pos="0" algn="l"/>
                        </a:tabLst>
                      </a:pPr>
                      <a:r>
                        <a:rPr lang="nl" sz="1100" b="0" strike="noStrike" spc="-1" dirty="0">
                          <a:solidFill>
                            <a:srgbClr val="000000"/>
                          </a:solidFill>
                          <a:latin typeface="Calibri"/>
                        </a:rPr>
                        <a:t>Introduction xml metering data GV</a:t>
                      </a:r>
                      <a:endParaRPr lang="nl-BE" sz="1100" b="0" strike="noStrike" spc="-1" dirty="0">
                        <a:latin typeface="Arial"/>
                      </a:endParaRPr>
                    </a:p>
                  </a:txBody>
                  <a:tcPr>
                    <a:lnL w="12240">
                      <a:solidFill>
                        <a:srgbClr val="4F6228"/>
                      </a:solidFill>
                    </a:lnL>
                    <a:lnR w="12240">
                      <a:solidFill>
                        <a:srgbClr val="4F6228"/>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3"/>
                  </a:ext>
                </a:extLst>
              </a:tr>
              <a:tr h="184752">
                <a:tc>
                  <a:txBody>
                    <a:bodyPr/>
                    <a:lstStyle/>
                    <a:p>
                      <a:endParaRPr lang="nl-NL"/>
                    </a:p>
                  </a:txBody>
                  <a:tcPr>
                    <a:lnL w="12240">
                      <a:solidFill>
                        <a:srgbClr val="4F6228"/>
                      </a:solidFill>
                    </a:lnL>
                    <a:lnR w="6480">
                      <a:solidFill>
                        <a:srgbClr val="BFBFBF"/>
                      </a:solidFill>
                    </a:lnR>
                    <a:lnT w="6480" cap="flat" cmpd="sng" algn="ctr">
                      <a:solidFill>
                        <a:srgbClr val="BFBFBF"/>
                      </a:solidFill>
                      <a:prstDash val="solid"/>
                      <a:round/>
                      <a:headEnd type="none" w="med" len="med"/>
                      <a:tailEnd type="none" w="med" len="med"/>
                    </a:lnT>
                    <a:lnB w="6480">
                      <a:solidFill>
                        <a:srgbClr val="BFBFBF"/>
                      </a:solidFill>
                    </a:lnB>
                    <a:noFill/>
                  </a:tcPr>
                </a:tc>
                <a:tc rowSpan="3">
                  <a:txBody>
                    <a:bodyPr/>
                    <a:lstStyle/>
                    <a:p>
                      <a:endParaRPr lang="nl-NL" dirty="0"/>
                    </a:p>
                  </a:txBody>
                  <a:tcPr>
                    <a:lnL w="6480">
                      <a:solidFill>
                        <a:srgbClr val="BFBFBF"/>
                      </a:solidFill>
                    </a:lnL>
                    <a:lnR w="12240" cap="flat" cmpd="sng" algn="ctr">
                      <a:solidFill>
                        <a:srgbClr val="4F6228"/>
                      </a:solidFill>
                      <a:prstDash val="solid"/>
                      <a:round/>
                      <a:headEnd type="none" w="med" len="med"/>
                      <a:tailEnd type="none" w="med" len="med"/>
                    </a:lnR>
                    <a:lnT w="6480">
                      <a:solidFill>
                        <a:srgbClr val="BFBFBF"/>
                      </a:solidFill>
                    </a:lnT>
                    <a:lnB w="1224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10004"/>
                  </a:ext>
                </a:extLst>
              </a:tr>
              <a:tr h="184752">
                <a:tc>
                  <a:txBody>
                    <a:bodyPr/>
                    <a:lstStyle/>
                    <a:p>
                      <a:endParaRPr lang="nl-NL"/>
                    </a:p>
                  </a:txBody>
                  <a:tcPr>
                    <a:lnL w="12240">
                      <a:solidFill>
                        <a:srgbClr val="4F6228"/>
                      </a:solidFill>
                    </a:lnL>
                    <a:lnR w="6480">
                      <a:solidFill>
                        <a:srgbClr val="BFBFBF"/>
                      </a:solidFill>
                    </a:lnR>
                    <a:lnT w="6480">
                      <a:solidFill>
                        <a:srgbClr val="BFBFBF"/>
                      </a:solidFill>
                    </a:lnT>
                    <a:lnB w="6480">
                      <a:solidFill>
                        <a:srgbClr val="BFBFBF"/>
                      </a:solidFill>
                    </a:lnB>
                    <a:noFill/>
                  </a:tcPr>
                </a:tc>
                <a:tc vMerge="1">
                  <a:txBody>
                    <a:bodyPr/>
                    <a:lstStyle/>
                    <a:p>
                      <a:endParaRPr lang="nl-NL" dirty="0"/>
                    </a:p>
                  </a:txBody>
                  <a:tcPr>
                    <a:lnL w="6480">
                      <a:solidFill>
                        <a:srgbClr val="BFBFBF"/>
                      </a:solidFill>
                    </a:lnL>
                    <a:lnR w="12240">
                      <a:solidFill>
                        <a:srgbClr val="4F6228"/>
                      </a:solidFill>
                    </a:lnR>
                    <a:lnT w="6480">
                      <a:solidFill>
                        <a:srgbClr val="BFBFBF"/>
                      </a:solidFill>
                    </a:lnT>
                    <a:lnB w="6480">
                      <a:solidFill>
                        <a:srgbClr val="BFBFBF"/>
                      </a:solidFill>
                    </a:lnB>
                    <a:noFill/>
                  </a:tcPr>
                </a:tc>
                <a:extLst>
                  <a:ext uri="{0D108BD9-81ED-4DB2-BD59-A6C34878D82A}">
                    <a16:rowId xmlns:a16="http://schemas.microsoft.com/office/drawing/2014/main" val="10005"/>
                  </a:ext>
                </a:extLst>
              </a:tr>
              <a:tr h="184752">
                <a:tc>
                  <a:txBody>
                    <a:bodyPr/>
                    <a:lstStyle/>
                    <a:p>
                      <a:endParaRPr lang="nl-NL" dirty="0"/>
                    </a:p>
                  </a:txBody>
                  <a:tcPr>
                    <a:lnL w="12240">
                      <a:solidFill>
                        <a:srgbClr val="4F6228"/>
                      </a:solidFill>
                    </a:lnL>
                    <a:lnR w="6480">
                      <a:solidFill>
                        <a:srgbClr val="BFBFBF"/>
                      </a:solidFill>
                    </a:lnR>
                    <a:lnT w="6480">
                      <a:solidFill>
                        <a:srgbClr val="BFBFBF"/>
                      </a:solidFill>
                    </a:lnT>
                    <a:lnB w="12240">
                      <a:solidFill>
                        <a:srgbClr val="4F6228"/>
                      </a:solidFill>
                    </a:lnB>
                    <a:noFill/>
                  </a:tcPr>
                </a:tc>
                <a:tc vMerge="1">
                  <a:txBody>
                    <a:bodyPr/>
                    <a:lstStyle/>
                    <a:p>
                      <a:endParaRPr lang="nl-NL" dirty="0"/>
                    </a:p>
                  </a:txBody>
                  <a:tcPr>
                    <a:lnL w="6480">
                      <a:solidFill>
                        <a:srgbClr val="BFBFBF"/>
                      </a:solidFill>
                    </a:lnL>
                    <a:lnR w="12240">
                      <a:solidFill>
                        <a:srgbClr val="4F6228"/>
                      </a:solidFill>
                    </a:lnR>
                    <a:lnT w="6480">
                      <a:solidFill>
                        <a:srgbClr val="BFBFBF"/>
                      </a:solidFill>
                    </a:lnT>
                    <a:lnB w="12240">
                      <a:solidFill>
                        <a:srgbClr val="4F6228"/>
                      </a:solidFill>
                    </a:lnB>
                    <a:noFill/>
                  </a:tcPr>
                </a:tc>
                <a:extLst>
                  <a:ext uri="{0D108BD9-81ED-4DB2-BD59-A6C34878D82A}">
                    <a16:rowId xmlns:a16="http://schemas.microsoft.com/office/drawing/2014/main" val="10006"/>
                  </a:ext>
                </a:extLst>
              </a:tr>
            </a:tbl>
          </a:graphicData>
        </a:graphic>
      </p:graphicFrame>
      <p:graphicFrame>
        <p:nvGraphicFramePr>
          <p:cNvPr id="16" name="Table 12"/>
          <p:cNvGraphicFramePr/>
          <p:nvPr>
            <p:extLst>
              <p:ext uri="{D42A27DB-BD31-4B8C-83A1-F6EECF244321}">
                <p14:modId xmlns:p14="http://schemas.microsoft.com/office/powerpoint/2010/main" val="3749011074"/>
              </p:ext>
            </p:extLst>
          </p:nvPr>
        </p:nvGraphicFramePr>
        <p:xfrm>
          <a:off x="314720" y="3033360"/>
          <a:ext cx="2621440" cy="1554480"/>
        </p:xfrm>
        <a:graphic>
          <a:graphicData uri="http://schemas.openxmlformats.org/drawingml/2006/table">
            <a:tbl>
              <a:tblPr/>
              <a:tblGrid>
                <a:gridCol w="273021">
                  <a:extLst>
                    <a:ext uri="{9D8B030D-6E8A-4147-A177-3AD203B41FA5}">
                      <a16:colId xmlns:a16="http://schemas.microsoft.com/office/drawing/2014/main" val="20000"/>
                    </a:ext>
                  </a:extLst>
                </a:gridCol>
                <a:gridCol w="2348419">
                  <a:extLst>
                    <a:ext uri="{9D8B030D-6E8A-4147-A177-3AD203B41FA5}">
                      <a16:colId xmlns:a16="http://schemas.microsoft.com/office/drawing/2014/main" val="20001"/>
                    </a:ext>
                  </a:extLst>
                </a:gridCol>
              </a:tblGrid>
              <a:tr h="194334">
                <a:tc gridSpan="2">
                  <a:txBody>
                    <a:bodyPr/>
                    <a:lstStyle/>
                    <a:p>
                      <a:pPr>
                        <a:lnSpc>
                          <a:spcPct val="100000"/>
                        </a:lnSpc>
                        <a:tabLst>
                          <a:tab pos="0" algn="l"/>
                        </a:tabLst>
                      </a:pPr>
                      <a:r>
                        <a:rPr lang="nl" sz="700" b="1" strike="noStrike" spc="-1" dirty="0">
                          <a:solidFill>
                            <a:srgbClr val="FFFFFF"/>
                          </a:solidFill>
                          <a:latin typeface="Calibri"/>
                        </a:rPr>
                        <a:t>TRANCHE 2</a:t>
                      </a:r>
                      <a:endParaRPr lang="nl-BE" sz="700" b="0" strike="noStrike" spc="-1" dirty="0">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194334">
                <a:tc gridSpan="2">
                  <a:txBody>
                    <a:bodyPr/>
                    <a:lstStyle/>
                    <a:p>
                      <a:pPr>
                        <a:lnSpc>
                          <a:spcPct val="100000"/>
                        </a:lnSpc>
                        <a:spcBef>
                          <a:spcPts val="10"/>
                        </a:spcBef>
                        <a:spcAft>
                          <a:spcPts val="10"/>
                        </a:spcAft>
                        <a:tabLst>
                          <a:tab pos="0" algn="l"/>
                        </a:tabLst>
                      </a:pPr>
                      <a:r>
                        <a:rPr lang="nl" sz="700" b="0" strike="noStrike" spc="-1" dirty="0">
                          <a:solidFill>
                            <a:srgbClr val="000000"/>
                          </a:solidFill>
                          <a:latin typeface="Calibri"/>
                        </a:rPr>
                        <a:t>Temporary solution allocaton profile</a:t>
                      </a:r>
                      <a:endParaRPr lang="nl-BE" sz="70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194334">
                <a:tc gridSpan="2">
                  <a:txBody>
                    <a:bodyPr/>
                    <a:lstStyle/>
                    <a:p>
                      <a:pPr>
                        <a:lnSpc>
                          <a:spcPct val="100000"/>
                        </a:lnSpc>
                        <a:spcBef>
                          <a:spcPts val="10"/>
                        </a:spcBef>
                        <a:spcAft>
                          <a:spcPts val="10"/>
                        </a:spcAft>
                        <a:tabLst>
                          <a:tab pos="0" algn="l"/>
                        </a:tabLst>
                      </a:pPr>
                      <a:r>
                        <a:rPr lang="nl" sz="700" b="0" strike="noStrike" spc="-1" dirty="0">
                          <a:solidFill>
                            <a:srgbClr val="000000"/>
                          </a:solidFill>
                          <a:latin typeface="Calibri"/>
                        </a:rPr>
                        <a:t>Allocation GV</a:t>
                      </a:r>
                      <a:endParaRPr lang="nl-BE" sz="7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194334">
                <a:tc gridSpan="2">
                  <a:txBody>
                    <a:bodyPr/>
                    <a:lstStyle/>
                    <a:p>
                      <a:pPr>
                        <a:lnSpc>
                          <a:spcPct val="100000"/>
                        </a:lnSpc>
                        <a:spcBef>
                          <a:spcPts val="10"/>
                        </a:spcBef>
                        <a:spcAft>
                          <a:spcPts val="10"/>
                        </a:spcAft>
                        <a:tabLst>
                          <a:tab pos="0" algn="l"/>
                        </a:tabLst>
                      </a:pPr>
                      <a:r>
                        <a:rPr lang="nl" sz="700" b="0" strike="noStrike" spc="-1" dirty="0">
                          <a:solidFill>
                            <a:srgbClr val="000000"/>
                          </a:solidFill>
                          <a:latin typeface="Calibri"/>
                        </a:rPr>
                        <a:t>Introduction xml allocaton</a:t>
                      </a:r>
                      <a:endParaRPr lang="nl-BE" sz="7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3"/>
                  </a:ext>
                </a:extLst>
              </a:tr>
              <a:tr h="194334">
                <a:tc gridSpan="2">
                  <a:txBody>
                    <a:bodyPr/>
                    <a:lstStyle/>
                    <a:p>
                      <a:pPr>
                        <a:lnSpc>
                          <a:spcPct val="100000"/>
                        </a:lnSpc>
                        <a:spcBef>
                          <a:spcPts val="10"/>
                        </a:spcBef>
                        <a:spcAft>
                          <a:spcPts val="10"/>
                        </a:spcAft>
                        <a:tabLst>
                          <a:tab pos="0" algn="l"/>
                        </a:tabLst>
                      </a:pPr>
                      <a:r>
                        <a:rPr lang="nl" sz="700" b="0" strike="noStrike" spc="-1" dirty="0">
                          <a:solidFill>
                            <a:srgbClr val="000000"/>
                          </a:solidFill>
                          <a:latin typeface="Calibri"/>
                        </a:rPr>
                        <a:t>Settlement SMA</a:t>
                      </a:r>
                      <a:endParaRPr lang="nl-BE" sz="7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4"/>
                  </a:ext>
                </a:extLst>
              </a:tr>
              <a:tr h="194334">
                <a:tc gridSpan="2">
                  <a:txBody>
                    <a:bodyPr/>
                    <a:lstStyle/>
                    <a:p>
                      <a:pPr>
                        <a:lnSpc>
                          <a:spcPct val="100000"/>
                        </a:lnSpc>
                        <a:spcBef>
                          <a:spcPts val="10"/>
                        </a:spcBef>
                        <a:spcAft>
                          <a:spcPts val="10"/>
                        </a:spcAft>
                        <a:tabLst>
                          <a:tab pos="0" algn="l"/>
                        </a:tabLst>
                      </a:pPr>
                      <a:r>
                        <a:rPr lang="nl" sz="700" b="0" strike="noStrike" spc="-1" dirty="0">
                          <a:solidFill>
                            <a:srgbClr val="000000"/>
                          </a:solidFill>
                          <a:latin typeface="Calibri"/>
                        </a:rPr>
                        <a:t>Metering correction report</a:t>
                      </a:r>
                      <a:endParaRPr lang="nl-BE" sz="7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5"/>
                  </a:ext>
                </a:extLst>
              </a:tr>
              <a:tr h="274354">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6"/>
                  </a:ext>
                </a:extLst>
              </a:tr>
            </a:tbl>
          </a:graphicData>
        </a:graphic>
      </p:graphicFrame>
      <p:graphicFrame>
        <p:nvGraphicFramePr>
          <p:cNvPr id="17" name="Table 13"/>
          <p:cNvGraphicFramePr/>
          <p:nvPr>
            <p:extLst>
              <p:ext uri="{D42A27DB-BD31-4B8C-83A1-F6EECF244321}">
                <p14:modId xmlns:p14="http://schemas.microsoft.com/office/powerpoint/2010/main" val="3089456843"/>
              </p:ext>
            </p:extLst>
          </p:nvPr>
        </p:nvGraphicFramePr>
        <p:xfrm>
          <a:off x="314720" y="4266600"/>
          <a:ext cx="2611800" cy="1356360"/>
        </p:xfrm>
        <a:graphic>
          <a:graphicData uri="http://schemas.openxmlformats.org/drawingml/2006/table">
            <a:tbl>
              <a:tblPr/>
              <a:tblGrid>
                <a:gridCol w="274320">
                  <a:extLst>
                    <a:ext uri="{9D8B030D-6E8A-4147-A177-3AD203B41FA5}">
                      <a16:colId xmlns:a16="http://schemas.microsoft.com/office/drawing/2014/main" val="20000"/>
                    </a:ext>
                  </a:extLst>
                </a:gridCol>
                <a:gridCol w="2337480">
                  <a:extLst>
                    <a:ext uri="{9D8B030D-6E8A-4147-A177-3AD203B41FA5}">
                      <a16:colId xmlns:a16="http://schemas.microsoft.com/office/drawing/2014/main" val="20001"/>
                    </a:ext>
                  </a:extLst>
                </a:gridCol>
              </a:tblGrid>
              <a:tr h="169208">
                <a:tc gridSpan="2">
                  <a:txBody>
                    <a:bodyPr/>
                    <a:lstStyle/>
                    <a:p>
                      <a:pPr>
                        <a:lnSpc>
                          <a:spcPct val="100000"/>
                        </a:lnSpc>
                        <a:tabLst>
                          <a:tab pos="0" algn="l"/>
                        </a:tabLst>
                      </a:pPr>
                      <a:r>
                        <a:rPr lang="nl" sz="1100" b="1" strike="noStrike" spc="-1" dirty="0">
                          <a:solidFill>
                            <a:srgbClr val="FFFFFF"/>
                          </a:solidFill>
                          <a:latin typeface="Calibri"/>
                        </a:rPr>
                        <a:t>FB1</a:t>
                      </a:r>
                      <a:endParaRPr lang="nl-BE" sz="1100" b="0" strike="noStrike" spc="-1" dirty="0">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169208">
                <a:tc gridSpan="2">
                  <a:txBody>
                    <a:bodyPr/>
                    <a:lstStyle/>
                    <a:p>
                      <a:pPr>
                        <a:lnSpc>
                          <a:spcPct val="100000"/>
                        </a:lnSpc>
                        <a:tabLst>
                          <a:tab pos="0" algn="l"/>
                        </a:tabLst>
                      </a:pPr>
                      <a:r>
                        <a:rPr lang="nl" sz="600" b="0" strike="noStrike" spc="-1" dirty="0">
                          <a:solidFill>
                            <a:srgbClr val="000000"/>
                          </a:solidFill>
                          <a:latin typeface="Calibri"/>
                        </a:rPr>
                        <a:t>Settlement issues</a:t>
                      </a:r>
                      <a:endParaRPr lang="nl-BE" sz="60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169208">
                <a:tc gridSpan="2">
                  <a:txBody>
                    <a:bodyPr/>
                    <a:lstStyle/>
                    <a:p>
                      <a:pPr>
                        <a:lnSpc>
                          <a:spcPct val="100000"/>
                        </a:lnSpc>
                        <a:tabLst>
                          <a:tab pos="0" algn="l"/>
                        </a:tabLst>
                      </a:pPr>
                      <a:r>
                        <a:rPr lang="nl" sz="600" b="0" strike="noStrike" spc="-1" dirty="0">
                          <a:solidFill>
                            <a:srgbClr val="000000"/>
                          </a:solidFill>
                          <a:latin typeface="Calibri"/>
                        </a:rPr>
                        <a:t>Introduction XML settlement</a:t>
                      </a:r>
                      <a:endParaRPr lang="nl-BE" sz="6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169208">
                <a:tc gridSpan="2">
                  <a:txBody>
                    <a:bodyPr/>
                    <a:lstStyle/>
                    <a:p>
                      <a:pPr>
                        <a:lnSpc>
                          <a:spcPct val="100000"/>
                        </a:lnSpc>
                        <a:tabLst>
                          <a:tab pos="0" algn="l"/>
                        </a:tabLst>
                      </a:pPr>
                      <a:r>
                        <a:rPr lang="nl" sz="600" b="0" strike="noStrike" spc="-1" dirty="0">
                          <a:solidFill>
                            <a:srgbClr val="000000"/>
                          </a:solidFill>
                          <a:latin typeface="Calibri"/>
                        </a:rPr>
                        <a:t>Metering errors GV correction process</a:t>
                      </a:r>
                      <a:endParaRPr lang="nl-BE" sz="6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3"/>
                  </a:ext>
                </a:extLst>
              </a:tr>
              <a:tr h="169208">
                <a:tc gridSpan="2">
                  <a:txBody>
                    <a:bodyPr/>
                    <a:lstStyle/>
                    <a:p>
                      <a:pPr>
                        <a:lnSpc>
                          <a:spcPct val="100000"/>
                        </a:lnSpc>
                        <a:tabLst>
                          <a:tab pos="0" algn="l"/>
                        </a:tabLst>
                      </a:pPr>
                      <a:r>
                        <a:rPr lang="nl" sz="600" b="0" strike="noStrike" spc="-1" dirty="0">
                          <a:solidFill>
                            <a:srgbClr val="000000"/>
                          </a:solidFill>
                          <a:latin typeface="Calibri"/>
                        </a:rPr>
                        <a:t>SMA repair</a:t>
                      </a:r>
                      <a:endParaRPr lang="nl-BE" sz="6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4"/>
                  </a:ext>
                </a:extLst>
              </a:tr>
              <a:tr h="238881">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5"/>
                  </a:ext>
                </a:extLst>
              </a:tr>
            </a:tbl>
          </a:graphicData>
        </a:graphic>
      </p:graphicFrame>
      <p:graphicFrame>
        <p:nvGraphicFramePr>
          <p:cNvPr id="18" name="Table 14"/>
          <p:cNvGraphicFramePr/>
          <p:nvPr>
            <p:extLst>
              <p:ext uri="{D42A27DB-BD31-4B8C-83A1-F6EECF244321}">
                <p14:modId xmlns:p14="http://schemas.microsoft.com/office/powerpoint/2010/main" val="3205000212"/>
              </p:ext>
            </p:extLst>
          </p:nvPr>
        </p:nvGraphicFramePr>
        <p:xfrm>
          <a:off x="323720" y="5420880"/>
          <a:ext cx="2602800" cy="1061280"/>
        </p:xfrm>
        <a:graphic>
          <a:graphicData uri="http://schemas.openxmlformats.org/drawingml/2006/table">
            <a:tbl>
              <a:tblPr/>
              <a:tblGrid>
                <a:gridCol w="268200">
                  <a:extLst>
                    <a:ext uri="{9D8B030D-6E8A-4147-A177-3AD203B41FA5}">
                      <a16:colId xmlns:a16="http://schemas.microsoft.com/office/drawing/2014/main" val="20000"/>
                    </a:ext>
                  </a:extLst>
                </a:gridCol>
                <a:gridCol w="2334600">
                  <a:extLst>
                    <a:ext uri="{9D8B030D-6E8A-4147-A177-3AD203B41FA5}">
                      <a16:colId xmlns:a16="http://schemas.microsoft.com/office/drawing/2014/main" val="20001"/>
                    </a:ext>
                  </a:extLst>
                </a:gridCol>
              </a:tblGrid>
              <a:tr h="231840">
                <a:tc gridSpan="2">
                  <a:txBody>
                    <a:bodyPr/>
                    <a:lstStyle/>
                    <a:p>
                      <a:pPr>
                        <a:lnSpc>
                          <a:spcPct val="100000"/>
                        </a:lnSpc>
                        <a:tabLst>
                          <a:tab pos="0" algn="l"/>
                        </a:tabLst>
                      </a:pPr>
                      <a:r>
                        <a:rPr lang="nl" sz="800" b="1" strike="noStrike" spc="-1" dirty="0">
                          <a:solidFill>
                            <a:srgbClr val="FFFFFF"/>
                          </a:solidFill>
                          <a:latin typeface="Calibri"/>
                        </a:rPr>
                        <a:t>FB2</a:t>
                      </a:r>
                      <a:endParaRPr lang="nl-BE" sz="800" b="0" strike="noStrike" spc="-1" dirty="0">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chemeClr val="bg1">
                        <a:lumMod val="6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231840">
                <a:tc gridSpan="2">
                  <a:txBody>
                    <a:bodyPr/>
                    <a:lstStyle/>
                    <a:p>
                      <a:pPr>
                        <a:lnSpc>
                          <a:spcPct val="100000"/>
                        </a:lnSpc>
                        <a:tabLst>
                          <a:tab pos="0" algn="l"/>
                        </a:tabLst>
                      </a:pPr>
                      <a:r>
                        <a:rPr lang="nl" sz="800" b="0" strike="noStrike" spc="-1" dirty="0">
                          <a:solidFill>
                            <a:srgbClr val="000000"/>
                          </a:solidFill>
                          <a:latin typeface="Calibri"/>
                        </a:rPr>
                        <a:t>Allocation grid loss</a:t>
                      </a:r>
                      <a:endParaRPr lang="nl-BE" sz="80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231840">
                <a:tc gridSpan="2">
                  <a:txBody>
                    <a:bodyPr/>
                    <a:lstStyle/>
                    <a:p>
                      <a:pPr>
                        <a:lnSpc>
                          <a:spcPct val="100000"/>
                        </a:lnSpc>
                        <a:tabLst>
                          <a:tab pos="0" algn="l"/>
                        </a:tabLst>
                      </a:pPr>
                      <a:r>
                        <a:rPr lang="nl" sz="800" b="0" strike="noStrike" spc="-1" dirty="0">
                          <a:solidFill>
                            <a:srgbClr val="000000"/>
                          </a:solidFill>
                          <a:latin typeface="Calibri"/>
                        </a:rPr>
                        <a:t>Residual volume configuraton</a:t>
                      </a:r>
                      <a:endParaRPr lang="nl-BE" sz="8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347760">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3"/>
                  </a:ext>
                </a:extLst>
              </a:tr>
            </a:tbl>
          </a:graphicData>
        </a:graphic>
      </p:graphicFrame>
      <p:graphicFrame>
        <p:nvGraphicFramePr>
          <p:cNvPr id="19" name="Table 20"/>
          <p:cNvGraphicFramePr/>
          <p:nvPr>
            <p:extLst>
              <p:ext uri="{D42A27DB-BD31-4B8C-83A1-F6EECF244321}">
                <p14:modId xmlns:p14="http://schemas.microsoft.com/office/powerpoint/2010/main" val="2609092161"/>
              </p:ext>
            </p:extLst>
          </p:nvPr>
        </p:nvGraphicFramePr>
        <p:xfrm>
          <a:off x="314080" y="6190920"/>
          <a:ext cx="2602800" cy="1088520"/>
        </p:xfrm>
        <a:graphic>
          <a:graphicData uri="http://schemas.openxmlformats.org/drawingml/2006/table">
            <a:tbl>
              <a:tblPr/>
              <a:tblGrid>
                <a:gridCol w="268200">
                  <a:extLst>
                    <a:ext uri="{9D8B030D-6E8A-4147-A177-3AD203B41FA5}">
                      <a16:colId xmlns:a16="http://schemas.microsoft.com/office/drawing/2014/main" val="20000"/>
                    </a:ext>
                  </a:extLst>
                </a:gridCol>
                <a:gridCol w="2334600">
                  <a:extLst>
                    <a:ext uri="{9D8B030D-6E8A-4147-A177-3AD203B41FA5}">
                      <a16:colId xmlns:a16="http://schemas.microsoft.com/office/drawing/2014/main" val="20001"/>
                    </a:ext>
                  </a:extLst>
                </a:gridCol>
              </a:tblGrid>
              <a:tr h="231840">
                <a:tc gridSpan="2">
                  <a:txBody>
                    <a:bodyPr/>
                    <a:lstStyle/>
                    <a:p>
                      <a:pPr>
                        <a:lnSpc>
                          <a:spcPct val="100000"/>
                        </a:lnSpc>
                        <a:tabLst>
                          <a:tab pos="0" algn="l"/>
                        </a:tabLst>
                      </a:pPr>
                      <a:r>
                        <a:rPr lang="nl" sz="1100" b="1" strike="noStrike" spc="-1">
                          <a:solidFill>
                            <a:srgbClr val="FFFFFF"/>
                          </a:solidFill>
                          <a:latin typeface="Calibri"/>
                        </a:rPr>
                        <a:t>FB3</a:t>
                      </a:r>
                      <a:endParaRPr lang="nl-BE" sz="1100" b="0" strike="noStrike" spc="-1">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231840">
                <a:tc gridSpan="2">
                  <a:txBody>
                    <a:bodyPr/>
                    <a:lstStyle/>
                    <a:p>
                      <a:pPr>
                        <a:lnSpc>
                          <a:spcPct val="100000"/>
                        </a:lnSpc>
                        <a:tabLst>
                          <a:tab pos="0" algn="l"/>
                        </a:tabLst>
                      </a:pPr>
                      <a:r>
                        <a:rPr lang="nl" sz="800" b="0" strike="noStrike" spc="-1">
                          <a:solidFill>
                            <a:srgbClr val="000000"/>
                          </a:solidFill>
                          <a:latin typeface="Calibri"/>
                        </a:rPr>
                        <a:t>cSMA</a:t>
                      </a:r>
                      <a:endParaRPr lang="nl-BE" sz="800" b="0" strike="noStrike" spc="-1">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231840">
                <a:tc gridSpan="2">
                  <a:txBody>
                    <a:bodyPr/>
                    <a:lstStyle/>
                    <a:p>
                      <a:pPr>
                        <a:lnSpc>
                          <a:spcPct val="100000"/>
                        </a:lnSpc>
                        <a:tabLst>
                          <a:tab pos="0" algn="l"/>
                        </a:tabLst>
                      </a:pPr>
                      <a:r>
                        <a:rPr lang="nl" sz="800" b="0" strike="noStrike" spc="-1" dirty="0">
                          <a:solidFill>
                            <a:srgbClr val="000000"/>
                          </a:solidFill>
                          <a:latin typeface="Calibri"/>
                        </a:rPr>
                        <a:t>Optimisatione metering chain KV</a:t>
                      </a:r>
                      <a:endParaRPr lang="nl-BE" sz="8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solidFill>
                      <a:schemeClr val="bg1">
                        <a:lumMod val="85000"/>
                      </a:schemeClr>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347760">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AFE4814B-6522-45B2-80A6-ABB919CAA357}" type="slidenum">
              <a:rPr lang="nl-NL" sz="1200" b="0" strike="noStrike" spc="-1">
                <a:solidFill>
                  <a:srgbClr val="F6BC25"/>
                </a:solidFill>
                <a:latin typeface="Calibri"/>
                <a:ea typeface="DejaVu Sans"/>
              </a:rPr>
              <a:t>16</a:t>
            </a:fld>
            <a:endParaRPr lang="nl-BE" sz="1200" b="0" strike="noStrike" spc="-1">
              <a:latin typeface="Arial"/>
            </a:endParaRPr>
          </a:p>
        </p:txBody>
      </p:sp>
      <p:sp>
        <p:nvSpPr>
          <p:cNvPr id="355" name="CustomShape 2"/>
          <p:cNvSpPr/>
          <p:nvPr/>
        </p:nvSpPr>
        <p:spPr>
          <a:xfrm>
            <a:off x="480240" y="6190920"/>
            <a:ext cx="242640" cy="2286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CAB5146-FB88-4B5B-BADE-0E038F8E78AC}" type="slidenum">
              <a:rPr lang="nl-NL" sz="1200" b="0" strike="noStrike" spc="-1">
                <a:solidFill>
                  <a:srgbClr val="F6BC25"/>
                </a:solidFill>
                <a:latin typeface="Calibri"/>
                <a:ea typeface="DejaVu Sans"/>
              </a:rPr>
              <a:t>16</a:t>
            </a:fld>
            <a:endParaRPr lang="nl-BE" sz="1200" b="0" strike="noStrike" spc="-1">
              <a:latin typeface="Arial"/>
            </a:endParaRPr>
          </a:p>
        </p:txBody>
      </p:sp>
      <p:sp>
        <p:nvSpPr>
          <p:cNvPr id="356" name="CustomShape 3"/>
          <p:cNvSpPr/>
          <p:nvPr/>
        </p:nvSpPr>
        <p:spPr>
          <a:xfrm>
            <a:off x="289080" y="1143720"/>
            <a:ext cx="11986200" cy="326880"/>
          </a:xfrm>
          <a:prstGeom prst="rect">
            <a:avLst/>
          </a:prstGeom>
          <a:noFill/>
          <a:ln w="0">
            <a:noFill/>
          </a:ln>
        </p:spPr>
        <p:style>
          <a:lnRef idx="0">
            <a:scrgbClr r="0" g="0" b="0"/>
          </a:lnRef>
          <a:fillRef idx="0">
            <a:scrgbClr r="0" g="0" b="0"/>
          </a:fillRef>
          <a:effectRef idx="0">
            <a:scrgbClr r="0" g="0" b="0"/>
          </a:effectRef>
          <a:fontRef idx="minor"/>
        </p:style>
      </p:sp>
      <p:sp>
        <p:nvSpPr>
          <p:cNvPr id="357" name="CustomShape 4"/>
          <p:cNvSpPr/>
          <p:nvPr/>
        </p:nvSpPr>
        <p:spPr>
          <a:xfrm>
            <a:off x="327600" y="1459440"/>
            <a:ext cx="9200880" cy="268920"/>
          </a:xfrm>
          <a:prstGeom prst="rect">
            <a:avLst/>
          </a:prstGeom>
          <a:noFill/>
          <a:ln w="0">
            <a:noFill/>
          </a:ln>
        </p:spPr>
        <p:style>
          <a:lnRef idx="0">
            <a:scrgbClr r="0" g="0" b="0"/>
          </a:lnRef>
          <a:fillRef idx="0">
            <a:scrgbClr r="0" g="0" b="0"/>
          </a:fillRef>
          <a:effectRef idx="0">
            <a:scrgbClr r="0" g="0" b="0"/>
          </a:effectRef>
          <a:fontRef idx="minor"/>
        </p:style>
      </p:sp>
      <p:pic>
        <p:nvPicPr>
          <p:cNvPr id="358" name="Picture 2"/>
          <p:cNvPicPr/>
          <p:nvPr/>
        </p:nvPicPr>
        <p:blipFill>
          <a:blip r:embed="rId2"/>
          <a:stretch/>
        </p:blipFill>
        <p:spPr>
          <a:xfrm>
            <a:off x="332280" y="1398240"/>
            <a:ext cx="11176920" cy="5457960"/>
          </a:xfrm>
          <a:prstGeom prst="rect">
            <a:avLst/>
          </a:prstGeom>
          <a:ln w="0">
            <a:noFill/>
          </a:ln>
        </p:spPr>
      </p:pic>
      <p:sp>
        <p:nvSpPr>
          <p:cNvPr id="359" name="CustomShape 5"/>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Allocatie 2.0 will be implemented in several releases</a:t>
            </a:r>
            <a:endParaRPr lang="nl-BE" sz="2800" b="0" strike="noStrike" spc="-1">
              <a:latin typeface="Arial"/>
            </a:endParaRPr>
          </a:p>
        </p:txBody>
      </p:sp>
      <p:sp>
        <p:nvSpPr>
          <p:cNvPr id="360" name="CustomShape 6"/>
          <p:cNvSpPr/>
          <p:nvPr/>
        </p:nvSpPr>
        <p:spPr>
          <a:xfrm>
            <a:off x="385920" y="1595520"/>
            <a:ext cx="1433880" cy="129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950" b="1" strike="noStrike" spc="-1">
                <a:solidFill>
                  <a:srgbClr val="FFFFFF"/>
                </a:solidFill>
                <a:latin typeface="Calibri"/>
                <a:ea typeface="DejaVu Sans"/>
              </a:rPr>
              <a:t>1. Milestone planning A2.0</a:t>
            </a:r>
            <a:endParaRPr lang="nl-BE" sz="950" b="0" strike="noStrike" spc="-1">
              <a:latin typeface="Arial"/>
            </a:endParaRPr>
          </a:p>
        </p:txBody>
      </p:sp>
      <p:sp>
        <p:nvSpPr>
          <p:cNvPr id="361" name="CustomShape 7"/>
          <p:cNvSpPr/>
          <p:nvPr/>
        </p:nvSpPr>
        <p:spPr>
          <a:xfrm>
            <a:off x="3407760" y="2581560"/>
            <a:ext cx="223920" cy="957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pPr>
            <a:r>
              <a:rPr lang="nl" sz="650" b="0" strike="noStrike" spc="-1">
                <a:solidFill>
                  <a:srgbClr val="FFFFFF"/>
                </a:solidFill>
                <a:latin typeface="Calibri"/>
                <a:ea typeface="DejaVu Sans"/>
              </a:rPr>
              <a:t>Construction</a:t>
            </a:r>
            <a:endParaRPr lang="nl-BE" sz="650" b="0" strike="noStrike" spc="-1">
              <a:latin typeface="Arial"/>
            </a:endParaRPr>
          </a:p>
        </p:txBody>
      </p:sp>
      <p:sp>
        <p:nvSpPr>
          <p:cNvPr id="362" name="CustomShape 8"/>
          <p:cNvSpPr/>
          <p:nvPr/>
        </p:nvSpPr>
        <p:spPr>
          <a:xfrm>
            <a:off x="4157640" y="2532960"/>
            <a:ext cx="293760" cy="1810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650" b="0" strike="noStrike" spc="-1">
                <a:solidFill>
                  <a:srgbClr val="FFFFFF"/>
                </a:solidFill>
                <a:latin typeface="Calibri"/>
                <a:ea typeface="DejaVu Sans"/>
              </a:rPr>
              <a:t>System test</a:t>
            </a:r>
            <a:endParaRPr lang="nl-BE" sz="650" b="0" strike="noStrike" spc="-1">
              <a:latin typeface="Arial"/>
            </a:endParaRPr>
          </a:p>
        </p:txBody>
      </p:sp>
      <p:sp>
        <p:nvSpPr>
          <p:cNvPr id="363" name="CustomShape 9"/>
          <p:cNvSpPr/>
          <p:nvPr/>
        </p:nvSpPr>
        <p:spPr>
          <a:xfrm>
            <a:off x="4556880" y="2480040"/>
            <a:ext cx="214560" cy="27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650" b="0" strike="noStrike" spc="-1">
                <a:solidFill>
                  <a:srgbClr val="FFFFFF"/>
                </a:solidFill>
                <a:latin typeface="Calibri"/>
                <a:ea typeface="DejaVu Sans"/>
              </a:rPr>
              <a:t>Acceptance test</a:t>
            </a:r>
            <a:endParaRPr lang="nl-BE" sz="650" b="0" strike="noStrike" spc="-1">
              <a:latin typeface="Arial"/>
            </a:endParaRPr>
          </a:p>
        </p:txBody>
      </p:sp>
      <p:sp>
        <p:nvSpPr>
          <p:cNvPr id="364" name="CustomShape 10"/>
          <p:cNvSpPr/>
          <p:nvPr/>
        </p:nvSpPr>
        <p:spPr>
          <a:xfrm>
            <a:off x="2938320" y="1709280"/>
            <a:ext cx="1583280" cy="8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650" b="0" strike="noStrike" spc="-12">
                <a:solidFill>
                  <a:srgbClr val="000000"/>
                </a:solidFill>
                <a:latin typeface="Calibri"/>
                <a:ea typeface="DejaVu Sans"/>
              </a:rPr>
              <a:t>Jan Feb Mar</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Apr May Jun Jul Aug</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Sep</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Oct Nov Dec</a:t>
            </a:r>
            <a:endParaRPr lang="nl-BE" sz="650" b="0" strike="noStrike" spc="-1">
              <a:latin typeface="Arial"/>
            </a:endParaRPr>
          </a:p>
        </p:txBody>
      </p:sp>
      <p:graphicFrame>
        <p:nvGraphicFramePr>
          <p:cNvPr id="365" name="Table 11"/>
          <p:cNvGraphicFramePr/>
          <p:nvPr/>
        </p:nvGraphicFramePr>
        <p:xfrm>
          <a:off x="335160" y="1905120"/>
          <a:ext cx="2602800" cy="2133600"/>
        </p:xfrm>
        <a:graphic>
          <a:graphicData uri="http://schemas.openxmlformats.org/drawingml/2006/table">
            <a:tbl>
              <a:tblPr/>
              <a:tblGrid>
                <a:gridCol w="268200">
                  <a:extLst>
                    <a:ext uri="{9D8B030D-6E8A-4147-A177-3AD203B41FA5}">
                      <a16:colId xmlns:a16="http://schemas.microsoft.com/office/drawing/2014/main" val="20000"/>
                    </a:ext>
                  </a:extLst>
                </a:gridCol>
                <a:gridCol w="2334600">
                  <a:extLst>
                    <a:ext uri="{9D8B030D-6E8A-4147-A177-3AD203B41FA5}">
                      <a16:colId xmlns:a16="http://schemas.microsoft.com/office/drawing/2014/main" val="20001"/>
                    </a:ext>
                  </a:extLst>
                </a:gridCol>
              </a:tblGrid>
              <a:tr h="231840">
                <a:tc gridSpan="2">
                  <a:txBody>
                    <a:bodyPr/>
                    <a:lstStyle/>
                    <a:p>
                      <a:pPr>
                        <a:lnSpc>
                          <a:spcPct val="100000"/>
                        </a:lnSpc>
                        <a:tabLst>
                          <a:tab pos="0" algn="l"/>
                        </a:tabLst>
                      </a:pPr>
                      <a:r>
                        <a:rPr lang="nl" sz="1100" b="1" strike="noStrike" spc="-1">
                          <a:solidFill>
                            <a:srgbClr val="FFFFFF"/>
                          </a:solidFill>
                          <a:latin typeface="Calibri"/>
                        </a:rPr>
                        <a:t>TR2021 - Definitive</a:t>
                      </a:r>
                      <a:endParaRPr lang="nl-BE" sz="1100" b="0" strike="noStrike" spc="-1">
                        <a:latin typeface="Arial"/>
                      </a:endParaRPr>
                    </a:p>
                  </a:txBody>
                  <a:tcPr>
                    <a:lnL w="12240">
                      <a:solidFill>
                        <a:srgbClr val="4F6228"/>
                      </a:solidFill>
                    </a:lnL>
                    <a:lnR w="12240">
                      <a:solidFill>
                        <a:srgbClr val="4F6228"/>
                      </a:solidFill>
                    </a:lnR>
                    <a:lnT w="12240">
                      <a:solidFill>
                        <a:srgbClr val="4F6228"/>
                      </a:solidFill>
                    </a:lnT>
                    <a:lnB w="12240">
                      <a:solidFill>
                        <a:srgbClr val="4F6228"/>
                      </a:solidFill>
                    </a:lnB>
                    <a:solidFill>
                      <a:srgbClr val="8DC26A"/>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231840">
                <a:tc gridSpan="2">
                  <a:txBody>
                    <a:bodyPr/>
                    <a:lstStyle/>
                    <a:p>
                      <a:pPr>
                        <a:lnSpc>
                          <a:spcPct val="100000"/>
                        </a:lnSpc>
                        <a:tabLst>
                          <a:tab pos="0" algn="l"/>
                        </a:tabLst>
                      </a:pPr>
                      <a:r>
                        <a:rPr lang="nl" sz="1100" b="0" strike="noStrike" spc="-1" dirty="0">
                          <a:solidFill>
                            <a:srgbClr val="000000"/>
                          </a:solidFill>
                          <a:latin typeface="Calibri"/>
                        </a:rPr>
                        <a:t>IC 249 - exchange metering data GV</a:t>
                      </a:r>
                      <a:endParaRPr lang="nl-BE" sz="1100" b="0" strike="noStrike" spc="-1" dirty="0">
                        <a:latin typeface="Arial"/>
                      </a:endParaRPr>
                    </a:p>
                  </a:txBody>
                  <a:tcPr>
                    <a:lnL w="12240">
                      <a:solidFill>
                        <a:srgbClr val="4F6228"/>
                      </a:solidFill>
                    </a:lnL>
                    <a:lnR w="12240">
                      <a:solidFill>
                        <a:srgbClr val="4F6228"/>
                      </a:solidFill>
                    </a:lnR>
                    <a:lnT w="12240">
                      <a:solidFill>
                        <a:srgbClr val="4F6228"/>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231840">
                <a:tc gridSpan="2">
                  <a:txBody>
                    <a:bodyPr/>
                    <a:lstStyle/>
                    <a:p>
                      <a:pPr>
                        <a:lnSpc>
                          <a:spcPct val="100000"/>
                        </a:lnSpc>
                        <a:tabLst>
                          <a:tab pos="0" algn="l"/>
                        </a:tabLst>
                      </a:pPr>
                      <a:r>
                        <a:rPr lang="nl" sz="1100" b="0" strike="noStrike" spc="-1" dirty="0">
                          <a:solidFill>
                            <a:srgbClr val="000000"/>
                          </a:solidFill>
                          <a:latin typeface="Calibri"/>
                        </a:rPr>
                        <a:t>IC 248 - revision metering data</a:t>
                      </a:r>
                      <a:endParaRPr lang="nl-BE" sz="1100" b="0" strike="noStrike" spc="-1" dirty="0">
                        <a:latin typeface="Arial"/>
                      </a:endParaRPr>
                    </a:p>
                  </a:txBody>
                  <a:tcPr>
                    <a:lnL w="12240">
                      <a:solidFill>
                        <a:srgbClr val="4F6228"/>
                      </a:solidFill>
                    </a:lnL>
                    <a:lnR w="12240">
                      <a:solidFill>
                        <a:srgbClr val="4F6228"/>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231840">
                <a:tc gridSpan="2">
                  <a:txBody>
                    <a:bodyPr/>
                    <a:lstStyle/>
                    <a:p>
                      <a:pPr>
                        <a:lnSpc>
                          <a:spcPct val="100000"/>
                        </a:lnSpc>
                        <a:tabLst>
                          <a:tab pos="0" algn="l"/>
                        </a:tabLst>
                      </a:pPr>
                      <a:r>
                        <a:rPr lang="nl" sz="1100" b="0" strike="noStrike" spc="-1">
                          <a:solidFill>
                            <a:srgbClr val="000000"/>
                          </a:solidFill>
                          <a:latin typeface="Calibri"/>
                        </a:rPr>
                        <a:t>Introduction xml metering data GV</a:t>
                      </a:r>
                      <a:endParaRPr lang="nl-BE" sz="1100" b="0" strike="noStrike" spc="-1">
                        <a:latin typeface="Arial"/>
                      </a:endParaRPr>
                    </a:p>
                  </a:txBody>
                  <a:tcPr>
                    <a:lnL w="12240">
                      <a:solidFill>
                        <a:srgbClr val="4F6228"/>
                      </a:solidFill>
                    </a:lnL>
                    <a:lnR w="12240">
                      <a:solidFill>
                        <a:srgbClr val="4F6228"/>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3"/>
                  </a:ext>
                </a:extLst>
              </a:tr>
              <a:tr h="347760">
                <a:tc>
                  <a:txBody>
                    <a:bodyPr/>
                    <a:lstStyle/>
                    <a:p>
                      <a:endParaRPr lang="nl-NL"/>
                    </a:p>
                  </a:txBody>
                  <a:tcPr>
                    <a:lnL w="12240">
                      <a:solidFill>
                        <a:srgbClr val="4F6228"/>
                      </a:solidFill>
                    </a:lnL>
                    <a:lnR w="6480">
                      <a:solidFill>
                        <a:srgbClr val="BFBFBF"/>
                      </a:solidFill>
                    </a:lnR>
                    <a:lnT w="6480">
                      <a:solidFill>
                        <a:srgbClr val="BFBFBF"/>
                      </a:solidFill>
                    </a:lnT>
                    <a:lnB w="6480">
                      <a:solidFill>
                        <a:srgbClr val="BFBFBF"/>
                      </a:solidFill>
                    </a:lnB>
                    <a:noFill/>
                  </a:tcPr>
                </a:tc>
                <a:tc>
                  <a:txBody>
                    <a:bodyPr/>
                    <a:lstStyle/>
                    <a:p>
                      <a:endParaRPr lang="nl-NL"/>
                    </a:p>
                  </a:txBody>
                  <a:tcPr>
                    <a:lnL w="6480">
                      <a:solidFill>
                        <a:srgbClr val="BFBFBF"/>
                      </a:solidFill>
                    </a:lnL>
                    <a:lnR w="12240">
                      <a:solidFill>
                        <a:srgbClr val="4F6228"/>
                      </a:solidFill>
                    </a:lnR>
                    <a:lnT w="6480">
                      <a:solidFill>
                        <a:srgbClr val="BFBFBF"/>
                      </a:solidFill>
                    </a:lnT>
                    <a:lnB w="6480">
                      <a:solidFill>
                        <a:srgbClr val="BFBFBF"/>
                      </a:solidFill>
                    </a:lnB>
                    <a:noFill/>
                  </a:tcPr>
                </a:tc>
                <a:extLst>
                  <a:ext uri="{0D108BD9-81ED-4DB2-BD59-A6C34878D82A}">
                    <a16:rowId xmlns:a16="http://schemas.microsoft.com/office/drawing/2014/main" val="10004"/>
                  </a:ext>
                </a:extLst>
              </a:tr>
              <a:tr h="347760">
                <a:tc>
                  <a:txBody>
                    <a:bodyPr/>
                    <a:lstStyle/>
                    <a:p>
                      <a:endParaRPr lang="nl-NL"/>
                    </a:p>
                  </a:txBody>
                  <a:tcPr>
                    <a:lnL w="12240">
                      <a:solidFill>
                        <a:srgbClr val="4F6228"/>
                      </a:solidFill>
                    </a:lnL>
                    <a:lnR w="6480">
                      <a:solidFill>
                        <a:srgbClr val="BFBFBF"/>
                      </a:solidFill>
                    </a:lnR>
                    <a:lnT w="6480">
                      <a:solidFill>
                        <a:srgbClr val="BFBFBF"/>
                      </a:solidFill>
                    </a:lnT>
                    <a:lnB w="6480">
                      <a:solidFill>
                        <a:srgbClr val="BFBFBF"/>
                      </a:solidFill>
                    </a:lnB>
                    <a:noFill/>
                  </a:tcPr>
                </a:tc>
                <a:tc>
                  <a:txBody>
                    <a:bodyPr/>
                    <a:lstStyle/>
                    <a:p>
                      <a:endParaRPr lang="nl-NL"/>
                    </a:p>
                  </a:txBody>
                  <a:tcPr>
                    <a:lnL w="6480">
                      <a:solidFill>
                        <a:srgbClr val="BFBFBF"/>
                      </a:solidFill>
                    </a:lnL>
                    <a:lnR w="12240">
                      <a:solidFill>
                        <a:srgbClr val="4F6228"/>
                      </a:solidFill>
                    </a:lnR>
                    <a:lnT w="6480">
                      <a:solidFill>
                        <a:srgbClr val="BFBFBF"/>
                      </a:solidFill>
                    </a:lnT>
                    <a:lnB w="6480">
                      <a:solidFill>
                        <a:srgbClr val="BFBFBF"/>
                      </a:solidFill>
                    </a:lnB>
                    <a:noFill/>
                  </a:tcPr>
                </a:tc>
                <a:extLst>
                  <a:ext uri="{0D108BD9-81ED-4DB2-BD59-A6C34878D82A}">
                    <a16:rowId xmlns:a16="http://schemas.microsoft.com/office/drawing/2014/main" val="10005"/>
                  </a:ext>
                </a:extLst>
              </a:tr>
              <a:tr h="347760">
                <a:tc>
                  <a:txBody>
                    <a:bodyPr/>
                    <a:lstStyle/>
                    <a:p>
                      <a:endParaRPr lang="nl-NL"/>
                    </a:p>
                  </a:txBody>
                  <a:tcPr>
                    <a:lnL w="12240">
                      <a:solidFill>
                        <a:srgbClr val="4F6228"/>
                      </a:solidFill>
                    </a:lnL>
                    <a:lnR w="6480">
                      <a:solidFill>
                        <a:srgbClr val="BFBFBF"/>
                      </a:solidFill>
                    </a:lnR>
                    <a:lnT w="6480">
                      <a:solidFill>
                        <a:srgbClr val="BFBFBF"/>
                      </a:solidFill>
                    </a:lnT>
                    <a:lnB w="12240">
                      <a:solidFill>
                        <a:srgbClr val="4F6228"/>
                      </a:solidFill>
                    </a:lnB>
                    <a:noFill/>
                  </a:tcPr>
                </a:tc>
                <a:tc>
                  <a:txBody>
                    <a:bodyPr/>
                    <a:lstStyle/>
                    <a:p>
                      <a:endParaRPr lang="nl-NL" dirty="0"/>
                    </a:p>
                  </a:txBody>
                  <a:tcPr>
                    <a:lnL w="6480">
                      <a:solidFill>
                        <a:srgbClr val="BFBFBF"/>
                      </a:solidFill>
                    </a:lnL>
                    <a:lnR w="12240">
                      <a:solidFill>
                        <a:srgbClr val="4F6228"/>
                      </a:solidFill>
                    </a:lnR>
                    <a:lnT w="6480">
                      <a:solidFill>
                        <a:srgbClr val="BFBFBF"/>
                      </a:solidFill>
                    </a:lnT>
                    <a:lnB w="12240">
                      <a:solidFill>
                        <a:srgbClr val="4F6228"/>
                      </a:solidFill>
                    </a:lnB>
                    <a:noFill/>
                  </a:tcPr>
                </a:tc>
                <a:extLst>
                  <a:ext uri="{0D108BD9-81ED-4DB2-BD59-A6C34878D82A}">
                    <a16:rowId xmlns:a16="http://schemas.microsoft.com/office/drawing/2014/main" val="10006"/>
                  </a:ext>
                </a:extLst>
              </a:tr>
            </a:tbl>
          </a:graphicData>
        </a:graphic>
      </p:graphicFrame>
      <p:graphicFrame>
        <p:nvGraphicFramePr>
          <p:cNvPr id="366" name="Table 12"/>
          <p:cNvGraphicFramePr/>
          <p:nvPr>
            <p:extLst>
              <p:ext uri="{D42A27DB-BD31-4B8C-83A1-F6EECF244321}">
                <p14:modId xmlns:p14="http://schemas.microsoft.com/office/powerpoint/2010/main" val="723224586"/>
              </p:ext>
            </p:extLst>
          </p:nvPr>
        </p:nvGraphicFramePr>
        <p:xfrm>
          <a:off x="332280" y="2886077"/>
          <a:ext cx="2602800" cy="2094026"/>
        </p:xfrm>
        <a:graphic>
          <a:graphicData uri="http://schemas.openxmlformats.org/drawingml/2006/table">
            <a:tbl>
              <a:tblPr/>
              <a:tblGrid>
                <a:gridCol w="271080">
                  <a:extLst>
                    <a:ext uri="{9D8B030D-6E8A-4147-A177-3AD203B41FA5}">
                      <a16:colId xmlns:a16="http://schemas.microsoft.com/office/drawing/2014/main" val="20000"/>
                    </a:ext>
                  </a:extLst>
                </a:gridCol>
                <a:gridCol w="2331720">
                  <a:extLst>
                    <a:ext uri="{9D8B030D-6E8A-4147-A177-3AD203B41FA5}">
                      <a16:colId xmlns:a16="http://schemas.microsoft.com/office/drawing/2014/main" val="20001"/>
                    </a:ext>
                  </a:extLst>
                </a:gridCol>
              </a:tblGrid>
              <a:tr h="282527">
                <a:tc gridSpan="2">
                  <a:txBody>
                    <a:bodyPr/>
                    <a:lstStyle/>
                    <a:p>
                      <a:pPr>
                        <a:lnSpc>
                          <a:spcPct val="100000"/>
                        </a:lnSpc>
                        <a:tabLst>
                          <a:tab pos="0" algn="l"/>
                        </a:tabLst>
                      </a:pPr>
                      <a:r>
                        <a:rPr lang="nl" sz="1100" b="1" strike="noStrike" spc="-1">
                          <a:solidFill>
                            <a:srgbClr val="FFFFFF"/>
                          </a:solidFill>
                          <a:latin typeface="Calibri"/>
                        </a:rPr>
                        <a:t>TRANCHE 2</a:t>
                      </a:r>
                      <a:endParaRPr lang="nl-BE" sz="1100" b="0" strike="noStrike" spc="-1">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282527">
                <a:tc gridSpan="2">
                  <a:txBody>
                    <a:bodyPr/>
                    <a:lstStyle/>
                    <a:p>
                      <a:pPr>
                        <a:lnSpc>
                          <a:spcPct val="100000"/>
                        </a:lnSpc>
                        <a:tabLst>
                          <a:tab pos="0" algn="l"/>
                        </a:tabLst>
                      </a:pPr>
                      <a:r>
                        <a:rPr lang="nl" sz="1050" b="0" strike="noStrike" spc="-1" dirty="0">
                          <a:solidFill>
                            <a:srgbClr val="000000"/>
                          </a:solidFill>
                          <a:latin typeface="Calibri"/>
                        </a:rPr>
                        <a:t>Temporary solution allocaton profile</a:t>
                      </a:r>
                      <a:endParaRPr lang="nl-BE" sz="105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282527">
                <a:tc gridSpan="2">
                  <a:txBody>
                    <a:bodyPr/>
                    <a:lstStyle/>
                    <a:p>
                      <a:pPr>
                        <a:lnSpc>
                          <a:spcPct val="100000"/>
                        </a:lnSpc>
                        <a:tabLst>
                          <a:tab pos="0" algn="l"/>
                        </a:tabLst>
                      </a:pPr>
                      <a:r>
                        <a:rPr lang="nl" sz="1050" b="0" strike="noStrike" spc="-1" dirty="0">
                          <a:solidFill>
                            <a:srgbClr val="000000"/>
                          </a:solidFill>
                          <a:latin typeface="Calibri"/>
                        </a:rPr>
                        <a:t>Allocation GV</a:t>
                      </a:r>
                      <a:endParaRPr lang="nl-BE" sz="105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282527">
                <a:tc gridSpan="2">
                  <a:txBody>
                    <a:bodyPr/>
                    <a:lstStyle/>
                    <a:p>
                      <a:pPr>
                        <a:lnSpc>
                          <a:spcPct val="100000"/>
                        </a:lnSpc>
                        <a:tabLst>
                          <a:tab pos="0" algn="l"/>
                        </a:tabLst>
                      </a:pPr>
                      <a:r>
                        <a:rPr lang="nl" sz="1050" b="0" strike="noStrike" spc="-1" dirty="0">
                          <a:solidFill>
                            <a:srgbClr val="000000"/>
                          </a:solidFill>
                          <a:latin typeface="Calibri"/>
                        </a:rPr>
                        <a:t>Introduction xml allocaton</a:t>
                      </a:r>
                      <a:endParaRPr lang="nl-BE" sz="105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3"/>
                  </a:ext>
                </a:extLst>
              </a:tr>
              <a:tr h="282527">
                <a:tc gridSpan="2">
                  <a:txBody>
                    <a:bodyPr/>
                    <a:lstStyle/>
                    <a:p>
                      <a:pPr>
                        <a:lnSpc>
                          <a:spcPct val="100000"/>
                        </a:lnSpc>
                        <a:tabLst>
                          <a:tab pos="0" algn="l"/>
                        </a:tabLst>
                      </a:pPr>
                      <a:r>
                        <a:rPr lang="nl" sz="1050" b="0" strike="noStrike" spc="-1" dirty="0">
                          <a:solidFill>
                            <a:srgbClr val="000000"/>
                          </a:solidFill>
                          <a:latin typeface="Calibri"/>
                        </a:rPr>
                        <a:t>Settlement SMA</a:t>
                      </a:r>
                      <a:endParaRPr lang="nl-BE" sz="105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4"/>
                  </a:ext>
                </a:extLst>
              </a:tr>
              <a:tr h="282527">
                <a:tc gridSpan="2">
                  <a:txBody>
                    <a:bodyPr/>
                    <a:lstStyle/>
                    <a:p>
                      <a:pPr>
                        <a:lnSpc>
                          <a:spcPct val="100000"/>
                        </a:lnSpc>
                        <a:tabLst>
                          <a:tab pos="0" algn="l"/>
                        </a:tabLst>
                      </a:pPr>
                      <a:r>
                        <a:rPr lang="nl" sz="1050" b="0" strike="noStrike" spc="-1" dirty="0">
                          <a:solidFill>
                            <a:srgbClr val="000000"/>
                          </a:solidFill>
                          <a:latin typeface="Calibri"/>
                        </a:rPr>
                        <a:t>Metering correction report</a:t>
                      </a:r>
                      <a:endParaRPr lang="nl-BE" sz="105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5"/>
                  </a:ext>
                </a:extLst>
              </a:tr>
              <a:tr h="398864">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6"/>
                  </a:ext>
                </a:extLst>
              </a:tr>
            </a:tbl>
          </a:graphicData>
        </a:graphic>
      </p:graphicFrame>
      <p:graphicFrame>
        <p:nvGraphicFramePr>
          <p:cNvPr id="367" name="Table 13"/>
          <p:cNvGraphicFramePr/>
          <p:nvPr>
            <p:extLst>
              <p:ext uri="{D42A27DB-BD31-4B8C-83A1-F6EECF244321}">
                <p14:modId xmlns:p14="http://schemas.microsoft.com/office/powerpoint/2010/main" val="884543378"/>
              </p:ext>
            </p:extLst>
          </p:nvPr>
        </p:nvGraphicFramePr>
        <p:xfrm>
          <a:off x="326160" y="4514850"/>
          <a:ext cx="2611800" cy="1600200"/>
        </p:xfrm>
        <a:graphic>
          <a:graphicData uri="http://schemas.openxmlformats.org/drawingml/2006/table">
            <a:tbl>
              <a:tblPr/>
              <a:tblGrid>
                <a:gridCol w="274320">
                  <a:extLst>
                    <a:ext uri="{9D8B030D-6E8A-4147-A177-3AD203B41FA5}">
                      <a16:colId xmlns:a16="http://schemas.microsoft.com/office/drawing/2014/main" val="20000"/>
                    </a:ext>
                  </a:extLst>
                </a:gridCol>
                <a:gridCol w="2337480">
                  <a:extLst>
                    <a:ext uri="{9D8B030D-6E8A-4147-A177-3AD203B41FA5}">
                      <a16:colId xmlns:a16="http://schemas.microsoft.com/office/drawing/2014/main" val="20001"/>
                    </a:ext>
                  </a:extLst>
                </a:gridCol>
              </a:tblGrid>
              <a:tr h="201929">
                <a:tc gridSpan="2">
                  <a:txBody>
                    <a:bodyPr/>
                    <a:lstStyle/>
                    <a:p>
                      <a:pPr>
                        <a:lnSpc>
                          <a:spcPct val="100000"/>
                        </a:lnSpc>
                        <a:tabLst>
                          <a:tab pos="0" algn="l"/>
                        </a:tabLst>
                      </a:pPr>
                      <a:r>
                        <a:rPr lang="nl" sz="1100" b="1" strike="noStrike" spc="-1" dirty="0">
                          <a:solidFill>
                            <a:srgbClr val="FFFFFF"/>
                          </a:solidFill>
                          <a:latin typeface="Calibri"/>
                        </a:rPr>
                        <a:t>FB1</a:t>
                      </a:r>
                      <a:endParaRPr lang="nl-BE" sz="1100" b="0" strike="noStrike" spc="-1" dirty="0">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232623">
                <a:tc gridSpan="2">
                  <a:txBody>
                    <a:bodyPr/>
                    <a:lstStyle/>
                    <a:p>
                      <a:pPr>
                        <a:lnSpc>
                          <a:spcPct val="100000"/>
                        </a:lnSpc>
                        <a:tabLst>
                          <a:tab pos="0" algn="l"/>
                        </a:tabLst>
                      </a:pPr>
                      <a:r>
                        <a:rPr lang="nl" sz="1000" b="0" strike="noStrike" spc="-1" dirty="0">
                          <a:solidFill>
                            <a:srgbClr val="000000"/>
                          </a:solidFill>
                          <a:latin typeface="Calibri"/>
                        </a:rPr>
                        <a:t>Settlement issues</a:t>
                      </a:r>
                      <a:endParaRPr lang="nl-BE" sz="100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225782">
                <a:tc gridSpan="2">
                  <a:txBody>
                    <a:bodyPr/>
                    <a:lstStyle/>
                    <a:p>
                      <a:pPr>
                        <a:lnSpc>
                          <a:spcPct val="100000"/>
                        </a:lnSpc>
                        <a:tabLst>
                          <a:tab pos="0" algn="l"/>
                        </a:tabLst>
                      </a:pPr>
                      <a:r>
                        <a:rPr lang="nl" sz="1000" b="0" strike="noStrike" spc="-1" dirty="0">
                          <a:solidFill>
                            <a:srgbClr val="000000"/>
                          </a:solidFill>
                          <a:latin typeface="Calibri"/>
                        </a:rPr>
                        <a:t>Introduction XML settlement</a:t>
                      </a:r>
                      <a:endParaRPr lang="nl-BE" sz="10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225782">
                <a:tc gridSpan="2">
                  <a:txBody>
                    <a:bodyPr/>
                    <a:lstStyle/>
                    <a:p>
                      <a:pPr>
                        <a:lnSpc>
                          <a:spcPct val="100000"/>
                        </a:lnSpc>
                        <a:tabLst>
                          <a:tab pos="0" algn="l"/>
                        </a:tabLst>
                      </a:pPr>
                      <a:r>
                        <a:rPr lang="nl" sz="1000" b="0" strike="noStrike" spc="-1" dirty="0">
                          <a:solidFill>
                            <a:srgbClr val="000000"/>
                          </a:solidFill>
                          <a:latin typeface="Calibri"/>
                        </a:rPr>
                        <a:t>Metering errors GV correction process</a:t>
                      </a:r>
                      <a:endParaRPr lang="nl-BE" sz="10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3"/>
                  </a:ext>
                </a:extLst>
              </a:tr>
              <a:tr h="232623">
                <a:tc gridSpan="2">
                  <a:txBody>
                    <a:bodyPr/>
                    <a:lstStyle/>
                    <a:p>
                      <a:pPr>
                        <a:lnSpc>
                          <a:spcPct val="100000"/>
                        </a:lnSpc>
                        <a:tabLst>
                          <a:tab pos="0" algn="l"/>
                        </a:tabLst>
                      </a:pPr>
                      <a:r>
                        <a:rPr lang="nl" sz="1000" b="0" strike="noStrike" spc="-1" dirty="0">
                          <a:solidFill>
                            <a:srgbClr val="000000"/>
                          </a:solidFill>
                          <a:latin typeface="Calibri"/>
                        </a:rPr>
                        <a:t>SMA repair</a:t>
                      </a:r>
                      <a:endParaRPr lang="nl-BE" sz="10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4"/>
                  </a:ext>
                </a:extLst>
              </a:tr>
              <a:tr h="328410">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5"/>
                  </a:ext>
                </a:extLst>
              </a:tr>
            </a:tbl>
          </a:graphicData>
        </a:graphic>
      </p:graphicFrame>
      <p:graphicFrame>
        <p:nvGraphicFramePr>
          <p:cNvPr id="368" name="Table 14"/>
          <p:cNvGraphicFramePr/>
          <p:nvPr>
            <p:extLst>
              <p:ext uri="{D42A27DB-BD31-4B8C-83A1-F6EECF244321}">
                <p14:modId xmlns:p14="http://schemas.microsoft.com/office/powerpoint/2010/main" val="828083675"/>
              </p:ext>
            </p:extLst>
          </p:nvPr>
        </p:nvGraphicFramePr>
        <p:xfrm>
          <a:off x="332280" y="5715000"/>
          <a:ext cx="2602800" cy="1179830"/>
        </p:xfrm>
        <a:graphic>
          <a:graphicData uri="http://schemas.openxmlformats.org/drawingml/2006/table">
            <a:tbl>
              <a:tblPr/>
              <a:tblGrid>
                <a:gridCol w="268200">
                  <a:extLst>
                    <a:ext uri="{9D8B030D-6E8A-4147-A177-3AD203B41FA5}">
                      <a16:colId xmlns:a16="http://schemas.microsoft.com/office/drawing/2014/main" val="20000"/>
                    </a:ext>
                  </a:extLst>
                </a:gridCol>
                <a:gridCol w="2334600">
                  <a:extLst>
                    <a:ext uri="{9D8B030D-6E8A-4147-A177-3AD203B41FA5}">
                      <a16:colId xmlns:a16="http://schemas.microsoft.com/office/drawing/2014/main" val="20001"/>
                    </a:ext>
                  </a:extLst>
                </a:gridCol>
              </a:tblGrid>
              <a:tr h="212724">
                <a:tc gridSpan="2">
                  <a:txBody>
                    <a:bodyPr/>
                    <a:lstStyle/>
                    <a:p>
                      <a:pPr>
                        <a:lnSpc>
                          <a:spcPct val="100000"/>
                        </a:lnSpc>
                        <a:tabLst>
                          <a:tab pos="0" algn="l"/>
                        </a:tabLst>
                      </a:pPr>
                      <a:r>
                        <a:rPr lang="nl" sz="1100" b="1" strike="noStrike" spc="-1" dirty="0">
                          <a:solidFill>
                            <a:srgbClr val="FFFFFF"/>
                          </a:solidFill>
                          <a:latin typeface="Calibri"/>
                        </a:rPr>
                        <a:t>FB2</a:t>
                      </a:r>
                      <a:endParaRPr lang="nl-BE" sz="1100" b="0" strike="noStrike" spc="-1" dirty="0">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269875">
                <a:tc gridSpan="2">
                  <a:txBody>
                    <a:bodyPr/>
                    <a:lstStyle/>
                    <a:p>
                      <a:pPr>
                        <a:lnSpc>
                          <a:spcPct val="100000"/>
                        </a:lnSpc>
                        <a:tabLst>
                          <a:tab pos="0" algn="l"/>
                        </a:tabLst>
                      </a:pPr>
                      <a:r>
                        <a:rPr lang="nl" sz="1100" b="0" strike="noStrike" spc="-1" dirty="0">
                          <a:solidFill>
                            <a:srgbClr val="000000"/>
                          </a:solidFill>
                          <a:latin typeface="Calibri"/>
                        </a:rPr>
                        <a:t>Allocation grid loss</a:t>
                      </a:r>
                      <a:endParaRPr lang="nl-BE" sz="110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269875">
                <a:tc gridSpan="2">
                  <a:txBody>
                    <a:bodyPr/>
                    <a:lstStyle/>
                    <a:p>
                      <a:pPr>
                        <a:lnSpc>
                          <a:spcPct val="100000"/>
                        </a:lnSpc>
                        <a:tabLst>
                          <a:tab pos="0" algn="l"/>
                        </a:tabLst>
                      </a:pPr>
                      <a:r>
                        <a:rPr lang="nl" sz="1100" b="0" strike="noStrike" spc="-1">
                          <a:solidFill>
                            <a:srgbClr val="000000"/>
                          </a:solidFill>
                          <a:latin typeface="Calibri"/>
                        </a:rPr>
                        <a:t>Residual volume configuraton</a:t>
                      </a:r>
                      <a:endParaRPr lang="nl-BE" sz="1100" b="0" strike="noStrike" spc="-1">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381000">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3"/>
                  </a:ext>
                </a:extLst>
              </a:tr>
            </a:tbl>
          </a:graphicData>
        </a:graphic>
      </p:graphicFrame>
      <p:sp>
        <p:nvSpPr>
          <p:cNvPr id="369" name="CustomShape 15"/>
          <p:cNvSpPr/>
          <p:nvPr/>
        </p:nvSpPr>
        <p:spPr>
          <a:xfrm>
            <a:off x="4523400" y="1704240"/>
            <a:ext cx="1583280" cy="8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650" b="0" strike="noStrike" spc="-12">
                <a:solidFill>
                  <a:srgbClr val="000000"/>
                </a:solidFill>
                <a:latin typeface="Calibri"/>
                <a:ea typeface="DejaVu Sans"/>
              </a:rPr>
              <a:t>Jan Feb Mar</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Apr May Jun Jul Aug</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Sep</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Oct Nov Dec</a:t>
            </a:r>
            <a:endParaRPr lang="nl-BE" sz="650" b="0" strike="noStrike" spc="-1">
              <a:latin typeface="Arial"/>
            </a:endParaRPr>
          </a:p>
        </p:txBody>
      </p:sp>
      <p:sp>
        <p:nvSpPr>
          <p:cNvPr id="370" name="CustomShape 16"/>
          <p:cNvSpPr/>
          <p:nvPr/>
        </p:nvSpPr>
        <p:spPr>
          <a:xfrm>
            <a:off x="6119640" y="1697760"/>
            <a:ext cx="1583280" cy="8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650" b="0" strike="noStrike" spc="-12">
                <a:solidFill>
                  <a:srgbClr val="000000"/>
                </a:solidFill>
                <a:latin typeface="Calibri"/>
                <a:ea typeface="DejaVu Sans"/>
              </a:rPr>
              <a:t>Jan Feb Mar</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Apr May Jun Jul Aug</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Sep</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Oct Nov Dec</a:t>
            </a:r>
            <a:endParaRPr lang="nl-BE" sz="650" b="0" strike="noStrike" spc="-1">
              <a:latin typeface="Arial"/>
            </a:endParaRPr>
          </a:p>
        </p:txBody>
      </p:sp>
      <p:sp>
        <p:nvSpPr>
          <p:cNvPr id="371" name="CustomShape 17"/>
          <p:cNvSpPr/>
          <p:nvPr/>
        </p:nvSpPr>
        <p:spPr>
          <a:xfrm>
            <a:off x="7693200" y="1697760"/>
            <a:ext cx="1583280" cy="8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650" b="0" strike="noStrike" spc="-12">
                <a:solidFill>
                  <a:srgbClr val="000000"/>
                </a:solidFill>
                <a:latin typeface="Calibri"/>
                <a:ea typeface="DejaVu Sans"/>
              </a:rPr>
              <a:t>Jan Feb Mar</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Apr May Jun Jul Aug</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Sep</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Oct Nov Dec</a:t>
            </a:r>
            <a:endParaRPr lang="nl-BE" sz="650" b="0" strike="noStrike" spc="-1">
              <a:latin typeface="Arial"/>
            </a:endParaRPr>
          </a:p>
        </p:txBody>
      </p:sp>
      <p:sp>
        <p:nvSpPr>
          <p:cNvPr id="372" name="CustomShape 18"/>
          <p:cNvSpPr/>
          <p:nvPr/>
        </p:nvSpPr>
        <p:spPr>
          <a:xfrm>
            <a:off x="9278280" y="1704240"/>
            <a:ext cx="1583280" cy="8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650" b="0" strike="noStrike" spc="-12">
                <a:solidFill>
                  <a:srgbClr val="000000"/>
                </a:solidFill>
                <a:latin typeface="Calibri"/>
                <a:ea typeface="DejaVu Sans"/>
              </a:rPr>
              <a:t>Jan Feb Mar</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Apr May Jun Jul Aug</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Sep</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Oct Nov Dec</a:t>
            </a:r>
            <a:endParaRPr lang="nl-BE" sz="650" b="0" strike="noStrike" spc="-1">
              <a:latin typeface="Arial"/>
            </a:endParaRPr>
          </a:p>
        </p:txBody>
      </p:sp>
      <p:sp>
        <p:nvSpPr>
          <p:cNvPr id="373" name="CustomShape 19"/>
          <p:cNvSpPr/>
          <p:nvPr/>
        </p:nvSpPr>
        <p:spPr>
          <a:xfrm>
            <a:off x="10863000" y="1704240"/>
            <a:ext cx="688320" cy="835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650" b="0" strike="noStrike" spc="-12">
                <a:solidFill>
                  <a:srgbClr val="000000"/>
                </a:solidFill>
                <a:latin typeface="Calibri"/>
                <a:ea typeface="DejaVu Sans"/>
              </a:rPr>
              <a:t>Jan Feb Mar</a:t>
            </a:r>
            <a:r>
              <a:rPr lang="en-US" sz="650" b="0" strike="noStrike" spc="-12">
                <a:solidFill>
                  <a:srgbClr val="000000"/>
                </a:solidFill>
                <a:latin typeface="Calibri"/>
                <a:ea typeface="DejaVu Sans"/>
              </a:rPr>
              <a:t> </a:t>
            </a:r>
            <a:r>
              <a:rPr lang="nl" sz="650" b="0" strike="noStrike" spc="-12">
                <a:solidFill>
                  <a:srgbClr val="000000"/>
                </a:solidFill>
                <a:latin typeface="Calibri"/>
                <a:ea typeface="DejaVu Sans"/>
              </a:rPr>
              <a:t>Apr May</a:t>
            </a:r>
            <a:endParaRPr lang="nl-BE" sz="650" b="0" strike="noStrike" spc="-1">
              <a:latin typeface="Arial"/>
            </a:endParaRPr>
          </a:p>
        </p:txBody>
      </p:sp>
      <p:graphicFrame>
        <p:nvGraphicFramePr>
          <p:cNvPr id="374" name="Table 20"/>
          <p:cNvGraphicFramePr/>
          <p:nvPr>
            <p:extLst>
              <p:ext uri="{D42A27DB-BD31-4B8C-83A1-F6EECF244321}">
                <p14:modId xmlns:p14="http://schemas.microsoft.com/office/powerpoint/2010/main" val="4231133971"/>
              </p:ext>
            </p:extLst>
          </p:nvPr>
        </p:nvGraphicFramePr>
        <p:xfrm>
          <a:off x="335160" y="6524625"/>
          <a:ext cx="2602800" cy="1143000"/>
        </p:xfrm>
        <a:graphic>
          <a:graphicData uri="http://schemas.openxmlformats.org/drawingml/2006/table">
            <a:tbl>
              <a:tblPr/>
              <a:tblGrid>
                <a:gridCol w="268200">
                  <a:extLst>
                    <a:ext uri="{9D8B030D-6E8A-4147-A177-3AD203B41FA5}">
                      <a16:colId xmlns:a16="http://schemas.microsoft.com/office/drawing/2014/main" val="20000"/>
                    </a:ext>
                  </a:extLst>
                </a:gridCol>
                <a:gridCol w="2334600">
                  <a:extLst>
                    <a:ext uri="{9D8B030D-6E8A-4147-A177-3AD203B41FA5}">
                      <a16:colId xmlns:a16="http://schemas.microsoft.com/office/drawing/2014/main" val="20001"/>
                    </a:ext>
                  </a:extLst>
                </a:gridCol>
              </a:tblGrid>
              <a:tr h="183080">
                <a:tc gridSpan="2">
                  <a:txBody>
                    <a:bodyPr/>
                    <a:lstStyle/>
                    <a:p>
                      <a:pPr>
                        <a:lnSpc>
                          <a:spcPct val="100000"/>
                        </a:lnSpc>
                        <a:tabLst>
                          <a:tab pos="0" algn="l"/>
                        </a:tabLst>
                      </a:pPr>
                      <a:r>
                        <a:rPr lang="nl" sz="1100" b="1" strike="noStrike" spc="-1" dirty="0">
                          <a:solidFill>
                            <a:srgbClr val="FFFFFF"/>
                          </a:solidFill>
                          <a:latin typeface="Calibri"/>
                        </a:rPr>
                        <a:t>FB3</a:t>
                      </a:r>
                      <a:endParaRPr lang="nl-BE" sz="1100" b="0" strike="noStrike" spc="-1" dirty="0">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solidFill>
                      <a:srgbClr val="A6A6A6"/>
                    </a:solid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0"/>
                  </a:ext>
                </a:extLst>
              </a:tr>
              <a:tr h="183080">
                <a:tc gridSpan="2">
                  <a:txBody>
                    <a:bodyPr/>
                    <a:lstStyle/>
                    <a:p>
                      <a:pPr>
                        <a:lnSpc>
                          <a:spcPct val="100000"/>
                        </a:lnSpc>
                        <a:tabLst>
                          <a:tab pos="0" algn="l"/>
                        </a:tabLst>
                      </a:pPr>
                      <a:r>
                        <a:rPr lang="nl" sz="1100" b="0" strike="noStrike" spc="-1" dirty="0">
                          <a:solidFill>
                            <a:srgbClr val="000000"/>
                          </a:solidFill>
                          <a:latin typeface="Calibri"/>
                        </a:rPr>
                        <a:t>cSMA</a:t>
                      </a:r>
                      <a:endParaRPr lang="nl-BE" sz="1100" b="0" strike="noStrike" spc="-1" dirty="0">
                        <a:latin typeface="Arial"/>
                      </a:endParaRPr>
                    </a:p>
                  </a:txBody>
                  <a:tcPr>
                    <a:lnL w="12240">
                      <a:solidFill>
                        <a:srgbClr val="595959"/>
                      </a:solidFill>
                    </a:lnL>
                    <a:lnR w="12240">
                      <a:solidFill>
                        <a:srgbClr val="595959"/>
                      </a:solidFill>
                    </a:lnR>
                    <a:lnT w="12240">
                      <a:solidFill>
                        <a:srgbClr val="595959"/>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1"/>
                  </a:ext>
                </a:extLst>
              </a:tr>
              <a:tr h="183080">
                <a:tc gridSpan="2">
                  <a:txBody>
                    <a:bodyPr/>
                    <a:lstStyle/>
                    <a:p>
                      <a:pPr>
                        <a:lnSpc>
                          <a:spcPct val="100000"/>
                        </a:lnSpc>
                        <a:tabLst>
                          <a:tab pos="0" algn="l"/>
                        </a:tabLst>
                      </a:pPr>
                      <a:r>
                        <a:rPr lang="nl" sz="1100" b="0" strike="noStrike" spc="-1" dirty="0">
                          <a:solidFill>
                            <a:srgbClr val="000000"/>
                          </a:solidFill>
                          <a:latin typeface="Calibri"/>
                        </a:rPr>
                        <a:t>Optimisatione metering chain KV</a:t>
                      </a:r>
                      <a:endParaRPr lang="nl-BE" sz="1100" b="0" strike="noStrike" spc="-1" dirty="0">
                        <a:latin typeface="Arial"/>
                      </a:endParaRPr>
                    </a:p>
                  </a:txBody>
                  <a:tcPr>
                    <a:lnL w="12240">
                      <a:solidFill>
                        <a:srgbClr val="595959"/>
                      </a:solidFill>
                    </a:lnL>
                    <a:lnR w="12240">
                      <a:solidFill>
                        <a:srgbClr val="595959"/>
                      </a:solidFill>
                    </a:lnR>
                    <a:lnT w="6480">
                      <a:solidFill>
                        <a:srgbClr val="BFBFBF"/>
                      </a:solidFill>
                    </a:lnT>
                    <a:lnB w="6480">
                      <a:solidFill>
                        <a:srgbClr val="BFBFBF"/>
                      </a:solidFill>
                    </a:lnB>
                    <a:noFill/>
                  </a:tcPr>
                </a:tc>
                <a:tc hMerge="1">
                  <a:txBody>
                    <a:bodyPr/>
                    <a:lstStyle/>
                    <a:p>
                      <a:endParaRPr lang="nl-NL"/>
                    </a:p>
                  </a:txBody>
                  <a:tcPr marL="90000" marR="90000">
                    <a:solidFill>
                      <a:srgbClr val="729FCF"/>
                    </a:solidFill>
                  </a:tcPr>
                </a:tc>
                <a:extLst>
                  <a:ext uri="{0D108BD9-81ED-4DB2-BD59-A6C34878D82A}">
                    <a16:rowId xmlns:a16="http://schemas.microsoft.com/office/drawing/2014/main" val="10002"/>
                  </a:ext>
                </a:extLst>
              </a:tr>
              <a:tr h="258466">
                <a:tc>
                  <a:txBody>
                    <a:bodyPr/>
                    <a:lstStyle/>
                    <a:p>
                      <a:endParaRPr lang="nl-NL"/>
                    </a:p>
                  </a:txBody>
                  <a:tcPr>
                    <a:lnL w="12240">
                      <a:solidFill>
                        <a:srgbClr val="595959"/>
                      </a:solidFill>
                    </a:lnL>
                    <a:lnR w="6480">
                      <a:solidFill>
                        <a:srgbClr val="BFBFBF"/>
                      </a:solidFill>
                    </a:lnR>
                    <a:lnT w="6480">
                      <a:solidFill>
                        <a:srgbClr val="BFBFBF"/>
                      </a:solidFill>
                    </a:lnT>
                    <a:lnB w="12240">
                      <a:solidFill>
                        <a:srgbClr val="595959"/>
                      </a:solidFill>
                    </a:lnB>
                    <a:noFill/>
                  </a:tcPr>
                </a:tc>
                <a:tc>
                  <a:txBody>
                    <a:bodyPr/>
                    <a:lstStyle/>
                    <a:p>
                      <a:endParaRPr lang="nl-NL" dirty="0"/>
                    </a:p>
                  </a:txBody>
                  <a:tcPr>
                    <a:lnL w="6480">
                      <a:solidFill>
                        <a:srgbClr val="BFBFBF"/>
                      </a:solidFill>
                    </a:lnL>
                    <a:lnR w="12240">
                      <a:solidFill>
                        <a:srgbClr val="595959"/>
                      </a:solidFill>
                    </a:lnR>
                    <a:lnT w="6480">
                      <a:solidFill>
                        <a:srgbClr val="BFBFBF"/>
                      </a:solidFill>
                    </a:lnT>
                    <a:lnB w="12240">
                      <a:solidFill>
                        <a:srgbClr val="595959"/>
                      </a:solidFill>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376"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Entry documentation issues IC248 and IC249</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George Trienekens - chairman work group Metering data GV, TenneT</a:t>
            </a:r>
            <a:endParaRPr lang="nl-BE" sz="2400" b="0" strike="noStrike" spc="-1">
              <a:latin typeface="Arial"/>
            </a:endParaRPr>
          </a:p>
        </p:txBody>
      </p:sp>
      <p:sp>
        <p:nvSpPr>
          <p:cNvPr id="377"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7009918A-A6D9-42A4-877A-7E71FEFD32CA}" type="slidenum">
              <a:rPr lang="nl-NL" sz="1200" b="0" strike="noStrike" spc="-1">
                <a:solidFill>
                  <a:srgbClr val="F6BC25"/>
                </a:solidFill>
                <a:latin typeface="Calibri"/>
                <a:ea typeface="DejaVu Sans"/>
              </a:rPr>
              <a:t>17</a:t>
            </a:fld>
            <a:endParaRPr lang="nl-BE" sz="12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762120" y="1350000"/>
            <a:ext cx="10521720" cy="477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Firstly, we will use IC248 and IC249 to compile structured functional specifications (= Business Requirements)</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These business requirements can be used to specify the implemented processes and message formats</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latin typeface="Calibri"/>
                <a:ea typeface="DejaVu Sans"/>
              </a:rPr>
              <a:t>‘Gaps’ in the functional descriptions for issues were returned to the group, who listed the issues for further explanation or specification</a:t>
            </a:r>
            <a:endParaRPr lang="nl-BE" sz="1800" b="0" strike="noStrike" spc="-1" dirty="0">
              <a:latin typeface="Arial"/>
            </a:endParaRPr>
          </a:p>
          <a:p>
            <a:pPr>
              <a:lnSpc>
                <a:spcPct val="100000"/>
              </a:lnSpc>
              <a:spcBef>
                <a:spcPts val="400"/>
              </a:spcBef>
            </a:pPr>
            <a:endParaRPr lang="nl-BE" sz="1800" b="0" strike="noStrike" spc="-1" dirty="0">
              <a:latin typeface="Arial"/>
            </a:endParaRPr>
          </a:p>
        </p:txBody>
      </p:sp>
      <p:sp>
        <p:nvSpPr>
          <p:cNvPr id="379" name="CustomShape 2"/>
          <p:cNvSpPr/>
          <p:nvPr/>
        </p:nvSpPr>
        <p:spPr>
          <a:xfrm>
            <a:off x="8035560" y="6433200"/>
            <a:ext cx="610200" cy="21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BCB8A1C-EB44-4CD9-A396-EEACD8A3F185}" type="slidenum">
              <a:rPr lang="nl-NL" sz="1000" b="0" strike="noStrike" spc="-1">
                <a:solidFill>
                  <a:srgbClr val="91A5AE"/>
                </a:solidFill>
                <a:latin typeface="Arial"/>
                <a:ea typeface="DejaVu Sans"/>
              </a:rPr>
              <a:t>18</a:t>
            </a:fld>
            <a:endParaRPr lang="nl-BE" sz="1000" b="0" strike="noStrike" spc="-1">
              <a:latin typeface="Arial"/>
            </a:endParaRPr>
          </a:p>
        </p:txBody>
      </p:sp>
      <p:sp>
        <p:nvSpPr>
          <p:cNvPr id="380" name="CustomShape 3"/>
          <p:cNvSpPr/>
          <p:nvPr/>
        </p:nvSpPr>
        <p:spPr>
          <a:xfrm>
            <a:off x="762120" y="63648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Basis for our work</a:t>
            </a:r>
            <a:endParaRPr lang="nl-BE" sz="28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762120" y="1350000"/>
            <a:ext cx="10521720" cy="477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tabLst>
                <a:tab pos="0" algn="l"/>
              </a:tabLst>
            </a:pPr>
            <a:r>
              <a:rPr lang="en-GB" sz="1800" b="0" strike="noStrike" spc="-1">
                <a:solidFill>
                  <a:srgbClr val="000000"/>
                </a:solidFill>
                <a:latin typeface="Calibri"/>
                <a:ea typeface="DejaVu Sans"/>
              </a:rPr>
              <a:t>The European Union will be introduction regulations to promote interoperability in the European energy sector (E and G), without making 1 particular standard compulsory.</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a:lnSpc>
                <a:spcPct val="100000"/>
              </a:lnSpc>
              <a:spcBef>
                <a:spcPts val="360"/>
              </a:spcBef>
              <a:tabLst>
                <a:tab pos="0" algn="l"/>
              </a:tabLst>
            </a:pPr>
            <a:r>
              <a:rPr lang="en-GB" sz="1800" b="0" strike="noStrike" spc="-1">
                <a:solidFill>
                  <a:srgbClr val="000000"/>
                </a:solidFill>
                <a:latin typeface="Calibri"/>
                <a:ea typeface="DejaVu Sans"/>
              </a:rPr>
              <a:t>Based on what we currently know, the approach will be as follows:</a:t>
            </a:r>
            <a:endParaRPr lang="nl-BE" sz="1800" b="0" strike="noStrike" spc="-1">
              <a:latin typeface="Arial"/>
            </a:endParaRPr>
          </a:p>
          <a:p>
            <a:pPr marL="800280" lvl="1" indent="-341280">
              <a:lnSpc>
                <a:spcPct val="100000"/>
              </a:lnSpc>
              <a:spcBef>
                <a:spcPts val="360"/>
              </a:spcBef>
              <a:buClr>
                <a:srgbClr val="FFC000"/>
              </a:buClr>
              <a:buFont typeface="Wingdings" charset="2"/>
              <a:buChar char=""/>
              <a:tabLst>
                <a:tab pos="0" algn="l"/>
              </a:tabLst>
            </a:pPr>
            <a:r>
              <a:rPr lang="en-GB" sz="1800" b="0" strike="noStrike" spc="-1">
                <a:solidFill>
                  <a:srgbClr val="000000"/>
                </a:solidFill>
                <a:latin typeface="Calibri"/>
                <a:ea typeface="DejaVu Sans"/>
              </a:rPr>
              <a:t>Role-based model (e.g. harmonised role-based model): this will allow us to take advantage of (cost-related) benefits of harmonisation, without immediately having to concede all national differences</a:t>
            </a:r>
            <a:endParaRPr lang="nl-BE" sz="1800" b="0" strike="noStrike" spc="-1">
              <a:latin typeface="Arial"/>
            </a:endParaRPr>
          </a:p>
          <a:p>
            <a:pPr>
              <a:lnSpc>
                <a:spcPct val="100000"/>
              </a:lnSpc>
              <a:tabLst>
                <a:tab pos="0" algn="l"/>
              </a:tabLst>
            </a:pPr>
            <a:endParaRPr lang="nl-BE" sz="1800" b="0" strike="noStrike" spc="-1">
              <a:latin typeface="Arial"/>
            </a:endParaRPr>
          </a:p>
          <a:p>
            <a:pPr marL="800280" lvl="1" indent="-341280">
              <a:lnSpc>
                <a:spcPct val="100000"/>
              </a:lnSpc>
              <a:spcBef>
                <a:spcPts val="360"/>
              </a:spcBef>
              <a:buClr>
                <a:srgbClr val="FFC000"/>
              </a:buClr>
              <a:buFont typeface="Wingdings" charset="2"/>
              <a:buChar char=""/>
              <a:tabLst>
                <a:tab pos="0" algn="l"/>
              </a:tabLst>
            </a:pPr>
            <a:r>
              <a:rPr lang="en-GB" sz="1800" b="0" strike="noStrike" spc="-1">
                <a:solidFill>
                  <a:srgbClr val="000000"/>
                </a:solidFill>
                <a:latin typeface="Calibri"/>
                <a:ea typeface="DejaVu Sans"/>
              </a:rPr>
              <a:t>Reference information/data model (e.g. IEC CIM): use 1 ‘..common reference information model..’ to use the same definitions wherever possible for all national differences</a:t>
            </a:r>
            <a:endParaRPr lang="nl-BE" sz="1800" b="0" strike="noStrike" spc="-1">
              <a:latin typeface="Arial"/>
            </a:endParaRPr>
          </a:p>
          <a:p>
            <a:pPr>
              <a:lnSpc>
                <a:spcPct val="100000"/>
              </a:lnSpc>
              <a:tabLst>
                <a:tab pos="0" algn="l"/>
              </a:tabLst>
            </a:pPr>
            <a:endParaRPr lang="nl-BE" sz="1800" b="0" strike="noStrike" spc="-1">
              <a:latin typeface="Arial"/>
            </a:endParaRPr>
          </a:p>
          <a:p>
            <a:pPr marL="800280" lvl="1" indent="-341280">
              <a:lnSpc>
                <a:spcPct val="100000"/>
              </a:lnSpc>
              <a:spcBef>
                <a:spcPts val="360"/>
              </a:spcBef>
              <a:buClr>
                <a:srgbClr val="FFC000"/>
              </a:buClr>
              <a:buFont typeface="Wingdings" charset="2"/>
              <a:buChar char=""/>
              <a:tabLst>
                <a:tab pos="0" algn="l"/>
              </a:tabLst>
            </a:pPr>
            <a:r>
              <a:rPr lang="en-GB" sz="1800" b="0" strike="noStrike" spc="-1">
                <a:solidFill>
                  <a:srgbClr val="000000"/>
                </a:solidFill>
                <a:latin typeface="Calibri"/>
                <a:ea typeface="DejaVu Sans"/>
              </a:rPr>
              <a:t>Reference core process model (e.g. ebIX model): a shared ‘..core process model..’ offers a shared foundation as well as the possibility of national differences wherever appropriate. This means harmonisation can take place step-by-step over a longer period of time</a:t>
            </a:r>
            <a:endParaRPr lang="nl-BE" sz="1800" b="0" strike="noStrike" spc="-1">
              <a:latin typeface="Arial"/>
            </a:endParaRPr>
          </a:p>
          <a:p>
            <a:pPr>
              <a:lnSpc>
                <a:spcPct val="100000"/>
              </a:lnSpc>
              <a:tabLst>
                <a:tab pos="0" algn="l"/>
              </a:tabLst>
            </a:pPr>
            <a:endParaRPr lang="nl-BE" sz="1800" b="0" strike="noStrike" spc="-1">
              <a:latin typeface="Arial"/>
            </a:endParaRPr>
          </a:p>
          <a:p>
            <a:pPr marL="800280" lvl="1" indent="-341280">
              <a:lnSpc>
                <a:spcPct val="100000"/>
              </a:lnSpc>
              <a:spcBef>
                <a:spcPts val="360"/>
              </a:spcBef>
              <a:buClr>
                <a:srgbClr val="FFC000"/>
              </a:buClr>
              <a:buFont typeface="Wingdings" charset="2"/>
              <a:buChar char=""/>
              <a:tabLst>
                <a:tab pos="0" algn="l"/>
              </a:tabLst>
            </a:pPr>
            <a:r>
              <a:rPr lang="en-GB" sz="1800" b="0" strike="noStrike" spc="-1">
                <a:solidFill>
                  <a:srgbClr val="000000"/>
                </a:solidFill>
                <a:latin typeface="Calibri"/>
                <a:ea typeface="DejaVu Sans"/>
              </a:rPr>
              <a:t>Reference NL-specific</a:t>
            </a:r>
            <a:endParaRPr lang="nl-BE" sz="1800" b="0" strike="noStrike" spc="-1">
              <a:latin typeface="Arial"/>
            </a:endParaRPr>
          </a:p>
          <a:p>
            <a:pPr>
              <a:lnSpc>
                <a:spcPct val="100000"/>
              </a:lnSpc>
              <a:tabLst>
                <a:tab pos="0" algn="l"/>
              </a:tabLst>
            </a:pP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p:txBody>
      </p:sp>
      <p:sp>
        <p:nvSpPr>
          <p:cNvPr id="382" name="CustomShape 2"/>
          <p:cNvSpPr/>
          <p:nvPr/>
        </p:nvSpPr>
        <p:spPr>
          <a:xfrm>
            <a:off x="8035560" y="6433200"/>
            <a:ext cx="610200" cy="21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4156FB0-2A0A-4EE4-8332-D8E41C29FEC6}" type="slidenum">
              <a:rPr lang="nl-NL" sz="1000" b="0" strike="noStrike" spc="-1">
                <a:solidFill>
                  <a:srgbClr val="91A5AE"/>
                </a:solidFill>
                <a:latin typeface="Arial"/>
                <a:ea typeface="DejaVu Sans"/>
              </a:rPr>
              <a:t>19</a:t>
            </a:fld>
            <a:endParaRPr lang="nl-BE" sz="1000" b="0" strike="noStrike" spc="-1">
              <a:latin typeface="Arial"/>
            </a:endParaRPr>
          </a:p>
        </p:txBody>
      </p:sp>
      <p:sp>
        <p:nvSpPr>
          <p:cNvPr id="383" name="CustomShape 3"/>
          <p:cNvSpPr/>
          <p:nvPr/>
        </p:nvSpPr>
        <p:spPr>
          <a:xfrm>
            <a:off x="762120" y="63648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Important principle: uses standards as </a:t>
            </a:r>
            <a:r>
              <a:rPr lang="en-GB" sz="2800" b="1" u="sng" strike="noStrike" spc="-1">
                <a:solidFill>
                  <a:srgbClr val="000000"/>
                </a:solidFill>
                <a:uFillTx/>
                <a:latin typeface="Calibri"/>
                <a:ea typeface="DejaVu Sans"/>
              </a:rPr>
              <a:t>foundation</a:t>
            </a:r>
            <a:endParaRPr lang="nl-BE" sz="2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125"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79"/>
              </a:spcBef>
              <a:tabLst>
                <a:tab pos="0" algn="l"/>
              </a:tabLst>
            </a:pPr>
            <a:endParaRPr lang="nl-BE" sz="1800" b="0" strike="noStrike" spc="-1">
              <a:latin typeface="Arial"/>
            </a:endParaRPr>
          </a:p>
          <a:p>
            <a:pPr>
              <a:lnSpc>
                <a:spcPct val="100000"/>
              </a:lnSpc>
              <a:spcBef>
                <a:spcPts val="479"/>
              </a:spcBef>
              <a:tabLst>
                <a:tab pos="0" algn="l"/>
              </a:tabLst>
            </a:pPr>
            <a:endParaRPr lang="nl-BE" sz="1800" b="0" strike="noStrike" spc="-1">
              <a:latin typeface="Arial"/>
            </a:endParaRPr>
          </a:p>
          <a:p>
            <a:pPr>
              <a:lnSpc>
                <a:spcPct val="100000"/>
              </a:lnSpc>
              <a:spcBef>
                <a:spcPts val="479"/>
              </a:spcBef>
              <a:tabLst>
                <a:tab pos="0" algn="l"/>
              </a:tabLst>
            </a:pPr>
            <a:endParaRPr lang="nl-BE" sz="1800" b="0" strike="noStrike" spc="-1">
              <a:latin typeface="Arial"/>
            </a:endParaRPr>
          </a:p>
          <a:p>
            <a:pPr>
              <a:lnSpc>
                <a:spcPct val="100000"/>
              </a:lnSpc>
              <a:spcBef>
                <a:spcPts val="479"/>
              </a:spcBef>
              <a:tabLst>
                <a:tab pos="0" algn="l"/>
              </a:tabLst>
            </a:pP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126"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F42CE893-65AE-4C60-8A25-7D61AF23BD31}" type="slidenum">
              <a:rPr lang="nl-NL" sz="1200" b="0" strike="noStrike" spc="-1">
                <a:solidFill>
                  <a:srgbClr val="F6BC25"/>
                </a:solidFill>
                <a:latin typeface="Calibri"/>
                <a:ea typeface="DejaVu Sans"/>
              </a:rPr>
              <a:t>2</a:t>
            </a:fld>
            <a:endParaRPr lang="nl-BE" sz="1200" b="0" strike="noStrike" spc="-1">
              <a:latin typeface="Arial"/>
            </a:endParaRPr>
          </a:p>
        </p:txBody>
      </p:sp>
      <p:sp>
        <p:nvSpPr>
          <p:cNvPr id="127" name="CustomShape 4"/>
          <p:cNvSpPr/>
          <p:nvPr/>
        </p:nvSpPr>
        <p:spPr>
          <a:xfrm>
            <a:off x="2361600" y="2811240"/>
            <a:ext cx="52369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AU" sz="1800" b="0" strike="noStrike" spc="-1">
                <a:solidFill>
                  <a:srgbClr val="000000"/>
                </a:solidFill>
                <a:latin typeface="Calibri"/>
                <a:ea typeface="DejaVu Sans"/>
              </a:rPr>
              <a:t>The original version of this presentation is in Dutch. The Dutch version will be leading if discrepancies are encountered after translation.</a:t>
            </a:r>
            <a:endParaRPr lang="nl-BE" sz="18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1199520" y="1957680"/>
            <a:ext cx="10513800" cy="4349520"/>
          </a:xfrm>
          <a:prstGeom prst="rect">
            <a:avLst/>
          </a:prstGeom>
          <a:noFill/>
          <a:ln w="0">
            <a:noFill/>
          </a:ln>
        </p:spPr>
        <p:style>
          <a:lnRef idx="0">
            <a:scrgbClr r="0" g="0" b="0"/>
          </a:lnRef>
          <a:fillRef idx="0">
            <a:scrgbClr r="0" g="0" b="0"/>
          </a:fillRef>
          <a:effectRef idx="0">
            <a:scrgbClr r="0" g="0" b="0"/>
          </a:effectRef>
          <a:fontRef idx="minor"/>
        </p:style>
      </p:sp>
      <p:sp>
        <p:nvSpPr>
          <p:cNvPr id="385" name="CustomShape 2"/>
          <p:cNvSpPr/>
          <p:nvPr/>
        </p:nvSpPr>
        <p:spPr>
          <a:xfrm>
            <a:off x="3121560" y="4312080"/>
            <a:ext cx="3134160" cy="15544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Work group </a:t>
            </a:r>
            <a:endParaRPr lang="nl-BE" sz="1800" b="0" strike="noStrike" spc="-1">
              <a:latin typeface="Arial"/>
            </a:endParaRPr>
          </a:p>
          <a:p>
            <a:pPr algn="ctr">
              <a:lnSpc>
                <a:spcPct val="100000"/>
              </a:lnSpc>
            </a:pPr>
            <a:r>
              <a:rPr lang="en-GB" sz="1800" b="0" strike="noStrike" spc="-1">
                <a:solidFill>
                  <a:srgbClr val="FFFFFF"/>
                </a:solidFill>
                <a:latin typeface="Calibri"/>
                <a:ea typeface="DejaVu Sans"/>
              </a:rPr>
              <a:t>Metering data GV XML</a:t>
            </a:r>
            <a:endParaRPr lang="nl-BE" sz="1800" b="0" strike="noStrike" spc="-1">
              <a:latin typeface="Arial"/>
            </a:endParaRPr>
          </a:p>
        </p:txBody>
      </p:sp>
      <p:sp>
        <p:nvSpPr>
          <p:cNvPr id="386" name="CustomShape 3"/>
          <p:cNvSpPr/>
          <p:nvPr/>
        </p:nvSpPr>
        <p:spPr>
          <a:xfrm>
            <a:off x="1994400" y="5044320"/>
            <a:ext cx="1125360" cy="8150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IC248</a:t>
            </a:r>
            <a:endParaRPr lang="nl-BE" sz="1800" b="0" strike="noStrike" spc="-1">
              <a:latin typeface="Arial"/>
            </a:endParaRPr>
          </a:p>
        </p:txBody>
      </p:sp>
      <p:sp>
        <p:nvSpPr>
          <p:cNvPr id="387" name="CustomShape 4"/>
          <p:cNvSpPr/>
          <p:nvPr/>
        </p:nvSpPr>
        <p:spPr>
          <a:xfrm>
            <a:off x="1994400" y="4220280"/>
            <a:ext cx="1125360" cy="8218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IC249</a:t>
            </a:r>
            <a:endParaRPr lang="nl-BE" sz="1800" b="0" strike="noStrike" spc="-1">
              <a:latin typeface="Arial"/>
            </a:endParaRPr>
          </a:p>
        </p:txBody>
      </p:sp>
      <p:sp>
        <p:nvSpPr>
          <p:cNvPr id="388" name="CustomShape 5"/>
          <p:cNvSpPr/>
          <p:nvPr/>
        </p:nvSpPr>
        <p:spPr>
          <a:xfrm rot="3771600">
            <a:off x="3038400" y="2439720"/>
            <a:ext cx="3301200" cy="723240"/>
          </a:xfrm>
          <a:prstGeom prst="rightArrow">
            <a:avLst>
              <a:gd name="adj1" fmla="val 50000"/>
              <a:gd name="adj2" fmla="val 70835"/>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eBix – Core Process Model</a:t>
            </a:r>
            <a:endParaRPr lang="nl-BE" sz="1800" b="0" strike="noStrike" spc="-1">
              <a:latin typeface="Arial"/>
            </a:endParaRPr>
          </a:p>
        </p:txBody>
      </p:sp>
      <p:sp>
        <p:nvSpPr>
          <p:cNvPr id="389" name="CustomShape 6"/>
          <p:cNvSpPr/>
          <p:nvPr/>
        </p:nvSpPr>
        <p:spPr>
          <a:xfrm rot="3825600">
            <a:off x="2040480" y="2184120"/>
            <a:ext cx="3301200" cy="11160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IEC – CIM (Common Information Model)</a:t>
            </a:r>
            <a:endParaRPr lang="nl-BE" sz="1800" b="0" strike="noStrike" spc="-1">
              <a:latin typeface="Arial"/>
            </a:endParaRPr>
          </a:p>
        </p:txBody>
      </p:sp>
      <p:sp>
        <p:nvSpPr>
          <p:cNvPr id="390" name="CustomShape 7"/>
          <p:cNvSpPr/>
          <p:nvPr/>
        </p:nvSpPr>
        <p:spPr>
          <a:xfrm rot="3743400">
            <a:off x="961920" y="2211480"/>
            <a:ext cx="3404160" cy="11160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The Harmonized Electricity Market Role Model</a:t>
            </a:r>
            <a:endParaRPr lang="nl-BE" sz="1800" b="0" strike="noStrike" spc="-1">
              <a:latin typeface="Arial"/>
            </a:endParaRPr>
          </a:p>
        </p:txBody>
      </p:sp>
      <p:sp>
        <p:nvSpPr>
          <p:cNvPr id="391" name="CustomShape 8"/>
          <p:cNvSpPr/>
          <p:nvPr/>
        </p:nvSpPr>
        <p:spPr>
          <a:xfrm>
            <a:off x="6274800" y="4438080"/>
            <a:ext cx="2014560" cy="13824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Business requirements</a:t>
            </a:r>
            <a:endParaRPr lang="nl-BE" sz="1800" b="0" strike="noStrike" spc="-1">
              <a:latin typeface="Arial"/>
            </a:endParaRPr>
          </a:p>
        </p:txBody>
      </p:sp>
      <p:sp>
        <p:nvSpPr>
          <p:cNvPr id="392" name="CustomShape 9"/>
          <p:cNvSpPr/>
          <p:nvPr/>
        </p:nvSpPr>
        <p:spPr>
          <a:xfrm>
            <a:off x="8291520" y="4358160"/>
            <a:ext cx="2374920" cy="146232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Technical message specifications</a:t>
            </a:r>
            <a:endParaRPr lang="nl-BE" sz="1800" b="0" strike="noStrike" spc="-1">
              <a:latin typeface="Arial"/>
            </a:endParaRPr>
          </a:p>
        </p:txBody>
      </p:sp>
      <p:sp>
        <p:nvSpPr>
          <p:cNvPr id="393" name="CustomShape 10"/>
          <p:cNvSpPr/>
          <p:nvPr/>
        </p:nvSpPr>
        <p:spPr>
          <a:xfrm rot="3771600">
            <a:off x="3729960" y="2439720"/>
            <a:ext cx="3301200" cy="723240"/>
          </a:xfrm>
          <a:prstGeom prst="rightArrow">
            <a:avLst>
              <a:gd name="adj1" fmla="val 50000"/>
              <a:gd name="adj2" fmla="val 70835"/>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Specific to NL market model</a:t>
            </a:r>
            <a:endParaRPr lang="nl-BE" sz="1800" b="0" strike="noStrike" spc="-1">
              <a:latin typeface="Arial"/>
            </a:endParaRPr>
          </a:p>
        </p:txBody>
      </p:sp>
      <p:sp>
        <p:nvSpPr>
          <p:cNvPr id="394" name="CustomShape 11"/>
          <p:cNvSpPr/>
          <p:nvPr/>
        </p:nvSpPr>
        <p:spPr>
          <a:xfrm rot="5400000">
            <a:off x="4185000" y="3674520"/>
            <a:ext cx="727920" cy="4822560"/>
          </a:xfrm>
          <a:prstGeom prst="curvedLeftArrow">
            <a:avLst>
              <a:gd name="adj1" fmla="val 26151"/>
              <a:gd name="adj2" fmla="val 78569"/>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395" name="CustomShape 12"/>
          <p:cNvSpPr/>
          <p:nvPr/>
        </p:nvSpPr>
        <p:spPr>
          <a:xfrm>
            <a:off x="8035560" y="6433200"/>
            <a:ext cx="610200" cy="21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CE1A04B-2A58-4370-92A7-77F226202920}" type="slidenum">
              <a:rPr lang="nl-NL" sz="1000" b="0" strike="noStrike" spc="-1">
                <a:solidFill>
                  <a:srgbClr val="91A5AE"/>
                </a:solidFill>
                <a:latin typeface="Arial"/>
                <a:ea typeface="DejaVu Sans"/>
              </a:rPr>
              <a:t>20</a:t>
            </a:fld>
            <a:endParaRPr lang="nl-BE" sz="1000" b="0" strike="noStrike" spc="-1">
              <a:latin typeface="Arial"/>
            </a:endParaRPr>
          </a:p>
        </p:txBody>
      </p:sp>
      <p:sp>
        <p:nvSpPr>
          <p:cNvPr id="396" name="CustomShape 13"/>
          <p:cNvSpPr/>
          <p:nvPr/>
        </p:nvSpPr>
        <p:spPr>
          <a:xfrm>
            <a:off x="5797080" y="1043640"/>
            <a:ext cx="4869360" cy="223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Towards </a:t>
            </a:r>
            <a:r>
              <a:rPr lang="en-GB" sz="1800" b="1" strike="noStrike" spc="-1">
                <a:solidFill>
                  <a:srgbClr val="000000"/>
                </a:solidFill>
                <a:latin typeface="Calibri"/>
                <a:ea typeface="DejaVu Sans"/>
              </a:rPr>
              <a:t>1 European energy market </a:t>
            </a:r>
            <a:r>
              <a:rPr lang="en-GB" sz="1800" b="0" strike="noStrike" spc="-1">
                <a:solidFill>
                  <a:srgbClr val="000000"/>
                </a:solidFill>
                <a:latin typeface="Calibri"/>
                <a:ea typeface="DejaVu Sans"/>
              </a:rPr>
              <a:t>in order to </a:t>
            </a:r>
            <a:r>
              <a:rPr lang="en-GB" sz="1800" b="1" strike="noStrike" spc="-1">
                <a:solidFill>
                  <a:srgbClr val="000000"/>
                </a:solidFill>
                <a:latin typeface="Calibri"/>
                <a:ea typeface="DejaVu Sans"/>
              </a:rPr>
              <a:t>improve general prosperity</a:t>
            </a:r>
            <a:r>
              <a:rPr lang="en-GB" sz="1800" b="0" strike="noStrike" spc="-1">
                <a:solidFill>
                  <a:srgbClr val="000000"/>
                </a:solidFill>
                <a:latin typeface="Calibri"/>
                <a:ea typeface="DejaVu Sans"/>
              </a:rPr>
              <a:t> in Europe</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This requires process harmonisation and information exchange</a:t>
            </a: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pPr>
            <a:endParaRPr lang="nl-BE" sz="1800" b="0" strike="noStrike" spc="-1">
              <a:latin typeface="Arial"/>
            </a:endParaRPr>
          </a:p>
        </p:txBody>
      </p:sp>
      <p:sp>
        <p:nvSpPr>
          <p:cNvPr id="397" name="CustomShape 14"/>
          <p:cNvSpPr/>
          <p:nvPr/>
        </p:nvSpPr>
        <p:spPr>
          <a:xfrm>
            <a:off x="817920" y="56448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Input: IC’s and standards</a:t>
            </a:r>
            <a:endParaRPr lang="nl-BE" sz="28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762120" y="1350000"/>
            <a:ext cx="10521720" cy="477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UseCase diagram: shows clusters of processes/sub-processes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Activity diagram: shows modelled specifications for a process as content of a Use Case</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Class diagram: provides a description for exchanged information</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Partner diagram: shows the relevant roles</a:t>
            </a:r>
            <a:endParaRPr lang="nl-BE" sz="1800" b="0" strike="noStrike" spc="-1">
              <a:latin typeface="Arial"/>
            </a:endParaRPr>
          </a:p>
          <a:p>
            <a:pPr>
              <a:lnSpc>
                <a:spcPct val="100000"/>
              </a:lnSpc>
              <a:spcBef>
                <a:spcPts val="360"/>
              </a:spcBef>
            </a:pPr>
            <a:endParaRPr lang="nl-BE" sz="1800" b="0" strike="noStrike" spc="-1">
              <a:latin typeface="Arial"/>
            </a:endParaRPr>
          </a:p>
          <a:p>
            <a:pPr>
              <a:lnSpc>
                <a:spcPct val="100000"/>
              </a:lnSpc>
              <a:spcBef>
                <a:spcPts val="360"/>
              </a:spcBef>
              <a:tabLst>
                <a:tab pos="0" algn="l"/>
              </a:tabLst>
            </a:pPr>
            <a:r>
              <a:rPr lang="en-GB" sz="1800" b="0" strike="noStrike" spc="-1">
                <a:solidFill>
                  <a:srgbClr val="000000"/>
                </a:solidFill>
                <a:latin typeface="Calibri"/>
                <a:ea typeface="DejaVu Sans"/>
              </a:rPr>
              <a:t>Finally, we will add a suitable definition (</a:t>
            </a:r>
            <a:r>
              <a:rPr lang="en-GB" sz="1800" b="0" i="1" strike="noStrike" spc="-1">
                <a:solidFill>
                  <a:srgbClr val="000000"/>
                </a:solidFill>
                <a:latin typeface="Calibri"/>
                <a:ea typeface="DejaVu Sans"/>
              </a:rPr>
              <a:t>meaning</a:t>
            </a:r>
            <a:r>
              <a:rPr lang="en-GB" sz="1800" b="0" strike="noStrike" spc="-1">
                <a:solidFill>
                  <a:srgbClr val="000000"/>
                </a:solidFill>
                <a:latin typeface="Calibri"/>
                <a:ea typeface="DejaVu Sans"/>
              </a:rPr>
              <a:t>) to each of the above-mentioned elements</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a:lnSpc>
                <a:spcPct val="100000"/>
              </a:lnSpc>
              <a:spcBef>
                <a:spcPts val="360"/>
              </a:spcBef>
              <a:tabLst>
                <a:tab pos="0" algn="l"/>
              </a:tabLst>
            </a:pPr>
            <a:r>
              <a:rPr lang="en-GB" sz="1800" b="1" strike="noStrike" spc="-1">
                <a:solidFill>
                  <a:srgbClr val="000000"/>
                </a:solidFill>
                <a:latin typeface="Calibri"/>
                <a:ea typeface="DejaVu Sans"/>
              </a:rPr>
              <a:t>Finally: a brief review of the process</a:t>
            </a:r>
            <a:endParaRPr lang="nl-BE" sz="1800" b="0" strike="noStrike" spc="-1">
              <a:latin typeface="Arial"/>
            </a:endParaRPr>
          </a:p>
        </p:txBody>
      </p:sp>
      <p:sp>
        <p:nvSpPr>
          <p:cNvPr id="399" name="CustomShape 2"/>
          <p:cNvSpPr/>
          <p:nvPr/>
        </p:nvSpPr>
        <p:spPr>
          <a:xfrm>
            <a:off x="8035560" y="6433200"/>
            <a:ext cx="610200" cy="21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C53BDE1-BB0B-49EF-A51C-B53EF71AAF40}" type="slidenum">
              <a:rPr lang="nl-NL" sz="1000" b="0" strike="noStrike" spc="-1">
                <a:solidFill>
                  <a:srgbClr val="91A5AE"/>
                </a:solidFill>
                <a:latin typeface="Arial"/>
                <a:ea typeface="DejaVu Sans"/>
              </a:rPr>
              <a:t>21</a:t>
            </a:fld>
            <a:endParaRPr lang="nl-BE" sz="1000" b="0" strike="noStrike" spc="-1">
              <a:latin typeface="Arial"/>
            </a:endParaRPr>
          </a:p>
        </p:txBody>
      </p:sp>
      <p:sp>
        <p:nvSpPr>
          <p:cNvPr id="400" name="CustomShape 3"/>
          <p:cNvSpPr/>
          <p:nvPr/>
        </p:nvSpPr>
        <p:spPr>
          <a:xfrm>
            <a:off x="762120" y="63648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Output: business requirements</a:t>
            </a:r>
            <a:endParaRPr lang="nl-BE" sz="28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402"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Message definitions and service descriptions</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Jan de Jong - Service Design, EDSN</a:t>
            </a:r>
            <a:endParaRPr lang="nl-BE" sz="2400" b="0" strike="noStrike" spc="-1">
              <a:latin typeface="Arial"/>
            </a:endParaRPr>
          </a:p>
        </p:txBody>
      </p:sp>
      <p:sp>
        <p:nvSpPr>
          <p:cNvPr id="403"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741987EF-791A-432A-B02C-0A28682DEF84}" type="slidenum">
              <a:rPr lang="nl-NL" sz="1200" b="0" strike="noStrike" spc="-1">
                <a:solidFill>
                  <a:srgbClr val="F6BC25"/>
                </a:solidFill>
                <a:latin typeface="Calibri"/>
                <a:ea typeface="DejaVu Sans"/>
              </a:rPr>
              <a:t>22</a:t>
            </a:fld>
            <a:endParaRPr lang="nl-BE" sz="12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609480" y="1446840"/>
            <a:ext cx="10876320" cy="467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latin typeface="Calibri"/>
                <a:ea typeface="Calibri"/>
              </a:rPr>
              <a:t>Information to be exchanged: Class diagrams BRS</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latin typeface="Calibri"/>
                <a:ea typeface="Calibri"/>
              </a:rPr>
              <a:t>Message definitions: </a:t>
            </a:r>
            <a:r>
              <a:rPr lang="en-GB" sz="1800" b="0" strike="noStrike" spc="-1" dirty="0" err="1">
                <a:latin typeface="Calibri"/>
                <a:ea typeface="Calibri"/>
              </a:rPr>
              <a:t>Ontwerpkeuzes</a:t>
            </a:r>
            <a:r>
              <a:rPr lang="en-GB" sz="1800" b="0" strike="noStrike" spc="-1" dirty="0">
                <a:latin typeface="Calibri"/>
                <a:ea typeface="Calibri"/>
              </a:rPr>
              <a:t> NEDU/EDSN (in Dutch)</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latin typeface="Calibri"/>
                <a:ea typeface="Calibri"/>
              </a:rPr>
              <a:t>Reference models: IEC CIM/ENTSO-E CIM </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latin typeface="Calibri"/>
                <a:ea typeface="Calibri"/>
              </a:rPr>
              <a:t>MMC Hub: </a:t>
            </a:r>
            <a:r>
              <a:rPr lang="en-GB" sz="1800" b="0" strike="noStrike" spc="-1" dirty="0" err="1">
                <a:latin typeface="Calibri"/>
                <a:ea typeface="Calibri"/>
              </a:rPr>
              <a:t>TenneT</a:t>
            </a:r>
            <a:r>
              <a:rPr lang="en-GB" sz="1800" b="0" strike="noStrike" spc="-1" dirty="0">
                <a:latin typeface="Calibri"/>
                <a:ea typeface="Calibri"/>
              </a:rPr>
              <a:t> Web Services guide 	</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latin typeface="Calibri"/>
                <a:ea typeface="Calibri"/>
              </a:rPr>
              <a:t>MMC Hub: Technical Guide - Measurements &amp; Allocations Documents</a:t>
            </a:r>
            <a:r>
              <a:rPr lang="en-GB" sz="1800" b="0" strike="noStrike" spc="-1" dirty="0">
                <a:latin typeface="Verdana"/>
                <a:ea typeface="Calibri"/>
              </a:rPr>
              <a:t> 	</a:t>
            </a:r>
            <a:endParaRPr lang="nl-BE" sz="1800" b="0" strike="noStrike" spc="-1" dirty="0">
              <a:latin typeface="Arial"/>
            </a:endParaRPr>
          </a:p>
          <a:p>
            <a:pPr>
              <a:lnSpc>
                <a:spcPct val="100000"/>
              </a:lnSpc>
              <a:spcBef>
                <a:spcPts val="360"/>
              </a:spcBef>
            </a:pPr>
            <a:endParaRPr lang="nl-BE" sz="1800" b="0" strike="noStrike" spc="-1" dirty="0">
              <a:latin typeface="Arial"/>
            </a:endParaRPr>
          </a:p>
        </p:txBody>
      </p:sp>
      <p:sp>
        <p:nvSpPr>
          <p:cNvPr id="405"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524F3D72-F54B-4B9F-B2D5-8CBEA40FB2E0}" type="slidenum">
              <a:rPr lang="nl-NL" sz="1200" b="0" strike="noStrike" spc="-1">
                <a:solidFill>
                  <a:srgbClr val="F6BC25"/>
                </a:solidFill>
                <a:latin typeface="Calibri"/>
                <a:ea typeface="DejaVu Sans"/>
              </a:rPr>
              <a:t>23</a:t>
            </a:fld>
            <a:endParaRPr lang="nl-BE" sz="1200" b="0" strike="noStrike" spc="-1">
              <a:latin typeface="Arial"/>
            </a:endParaRPr>
          </a:p>
        </p:txBody>
      </p:sp>
      <p:sp>
        <p:nvSpPr>
          <p:cNvPr id="406"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Starting points for message definitions and service descriptions TR2021</a:t>
            </a:r>
            <a:endParaRPr lang="nl-BE" sz="28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457200" y="1365840"/>
            <a:ext cx="8730000" cy="475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tabLst>
                <a:tab pos="0" algn="l"/>
              </a:tabLst>
            </a:pPr>
            <a:endParaRPr lang="nl-BE" sz="1800" b="0" strike="noStrike" spc="-1" dirty="0">
              <a:latin typeface="Arial"/>
            </a:endParaRPr>
          </a:p>
          <a:p>
            <a:pPr>
              <a:lnSpc>
                <a:spcPct val="100000"/>
              </a:lnSpc>
              <a:spcBef>
                <a:spcPts val="60"/>
              </a:spcBef>
              <a:tabLst>
                <a:tab pos="0" algn="l"/>
              </a:tabLst>
            </a:pP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Metering data time series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production installations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and metre readings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metering data</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allocation data</a:t>
            </a:r>
            <a:endParaRPr lang="nl-BE" sz="1800" b="0" strike="noStrike" spc="-1" dirty="0">
              <a:latin typeface="Arial"/>
            </a:endParaRPr>
          </a:p>
        </p:txBody>
      </p:sp>
      <p:sp>
        <p:nvSpPr>
          <p:cNvPr id="408"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1889B8C9-79F3-4AC4-BFAD-5D877D5AFB12}" type="slidenum">
              <a:rPr lang="nl-NL" sz="1200" b="0" strike="noStrike" spc="-1">
                <a:solidFill>
                  <a:srgbClr val="F6BC25"/>
                </a:solidFill>
                <a:latin typeface="Calibri"/>
                <a:ea typeface="DejaVu Sans"/>
              </a:rPr>
              <a:t>24</a:t>
            </a:fld>
            <a:endParaRPr lang="nl-BE" sz="1200" b="0" strike="noStrike" spc="-1">
              <a:latin typeface="Arial"/>
            </a:endParaRPr>
          </a:p>
        </p:txBody>
      </p:sp>
      <p:sp>
        <p:nvSpPr>
          <p:cNvPr id="409" name="CustomShape 3"/>
          <p:cNvSpPr/>
          <p:nvPr/>
        </p:nvSpPr>
        <p:spPr>
          <a:xfrm>
            <a:off x="9244080" y="18320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10" name="CustomShape 4"/>
          <p:cNvSpPr/>
          <p:nvPr/>
        </p:nvSpPr>
        <p:spPr>
          <a:xfrm>
            <a:off x="9244080" y="273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11" name="CustomShape 5"/>
          <p:cNvSpPr/>
          <p:nvPr/>
        </p:nvSpPr>
        <p:spPr>
          <a:xfrm>
            <a:off x="9244080" y="35226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12" name="CustomShape 6"/>
          <p:cNvSpPr/>
          <p:nvPr/>
        </p:nvSpPr>
        <p:spPr>
          <a:xfrm>
            <a:off x="9244080" y="43812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13" name="CustomShape 7"/>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Information to be exchanged</a:t>
            </a:r>
            <a:endParaRPr lang="nl-BE" sz="2800" b="0" strike="noStrike" spc="-1" dirty="0">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457200" y="1671120"/>
            <a:ext cx="8730000" cy="1053030"/>
          </a:xfrm>
          <a:prstGeom prst="rect">
            <a:avLst/>
          </a:prstGeom>
          <a:solidFill>
            <a:srgbClr val="F6BC25">
              <a:alpha val="17000"/>
            </a:srgbClr>
          </a:solid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15" name="CustomShape 2"/>
          <p:cNvSpPr/>
          <p:nvPr/>
        </p:nvSpPr>
        <p:spPr>
          <a:xfrm>
            <a:off x="457200" y="1365840"/>
            <a:ext cx="8730000" cy="475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tabLst>
                <a:tab pos="0" algn="l"/>
              </a:tabLst>
            </a:pPr>
            <a:endParaRPr lang="nl-BE" sz="1800" b="0" strike="noStrike" spc="-1" dirty="0">
              <a:latin typeface="Arial"/>
            </a:endParaRPr>
          </a:p>
          <a:p>
            <a:pPr>
              <a:lnSpc>
                <a:spcPct val="100000"/>
              </a:lnSpc>
              <a:spcBef>
                <a:spcPts val="60"/>
              </a:spcBef>
              <a:tabLst>
                <a:tab pos="0" algn="l"/>
              </a:tabLst>
            </a:pP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Metering data time series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solidFill>
                <a:srgbClr val="000000"/>
              </a:solidFill>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solidFill>
                  <a:srgbClr val="000000"/>
                </a:solidFill>
                <a:latin typeface="Calibri"/>
                <a:ea typeface="Calibri"/>
              </a:rPr>
              <a:t>Volumes production installations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solidFill>
                <a:srgbClr val="000000"/>
              </a:solidFill>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and metre readings for allocation points/usage points/transfer points/connection points</a:t>
            </a:r>
          </a:p>
          <a:p>
            <a:pPr marL="457200" indent="-455400">
              <a:lnSpc>
                <a:spcPct val="100000"/>
              </a:lnSpc>
              <a:spcBef>
                <a:spcPts val="360"/>
              </a:spcBef>
              <a:buClr>
                <a:srgbClr val="F6BC25"/>
              </a:buClr>
              <a:buSzPct val="110000"/>
              <a:buFont typeface="Calibri"/>
              <a:buAutoNum type="arabicPeriod"/>
              <a:tabLst>
                <a:tab pos="0" algn="l"/>
              </a:tabLst>
            </a:pPr>
            <a:endParaRPr lang="en-GB" spc="-1" dirty="0">
              <a:solidFill>
                <a:srgbClr val="FF0000"/>
              </a:solidFill>
              <a:latin typeface="Calibri"/>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solidFill>
                  <a:srgbClr val="000000"/>
                </a:solidFill>
                <a:latin typeface="Calibri"/>
                <a:ea typeface="Calibri"/>
              </a:rPr>
              <a:t>Revision requests after checks on metering data</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solidFill>
                <a:srgbClr val="000000"/>
              </a:solidFill>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solidFill>
                  <a:srgbClr val="000000"/>
                </a:solidFill>
                <a:latin typeface="Calibri"/>
                <a:ea typeface="Calibri"/>
              </a:rPr>
              <a:t>Revision requests after checks on allocation data</a:t>
            </a:r>
            <a:endParaRPr lang="nl-BE" sz="1800" b="0" strike="noStrike" spc="-1" dirty="0">
              <a:latin typeface="Arial"/>
            </a:endParaRPr>
          </a:p>
        </p:txBody>
      </p:sp>
      <p:sp>
        <p:nvSpPr>
          <p:cNvPr id="416"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1857279-C750-4090-B845-C78EEE994D79}" type="slidenum">
              <a:rPr lang="nl-NL" sz="1200" b="0" strike="noStrike" spc="-1">
                <a:solidFill>
                  <a:srgbClr val="F6BC25"/>
                </a:solidFill>
                <a:latin typeface="Calibri"/>
                <a:ea typeface="DejaVu Sans"/>
              </a:rPr>
              <a:t>25</a:t>
            </a:fld>
            <a:endParaRPr lang="nl-BE" sz="1200" b="0" strike="noStrike" spc="-1">
              <a:latin typeface="Arial"/>
            </a:endParaRPr>
          </a:p>
        </p:txBody>
      </p:sp>
      <p:sp>
        <p:nvSpPr>
          <p:cNvPr id="417" name="CustomShape 4"/>
          <p:cNvSpPr/>
          <p:nvPr/>
        </p:nvSpPr>
        <p:spPr>
          <a:xfrm>
            <a:off x="9244080" y="18320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18" name="CustomShape 5"/>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Information to be exchanged</a:t>
            </a:r>
            <a:endParaRPr lang="nl-BE" sz="2800" b="0" strike="noStrike" spc="-1" dirty="0">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457200" y="1365840"/>
            <a:ext cx="8730000" cy="475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tabLst>
                <a:tab pos="0" algn="l"/>
              </a:tabLst>
            </a:pPr>
            <a:endParaRPr lang="nl-BE" sz="1800" b="0" strike="noStrike" spc="-1" dirty="0">
              <a:latin typeface="Arial"/>
            </a:endParaRPr>
          </a:p>
          <a:p>
            <a:pPr>
              <a:lnSpc>
                <a:spcPct val="100000"/>
              </a:lnSpc>
              <a:spcBef>
                <a:spcPts val="60"/>
              </a:spcBef>
              <a:tabLst>
                <a:tab pos="0" algn="l"/>
              </a:tabLst>
            </a:pP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Metering data time series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production installations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and metre readings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metering data</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allocation data</a:t>
            </a:r>
            <a:endParaRPr lang="nl-BE" sz="1800" b="0" strike="noStrike" spc="-1" dirty="0">
              <a:latin typeface="Arial"/>
            </a:endParaRPr>
          </a:p>
        </p:txBody>
      </p:sp>
      <p:sp>
        <p:nvSpPr>
          <p:cNvPr id="420"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916AB4C5-81D5-4845-AE43-BBE986C21565}" type="slidenum">
              <a:rPr lang="nl-NL" sz="1200" b="0" strike="noStrike" spc="-1">
                <a:solidFill>
                  <a:srgbClr val="F6BC25"/>
                </a:solidFill>
                <a:latin typeface="Calibri"/>
                <a:ea typeface="DejaVu Sans"/>
              </a:rPr>
              <a:t>26</a:t>
            </a:fld>
            <a:endParaRPr lang="nl-BE" sz="1200" b="0" strike="noStrike" spc="-1">
              <a:latin typeface="Arial"/>
            </a:endParaRPr>
          </a:p>
        </p:txBody>
      </p:sp>
      <p:sp>
        <p:nvSpPr>
          <p:cNvPr id="421" name="CustomShape 3"/>
          <p:cNvSpPr/>
          <p:nvPr/>
        </p:nvSpPr>
        <p:spPr>
          <a:xfrm>
            <a:off x="9244080" y="18320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22" name="CustomShape 4"/>
          <p:cNvSpPr/>
          <p:nvPr/>
        </p:nvSpPr>
        <p:spPr>
          <a:xfrm>
            <a:off x="9244080" y="2743560"/>
            <a:ext cx="239148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360"/>
              </a:spcBef>
              <a:tabLst>
                <a:tab pos="0" algn="l"/>
              </a:tabLst>
            </a:pPr>
            <a:r>
              <a:rPr lang="en-GB" sz="1800" b="0" strike="noStrike" spc="-1">
                <a:solidFill>
                  <a:srgbClr val="000000"/>
                </a:solidFill>
                <a:latin typeface="Calibri"/>
                <a:ea typeface="Verdana"/>
              </a:rPr>
              <a:t>Only for SO</a:t>
            </a:r>
            <a:endParaRPr lang="nl-BE" sz="1800" b="0" strike="noStrike" spc="-1">
              <a:latin typeface="Arial"/>
            </a:endParaRPr>
          </a:p>
          <a:p>
            <a:pPr algn="ctr">
              <a:lnSpc>
                <a:spcPct val="100000"/>
              </a:lnSpc>
              <a:spcBef>
                <a:spcPts val="360"/>
              </a:spcBef>
              <a:tabLst>
                <a:tab pos="0" algn="l"/>
              </a:tabLst>
            </a:pPr>
            <a:r>
              <a:rPr lang="en-GB" sz="1800" b="0" strike="noStrike" spc="-1">
                <a:solidFill>
                  <a:srgbClr val="000000"/>
                </a:solidFill>
                <a:latin typeface="Calibri"/>
                <a:ea typeface="Verdana"/>
              </a:rPr>
              <a:t>changes</a:t>
            </a:r>
            <a:endParaRPr lang="nl-BE" sz="1800" b="0" strike="noStrike" spc="-1">
              <a:latin typeface="Arial"/>
            </a:endParaRPr>
          </a:p>
        </p:txBody>
      </p:sp>
      <p:sp>
        <p:nvSpPr>
          <p:cNvPr id="423" name="CustomShape 5"/>
          <p:cNvSpPr/>
          <p:nvPr/>
        </p:nvSpPr>
        <p:spPr>
          <a:xfrm>
            <a:off x="457200" y="2672280"/>
            <a:ext cx="8730000" cy="748800"/>
          </a:xfrm>
          <a:prstGeom prst="rect">
            <a:avLst/>
          </a:prstGeom>
          <a:solidFill>
            <a:srgbClr val="F6BC25">
              <a:alpha val="17000"/>
            </a:srgbClr>
          </a:solid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4" name="CustomShape 6"/>
          <p:cNvSpPr/>
          <p:nvPr/>
        </p:nvSpPr>
        <p:spPr>
          <a:xfrm>
            <a:off x="9244080" y="273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25" name="CustomShape 7"/>
          <p:cNvSpPr/>
          <p:nvPr/>
        </p:nvSpPr>
        <p:spPr>
          <a:xfrm>
            <a:off x="9244080" y="2668680"/>
            <a:ext cx="2391480" cy="733680"/>
          </a:xfrm>
          <a:prstGeom prst="rect">
            <a:avLst/>
          </a:prstGeom>
          <a:no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6" name="CustomShape 8"/>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Information to be exchanged</a:t>
            </a:r>
            <a:endParaRPr lang="nl-BE" sz="28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457200" y="3466440"/>
            <a:ext cx="8730000" cy="771120"/>
          </a:xfrm>
          <a:prstGeom prst="rect">
            <a:avLst/>
          </a:prstGeom>
          <a:solidFill>
            <a:srgbClr val="F6BC25">
              <a:alpha val="17000"/>
            </a:srgbClr>
          </a:solid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8" name="CustomShape 2"/>
          <p:cNvSpPr/>
          <p:nvPr/>
        </p:nvSpPr>
        <p:spPr>
          <a:xfrm>
            <a:off x="457200" y="1365840"/>
            <a:ext cx="8730000" cy="475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a:lnSpc>
                <a:spcPct val="100000"/>
              </a:lnSpc>
              <a:spcBef>
                <a:spcPts val="360"/>
              </a:spcBef>
              <a:tabLst>
                <a:tab pos="0" algn="l"/>
              </a:tabLst>
            </a:pPr>
            <a:endParaRPr lang="nl-BE" sz="1800" b="0" strike="noStrike" spc="-1" dirty="0">
              <a:latin typeface="Arial"/>
            </a:endParaRPr>
          </a:p>
          <a:p>
            <a:pPr>
              <a:lnSpc>
                <a:spcPct val="100000"/>
              </a:lnSpc>
              <a:spcBef>
                <a:spcPts val="60"/>
              </a:spcBef>
              <a:tabLst>
                <a:tab pos="0" algn="l"/>
              </a:tabLst>
            </a:pP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Metering data time series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production installations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and metre readings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metering data</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allocation data</a:t>
            </a:r>
            <a:endParaRPr lang="nl-BE" sz="1800" b="0" strike="noStrike" spc="-1" dirty="0">
              <a:latin typeface="Arial"/>
            </a:endParaRPr>
          </a:p>
        </p:txBody>
      </p:sp>
      <p:sp>
        <p:nvSpPr>
          <p:cNvPr id="429"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35098D6D-61D4-4743-A00C-FFE147E62460}" type="slidenum">
              <a:rPr lang="nl-NL" sz="1200" b="0" strike="noStrike" spc="-1">
                <a:solidFill>
                  <a:srgbClr val="F6BC25"/>
                </a:solidFill>
                <a:latin typeface="Calibri"/>
                <a:ea typeface="DejaVu Sans"/>
              </a:rPr>
              <a:t>27</a:t>
            </a:fld>
            <a:endParaRPr lang="nl-BE" sz="1200" b="0" strike="noStrike" spc="-1">
              <a:latin typeface="Arial"/>
            </a:endParaRPr>
          </a:p>
        </p:txBody>
      </p:sp>
      <p:sp>
        <p:nvSpPr>
          <p:cNvPr id="430" name="CustomShape 4"/>
          <p:cNvSpPr/>
          <p:nvPr/>
        </p:nvSpPr>
        <p:spPr>
          <a:xfrm>
            <a:off x="9244080" y="18320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31" name="CustomShape 5"/>
          <p:cNvSpPr/>
          <p:nvPr/>
        </p:nvSpPr>
        <p:spPr>
          <a:xfrm>
            <a:off x="9244080" y="3482640"/>
            <a:ext cx="239148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360"/>
              </a:spcBef>
              <a:tabLst>
                <a:tab pos="0" algn="l"/>
              </a:tabLst>
            </a:pPr>
            <a:r>
              <a:rPr lang="en-GB" sz="1800" b="0" strike="noStrike" spc="-1">
                <a:solidFill>
                  <a:srgbClr val="000000"/>
                </a:solidFill>
                <a:latin typeface="Calibri"/>
                <a:ea typeface="Verdana"/>
              </a:rPr>
              <a:t>For BRP and SO</a:t>
            </a:r>
            <a:endParaRPr lang="nl-BE" sz="1800" b="0" strike="noStrike" spc="-1">
              <a:latin typeface="Arial"/>
            </a:endParaRPr>
          </a:p>
          <a:p>
            <a:pPr algn="ctr">
              <a:lnSpc>
                <a:spcPct val="100000"/>
              </a:lnSpc>
              <a:spcBef>
                <a:spcPts val="360"/>
              </a:spcBef>
              <a:tabLst>
                <a:tab pos="0" algn="l"/>
              </a:tabLst>
            </a:pPr>
            <a:r>
              <a:rPr lang="en-GB" sz="1800" b="0" strike="noStrike" spc="-1">
                <a:solidFill>
                  <a:srgbClr val="000000"/>
                </a:solidFill>
                <a:latin typeface="Calibri"/>
                <a:ea typeface="Verdana"/>
              </a:rPr>
              <a:t>max. volumes</a:t>
            </a:r>
            <a:endParaRPr lang="nl-BE" sz="1800" b="0" strike="noStrike" spc="-1">
              <a:latin typeface="Arial"/>
            </a:endParaRPr>
          </a:p>
        </p:txBody>
      </p:sp>
      <p:sp>
        <p:nvSpPr>
          <p:cNvPr id="432" name="CustomShape 6"/>
          <p:cNvSpPr/>
          <p:nvPr/>
        </p:nvSpPr>
        <p:spPr>
          <a:xfrm>
            <a:off x="9244080" y="273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33" name="CustomShape 7"/>
          <p:cNvSpPr/>
          <p:nvPr/>
        </p:nvSpPr>
        <p:spPr>
          <a:xfrm>
            <a:off x="9244080" y="35226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34" name="CustomShape 8"/>
          <p:cNvSpPr/>
          <p:nvPr/>
        </p:nvSpPr>
        <p:spPr>
          <a:xfrm>
            <a:off x="9244080" y="3480480"/>
            <a:ext cx="2391480" cy="751320"/>
          </a:xfrm>
          <a:prstGeom prst="rect">
            <a:avLst/>
          </a:prstGeom>
          <a:no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5" name="CustomShape 9"/>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Information to be exchanged</a:t>
            </a:r>
            <a:endParaRPr lang="nl-BE" sz="2800" b="0" strike="noStrike" spc="-1" dirty="0">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457200" y="1365840"/>
            <a:ext cx="8730000" cy="475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tabLst>
                <a:tab pos="0" algn="l"/>
              </a:tabLst>
            </a:pPr>
            <a:endParaRPr lang="nl-BE" sz="1800" b="0" strike="noStrike" spc="-1" dirty="0">
              <a:latin typeface="Arial"/>
            </a:endParaRPr>
          </a:p>
          <a:p>
            <a:pPr>
              <a:lnSpc>
                <a:spcPct val="100000"/>
              </a:lnSpc>
              <a:spcBef>
                <a:spcPts val="60"/>
              </a:spcBef>
              <a:tabLst>
                <a:tab pos="0" algn="l"/>
              </a:tabLst>
            </a:pP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Metering data time series for allocation points/usage points/transfer points/connection points</a:t>
            </a:r>
          </a:p>
          <a:p>
            <a:pPr marL="457200" indent="-455400">
              <a:lnSpc>
                <a:spcPct val="100000"/>
              </a:lnSpc>
              <a:spcBef>
                <a:spcPts val="360"/>
              </a:spcBef>
              <a:buClr>
                <a:srgbClr val="F6BC25"/>
              </a:buClr>
              <a:buSzPct val="110000"/>
              <a:buFont typeface="Calibri"/>
              <a:buAutoNum type="arabicPeriod"/>
              <a:tabLst>
                <a:tab pos="0" algn="l"/>
              </a:tabLst>
            </a:pP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production installations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and metre readings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metering data</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allocation data</a:t>
            </a:r>
            <a:endParaRPr lang="nl-BE" sz="1800" b="0" strike="noStrike" spc="-1" dirty="0">
              <a:latin typeface="Arial"/>
            </a:endParaRPr>
          </a:p>
        </p:txBody>
      </p:sp>
      <p:sp>
        <p:nvSpPr>
          <p:cNvPr id="437"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527E3682-1894-4C99-82C4-6DE822D99670}" type="slidenum">
              <a:rPr lang="nl-NL" sz="1200" b="0" strike="noStrike" spc="-1">
                <a:solidFill>
                  <a:srgbClr val="F6BC25"/>
                </a:solidFill>
                <a:latin typeface="Calibri"/>
                <a:ea typeface="DejaVu Sans"/>
              </a:rPr>
              <a:t>28</a:t>
            </a:fld>
            <a:endParaRPr lang="nl-BE" sz="1200" b="0" strike="noStrike" spc="-1">
              <a:latin typeface="Arial"/>
            </a:endParaRPr>
          </a:p>
        </p:txBody>
      </p:sp>
      <p:sp>
        <p:nvSpPr>
          <p:cNvPr id="438" name="CustomShape 3"/>
          <p:cNvSpPr/>
          <p:nvPr/>
        </p:nvSpPr>
        <p:spPr>
          <a:xfrm>
            <a:off x="9244080" y="18320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39" name="CustomShape 4"/>
          <p:cNvSpPr/>
          <p:nvPr/>
        </p:nvSpPr>
        <p:spPr>
          <a:xfrm>
            <a:off x="9244080" y="4382280"/>
            <a:ext cx="239148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360"/>
              </a:spcBef>
              <a:tabLst>
                <a:tab pos="0" algn="l"/>
              </a:tabLst>
            </a:pPr>
            <a:r>
              <a:rPr lang="en-GB" sz="1800" b="0" strike="noStrike" spc="-1">
                <a:solidFill>
                  <a:srgbClr val="000000"/>
                </a:solidFill>
                <a:latin typeface="Calibri"/>
                <a:ea typeface="Verdana"/>
              </a:rPr>
              <a:t>Orig. volume</a:t>
            </a:r>
            <a:endParaRPr lang="nl-BE" sz="1800" b="0" strike="noStrike" spc="-1">
              <a:latin typeface="Arial"/>
            </a:endParaRPr>
          </a:p>
          <a:p>
            <a:pPr algn="ctr">
              <a:lnSpc>
                <a:spcPct val="100000"/>
              </a:lnSpc>
              <a:spcBef>
                <a:spcPts val="360"/>
              </a:spcBef>
              <a:tabLst>
                <a:tab pos="0" algn="l"/>
              </a:tabLst>
            </a:pPr>
            <a:r>
              <a:rPr lang="en-GB" sz="1800" b="0" strike="noStrike" spc="-1">
                <a:solidFill>
                  <a:srgbClr val="000000"/>
                </a:solidFill>
                <a:latin typeface="Calibri"/>
                <a:ea typeface="Verdana"/>
              </a:rPr>
              <a:t>Proposed volume</a:t>
            </a:r>
            <a:endParaRPr lang="nl-BE" sz="1800" b="0" strike="noStrike" spc="-1">
              <a:latin typeface="Arial"/>
            </a:endParaRPr>
          </a:p>
        </p:txBody>
      </p:sp>
      <p:sp>
        <p:nvSpPr>
          <p:cNvPr id="440" name="CustomShape 5"/>
          <p:cNvSpPr/>
          <p:nvPr/>
        </p:nvSpPr>
        <p:spPr>
          <a:xfrm>
            <a:off x="9244080" y="273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41" name="CustomShape 6"/>
          <p:cNvSpPr/>
          <p:nvPr/>
        </p:nvSpPr>
        <p:spPr>
          <a:xfrm>
            <a:off x="9244080" y="35226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42" name="CustomShape 7"/>
          <p:cNvSpPr/>
          <p:nvPr/>
        </p:nvSpPr>
        <p:spPr>
          <a:xfrm>
            <a:off x="457200" y="4298040"/>
            <a:ext cx="8730000" cy="771120"/>
          </a:xfrm>
          <a:prstGeom prst="rect">
            <a:avLst/>
          </a:prstGeom>
          <a:solidFill>
            <a:srgbClr val="F6BC25">
              <a:alpha val="17000"/>
            </a:srgbClr>
          </a:solid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3" name="CustomShape 8"/>
          <p:cNvSpPr/>
          <p:nvPr/>
        </p:nvSpPr>
        <p:spPr>
          <a:xfrm>
            <a:off x="9244080" y="4305240"/>
            <a:ext cx="2391480" cy="771120"/>
          </a:xfrm>
          <a:prstGeom prst="rect">
            <a:avLst/>
          </a:prstGeom>
          <a:no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4" name="CustomShape 9"/>
          <p:cNvSpPr/>
          <p:nvPr/>
        </p:nvSpPr>
        <p:spPr>
          <a:xfrm>
            <a:off x="9244080" y="43812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45" name="CustomShape 10"/>
          <p:cNvSpPr/>
          <p:nvPr/>
        </p:nvSpPr>
        <p:spPr>
          <a:xfrm>
            <a:off x="9246240" y="516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46" name="CustomShape 1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Information to be exchanged</a:t>
            </a:r>
            <a:endParaRPr lang="nl-BE" sz="2800" b="0" strike="noStrike" spc="-1" dirty="0">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57200" y="1365840"/>
            <a:ext cx="8730000" cy="475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tabLst>
                <a:tab pos="0" algn="l"/>
              </a:tabLst>
            </a:pPr>
            <a:endParaRPr lang="nl-BE" sz="1800" b="0" strike="noStrike" spc="-1" dirty="0">
              <a:latin typeface="Arial"/>
            </a:endParaRPr>
          </a:p>
          <a:p>
            <a:pPr>
              <a:lnSpc>
                <a:spcPct val="100000"/>
              </a:lnSpc>
              <a:spcBef>
                <a:spcPts val="60"/>
              </a:spcBef>
              <a:tabLst>
                <a:tab pos="0" algn="l"/>
              </a:tabLst>
            </a:pP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Metering data time series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production installations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Volumes and metre readings for allocation points/usage points/transfer points/connection points</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metering data</a:t>
            </a:r>
            <a:endParaRPr lang="nl-BE" spc="-1" dirty="0">
              <a:latin typeface="Arial"/>
            </a:endParaRPr>
          </a:p>
          <a:p>
            <a:pPr marL="457200" indent="-455400">
              <a:lnSpc>
                <a:spcPct val="100000"/>
              </a:lnSpc>
              <a:spcBef>
                <a:spcPts val="360"/>
              </a:spcBef>
              <a:buClr>
                <a:srgbClr val="F6BC25"/>
              </a:buClr>
              <a:buSzPct val="110000"/>
              <a:buFont typeface="Calibri"/>
              <a:buAutoNum type="arabicPeriod"/>
              <a:tabLst>
                <a:tab pos="0" algn="l"/>
              </a:tabLst>
            </a:pPr>
            <a:endParaRPr lang="nl-BE" sz="1800" b="0" strike="noStrik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endParaRPr lang="nl-BE" spc="-1" dirty="0">
              <a:latin typeface="Arial"/>
              <a:ea typeface="Calibri"/>
            </a:endParaRPr>
          </a:p>
          <a:p>
            <a:pPr marL="457200" indent="-455400">
              <a:lnSpc>
                <a:spcPct val="100000"/>
              </a:lnSpc>
              <a:spcBef>
                <a:spcPts val="360"/>
              </a:spcBef>
              <a:buClr>
                <a:srgbClr val="F6BC25"/>
              </a:buClr>
              <a:buSzPct val="110000"/>
              <a:buFont typeface="Calibri"/>
              <a:buAutoNum type="arabicPeriod"/>
              <a:tabLst>
                <a:tab pos="0" algn="l"/>
              </a:tabLst>
            </a:pPr>
            <a:r>
              <a:rPr lang="en-GB" sz="1800" b="0" strike="noStrike" spc="-1" dirty="0">
                <a:latin typeface="Calibri"/>
                <a:ea typeface="Calibri"/>
              </a:rPr>
              <a:t>Revision requests after checks on allocation data</a:t>
            </a:r>
            <a:endParaRPr lang="nl-BE" sz="1800" b="0" strike="noStrike" spc="-1" dirty="0">
              <a:latin typeface="Arial"/>
            </a:endParaRPr>
          </a:p>
        </p:txBody>
      </p:sp>
      <p:sp>
        <p:nvSpPr>
          <p:cNvPr id="448"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D46A7E04-2298-4AE7-B507-B1C1D76EA99E}" type="slidenum">
              <a:rPr lang="nl-NL" sz="1200" b="0" strike="noStrike" spc="-1">
                <a:solidFill>
                  <a:srgbClr val="F6BC25"/>
                </a:solidFill>
                <a:latin typeface="Calibri"/>
                <a:ea typeface="DejaVu Sans"/>
              </a:rPr>
              <a:t>29</a:t>
            </a:fld>
            <a:endParaRPr lang="nl-BE" sz="1200" b="0" strike="noStrike" spc="-1">
              <a:latin typeface="Arial"/>
            </a:endParaRPr>
          </a:p>
        </p:txBody>
      </p:sp>
      <p:sp>
        <p:nvSpPr>
          <p:cNvPr id="449" name="CustomShape 3"/>
          <p:cNvSpPr/>
          <p:nvPr/>
        </p:nvSpPr>
        <p:spPr>
          <a:xfrm>
            <a:off x="9244080" y="18320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50" name="CustomShape 4"/>
          <p:cNvSpPr/>
          <p:nvPr/>
        </p:nvSpPr>
        <p:spPr>
          <a:xfrm>
            <a:off x="9244080" y="5124240"/>
            <a:ext cx="2391480" cy="65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spcBef>
                <a:spcPts val="360"/>
              </a:spcBef>
              <a:tabLst>
                <a:tab pos="0" algn="l"/>
              </a:tabLst>
            </a:pPr>
            <a:r>
              <a:rPr lang="en-GB" sz="1800" b="0" strike="noStrike" spc="-1">
                <a:solidFill>
                  <a:srgbClr val="000000"/>
                </a:solidFill>
                <a:latin typeface="Calibri"/>
                <a:ea typeface="Verdana"/>
              </a:rPr>
              <a:t>Only reference</a:t>
            </a:r>
            <a:endParaRPr lang="nl-BE" sz="1800" b="0" strike="noStrike" spc="-1">
              <a:latin typeface="Arial"/>
            </a:endParaRPr>
          </a:p>
        </p:txBody>
      </p:sp>
      <p:sp>
        <p:nvSpPr>
          <p:cNvPr id="451" name="CustomShape 5"/>
          <p:cNvSpPr/>
          <p:nvPr/>
        </p:nvSpPr>
        <p:spPr>
          <a:xfrm>
            <a:off x="9244080" y="273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52" name="CustomShape 6"/>
          <p:cNvSpPr/>
          <p:nvPr/>
        </p:nvSpPr>
        <p:spPr>
          <a:xfrm>
            <a:off x="9244080" y="35226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53" name="CustomShape 7"/>
          <p:cNvSpPr/>
          <p:nvPr/>
        </p:nvSpPr>
        <p:spPr>
          <a:xfrm>
            <a:off x="457200" y="5146200"/>
            <a:ext cx="8730000" cy="714960"/>
          </a:xfrm>
          <a:prstGeom prst="rect">
            <a:avLst/>
          </a:prstGeom>
          <a:solidFill>
            <a:srgbClr val="F6BC25">
              <a:alpha val="17000"/>
            </a:srgbClr>
          </a:solid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4" name="CustomShape 8"/>
          <p:cNvSpPr/>
          <p:nvPr/>
        </p:nvSpPr>
        <p:spPr>
          <a:xfrm>
            <a:off x="9244080" y="5146200"/>
            <a:ext cx="2391480" cy="718920"/>
          </a:xfrm>
          <a:prstGeom prst="rect">
            <a:avLst/>
          </a:prstGeom>
          <a:noFill/>
          <a:ln>
            <a:solidFill>
              <a:srgbClr val="FFC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5" name="CustomShape 9"/>
          <p:cNvSpPr/>
          <p:nvPr/>
        </p:nvSpPr>
        <p:spPr>
          <a:xfrm>
            <a:off x="9244080" y="438120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56" name="CustomShape 10"/>
          <p:cNvSpPr/>
          <p:nvPr/>
        </p:nvSpPr>
        <p:spPr>
          <a:xfrm>
            <a:off x="9246240" y="5160240"/>
            <a:ext cx="2391480" cy="656640"/>
          </a:xfrm>
          <a:prstGeom prst="rect">
            <a:avLst/>
          </a:prstGeom>
          <a:noFill/>
          <a:ln w="0">
            <a:noFill/>
          </a:ln>
        </p:spPr>
        <p:style>
          <a:lnRef idx="0">
            <a:scrgbClr r="0" g="0" b="0"/>
          </a:lnRef>
          <a:fillRef idx="0">
            <a:scrgbClr r="0" g="0" b="0"/>
          </a:fillRef>
          <a:effectRef idx="0">
            <a:scrgbClr r="0" g="0" b="0"/>
          </a:effectRef>
          <a:fontRef idx="minor"/>
        </p:style>
      </p:sp>
      <p:sp>
        <p:nvSpPr>
          <p:cNvPr id="457" name="CustomShape 1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Information to be exchanged</a:t>
            </a:r>
            <a:endParaRPr lang="nl-BE" sz="2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graphicFrame>
        <p:nvGraphicFramePr>
          <p:cNvPr id="128" name="Table 1"/>
          <p:cNvGraphicFramePr/>
          <p:nvPr>
            <p:extLst>
              <p:ext uri="{D42A27DB-BD31-4B8C-83A1-F6EECF244321}">
                <p14:modId xmlns:p14="http://schemas.microsoft.com/office/powerpoint/2010/main" val="3119841138"/>
              </p:ext>
            </p:extLst>
          </p:nvPr>
        </p:nvGraphicFramePr>
        <p:xfrm>
          <a:off x="3931920" y="376951"/>
          <a:ext cx="3544560" cy="5884200"/>
        </p:xfrm>
        <a:graphic>
          <a:graphicData uri="http://schemas.openxmlformats.org/drawingml/2006/table">
            <a:tbl>
              <a:tblPr/>
              <a:tblGrid>
                <a:gridCol w="755640">
                  <a:extLst>
                    <a:ext uri="{9D8B030D-6E8A-4147-A177-3AD203B41FA5}">
                      <a16:colId xmlns:a16="http://schemas.microsoft.com/office/drawing/2014/main" val="20000"/>
                    </a:ext>
                  </a:extLst>
                </a:gridCol>
                <a:gridCol w="2788920">
                  <a:extLst>
                    <a:ext uri="{9D8B030D-6E8A-4147-A177-3AD203B41FA5}">
                      <a16:colId xmlns:a16="http://schemas.microsoft.com/office/drawing/2014/main" val="20001"/>
                    </a:ext>
                  </a:extLst>
                </a:gridCol>
              </a:tblGrid>
              <a:tr h="223200">
                <a:tc>
                  <a:txBody>
                    <a:bodyPr/>
                    <a:lstStyle/>
                    <a:p>
                      <a:pPr>
                        <a:lnSpc>
                          <a:spcPct val="100000"/>
                        </a:lnSpc>
                        <a:tabLst>
                          <a:tab pos="0" algn="l"/>
                        </a:tabLst>
                      </a:pPr>
                      <a:r>
                        <a:rPr lang="nl" sz="850" b="1" strike="noStrike" spc="-1" dirty="0">
                          <a:solidFill>
                            <a:srgbClr val="000000"/>
                          </a:solidFill>
                          <a:latin typeface="Verdana"/>
                          <a:ea typeface="Verdana"/>
                        </a:rPr>
                        <a:t>Time</a:t>
                      </a:r>
                      <a:endParaRPr lang="nl-BE" sz="850" b="0" strike="noStrike" spc="-1" dirty="0">
                        <a:latin typeface="Arial"/>
                      </a:endParaRPr>
                    </a:p>
                  </a:txBody>
                  <a:tcPr marL="36000" marR="36000">
                    <a:lnL w="38160">
                      <a:solidFill>
                        <a:srgbClr val="000000"/>
                      </a:solidFill>
                    </a:lnL>
                    <a:lnR w="12240">
                      <a:noFill/>
                    </a:lnR>
                    <a:lnT w="38160">
                      <a:solidFill>
                        <a:srgbClr val="000000"/>
                      </a:solidFill>
                    </a:lnT>
                    <a:lnB w="12240">
                      <a:noFill/>
                    </a:lnB>
                    <a:solidFill>
                      <a:srgbClr val="CBCED3"/>
                    </a:solidFill>
                  </a:tcPr>
                </a:tc>
                <a:tc>
                  <a:txBody>
                    <a:bodyPr/>
                    <a:lstStyle/>
                    <a:p>
                      <a:pPr>
                        <a:lnSpc>
                          <a:spcPct val="100000"/>
                        </a:lnSpc>
                        <a:tabLst>
                          <a:tab pos="0" algn="l"/>
                        </a:tabLst>
                      </a:pPr>
                      <a:r>
                        <a:rPr lang="nl" sz="850" b="1" strike="noStrike" spc="-1">
                          <a:solidFill>
                            <a:srgbClr val="000000"/>
                          </a:solidFill>
                          <a:latin typeface="Verdana"/>
                          <a:ea typeface="Verdana"/>
                        </a:rPr>
                        <a:t>Content</a:t>
                      </a:r>
                      <a:endParaRPr lang="nl-BE" sz="850" b="0" strike="noStrike" spc="-1">
                        <a:latin typeface="Arial"/>
                      </a:endParaRPr>
                    </a:p>
                  </a:txBody>
                  <a:tcPr marL="36000" marR="36000">
                    <a:lnL w="12240">
                      <a:noFill/>
                    </a:lnL>
                    <a:lnR w="38160">
                      <a:solidFill>
                        <a:srgbClr val="000000"/>
                      </a:solidFill>
                    </a:lnR>
                    <a:lnT w="38160">
                      <a:solidFill>
                        <a:srgbClr val="000000"/>
                      </a:solidFill>
                    </a:lnT>
                    <a:lnB w="12240">
                      <a:noFill/>
                    </a:lnB>
                    <a:solidFill>
                      <a:srgbClr val="CBCED3"/>
                    </a:solidFill>
                  </a:tcPr>
                </a:tc>
                <a:extLst>
                  <a:ext uri="{0D108BD9-81ED-4DB2-BD59-A6C34878D82A}">
                    <a16:rowId xmlns:a16="http://schemas.microsoft.com/office/drawing/2014/main" val="10000"/>
                  </a:ext>
                </a:extLst>
              </a:tr>
              <a:tr h="486000">
                <a:tc>
                  <a:txBody>
                    <a:bodyPr/>
                    <a:lstStyle/>
                    <a:p>
                      <a:pPr>
                        <a:lnSpc>
                          <a:spcPct val="100000"/>
                        </a:lnSpc>
                        <a:tabLst>
                          <a:tab pos="0" algn="l"/>
                        </a:tabLst>
                      </a:pPr>
                      <a:r>
                        <a:rPr lang="nl" sz="850" b="1" strike="noStrike" spc="-1">
                          <a:solidFill>
                            <a:srgbClr val="000000"/>
                          </a:solidFill>
                          <a:latin typeface="Verdana"/>
                          <a:ea typeface="Verdana"/>
                        </a:rPr>
                        <a:t>9:30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Opening</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Mirjam van der Horst,</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Project manager NEDU and chairman SR NEDU</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1"/>
                  </a:ext>
                </a:extLst>
              </a:tr>
              <a:tr h="486000">
                <a:tc>
                  <a:txBody>
                    <a:bodyPr/>
                    <a:lstStyle/>
                    <a:p>
                      <a:pPr>
                        <a:lnSpc>
                          <a:spcPct val="100000"/>
                        </a:lnSpc>
                        <a:tabLst>
                          <a:tab pos="0" algn="l"/>
                        </a:tabLst>
                      </a:pPr>
                      <a:r>
                        <a:rPr lang="nl" sz="850" b="1" strike="noStrike" spc="-1">
                          <a:solidFill>
                            <a:srgbClr val="000000"/>
                          </a:solidFill>
                          <a:latin typeface="Verdana"/>
                          <a:ea typeface="Verdana"/>
                        </a:rPr>
                        <a:t>9:35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Status Allocatie 2.0</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Lammert Gerkes</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Programme manager Allocatie 2.0 NEDU</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2"/>
                  </a:ext>
                </a:extLst>
              </a:tr>
              <a:tr h="617400">
                <a:tc>
                  <a:txBody>
                    <a:bodyPr/>
                    <a:lstStyle/>
                    <a:p>
                      <a:pPr>
                        <a:lnSpc>
                          <a:spcPct val="100000"/>
                        </a:lnSpc>
                        <a:tabLst>
                          <a:tab pos="0" algn="l"/>
                        </a:tabLst>
                      </a:pPr>
                      <a:r>
                        <a:rPr lang="nl" sz="850" b="1" strike="noStrike" spc="-1">
                          <a:solidFill>
                            <a:srgbClr val="000000"/>
                          </a:solidFill>
                          <a:latin typeface="Verdana"/>
                          <a:ea typeface="Verdana"/>
                        </a:rPr>
                        <a:t>10:00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dirty="0">
                          <a:solidFill>
                            <a:srgbClr val="000000"/>
                          </a:solidFill>
                          <a:latin typeface="Verdana"/>
                          <a:ea typeface="Verdana"/>
                        </a:rPr>
                        <a:t>Programme Allocatie 2.0</a:t>
                      </a:r>
                      <a:endParaRPr lang="nl-BE" sz="850" b="0" strike="noStrike" spc="-1" dirty="0">
                        <a:latin typeface="Arial"/>
                      </a:endParaRPr>
                    </a:p>
                    <a:p>
                      <a:pPr>
                        <a:lnSpc>
                          <a:spcPct val="100000"/>
                        </a:lnSpc>
                        <a:tabLst>
                          <a:tab pos="0" algn="l"/>
                        </a:tabLst>
                      </a:pPr>
                      <a:r>
                        <a:rPr lang="nl" sz="850" b="0" i="1" strike="noStrike" spc="-1" dirty="0">
                          <a:solidFill>
                            <a:srgbClr val="000000"/>
                          </a:solidFill>
                          <a:latin typeface="Verdana"/>
                          <a:ea typeface="Verdana"/>
                        </a:rPr>
                        <a:t>Joris Besseling</a:t>
                      </a:r>
                      <a:endParaRPr lang="nl-BE" sz="850" b="0" strike="noStrike" spc="-1" dirty="0">
                        <a:latin typeface="Arial"/>
                      </a:endParaRPr>
                    </a:p>
                    <a:p>
                      <a:pPr>
                        <a:lnSpc>
                          <a:spcPct val="100000"/>
                        </a:lnSpc>
                        <a:tabLst>
                          <a:tab pos="0" algn="l"/>
                        </a:tabLst>
                      </a:pPr>
                      <a:r>
                        <a:rPr lang="nl" sz="850" b="0" i="1" strike="noStrike" spc="-1" dirty="0">
                          <a:solidFill>
                            <a:srgbClr val="000000"/>
                          </a:solidFill>
                          <a:latin typeface="Verdana"/>
                          <a:ea typeface="Verdana"/>
                        </a:rPr>
                        <a:t>Chairman Design Authority and Change Authority, chairman IC- WE, TenneT</a:t>
                      </a:r>
                      <a:endParaRPr lang="nl-BE" sz="850" b="0" strike="noStrike" spc="-1" dirty="0">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3"/>
                  </a:ext>
                </a:extLst>
              </a:tr>
              <a:tr h="486000">
                <a:tc>
                  <a:txBody>
                    <a:bodyPr/>
                    <a:lstStyle/>
                    <a:p>
                      <a:pPr>
                        <a:lnSpc>
                          <a:spcPct val="100000"/>
                        </a:lnSpc>
                        <a:tabLst>
                          <a:tab pos="0" algn="l"/>
                        </a:tabLst>
                      </a:pPr>
                      <a:r>
                        <a:rPr lang="nl" sz="850" b="1" strike="noStrike" spc="-1">
                          <a:solidFill>
                            <a:srgbClr val="000000"/>
                          </a:solidFill>
                          <a:latin typeface="Verdana"/>
                          <a:ea typeface="Verdana"/>
                        </a:rPr>
                        <a:t>10:20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Entry documentation issues IC248, IC249</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George Trienekens</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Chairman work group Metering data GV, TenneT</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4"/>
                  </a:ext>
                </a:extLst>
              </a:tr>
              <a:tr h="223200">
                <a:tc>
                  <a:txBody>
                    <a:bodyPr/>
                    <a:lstStyle/>
                    <a:p>
                      <a:pPr>
                        <a:lnSpc>
                          <a:spcPct val="100000"/>
                        </a:lnSpc>
                        <a:tabLst>
                          <a:tab pos="0" algn="l"/>
                        </a:tabLst>
                      </a:pPr>
                      <a:r>
                        <a:rPr lang="nl" sz="850" b="1" strike="noStrike" spc="-1">
                          <a:solidFill>
                            <a:srgbClr val="000000"/>
                          </a:solidFill>
                          <a:latin typeface="Verdana"/>
                          <a:ea typeface="Verdana"/>
                        </a:rPr>
                        <a:t>10:30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dirty="0">
                          <a:solidFill>
                            <a:srgbClr val="000000"/>
                          </a:solidFill>
                          <a:latin typeface="Verdana"/>
                          <a:ea typeface="Verdana"/>
                        </a:rPr>
                        <a:t>Digital Coffee break</a:t>
                      </a:r>
                      <a:endParaRPr lang="nl-BE" sz="850" b="0" strike="noStrike" spc="-1" dirty="0">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5"/>
                  </a:ext>
                </a:extLst>
              </a:tr>
              <a:tr h="486000">
                <a:tc>
                  <a:txBody>
                    <a:bodyPr/>
                    <a:lstStyle/>
                    <a:p>
                      <a:pPr>
                        <a:lnSpc>
                          <a:spcPct val="100000"/>
                        </a:lnSpc>
                        <a:tabLst>
                          <a:tab pos="0" algn="l"/>
                        </a:tabLst>
                      </a:pPr>
                      <a:r>
                        <a:rPr lang="nl" sz="850" b="1" strike="noStrike" spc="-1">
                          <a:solidFill>
                            <a:srgbClr val="000000"/>
                          </a:solidFill>
                          <a:latin typeface="Verdana"/>
                          <a:ea typeface="Verdana"/>
                        </a:rPr>
                        <a:t>10:40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Message definitions and service descriptions</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Jan de Jong</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Service Design, EDSN</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6"/>
                  </a:ext>
                </a:extLst>
              </a:tr>
              <a:tr h="486000">
                <a:tc>
                  <a:txBody>
                    <a:bodyPr/>
                    <a:lstStyle/>
                    <a:p>
                      <a:pPr>
                        <a:lnSpc>
                          <a:spcPct val="100000"/>
                        </a:lnSpc>
                        <a:tabLst>
                          <a:tab pos="0" algn="l"/>
                        </a:tabLst>
                      </a:pPr>
                      <a:r>
                        <a:rPr lang="nl" sz="850" b="1" strike="noStrike" spc="-1">
                          <a:solidFill>
                            <a:srgbClr val="000000"/>
                          </a:solidFill>
                          <a:latin typeface="Verdana"/>
                          <a:ea typeface="Verdana"/>
                        </a:rPr>
                        <a:t>10:50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Impact on central system C-ARM</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Theo Lantink</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Product Manager for Allocation and Reconciliation</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7"/>
                  </a:ext>
                </a:extLst>
              </a:tr>
              <a:tr h="486000">
                <a:tc>
                  <a:txBody>
                    <a:bodyPr/>
                    <a:lstStyle/>
                    <a:p>
                      <a:pPr>
                        <a:lnSpc>
                          <a:spcPct val="100000"/>
                        </a:lnSpc>
                        <a:tabLst>
                          <a:tab pos="0" algn="l"/>
                        </a:tabLst>
                      </a:pPr>
                      <a:r>
                        <a:rPr lang="nl" sz="850" b="1" strike="noStrike" spc="-1">
                          <a:solidFill>
                            <a:srgbClr val="000000"/>
                          </a:solidFill>
                          <a:latin typeface="Verdana"/>
                          <a:ea typeface="Verdana"/>
                        </a:rPr>
                        <a:t>11:00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MMC Hub and TenneT qualification</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Elderik de Witte</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Project manager TenneT</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8"/>
                  </a:ext>
                </a:extLst>
              </a:tr>
              <a:tr h="486000">
                <a:tc>
                  <a:txBody>
                    <a:bodyPr/>
                    <a:lstStyle/>
                    <a:p>
                      <a:pPr>
                        <a:lnSpc>
                          <a:spcPct val="100000"/>
                        </a:lnSpc>
                        <a:tabLst>
                          <a:tab pos="0" algn="l"/>
                        </a:tabLst>
                      </a:pPr>
                      <a:r>
                        <a:rPr lang="nl" sz="850" b="1" strike="noStrike" spc="-1">
                          <a:solidFill>
                            <a:srgbClr val="000000"/>
                          </a:solidFill>
                          <a:latin typeface="Verdana"/>
                          <a:ea typeface="Verdana"/>
                        </a:rPr>
                        <a:t>11:15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dirty="0">
                          <a:solidFill>
                            <a:srgbClr val="000000"/>
                          </a:solidFill>
                          <a:latin typeface="Verdana"/>
                          <a:ea typeface="Verdana"/>
                        </a:rPr>
                        <a:t>Programme </a:t>
                      </a:r>
                      <a:r>
                        <a:rPr lang="nl-NL" sz="850" b="1" strike="noStrike" spc="-1" dirty="0">
                          <a:solidFill>
                            <a:srgbClr val="000000"/>
                          </a:solidFill>
                          <a:latin typeface="Verdana"/>
                          <a:ea typeface="Verdana"/>
                        </a:rPr>
                        <a:t>DSO</a:t>
                      </a:r>
                      <a:r>
                        <a:rPr lang="nl" sz="850" b="1" strike="noStrike" spc="-1" dirty="0">
                          <a:solidFill>
                            <a:srgbClr val="000000"/>
                          </a:solidFill>
                          <a:latin typeface="Verdana"/>
                          <a:ea typeface="Verdana"/>
                        </a:rPr>
                        <a:t>/EDSN</a:t>
                      </a:r>
                      <a:endParaRPr lang="nl-BE" sz="850" b="0" strike="noStrike" spc="-1" dirty="0">
                        <a:latin typeface="Arial"/>
                      </a:endParaRPr>
                    </a:p>
                    <a:p>
                      <a:pPr>
                        <a:lnSpc>
                          <a:spcPct val="100000"/>
                        </a:lnSpc>
                        <a:tabLst>
                          <a:tab pos="0" algn="l"/>
                        </a:tabLst>
                      </a:pPr>
                      <a:r>
                        <a:rPr lang="nl" sz="850" b="0" i="1" strike="noStrike" spc="-1" dirty="0">
                          <a:solidFill>
                            <a:srgbClr val="000000"/>
                          </a:solidFill>
                          <a:latin typeface="Verdana"/>
                          <a:ea typeface="Verdana"/>
                        </a:rPr>
                        <a:t>Mark Ruiter and Thijs Lindenkamp       Programme managers EDSN</a:t>
                      </a:r>
                      <a:endParaRPr lang="nl-BE" sz="850" b="0" strike="noStrike" spc="-1" dirty="0">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09"/>
                  </a:ext>
                </a:extLst>
              </a:tr>
              <a:tr h="354600">
                <a:tc>
                  <a:txBody>
                    <a:bodyPr/>
                    <a:lstStyle/>
                    <a:p>
                      <a:pPr>
                        <a:lnSpc>
                          <a:spcPct val="100000"/>
                        </a:lnSpc>
                        <a:tabLst>
                          <a:tab pos="0" algn="l"/>
                        </a:tabLst>
                      </a:pPr>
                      <a:r>
                        <a:rPr lang="nl" sz="850" b="1" strike="noStrike" spc="-1">
                          <a:solidFill>
                            <a:srgbClr val="000000"/>
                          </a:solidFill>
                          <a:latin typeface="Verdana"/>
                          <a:ea typeface="Verdana"/>
                        </a:rPr>
                        <a:t>11:25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Planning, communication and monitoring</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Mirjam van der Horst</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10"/>
                  </a:ext>
                </a:extLst>
              </a:tr>
              <a:tr h="354600">
                <a:tc>
                  <a:txBody>
                    <a:bodyPr/>
                    <a:lstStyle/>
                    <a:p>
                      <a:pPr>
                        <a:lnSpc>
                          <a:spcPct val="100000"/>
                        </a:lnSpc>
                        <a:tabLst>
                          <a:tab pos="0" algn="l"/>
                        </a:tabLst>
                      </a:pPr>
                      <a:r>
                        <a:rPr lang="nl" sz="850" b="1" strike="noStrike" spc="-1">
                          <a:solidFill>
                            <a:srgbClr val="000000"/>
                          </a:solidFill>
                          <a:latin typeface="Verdana"/>
                          <a:ea typeface="Verdana"/>
                        </a:rPr>
                        <a:t>11:35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Request for Change</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Bram van Straalen</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11"/>
                  </a:ext>
                </a:extLst>
              </a:tr>
              <a:tr h="486000">
                <a:tc>
                  <a:txBody>
                    <a:bodyPr/>
                    <a:lstStyle/>
                    <a:p>
                      <a:pPr>
                        <a:lnSpc>
                          <a:spcPct val="100000"/>
                        </a:lnSpc>
                        <a:tabLst>
                          <a:tab pos="0" algn="l"/>
                        </a:tabLst>
                      </a:pPr>
                      <a:r>
                        <a:rPr lang="nl" sz="850" b="1" strike="noStrike" spc="-1">
                          <a:solidFill>
                            <a:srgbClr val="000000"/>
                          </a:solidFill>
                          <a:latin typeface="Verdana"/>
                          <a:ea typeface="Verdana"/>
                        </a:rPr>
                        <a:t>11:40 am</a:t>
                      </a:r>
                      <a:endParaRPr lang="nl-BE" sz="850" b="0" strike="noStrike" spc="-1">
                        <a:latin typeface="Arial"/>
                      </a:endParaRPr>
                    </a:p>
                  </a:txBody>
                  <a:tcPr marL="36000" marR="36000">
                    <a:lnL w="38160">
                      <a:solidFill>
                        <a:srgbClr val="000000"/>
                      </a:solidFill>
                    </a:lnL>
                    <a:lnR w="12240">
                      <a:noFill/>
                    </a:lnR>
                    <a:lnT w="12240">
                      <a:noFill/>
                    </a:lnT>
                    <a:lnB w="12240">
                      <a:noFill/>
                    </a:lnB>
                    <a:noFill/>
                  </a:tcPr>
                </a:tc>
                <a:tc>
                  <a:txBody>
                    <a:bodyPr/>
                    <a:lstStyle/>
                    <a:p>
                      <a:pPr>
                        <a:lnSpc>
                          <a:spcPct val="100000"/>
                        </a:lnSpc>
                        <a:tabLst>
                          <a:tab pos="0" algn="l"/>
                        </a:tabLst>
                      </a:pPr>
                      <a:r>
                        <a:rPr lang="nl" sz="850" b="1" strike="noStrike" spc="-1">
                          <a:solidFill>
                            <a:srgbClr val="000000"/>
                          </a:solidFill>
                          <a:latin typeface="Verdana"/>
                          <a:ea typeface="Verdana"/>
                        </a:rPr>
                        <a:t>Testing and transition</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Jorik van Vilsteren</a:t>
                      </a:r>
                      <a:endParaRPr lang="nl-BE" sz="850" b="0" strike="noStrike" spc="-1">
                        <a:latin typeface="Arial"/>
                      </a:endParaRPr>
                    </a:p>
                    <a:p>
                      <a:pPr>
                        <a:lnSpc>
                          <a:spcPct val="100000"/>
                        </a:lnSpc>
                        <a:tabLst>
                          <a:tab pos="0" algn="l"/>
                        </a:tabLst>
                      </a:pPr>
                      <a:r>
                        <a:rPr lang="nl" sz="850" b="0" i="1" strike="noStrike" spc="-1">
                          <a:solidFill>
                            <a:srgbClr val="000000"/>
                          </a:solidFill>
                          <a:latin typeface="Verdana"/>
                          <a:ea typeface="Verdana"/>
                        </a:rPr>
                        <a:t>Testing and Transition manager, EDSN</a:t>
                      </a:r>
                      <a:endParaRPr lang="nl-BE" sz="850" b="0" strike="noStrike" spc="-1">
                        <a:latin typeface="Arial"/>
                      </a:endParaRPr>
                    </a:p>
                  </a:txBody>
                  <a:tcPr marL="36000" marR="36000">
                    <a:lnL w="12240">
                      <a:noFill/>
                    </a:lnL>
                    <a:lnR w="38160">
                      <a:solidFill>
                        <a:srgbClr val="000000"/>
                      </a:solidFill>
                    </a:lnR>
                    <a:lnT w="12240">
                      <a:noFill/>
                    </a:lnT>
                    <a:lnB w="12240">
                      <a:noFill/>
                    </a:lnB>
                    <a:noFill/>
                  </a:tcPr>
                </a:tc>
                <a:extLst>
                  <a:ext uri="{0D108BD9-81ED-4DB2-BD59-A6C34878D82A}">
                    <a16:rowId xmlns:a16="http://schemas.microsoft.com/office/drawing/2014/main" val="10012"/>
                  </a:ext>
                </a:extLst>
              </a:tr>
              <a:tr h="223200">
                <a:tc>
                  <a:txBody>
                    <a:bodyPr/>
                    <a:lstStyle/>
                    <a:p>
                      <a:pPr>
                        <a:lnSpc>
                          <a:spcPct val="100000"/>
                        </a:lnSpc>
                        <a:tabLst>
                          <a:tab pos="0" algn="l"/>
                        </a:tabLst>
                      </a:pPr>
                      <a:r>
                        <a:rPr lang="nl" sz="850" b="1" strike="noStrike" spc="-1">
                          <a:solidFill>
                            <a:srgbClr val="000000"/>
                          </a:solidFill>
                          <a:latin typeface="Verdana"/>
                          <a:ea typeface="Verdana"/>
                        </a:rPr>
                        <a:t>11:55 am</a:t>
                      </a:r>
                      <a:endParaRPr lang="nl-BE" sz="850" b="0" strike="noStrike" spc="-1">
                        <a:latin typeface="Arial"/>
                      </a:endParaRPr>
                    </a:p>
                  </a:txBody>
                  <a:tcPr marL="36000" marR="36000">
                    <a:lnL w="38160">
                      <a:solidFill>
                        <a:srgbClr val="000000"/>
                      </a:solidFill>
                    </a:lnL>
                    <a:lnR w="12240">
                      <a:noFill/>
                    </a:lnR>
                    <a:lnT w="12240">
                      <a:noFill/>
                    </a:lnT>
                    <a:lnB w="38160">
                      <a:solidFill>
                        <a:srgbClr val="000000"/>
                      </a:solidFill>
                    </a:lnB>
                    <a:noFill/>
                  </a:tcPr>
                </a:tc>
                <a:tc>
                  <a:txBody>
                    <a:bodyPr/>
                    <a:lstStyle/>
                    <a:p>
                      <a:pPr>
                        <a:lnSpc>
                          <a:spcPct val="100000"/>
                        </a:lnSpc>
                        <a:tabLst>
                          <a:tab pos="0" algn="l"/>
                        </a:tabLst>
                      </a:pPr>
                      <a:r>
                        <a:rPr lang="nl" sz="850" b="1" strike="noStrike" spc="-1" dirty="0">
                          <a:solidFill>
                            <a:srgbClr val="000000"/>
                          </a:solidFill>
                          <a:latin typeface="Verdana"/>
                          <a:ea typeface="Verdana"/>
                        </a:rPr>
                        <a:t>Wrap-up</a:t>
                      </a:r>
                      <a:endParaRPr lang="nl-BE" sz="850" b="0" strike="noStrike" spc="-1" dirty="0">
                        <a:latin typeface="Arial"/>
                      </a:endParaRPr>
                    </a:p>
                  </a:txBody>
                  <a:tcPr marL="36000" marR="36000">
                    <a:lnL w="12240">
                      <a:noFill/>
                    </a:lnL>
                    <a:lnR w="38160">
                      <a:solidFill>
                        <a:srgbClr val="000000"/>
                      </a:solidFill>
                    </a:lnR>
                    <a:lnT w="12240">
                      <a:noFill/>
                    </a:lnT>
                    <a:lnB w="38160">
                      <a:solidFill>
                        <a:srgbClr val="000000"/>
                      </a:solidFill>
                    </a:lnB>
                    <a:noFill/>
                  </a:tcPr>
                </a:tc>
                <a:extLst>
                  <a:ext uri="{0D108BD9-81ED-4DB2-BD59-A6C34878D82A}">
                    <a16:rowId xmlns:a16="http://schemas.microsoft.com/office/drawing/2014/main" val="10013"/>
                  </a:ext>
                </a:extLst>
              </a:tr>
            </a:tbl>
          </a:graphicData>
        </a:graphic>
      </p:graphicFrame>
      <p:sp>
        <p:nvSpPr>
          <p:cNvPr id="129" name="CustomShape 2"/>
          <p:cNvSpPr/>
          <p:nvPr/>
        </p:nvSpPr>
        <p:spPr>
          <a:xfrm>
            <a:off x="457200" y="492840"/>
            <a:ext cx="951624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Agenda</a:t>
            </a:r>
            <a:endParaRPr lang="nl-BE" sz="2800" b="0" strike="noStrike" spc="-1">
              <a:latin typeface="Arial"/>
            </a:endParaRPr>
          </a:p>
        </p:txBody>
      </p:sp>
      <p:sp>
        <p:nvSpPr>
          <p:cNvPr id="130"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E449937D-A940-4444-84DE-CBC72E16F7D0}" type="slidenum">
              <a:rPr lang="nl-NL" sz="1200" b="0" strike="noStrike" spc="-1">
                <a:solidFill>
                  <a:srgbClr val="F6BC25"/>
                </a:solidFill>
                <a:latin typeface="Calibri"/>
                <a:ea typeface="DejaVu Sans"/>
              </a:rPr>
              <a:t>3</a:t>
            </a:fld>
            <a:endParaRPr lang="nl-BE" sz="12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78B59970-1CBF-4279-9754-AD19F1E418AC}" type="slidenum">
              <a:rPr lang="nl-NL" sz="1200" b="0" strike="noStrike" spc="-1">
                <a:solidFill>
                  <a:srgbClr val="F6BC25"/>
                </a:solidFill>
                <a:latin typeface="Calibri"/>
                <a:ea typeface="DejaVu Sans"/>
              </a:rPr>
              <a:t>30</a:t>
            </a:fld>
            <a:endParaRPr lang="nl-BE" sz="1200" b="0" strike="noStrike" spc="-1">
              <a:latin typeface="Arial"/>
            </a:endParaRPr>
          </a:p>
        </p:txBody>
      </p:sp>
      <p:graphicFrame>
        <p:nvGraphicFramePr>
          <p:cNvPr id="459" name="Table 2"/>
          <p:cNvGraphicFramePr/>
          <p:nvPr>
            <p:extLst>
              <p:ext uri="{D42A27DB-BD31-4B8C-83A1-F6EECF244321}">
                <p14:modId xmlns:p14="http://schemas.microsoft.com/office/powerpoint/2010/main" val="702902307"/>
              </p:ext>
            </p:extLst>
          </p:nvPr>
        </p:nvGraphicFramePr>
        <p:xfrm>
          <a:off x="426240" y="1631880"/>
          <a:ext cx="11042280" cy="4031640"/>
        </p:xfrm>
        <a:graphic>
          <a:graphicData uri="http://schemas.openxmlformats.org/drawingml/2006/table">
            <a:tbl>
              <a:tblPr/>
              <a:tblGrid>
                <a:gridCol w="5189760">
                  <a:extLst>
                    <a:ext uri="{9D8B030D-6E8A-4147-A177-3AD203B41FA5}">
                      <a16:colId xmlns:a16="http://schemas.microsoft.com/office/drawing/2014/main" val="20000"/>
                    </a:ext>
                  </a:extLst>
                </a:gridCol>
                <a:gridCol w="5852520">
                  <a:extLst>
                    <a:ext uri="{9D8B030D-6E8A-4147-A177-3AD203B41FA5}">
                      <a16:colId xmlns:a16="http://schemas.microsoft.com/office/drawing/2014/main" val="20001"/>
                    </a:ext>
                  </a:extLst>
                </a:gridCol>
              </a:tblGrid>
              <a:tr h="453240">
                <a:tc>
                  <a:txBody>
                    <a:bodyPr/>
                    <a:lstStyle/>
                    <a:p>
                      <a:pPr>
                        <a:lnSpc>
                          <a:spcPct val="100000"/>
                        </a:lnSpc>
                      </a:pPr>
                      <a:r>
                        <a:rPr lang="en-GB" sz="1800" b="1" strike="noStrike" spc="-1" dirty="0">
                          <a:solidFill>
                            <a:schemeClr val="tx1"/>
                          </a:solidFill>
                          <a:latin typeface="Calibri"/>
                        </a:rPr>
                        <a:t>Information to be exchanged </a:t>
                      </a:r>
                      <a:endParaRPr lang="nl-BE" sz="1800" b="0" strike="noStrike" spc="-1" dirty="0">
                        <a:solidFill>
                          <a:schemeClr val="tx1"/>
                        </a:solid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lstStyle/>
                    <a:p>
                      <a:pPr>
                        <a:lnSpc>
                          <a:spcPct val="100000"/>
                        </a:lnSpc>
                      </a:pPr>
                      <a:r>
                        <a:rPr lang="en-GB" sz="1800" b="1" strike="noStrike" spc="-1">
                          <a:solidFill>
                            <a:schemeClr val="tx1"/>
                          </a:solidFill>
                          <a:latin typeface="Calibri"/>
                        </a:rPr>
                        <a:t>Service</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6BC25"/>
                    </a:solidFill>
                  </a:tcPr>
                </a:tc>
                <a:extLst>
                  <a:ext uri="{0D108BD9-81ED-4DB2-BD59-A6C34878D82A}">
                    <a16:rowId xmlns:a16="http://schemas.microsoft.com/office/drawing/2014/main" val="10000"/>
                  </a:ext>
                </a:extLst>
              </a:tr>
              <a:tr h="631440">
                <a:tc>
                  <a:txBody>
                    <a:bodyPr/>
                    <a:lstStyle/>
                    <a:p>
                      <a:pPr>
                        <a:lnSpc>
                          <a:spcPct val="100000"/>
                        </a:lnSpc>
                      </a:pPr>
                      <a:r>
                        <a:rPr lang="en-GB" sz="1800" b="0" strike="noStrike" spc="-1">
                          <a:solidFill>
                            <a:schemeClr val="tx1"/>
                          </a:solidFill>
                          <a:latin typeface="Calibri"/>
                        </a:rPr>
                        <a:t>1. Metering data time series</a:t>
                      </a:r>
                      <a:endParaRPr lang="nl-BE" sz="1800" b="0" strike="noStrike" spc="-1">
                        <a:solidFill>
                          <a:schemeClr val="tx1"/>
                        </a:solid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DEEC7"/>
                    </a:solidFill>
                  </a:tcPr>
                </a:tc>
                <a:tc>
                  <a:txBody>
                    <a:bodyPr/>
                    <a:lstStyle/>
                    <a:p>
                      <a:pPr>
                        <a:lnSpc>
                          <a:spcPct val="100000"/>
                        </a:lnSpc>
                      </a:pPr>
                      <a:r>
                        <a:rPr lang="nl-NL" sz="1800" b="0" strike="noStrike" spc="-1">
                          <a:solidFill>
                            <a:schemeClr val="tx1"/>
                          </a:solidFill>
                          <a:latin typeface="Calibri"/>
                        </a:rPr>
                        <a:t>BSCMF0061 - Uitwisselen meetgegevens tijdseries (in Dutch)</a:t>
                      </a:r>
                      <a:endParaRPr lang="nl-BE" sz="1800" b="0" strike="noStrike" spc="-1">
                        <a:solidFill>
                          <a:schemeClr val="tx1"/>
                        </a:solid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DEEC7"/>
                    </a:solidFill>
                  </a:tcPr>
                </a:tc>
                <a:extLst>
                  <a:ext uri="{0D108BD9-81ED-4DB2-BD59-A6C34878D82A}">
                    <a16:rowId xmlns:a16="http://schemas.microsoft.com/office/drawing/2014/main" val="10001"/>
                  </a:ext>
                </a:extLst>
              </a:tr>
              <a:tr h="699120">
                <a:tc>
                  <a:txBody>
                    <a:bodyPr/>
                    <a:lstStyle/>
                    <a:p>
                      <a:pPr>
                        <a:lnSpc>
                          <a:spcPct val="100000"/>
                        </a:lnSpc>
                      </a:pPr>
                      <a:r>
                        <a:rPr lang="en-GB" sz="1800" b="0" strike="noStrike" spc="-1">
                          <a:solidFill>
                            <a:schemeClr val="tx1"/>
                          </a:solidFill>
                          <a:latin typeface="Calibri"/>
                        </a:rPr>
                        <a:t>2. Volumes production installations</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ADA8A"/>
                    </a:solidFill>
                  </a:tcPr>
                </a:tc>
                <a:tc>
                  <a:txBody>
                    <a:bodyPr/>
                    <a:lstStyle/>
                    <a:p>
                      <a:pPr>
                        <a:lnSpc>
                          <a:spcPct val="100000"/>
                        </a:lnSpc>
                      </a:pPr>
                      <a:r>
                        <a:rPr lang="nl-NL" sz="1800" b="0" strike="noStrike" spc="-1">
                          <a:solidFill>
                            <a:schemeClr val="tx1"/>
                          </a:solidFill>
                          <a:latin typeface="Calibri"/>
                        </a:rPr>
                        <a:t>BSCMF0062 - Uitwisselen meetgegevens volumes installatie (in Dutch)</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ADA8A"/>
                    </a:solidFill>
                  </a:tcPr>
                </a:tc>
                <a:extLst>
                  <a:ext uri="{0D108BD9-81ED-4DB2-BD59-A6C34878D82A}">
                    <a16:rowId xmlns:a16="http://schemas.microsoft.com/office/drawing/2014/main" val="10002"/>
                  </a:ext>
                </a:extLst>
              </a:tr>
              <a:tr h="681840">
                <a:tc>
                  <a:txBody>
                    <a:bodyPr/>
                    <a:lstStyle/>
                    <a:p>
                      <a:pPr>
                        <a:lnSpc>
                          <a:spcPct val="100000"/>
                        </a:lnSpc>
                        <a:tabLst>
                          <a:tab pos="0" algn="l"/>
                        </a:tabLst>
                      </a:pPr>
                      <a:r>
                        <a:rPr lang="en-GB" sz="1800" b="0" strike="noStrike" spc="-1">
                          <a:solidFill>
                            <a:schemeClr val="tx1"/>
                          </a:solidFill>
                          <a:latin typeface="Calibri"/>
                        </a:rPr>
                        <a:t>3. Volumes and metre readings</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DEEC7"/>
                    </a:solidFill>
                  </a:tcPr>
                </a:tc>
                <a:tc>
                  <a:txBody>
                    <a:bodyPr/>
                    <a:lstStyle/>
                    <a:p>
                      <a:pPr>
                        <a:lnSpc>
                          <a:spcPct val="100000"/>
                        </a:lnSpc>
                      </a:pPr>
                      <a:r>
                        <a:rPr lang="nl-NL" sz="1800" b="0" strike="noStrike" spc="-1">
                          <a:solidFill>
                            <a:schemeClr val="tx1"/>
                          </a:solidFill>
                          <a:latin typeface="Calibri"/>
                        </a:rPr>
                        <a:t>BSCMF0063 - Uitwisselen meetgegevens volumes en meterstanden (in Dutch)</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DEEC7"/>
                    </a:solidFill>
                  </a:tcPr>
                </a:tc>
                <a:extLst>
                  <a:ext uri="{0D108BD9-81ED-4DB2-BD59-A6C34878D82A}">
                    <a16:rowId xmlns:a16="http://schemas.microsoft.com/office/drawing/2014/main" val="10003"/>
                  </a:ext>
                </a:extLst>
              </a:tr>
              <a:tr h="782640">
                <a:tc>
                  <a:txBody>
                    <a:bodyPr/>
                    <a:lstStyle/>
                    <a:p>
                      <a:pPr>
                        <a:lnSpc>
                          <a:spcPct val="100000"/>
                        </a:lnSpc>
                      </a:pPr>
                      <a:r>
                        <a:rPr lang="en-GB" sz="1800" b="0" strike="noStrike" spc="-1">
                          <a:solidFill>
                            <a:schemeClr val="tx1"/>
                          </a:solidFill>
                          <a:latin typeface="Calibri"/>
                        </a:rPr>
                        <a:t>4. Revision requests after checks on metering data</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ADA8A"/>
                    </a:solidFill>
                  </a:tcPr>
                </a:tc>
                <a:tc>
                  <a:txBody>
                    <a:bodyPr/>
                    <a:lstStyle/>
                    <a:p>
                      <a:pPr>
                        <a:lnSpc>
                          <a:spcPct val="100000"/>
                        </a:lnSpc>
                      </a:pPr>
                      <a:r>
                        <a:rPr lang="nl-NL" sz="1800" b="0" strike="noStrike" spc="-1">
                          <a:solidFill>
                            <a:schemeClr val="tx1"/>
                          </a:solidFill>
                          <a:latin typeface="Calibri"/>
                        </a:rPr>
                        <a:t>BSCMF0064 - Uitwisselen herzieningsverzoek</a:t>
                      </a:r>
                      <a:endParaRPr lang="nl-BE" sz="1800" b="0" strike="noStrike" spc="-1">
                        <a:solidFill>
                          <a:schemeClr val="tx1"/>
                        </a:solidFill>
                        <a:latin typeface="Arial"/>
                      </a:endParaRPr>
                    </a:p>
                    <a:p>
                      <a:pPr>
                        <a:lnSpc>
                          <a:spcPct val="100000"/>
                        </a:lnSpc>
                      </a:pPr>
                      <a:r>
                        <a:rPr lang="nl-NL" sz="1800" b="0" strike="noStrike" spc="-1">
                          <a:solidFill>
                            <a:schemeClr val="tx1"/>
                          </a:solidFill>
                          <a:latin typeface="Calibri"/>
                        </a:rPr>
                        <a:t>na controle meetgegevens (in Dutch)</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ADA8A"/>
                    </a:solidFill>
                  </a:tcPr>
                </a:tc>
                <a:extLst>
                  <a:ext uri="{0D108BD9-81ED-4DB2-BD59-A6C34878D82A}">
                    <a16:rowId xmlns:a16="http://schemas.microsoft.com/office/drawing/2014/main" val="10004"/>
                  </a:ext>
                </a:extLst>
              </a:tr>
              <a:tr h="783360">
                <a:tc>
                  <a:txBody>
                    <a:bodyPr/>
                    <a:lstStyle/>
                    <a:p>
                      <a:pPr>
                        <a:lnSpc>
                          <a:spcPct val="100000"/>
                        </a:lnSpc>
                      </a:pPr>
                      <a:r>
                        <a:rPr lang="en-GB" sz="1800" b="0" strike="noStrike" spc="-1">
                          <a:solidFill>
                            <a:schemeClr val="tx1"/>
                          </a:solidFill>
                          <a:latin typeface="Calibri"/>
                        </a:rPr>
                        <a:t>5. Revision requests after checks on allocation data</a:t>
                      </a:r>
                      <a:endParaRPr lang="nl-BE" sz="1800" b="0" strike="noStrike" spc="-1">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DEEC7"/>
                    </a:solidFill>
                  </a:tcPr>
                </a:tc>
                <a:tc>
                  <a:txBody>
                    <a:bodyPr/>
                    <a:lstStyle/>
                    <a:p>
                      <a:pPr>
                        <a:lnSpc>
                          <a:spcPct val="100000"/>
                        </a:lnSpc>
                      </a:pPr>
                      <a:r>
                        <a:rPr lang="nl-NL" sz="1800" b="0" strike="noStrike" spc="-1" dirty="0">
                          <a:solidFill>
                            <a:schemeClr val="tx1"/>
                          </a:solidFill>
                          <a:latin typeface="Calibri"/>
                        </a:rPr>
                        <a:t>BSCMF0065 - Uitwisselen herzieningsverzoek</a:t>
                      </a:r>
                      <a:endParaRPr lang="nl-BE" sz="1800" b="0" strike="noStrike" spc="-1" dirty="0">
                        <a:solidFill>
                          <a:schemeClr val="tx1"/>
                        </a:solidFill>
                        <a:latin typeface="Arial"/>
                      </a:endParaRPr>
                    </a:p>
                    <a:p>
                      <a:pPr>
                        <a:lnSpc>
                          <a:spcPct val="100000"/>
                        </a:lnSpc>
                      </a:pPr>
                      <a:r>
                        <a:rPr lang="nl-NL" sz="1800" b="0" strike="noStrike" spc="-1" dirty="0">
                          <a:solidFill>
                            <a:schemeClr val="tx1"/>
                          </a:solidFill>
                          <a:latin typeface="Calibri"/>
                        </a:rPr>
                        <a:t>na controle allocatiegegevens (in Dutch)</a:t>
                      </a:r>
                      <a:endParaRPr lang="nl-BE" sz="1800" b="0" strike="noStrike" spc="-1" dirty="0">
                        <a:solidFill>
                          <a:schemeClr val="tx1"/>
                        </a:solid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DEEC7"/>
                    </a:solidFill>
                  </a:tcPr>
                </a:tc>
                <a:extLst>
                  <a:ext uri="{0D108BD9-81ED-4DB2-BD59-A6C34878D82A}">
                    <a16:rowId xmlns:a16="http://schemas.microsoft.com/office/drawing/2014/main" val="10005"/>
                  </a:ext>
                </a:extLst>
              </a:tr>
            </a:tbl>
          </a:graphicData>
        </a:graphic>
      </p:graphicFrame>
      <p:sp>
        <p:nvSpPr>
          <p:cNvPr id="460"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Business Services for TR2021</a:t>
            </a:r>
            <a:endParaRPr lang="nl-BE" sz="28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609480" y="1197720"/>
            <a:ext cx="11623320" cy="492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5400">
              <a:lnSpc>
                <a:spcPct val="100000"/>
              </a:lnSpc>
              <a:spcBef>
                <a:spcPts val="360"/>
              </a:spcBef>
              <a:buClr>
                <a:srgbClr val="F6BC25"/>
              </a:buClr>
              <a:buSzPct val="110000"/>
              <a:buFont typeface="Calibri"/>
              <a:buAutoNum type="arabicPeriod"/>
            </a:pPr>
            <a:r>
              <a:rPr lang="en-GB" sz="1800" b="1" strike="noStrike" spc="-1" dirty="0">
                <a:latin typeface="Calibri"/>
                <a:ea typeface="Calibri"/>
              </a:rPr>
              <a:t>BSCMF0061 - </a:t>
            </a:r>
            <a:r>
              <a:rPr lang="nl-NL" sz="1800" b="1" strike="noStrike" spc="-1" dirty="0">
                <a:latin typeface="Calibri"/>
                <a:ea typeface="Calibri"/>
              </a:rPr>
              <a:t>Uitwisselen meetgegevens tijdseries (in Dutch)</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Time series over 1 day or over 1 month</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MRP sends time series to SO and BRP</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Time series per product type/energy direction</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Time series over 1 day for: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electricity major consumer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Grid-to-grid transfer point electricity</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system balance electricity</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Transfer point MWNET electricity</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Time series over 1 month for: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electricity major consumer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Grid-to-grid transfer point electricity</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Usage point gas major consumer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Connection point for distribution grids gas</a:t>
            </a:r>
            <a:endParaRPr lang="nl-BE" sz="1800" b="0" strike="noStrike" spc="-1" dirty="0">
              <a:latin typeface="Arial"/>
            </a:endParaRPr>
          </a:p>
          <a:p>
            <a:pPr>
              <a:lnSpc>
                <a:spcPct val="100000"/>
              </a:lnSpc>
              <a:spcBef>
                <a:spcPts val="360"/>
              </a:spcBef>
            </a:pPr>
            <a:endParaRPr lang="nl-BE" sz="1800" b="0" strike="noStrike" spc="-1" dirty="0">
              <a:latin typeface="Arial"/>
            </a:endParaRPr>
          </a:p>
          <a:p>
            <a:pPr>
              <a:lnSpc>
                <a:spcPct val="100000"/>
              </a:lnSpc>
              <a:spcBef>
                <a:spcPts val="360"/>
              </a:spcBef>
              <a:tabLst>
                <a:tab pos="0" algn="l"/>
              </a:tabLst>
            </a:pPr>
            <a:endParaRPr lang="nl-BE" sz="1800" b="0" strike="noStrike" spc="-1" dirty="0">
              <a:latin typeface="Arial"/>
            </a:endParaRPr>
          </a:p>
        </p:txBody>
      </p:sp>
      <p:sp>
        <p:nvSpPr>
          <p:cNvPr id="462"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475FB6A2-971E-426C-A781-F805E6746C52}" type="slidenum">
              <a:rPr lang="nl-NL" sz="1200" b="0" strike="noStrike" spc="-1">
                <a:solidFill>
                  <a:srgbClr val="F6BC25"/>
                </a:solidFill>
                <a:latin typeface="Calibri"/>
                <a:ea typeface="DejaVu Sans"/>
              </a:rPr>
              <a:t>31</a:t>
            </a:fld>
            <a:endParaRPr lang="nl-BE" sz="1200" b="0" strike="noStrike" spc="-1">
              <a:latin typeface="Arial"/>
            </a:endParaRPr>
          </a:p>
        </p:txBody>
      </p:sp>
      <p:sp>
        <p:nvSpPr>
          <p:cNvPr id="463"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Business Services for TR2021</a:t>
            </a:r>
            <a:endParaRPr lang="nl-BE" sz="28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609480" y="1197720"/>
            <a:ext cx="11028600" cy="537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5400">
              <a:lnSpc>
                <a:spcPct val="100000"/>
              </a:lnSpc>
              <a:spcBef>
                <a:spcPts val="360"/>
              </a:spcBef>
              <a:buClr>
                <a:srgbClr val="F6BC25"/>
              </a:buClr>
              <a:buSzPct val="110000"/>
              <a:buFont typeface="Calibri"/>
              <a:buAutoNum type="arabicPeriod" startAt="2"/>
            </a:pPr>
            <a:r>
              <a:rPr lang="en-GB" sz="1800" b="1" strike="noStrike" spc="-1" dirty="0">
                <a:latin typeface="Calibri"/>
                <a:ea typeface="Calibri"/>
              </a:rPr>
              <a:t>BSCMF0062 - </a:t>
            </a:r>
            <a:r>
              <a:rPr lang="nl-NL" sz="1800" b="1" strike="noStrike" spc="-1" dirty="0">
                <a:latin typeface="Calibri"/>
                <a:ea typeface="Calibri"/>
              </a:rPr>
              <a:t>Uitwisselen meetgegevens volumes installatie (in Dutch)</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Volumes over a period equal to or longer than 1 calendar year and shorter or equal to 1 calendar month</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MRP sends volumes to SO</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Volumes for all installations ‘behind’ the allocation point</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Per installation i.e.: identification, volume, energy direction, period</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Volumes installation over a period for: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electricity profile major consumer </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electricity </a:t>
            </a:r>
            <a:r>
              <a:rPr lang="en-GB" sz="1800" b="0" strike="noStrike" spc="-1" dirty="0" err="1">
                <a:latin typeface="Calibri"/>
                <a:ea typeface="Calibri"/>
              </a:rPr>
              <a:t>telemetrics</a:t>
            </a:r>
            <a:r>
              <a:rPr lang="en-GB" sz="1800" b="0" strike="noStrike" spc="-1" dirty="0">
                <a:latin typeface="Calibri"/>
                <a:ea typeface="Calibri"/>
              </a:rPr>
              <a:t> major consumer</a:t>
            </a:r>
            <a:endParaRPr lang="nl-BE" sz="1800" b="0" strike="noStrike" spc="-1" dirty="0">
              <a:latin typeface="Arial"/>
            </a:endParaRPr>
          </a:p>
          <a:p>
            <a:pPr>
              <a:lnSpc>
                <a:spcPct val="100000"/>
              </a:lnSpc>
              <a:spcBef>
                <a:spcPts val="360"/>
              </a:spcBef>
            </a:pPr>
            <a:endParaRPr lang="nl-BE" sz="1800" b="0" strike="noStrike" spc="-1" dirty="0">
              <a:latin typeface="Arial"/>
            </a:endParaRPr>
          </a:p>
          <a:p>
            <a:pPr>
              <a:lnSpc>
                <a:spcPct val="100000"/>
              </a:lnSpc>
              <a:spcBef>
                <a:spcPts val="360"/>
              </a:spcBef>
              <a:tabLst>
                <a:tab pos="0" algn="l"/>
              </a:tabLst>
            </a:pPr>
            <a:endParaRPr lang="nl-BE" sz="1800" b="0" strike="noStrike" spc="-1" dirty="0">
              <a:latin typeface="Arial"/>
            </a:endParaRPr>
          </a:p>
        </p:txBody>
      </p:sp>
      <p:sp>
        <p:nvSpPr>
          <p:cNvPr id="465"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C17E6612-5CA6-45BB-B3C1-A4FC75A3D22F}" type="slidenum">
              <a:rPr lang="nl-NL" sz="1200" b="0" strike="noStrike" spc="-1">
                <a:solidFill>
                  <a:srgbClr val="F6BC25"/>
                </a:solidFill>
                <a:latin typeface="Calibri"/>
                <a:ea typeface="DejaVu Sans"/>
              </a:rPr>
              <a:t>32</a:t>
            </a:fld>
            <a:endParaRPr lang="nl-BE" sz="1200" b="0" strike="noStrike" spc="-1">
              <a:latin typeface="Arial"/>
            </a:endParaRPr>
          </a:p>
        </p:txBody>
      </p:sp>
      <p:sp>
        <p:nvSpPr>
          <p:cNvPr id="466"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Business Services for TR2021</a:t>
            </a:r>
            <a:endParaRPr lang="nl-BE" sz="28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609480" y="1197720"/>
            <a:ext cx="11028600" cy="518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5400">
              <a:lnSpc>
                <a:spcPct val="100000"/>
              </a:lnSpc>
              <a:spcBef>
                <a:spcPts val="360"/>
              </a:spcBef>
              <a:buClr>
                <a:srgbClr val="F6BC25"/>
              </a:buClr>
              <a:buSzPct val="110000"/>
              <a:buFont typeface="Calibri"/>
              <a:buAutoNum type="arabicPeriod" startAt="3"/>
            </a:pPr>
            <a:r>
              <a:rPr lang="en-GB" sz="1800" b="1" strike="noStrike" spc="-1" dirty="0">
                <a:latin typeface="Calibri"/>
                <a:ea typeface="Calibri"/>
              </a:rPr>
              <a:t>BSCMF0063 - </a:t>
            </a:r>
            <a:r>
              <a:rPr lang="nl-NL" sz="1800" b="1" strike="noStrike" spc="-1" dirty="0">
                <a:latin typeface="Calibri"/>
                <a:ea typeface="Calibri"/>
              </a:rPr>
              <a:t>Uitwisselen meetgegevens volumes en meterstanden (in Dutch)</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Volumes and metre readings over a period equal to or longer than 1 calendar year and shorter or equal to 1 calendar month</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MRP sends volumes and metre readings to SO and BRP</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Per usage point i.e.: volume, tariff zone, energy direction</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Per register i.e.: identification, tariff zone, energy direction, metre reading</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For NB: residual volume gas, peak load gas, weekly peak load elec., monthly peak load elec.</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Volumes and metre readings over a period for: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electricity profile major consumer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Allocation point electricity </a:t>
            </a:r>
            <a:r>
              <a:rPr lang="en-GB" sz="1800" b="0" strike="noStrike" spc="-1" dirty="0" err="1">
                <a:latin typeface="Calibri"/>
                <a:ea typeface="Calibri"/>
              </a:rPr>
              <a:t>telemetrics</a:t>
            </a:r>
            <a:r>
              <a:rPr lang="en-GB" sz="1800" b="0" strike="noStrike" spc="-1" dirty="0">
                <a:latin typeface="Calibri"/>
                <a:ea typeface="Calibri"/>
              </a:rPr>
              <a:t> major consumer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Transfer point electricity major consumer MLOEA</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Usage point gas major consumer</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Connection point distribution grids gas</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Grid-to-grid transfer point electricity</a:t>
            </a:r>
            <a:endParaRPr lang="nl-BE" sz="1800" b="0" strike="noStrike" spc="-1" dirty="0">
              <a:latin typeface="Arial"/>
            </a:endParaRPr>
          </a:p>
          <a:p>
            <a:pPr>
              <a:lnSpc>
                <a:spcPct val="100000"/>
              </a:lnSpc>
              <a:spcBef>
                <a:spcPts val="360"/>
              </a:spcBef>
            </a:pPr>
            <a:endParaRPr lang="nl-BE" sz="1800" b="0" strike="noStrike" spc="-1" dirty="0">
              <a:latin typeface="Arial"/>
            </a:endParaRPr>
          </a:p>
          <a:p>
            <a:pPr>
              <a:lnSpc>
                <a:spcPct val="100000"/>
              </a:lnSpc>
              <a:spcBef>
                <a:spcPts val="360"/>
              </a:spcBef>
              <a:tabLst>
                <a:tab pos="0" algn="l"/>
              </a:tabLst>
            </a:pPr>
            <a:endParaRPr lang="nl-BE" sz="1800" b="0" strike="noStrike" spc="-1" dirty="0">
              <a:latin typeface="Arial"/>
            </a:endParaRPr>
          </a:p>
        </p:txBody>
      </p:sp>
      <p:sp>
        <p:nvSpPr>
          <p:cNvPr id="468"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BBB9B219-6CFD-4EFB-AA9F-5CA9AE6273AA}" type="slidenum">
              <a:rPr lang="nl-NL" sz="1200" b="0" strike="noStrike" spc="-1">
                <a:solidFill>
                  <a:srgbClr val="F6BC25"/>
                </a:solidFill>
                <a:latin typeface="Calibri"/>
                <a:ea typeface="DejaVu Sans"/>
              </a:rPr>
              <a:t>33</a:t>
            </a:fld>
            <a:endParaRPr lang="nl-BE" sz="1200" b="0" strike="noStrike" spc="-1">
              <a:latin typeface="Arial"/>
            </a:endParaRPr>
          </a:p>
        </p:txBody>
      </p:sp>
      <p:sp>
        <p:nvSpPr>
          <p:cNvPr id="469"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Business Services for TR2021</a:t>
            </a:r>
            <a:endParaRPr lang="nl-BE" sz="2800" b="0" strike="noStrike" spc="-1">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609480" y="1222560"/>
            <a:ext cx="11028600" cy="525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87500"/>
          </a:bodyPr>
          <a:lstStyle/>
          <a:p>
            <a:pPr marL="457200" indent="-455400">
              <a:lnSpc>
                <a:spcPct val="100000"/>
              </a:lnSpc>
              <a:spcBef>
                <a:spcPts val="420"/>
              </a:spcBef>
              <a:buClr>
                <a:srgbClr val="F6BC25"/>
              </a:buClr>
              <a:buSzPct val="110000"/>
              <a:buFont typeface="Calibri"/>
              <a:buAutoNum type="arabicPeriod" startAt="4"/>
            </a:pPr>
            <a:r>
              <a:rPr lang="en-GB" sz="2100" b="1" strike="noStrike" spc="-1" dirty="0">
                <a:latin typeface="Calibri"/>
                <a:ea typeface="Calibri"/>
              </a:rPr>
              <a:t>BSCMF0064 - </a:t>
            </a:r>
            <a:r>
              <a:rPr lang="nl-NL" sz="2100" b="1" strike="noStrike" spc="-1" dirty="0">
                <a:latin typeface="Calibri"/>
                <a:ea typeface="Calibri"/>
              </a:rPr>
              <a:t>Uitwisselen herzieningsverzoek na controle meetgegevens (in Dutch)</a:t>
            </a:r>
            <a:endParaRPr lang="nl-BE" sz="2100" b="0" strike="noStrike" spc="-1" dirty="0">
              <a:latin typeface="Arial"/>
            </a:endParaRPr>
          </a:p>
          <a:p>
            <a:pPr>
              <a:lnSpc>
                <a:spcPct val="100000"/>
              </a:lnSpc>
              <a:spcBef>
                <a:spcPts val="400"/>
              </a:spcBef>
            </a:pPr>
            <a:endParaRPr lang="nl-BE" sz="21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Revision requests for objections about metering data in daily messages from tele-metered allocation points</a:t>
            </a:r>
            <a:endParaRPr lang="nl-BE" sz="20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SO and BRP send revision requests to MRP</a:t>
            </a:r>
            <a:endParaRPr lang="nl-BE" sz="20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Various reasons for submitting revision request:</a:t>
            </a:r>
            <a:endParaRPr lang="nl-BE" sz="2000" b="0" strike="noStrike" spc="-1" dirty="0">
              <a:latin typeface="Arial"/>
            </a:endParaRPr>
          </a:p>
          <a:p>
            <a:pPr marL="1073160" lvl="2" indent="-350640">
              <a:lnSpc>
                <a:spcPct val="100000"/>
              </a:lnSpc>
              <a:spcBef>
                <a:spcPts val="420"/>
              </a:spcBef>
              <a:buClr>
                <a:srgbClr val="000000"/>
              </a:buClr>
              <a:buFont typeface="Wingdings" charset="2"/>
              <a:buChar char=""/>
            </a:pPr>
            <a:r>
              <a:rPr lang="en-GB" sz="2100" b="0" strike="noStrike" spc="-1" dirty="0">
                <a:latin typeface="Calibri"/>
                <a:ea typeface="Calibri"/>
              </a:rPr>
              <a:t>BRP/SO: metering data expected but not yet received (do not send metering data)</a:t>
            </a:r>
            <a:endParaRPr lang="nl-BE" sz="2100" b="0" strike="noStrike" spc="-1" dirty="0">
              <a:latin typeface="Arial"/>
            </a:endParaRPr>
          </a:p>
          <a:p>
            <a:pPr marL="1073160" lvl="2" indent="-350640">
              <a:lnSpc>
                <a:spcPct val="100000"/>
              </a:lnSpc>
              <a:spcBef>
                <a:spcPts val="420"/>
              </a:spcBef>
              <a:buClr>
                <a:srgbClr val="000000"/>
              </a:buClr>
              <a:buFont typeface="Wingdings" charset="2"/>
              <a:buChar char=""/>
            </a:pPr>
            <a:r>
              <a:rPr lang="en-GB" sz="2100" b="0" strike="noStrike" spc="-1" dirty="0">
                <a:latin typeface="Calibri"/>
                <a:ea typeface="Calibri"/>
              </a:rPr>
              <a:t>BRP: estimated metering data too long (send original and proposed metering data)	</a:t>
            </a:r>
            <a:endParaRPr lang="nl-BE" sz="2100" b="0" strike="noStrike" spc="-1" dirty="0">
              <a:latin typeface="Arial"/>
            </a:endParaRPr>
          </a:p>
          <a:p>
            <a:pPr marL="1073160" lvl="2" indent="-350640">
              <a:lnSpc>
                <a:spcPct val="100000"/>
              </a:lnSpc>
              <a:spcBef>
                <a:spcPts val="420"/>
              </a:spcBef>
              <a:buClr>
                <a:srgbClr val="000000"/>
              </a:buClr>
              <a:buFont typeface="Wingdings" charset="2"/>
              <a:buChar char=""/>
            </a:pPr>
            <a:r>
              <a:rPr lang="en-GB" sz="2100" b="0" strike="noStrike" spc="-1" dirty="0">
                <a:latin typeface="Calibri"/>
                <a:ea typeface="Calibri"/>
              </a:rPr>
              <a:t>SO: metering data not compatible with the delivery direction (do not send metering data)</a:t>
            </a:r>
            <a:endParaRPr lang="nl-BE" sz="2100" b="0" strike="noStrike" spc="-1" dirty="0">
              <a:latin typeface="Arial"/>
            </a:endParaRPr>
          </a:p>
          <a:p>
            <a:pPr marL="1073160" lvl="2" indent="-350640">
              <a:lnSpc>
                <a:spcPct val="100000"/>
              </a:lnSpc>
              <a:spcBef>
                <a:spcPts val="420"/>
              </a:spcBef>
              <a:buClr>
                <a:srgbClr val="000000"/>
              </a:buClr>
              <a:buFont typeface="Wingdings" charset="2"/>
              <a:buChar char=""/>
            </a:pPr>
            <a:r>
              <a:rPr lang="en-GB" sz="2100" b="0" strike="noStrike" spc="-1" dirty="0">
                <a:latin typeface="Calibri"/>
                <a:ea typeface="Calibri"/>
              </a:rPr>
              <a:t>SO: metering data not compatible with the registered capacity (send original metering data)	</a:t>
            </a:r>
            <a:endParaRPr lang="nl-BE" sz="2100" b="0" strike="noStrike" spc="-1" dirty="0">
              <a:latin typeface="Arial"/>
            </a:endParaRPr>
          </a:p>
          <a:p>
            <a:pPr marL="1073160" lvl="2" indent="-350640">
              <a:lnSpc>
                <a:spcPct val="100000"/>
              </a:lnSpc>
              <a:spcBef>
                <a:spcPts val="420"/>
              </a:spcBef>
              <a:buClr>
                <a:srgbClr val="000000"/>
              </a:buClr>
              <a:buFont typeface="Wingdings" charset="2"/>
              <a:buChar char=""/>
            </a:pPr>
            <a:r>
              <a:rPr lang="en-GB" sz="2100" b="0" strike="noStrike" spc="-1" dirty="0">
                <a:latin typeface="Calibri"/>
                <a:ea typeface="Calibri"/>
              </a:rPr>
              <a:t>BRP: metering data contested (send original and proposed metering data)</a:t>
            </a:r>
            <a:endParaRPr lang="nl-BE" sz="2100" b="0" strike="noStrike" spc="-1" dirty="0">
              <a:latin typeface="Arial"/>
            </a:endParaRPr>
          </a:p>
          <a:p>
            <a:pPr marL="1073160" lvl="2" indent="-350640">
              <a:lnSpc>
                <a:spcPct val="100000"/>
              </a:lnSpc>
              <a:spcBef>
                <a:spcPts val="420"/>
              </a:spcBef>
              <a:buClr>
                <a:srgbClr val="000000"/>
              </a:buClr>
              <a:buFont typeface="Wingdings" charset="2"/>
              <a:buChar char=""/>
            </a:pPr>
            <a:r>
              <a:rPr lang="en-GB" sz="2100" b="0" strike="noStrike" spc="-1" dirty="0">
                <a:latin typeface="Calibri"/>
                <a:ea typeface="Calibri"/>
              </a:rPr>
              <a:t>BRP: zero values measured longer than 7 calendar days (send original and proposed measurement data)</a:t>
            </a:r>
            <a:endParaRPr lang="nl-BE" sz="21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BRP/SO initially receive confirmation or rejection of the revision request from MRP</a:t>
            </a:r>
            <a:endParaRPr lang="nl-BE" sz="20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If confirmation is received, a second step will take place where MRP evaluates the revision request</a:t>
            </a:r>
            <a:endParaRPr lang="nl-BE" sz="20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Once the revision request has been sent, the MRP sends a response to say whether the revision request has or has not been carried out</a:t>
            </a:r>
            <a:endParaRPr lang="nl-BE" sz="2000" b="0" strike="noStrike" spc="-1" dirty="0">
              <a:latin typeface="Arial"/>
            </a:endParaRPr>
          </a:p>
          <a:p>
            <a:pPr marL="720720" lvl="1" indent="-358560">
              <a:lnSpc>
                <a:spcPct val="100000"/>
              </a:lnSpc>
              <a:spcBef>
                <a:spcPts val="400"/>
              </a:spcBef>
              <a:buClr>
                <a:srgbClr val="F6BC25"/>
              </a:buClr>
              <a:buFont typeface="Wingdings" charset="2"/>
              <a:buChar char=""/>
            </a:pPr>
            <a:r>
              <a:rPr lang="en-GB" sz="2000" b="0" strike="noStrike" spc="-1" dirty="0">
                <a:latin typeface="Calibri"/>
                <a:ea typeface="Calibri"/>
              </a:rPr>
              <a:t>If it is carried out, the MRP sends the corrected metering data  	</a:t>
            </a:r>
            <a:endParaRPr lang="nl-BE" sz="2000" b="0" strike="noStrike" spc="-1" dirty="0">
              <a:latin typeface="Arial"/>
            </a:endParaRPr>
          </a:p>
          <a:p>
            <a:pPr>
              <a:lnSpc>
                <a:spcPct val="100000"/>
              </a:lnSpc>
            </a:pPr>
            <a:endParaRPr lang="nl-BE" sz="2000" b="0" strike="noStrike" spc="-1" dirty="0">
              <a:latin typeface="Arial"/>
            </a:endParaRPr>
          </a:p>
          <a:p>
            <a:pPr>
              <a:lnSpc>
                <a:spcPct val="100000"/>
              </a:lnSpc>
              <a:spcBef>
                <a:spcPts val="400"/>
              </a:spcBef>
              <a:tabLst>
                <a:tab pos="0" algn="l"/>
              </a:tabLst>
            </a:pPr>
            <a:endParaRPr lang="nl-BE" sz="2000" b="0" strike="noStrike" spc="-1" dirty="0">
              <a:latin typeface="Arial"/>
            </a:endParaRPr>
          </a:p>
        </p:txBody>
      </p:sp>
      <p:sp>
        <p:nvSpPr>
          <p:cNvPr id="471"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ABCEBBBC-192A-43D6-B75E-FC81023A7101}" type="slidenum">
              <a:rPr lang="nl-NL" sz="1200" b="0" strike="noStrike" spc="-1">
                <a:solidFill>
                  <a:srgbClr val="F6BC25"/>
                </a:solidFill>
                <a:latin typeface="Calibri"/>
                <a:ea typeface="DejaVu Sans"/>
              </a:rPr>
              <a:t>34</a:t>
            </a:fld>
            <a:endParaRPr lang="nl-BE" sz="1200" b="0" strike="noStrike" spc="-1">
              <a:latin typeface="Arial"/>
            </a:endParaRPr>
          </a:p>
        </p:txBody>
      </p:sp>
      <p:sp>
        <p:nvSpPr>
          <p:cNvPr id="472"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Business Services for TR2021</a:t>
            </a:r>
            <a:endParaRPr lang="nl-BE" sz="2800" b="0" strike="noStrike" spc="-1">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609480" y="1197720"/>
            <a:ext cx="11028600" cy="5174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5400">
              <a:lnSpc>
                <a:spcPct val="100000"/>
              </a:lnSpc>
              <a:spcBef>
                <a:spcPts val="360"/>
              </a:spcBef>
              <a:buClr>
                <a:srgbClr val="F6BC25"/>
              </a:buClr>
              <a:buSzPct val="110000"/>
              <a:buFont typeface="Calibri"/>
              <a:buAutoNum type="arabicPeriod" startAt="5"/>
            </a:pPr>
            <a:r>
              <a:rPr lang="en-GB" sz="1800" b="1" strike="noStrike" spc="-1" dirty="0">
                <a:latin typeface="Calibri"/>
                <a:ea typeface="Calibri"/>
              </a:rPr>
              <a:t>BSCMF0065 - </a:t>
            </a:r>
            <a:r>
              <a:rPr lang="nl-NL" sz="1800" b="1" strike="noStrike" spc="-1" dirty="0">
                <a:latin typeface="Calibri"/>
                <a:ea typeface="Calibri"/>
              </a:rPr>
              <a:t>Uitwisselen herzieningsverzoek na controle allocatiegegevens (in Dutch)</a:t>
            </a:r>
            <a:endParaRPr lang="nl-BE" sz="1800" b="0" strike="noStrike" spc="-1" dirty="0">
              <a:latin typeface="Arial"/>
            </a:endParaRPr>
          </a:p>
          <a:p>
            <a:pPr>
              <a:lnSpc>
                <a:spcPct val="100000"/>
              </a:lnSpc>
              <a:spcBef>
                <a:spcPts val="360"/>
              </a:spcBef>
            </a:pP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Revision requests for objections about allocation data</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BRP sends revision requests to SO</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Various reasons for submitting revision request:</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BRP: allocation data allocation point received but not expected</a:t>
            </a:r>
            <a:endParaRPr lang="nl-BE" sz="1800" b="0" strike="noStrike" spc="-1" dirty="0">
              <a:latin typeface="Arial"/>
            </a:endParaRPr>
          </a:p>
          <a:p>
            <a:pPr marL="1073160" lvl="2" indent="-350640">
              <a:lnSpc>
                <a:spcPct val="100000"/>
              </a:lnSpc>
              <a:spcBef>
                <a:spcPts val="360"/>
              </a:spcBef>
              <a:buClr>
                <a:srgbClr val="000000"/>
              </a:buClr>
              <a:buFont typeface="Wingdings" charset="2"/>
              <a:buChar char=""/>
            </a:pPr>
            <a:r>
              <a:rPr lang="en-GB" sz="1800" b="0" strike="noStrike" spc="-1" dirty="0">
                <a:latin typeface="Calibri"/>
                <a:ea typeface="Calibri"/>
              </a:rPr>
              <a:t>BRP: allocation data allocation point expected but not received</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BRP initially receives confirmation or rejection of the revision request from the SO</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If confirmation is received, a second step will take place where SO evaluates the revision request</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Once the revision request has been sent, the SO sends a response to say whether the revision request has or has not been carried out</a:t>
            </a:r>
            <a:endParaRPr lang="nl-BE" sz="1800" b="0" strike="noStrike" spc="-1" dirty="0">
              <a:latin typeface="Arial"/>
            </a:endParaRPr>
          </a:p>
          <a:p>
            <a:pPr marL="720720" lvl="1" indent="-358560">
              <a:lnSpc>
                <a:spcPct val="100000"/>
              </a:lnSpc>
              <a:spcBef>
                <a:spcPts val="360"/>
              </a:spcBef>
              <a:buClr>
                <a:srgbClr val="F6BC25"/>
              </a:buClr>
              <a:buFont typeface="Wingdings" charset="2"/>
              <a:buChar char=""/>
            </a:pPr>
            <a:r>
              <a:rPr lang="en-GB" sz="1800" b="0" strike="noStrike" spc="-1" dirty="0">
                <a:latin typeface="Calibri"/>
                <a:ea typeface="Calibri"/>
              </a:rPr>
              <a:t>If it is carried out, the SO sends the corrected allocation data  	</a:t>
            </a:r>
            <a:endParaRPr lang="nl-BE" sz="1800" b="0" strike="noStrike" spc="-1" dirty="0">
              <a:latin typeface="Arial"/>
            </a:endParaRPr>
          </a:p>
          <a:p>
            <a:pPr>
              <a:lnSpc>
                <a:spcPct val="100000"/>
              </a:lnSpc>
            </a:pPr>
            <a:endParaRPr lang="nl-BE" sz="1800" b="0" strike="noStrike" spc="-1" dirty="0">
              <a:latin typeface="Arial"/>
            </a:endParaRPr>
          </a:p>
        </p:txBody>
      </p:sp>
      <p:sp>
        <p:nvSpPr>
          <p:cNvPr id="474"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097DDF2E-F7B9-4420-8000-E36F9B9D4DF5}" type="slidenum">
              <a:rPr lang="nl-NL" sz="1200" b="0" strike="noStrike" spc="-1">
                <a:solidFill>
                  <a:srgbClr val="F6BC25"/>
                </a:solidFill>
                <a:latin typeface="Calibri"/>
                <a:ea typeface="DejaVu Sans"/>
              </a:rPr>
              <a:t>35</a:t>
            </a:fld>
            <a:endParaRPr lang="nl-BE" sz="1200" b="0" strike="noStrike" spc="-1">
              <a:latin typeface="Arial"/>
            </a:endParaRPr>
          </a:p>
        </p:txBody>
      </p:sp>
      <p:sp>
        <p:nvSpPr>
          <p:cNvPr id="475" name="CustomShape 3"/>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Business Services for TR2021</a:t>
            </a:r>
            <a:endParaRPr lang="nl-BE" sz="28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609480" y="1197720"/>
            <a:ext cx="11028600" cy="518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5400">
              <a:lnSpc>
                <a:spcPct val="100000"/>
              </a:lnSpc>
              <a:spcBef>
                <a:spcPts val="360"/>
              </a:spcBef>
              <a:buClr>
                <a:srgbClr val="F6BC25"/>
              </a:buClr>
              <a:buSzPct val="110000"/>
              <a:buFont typeface="Calibri"/>
              <a:buAutoNum type="arabicPeriod"/>
            </a:pPr>
            <a:r>
              <a:rPr lang="nl-NL" sz="1800" b="1" strike="noStrike" spc="-1" dirty="0">
                <a:latin typeface="Calibri"/>
                <a:ea typeface="Calibri"/>
              </a:rPr>
              <a:t>BSCMF0061 - Uitwisselen meetgegevens tijdseries</a:t>
            </a:r>
            <a:endParaRPr lang="nl-BE" sz="1800" b="0" strike="noStrike" spc="-1" dirty="0">
              <a:latin typeface="Arial"/>
            </a:endParaRPr>
          </a:p>
          <a:p>
            <a:pPr marL="720720" lvl="1" indent="-358560">
              <a:lnSpc>
                <a:spcPct val="100000"/>
              </a:lnSpc>
              <a:spcBef>
                <a:spcPts val="360"/>
              </a:spcBef>
              <a:buClr>
                <a:srgbClr val="FFC000"/>
              </a:buClr>
              <a:buFont typeface="Wingdings" charset="2"/>
              <a:buChar char=""/>
            </a:pPr>
            <a:r>
              <a:rPr lang="nl-NL" sz="1800" b="0" strike="noStrike" spc="-1" dirty="0">
                <a:latin typeface="Calibri"/>
                <a:ea typeface="Calibri"/>
              </a:rPr>
              <a:t>Business Service Uitwisselen meetgegevens tijdseries v4.0</a:t>
            </a: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pPr>
            <a:r>
              <a:rPr lang="nl-NL" sz="1800" b="1" strike="noStrike" spc="-1" dirty="0">
                <a:latin typeface="Calibri"/>
                <a:ea typeface="Calibri"/>
              </a:rPr>
              <a:t>BSCMF0062 - Uitwisselen meetgegevens volumes installatie</a:t>
            </a:r>
            <a:endParaRPr lang="nl-BE" sz="1800" b="0" strike="noStrike" spc="-1" dirty="0">
              <a:latin typeface="Arial"/>
            </a:endParaRPr>
          </a:p>
          <a:p>
            <a:pPr marL="720720" lvl="1" indent="-358560">
              <a:lnSpc>
                <a:spcPct val="100000"/>
              </a:lnSpc>
              <a:spcBef>
                <a:spcPts val="360"/>
              </a:spcBef>
              <a:buClr>
                <a:srgbClr val="FFC000"/>
              </a:buClr>
              <a:buFont typeface="Wingdings" charset="2"/>
              <a:buChar char=""/>
            </a:pPr>
            <a:r>
              <a:rPr lang="nl-NL" sz="1800" b="0" strike="noStrike" spc="-1" dirty="0">
                <a:latin typeface="Calibri"/>
                <a:ea typeface="Calibri"/>
              </a:rPr>
              <a:t>Business Service Uitwisselen meetgegevens volumes installatie v2.0</a:t>
            </a: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pPr>
            <a:r>
              <a:rPr lang="nl-NL" sz="1800" b="1" strike="noStrike" spc="-1" dirty="0">
                <a:latin typeface="Calibri"/>
                <a:ea typeface="Calibri"/>
              </a:rPr>
              <a:t>BSCMF0063 - Uitwisselen meetgegevens volumes en meterstanden</a:t>
            </a:r>
            <a:endParaRPr lang="nl-BE" sz="1800" b="0" strike="noStrike" spc="-1" dirty="0">
              <a:latin typeface="Arial"/>
            </a:endParaRPr>
          </a:p>
          <a:p>
            <a:pPr marL="720720" lvl="1" indent="-358560">
              <a:lnSpc>
                <a:spcPct val="100000"/>
              </a:lnSpc>
              <a:spcBef>
                <a:spcPts val="360"/>
              </a:spcBef>
              <a:buClr>
                <a:srgbClr val="FFC000"/>
              </a:buClr>
              <a:buFont typeface="Wingdings" charset="2"/>
              <a:buChar char=""/>
            </a:pPr>
            <a:r>
              <a:rPr lang="nl-NL" sz="1800" b="0" strike="noStrike" spc="-1" dirty="0">
                <a:latin typeface="Calibri"/>
                <a:ea typeface="Calibri"/>
              </a:rPr>
              <a:t>Business Service Uitwisselen meetgegevens volumes en meterstanden v2.0</a:t>
            </a: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pPr>
            <a:r>
              <a:rPr lang="nl-NL" sz="1800" b="1" strike="noStrike" spc="-1" dirty="0">
                <a:latin typeface="Calibri"/>
                <a:ea typeface="Calibri"/>
              </a:rPr>
              <a:t>BSCMF0064 - Uitwisselen herzieningsverzoek na controle meetgegevens</a:t>
            </a:r>
            <a:endParaRPr lang="nl-BE" sz="1800" b="0" strike="noStrike" spc="-1" dirty="0">
              <a:latin typeface="Arial"/>
            </a:endParaRPr>
          </a:p>
          <a:p>
            <a:pPr marL="457200" indent="-455400">
              <a:lnSpc>
                <a:spcPct val="100000"/>
              </a:lnSpc>
              <a:spcBef>
                <a:spcPts val="360"/>
              </a:spcBef>
              <a:buClr>
                <a:srgbClr val="F6BC25"/>
              </a:buClr>
              <a:buSzPct val="110000"/>
              <a:buFont typeface="Calibri"/>
              <a:buAutoNum type="arabicPeriod"/>
            </a:pPr>
            <a:r>
              <a:rPr lang="nl-NL" sz="1800" b="1" strike="noStrike" spc="-1" dirty="0">
                <a:latin typeface="Calibri"/>
                <a:ea typeface="Calibri"/>
              </a:rPr>
              <a:t>BSCMF0065 - Uitwisselen herzieningsverzoek na controle allocatiegegevens</a:t>
            </a:r>
            <a:endParaRPr lang="nl-BE" sz="1800" b="0" strike="noStrike" spc="-1" dirty="0">
              <a:latin typeface="Arial"/>
            </a:endParaRPr>
          </a:p>
          <a:p>
            <a:pPr marL="720720" lvl="1" indent="-358560">
              <a:lnSpc>
                <a:spcPct val="100000"/>
              </a:lnSpc>
              <a:spcBef>
                <a:spcPts val="360"/>
              </a:spcBef>
              <a:buClr>
                <a:srgbClr val="FFC000"/>
              </a:buClr>
              <a:buFont typeface="Wingdings" charset="2"/>
              <a:buChar char=""/>
            </a:pPr>
            <a:r>
              <a:rPr lang="nl-NL" sz="1800" b="0" strike="noStrike" spc="-1" dirty="0">
                <a:latin typeface="Calibri"/>
                <a:ea typeface="Calibri"/>
              </a:rPr>
              <a:t>Business Service Uitwisselen herzieningsverzoeken v2.0</a:t>
            </a:r>
            <a:endParaRPr lang="nl-BE" sz="1800" b="0" strike="noStrike" spc="-1" dirty="0">
              <a:latin typeface="Arial"/>
            </a:endParaRPr>
          </a:p>
          <a:p>
            <a:pPr marL="360360">
              <a:lnSpc>
                <a:spcPct val="100000"/>
              </a:lnSpc>
              <a:spcBef>
                <a:spcPts val="360"/>
              </a:spcBef>
              <a:tabLst>
                <a:tab pos="0" algn="l"/>
              </a:tabLst>
            </a:pPr>
            <a:endParaRPr lang="nl-BE" sz="1800" b="0" strike="noStrike" spc="-1" dirty="0">
              <a:latin typeface="Arial"/>
            </a:endParaRPr>
          </a:p>
          <a:p>
            <a:pPr marL="360360">
              <a:lnSpc>
                <a:spcPct val="100000"/>
              </a:lnSpc>
              <a:spcBef>
                <a:spcPts val="360"/>
              </a:spcBef>
              <a:tabLst>
                <a:tab pos="0" algn="l"/>
              </a:tabLst>
            </a:pPr>
            <a:r>
              <a:rPr lang="en-GB" sz="1800" b="1" strike="noStrike" spc="-1" dirty="0">
                <a:latin typeface="Calibri"/>
                <a:ea typeface="Calibri"/>
              </a:rPr>
              <a:t>Sample messages for above-mentioned service descriptions are currently being compiled and will be available as of April 2021!</a:t>
            </a:r>
            <a:endParaRPr lang="nl-BE" sz="1800" b="0" strike="noStrike" spc="-1" dirty="0">
              <a:latin typeface="Arial"/>
            </a:endParaRPr>
          </a:p>
          <a:p>
            <a:pPr marL="720720">
              <a:lnSpc>
                <a:spcPct val="100000"/>
              </a:lnSpc>
              <a:spcBef>
                <a:spcPts val="360"/>
              </a:spcBef>
              <a:tabLst>
                <a:tab pos="0" algn="l"/>
              </a:tabLst>
            </a:pPr>
            <a:endParaRPr lang="nl-BE" sz="1800" b="0" strike="noStrike" spc="-1" dirty="0">
              <a:latin typeface="Arial"/>
            </a:endParaRPr>
          </a:p>
        </p:txBody>
      </p:sp>
      <p:sp>
        <p:nvSpPr>
          <p:cNvPr id="477"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D12F41A-DFB1-4C4A-BD81-AECA90BCAA1B}" type="slidenum">
              <a:rPr lang="nl-NL" sz="1200" b="0" strike="noStrike" spc="-1">
                <a:solidFill>
                  <a:srgbClr val="F6BC25"/>
                </a:solidFill>
                <a:latin typeface="Calibri"/>
                <a:ea typeface="DejaVu Sans"/>
              </a:rPr>
              <a:t>36</a:t>
            </a:fld>
            <a:endParaRPr lang="nl-BE" sz="1200" b="0" strike="noStrike" spc="-1">
              <a:latin typeface="Arial"/>
            </a:endParaRPr>
          </a:p>
        </p:txBody>
      </p:sp>
      <p:sp>
        <p:nvSpPr>
          <p:cNvPr id="478" name="CustomShape 3"/>
          <p:cNvSpPr/>
          <p:nvPr/>
        </p:nvSpPr>
        <p:spPr>
          <a:xfrm>
            <a:off x="609480" y="483840"/>
            <a:ext cx="9142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latin typeface="Calibri"/>
                <a:ea typeface="DejaVu Sans"/>
              </a:rPr>
              <a:t>Versions service messages TR2021 (in Dutch)</a:t>
            </a:r>
            <a:endParaRPr lang="nl-BE"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37</a:t>
            </a:fld>
            <a:endParaRPr lang="nl-NL"/>
          </a:p>
        </p:txBody>
      </p:sp>
      <p:sp>
        <p:nvSpPr>
          <p:cNvPr id="8" name="Titel 7">
            <a:extLst>
              <a:ext uri="{FF2B5EF4-FFF2-40B4-BE49-F238E27FC236}">
                <a16:creationId xmlns:a16="http://schemas.microsoft.com/office/drawing/2014/main" id="{2C4A032C-CDB2-4F00-AAED-E9015C775EEB}"/>
              </a:ext>
            </a:extLst>
          </p:cNvPr>
          <p:cNvSpPr>
            <a:spLocks noGrp="1"/>
          </p:cNvSpPr>
          <p:nvPr>
            <p:ph type="title"/>
          </p:nvPr>
        </p:nvSpPr>
        <p:spPr/>
        <p:txBody>
          <a:bodyPr/>
          <a:lstStyle/>
          <a:p>
            <a:r>
              <a:rPr lang="en-GB" sz="2400" b="1" dirty="0"/>
              <a:t>Service descriptions TR2021</a:t>
            </a:r>
          </a:p>
        </p:txBody>
      </p:sp>
      <p:pic>
        <p:nvPicPr>
          <p:cNvPr id="2" name="Afbeelding 1">
            <a:extLst>
              <a:ext uri="{FF2B5EF4-FFF2-40B4-BE49-F238E27FC236}">
                <a16:creationId xmlns:a16="http://schemas.microsoft.com/office/drawing/2014/main" id="{5FBFADBE-97A4-42BE-ACA9-613E6700C2FC}"/>
              </a:ext>
            </a:extLst>
          </p:cNvPr>
          <p:cNvPicPr>
            <a:picLocks noChangeAspect="1"/>
          </p:cNvPicPr>
          <p:nvPr/>
        </p:nvPicPr>
        <p:blipFill>
          <a:blip r:embed="rId2"/>
          <a:stretch>
            <a:fillRect/>
          </a:stretch>
        </p:blipFill>
        <p:spPr>
          <a:xfrm rot="21118429">
            <a:off x="382411" y="1203612"/>
            <a:ext cx="3388348" cy="4834128"/>
          </a:xfrm>
          <a:prstGeom prst="rect">
            <a:avLst/>
          </a:prstGeom>
          <a:effectLst>
            <a:innerShdw blurRad="63500" dist="50800" dir="13500000">
              <a:prstClr val="black">
                <a:alpha val="50000"/>
              </a:prstClr>
            </a:innerShdw>
          </a:effectLst>
        </p:spPr>
      </p:pic>
      <p:pic>
        <p:nvPicPr>
          <p:cNvPr id="4" name="Afbeelding 3">
            <a:extLst>
              <a:ext uri="{FF2B5EF4-FFF2-40B4-BE49-F238E27FC236}">
                <a16:creationId xmlns:a16="http://schemas.microsoft.com/office/drawing/2014/main" id="{FCADEEAA-4068-469C-B557-EE1EADBAF663}"/>
              </a:ext>
            </a:extLst>
          </p:cNvPr>
          <p:cNvPicPr>
            <a:picLocks noChangeAspect="1"/>
          </p:cNvPicPr>
          <p:nvPr/>
        </p:nvPicPr>
        <p:blipFill>
          <a:blip r:embed="rId3"/>
          <a:stretch>
            <a:fillRect/>
          </a:stretch>
        </p:blipFill>
        <p:spPr>
          <a:xfrm rot="586435">
            <a:off x="1296745" y="1272942"/>
            <a:ext cx="3511907" cy="5041392"/>
          </a:xfrm>
          <a:prstGeom prst="rect">
            <a:avLst/>
          </a:prstGeom>
          <a:effectLst>
            <a:innerShdw blurRad="63500" dist="50800" dir="13500000">
              <a:prstClr val="black">
                <a:alpha val="50000"/>
              </a:prstClr>
            </a:innerShdw>
          </a:effectLst>
        </p:spPr>
      </p:pic>
      <p:pic>
        <p:nvPicPr>
          <p:cNvPr id="5" name="Afbeelding 4">
            <a:extLst>
              <a:ext uri="{FF2B5EF4-FFF2-40B4-BE49-F238E27FC236}">
                <a16:creationId xmlns:a16="http://schemas.microsoft.com/office/drawing/2014/main" id="{15BA790E-BA2D-44D2-B7B5-2FD997E74307}"/>
              </a:ext>
            </a:extLst>
          </p:cNvPr>
          <p:cNvPicPr>
            <a:picLocks noChangeAspect="1"/>
          </p:cNvPicPr>
          <p:nvPr/>
        </p:nvPicPr>
        <p:blipFill>
          <a:blip r:embed="rId4"/>
          <a:stretch>
            <a:fillRect/>
          </a:stretch>
        </p:blipFill>
        <p:spPr>
          <a:xfrm rot="20834933">
            <a:off x="3519279" y="1011720"/>
            <a:ext cx="3774148" cy="5384638"/>
          </a:xfrm>
          <a:prstGeom prst="rect">
            <a:avLst/>
          </a:prstGeom>
          <a:effectLst>
            <a:innerShdw blurRad="63500" dist="50800" dir="13500000">
              <a:prstClr val="black">
                <a:alpha val="50000"/>
              </a:prstClr>
            </a:innerShdw>
          </a:effectLst>
        </p:spPr>
      </p:pic>
      <p:pic>
        <p:nvPicPr>
          <p:cNvPr id="3" name="Afbeelding 2">
            <a:extLst>
              <a:ext uri="{FF2B5EF4-FFF2-40B4-BE49-F238E27FC236}">
                <a16:creationId xmlns:a16="http://schemas.microsoft.com/office/drawing/2014/main" id="{3AC04169-F371-40DB-AE03-FE65E500C0AF}"/>
              </a:ext>
            </a:extLst>
          </p:cNvPr>
          <p:cNvPicPr>
            <a:picLocks noChangeAspect="1"/>
          </p:cNvPicPr>
          <p:nvPr/>
        </p:nvPicPr>
        <p:blipFill>
          <a:blip r:embed="rId5"/>
          <a:stretch>
            <a:fillRect/>
          </a:stretch>
        </p:blipFill>
        <p:spPr>
          <a:xfrm>
            <a:off x="5381073" y="483992"/>
            <a:ext cx="4029977" cy="5867262"/>
          </a:xfrm>
          <a:prstGeom prst="rect">
            <a:avLst/>
          </a:prstGeom>
          <a:effectLst>
            <a:innerShdw blurRad="63500" dist="50800" dir="13500000">
              <a:prstClr val="black">
                <a:alpha val="50000"/>
              </a:prstClr>
            </a:innerShdw>
          </a:effectLst>
        </p:spPr>
      </p:pic>
      <p:pic>
        <p:nvPicPr>
          <p:cNvPr id="7" name="Afbeelding 6">
            <a:extLst>
              <a:ext uri="{FF2B5EF4-FFF2-40B4-BE49-F238E27FC236}">
                <a16:creationId xmlns:a16="http://schemas.microsoft.com/office/drawing/2014/main" id="{5C78A2F1-9950-4B7D-A9BE-655881883705}"/>
              </a:ext>
            </a:extLst>
          </p:cNvPr>
          <p:cNvPicPr>
            <a:picLocks noChangeAspect="1"/>
          </p:cNvPicPr>
          <p:nvPr/>
        </p:nvPicPr>
        <p:blipFill>
          <a:blip r:embed="rId6"/>
          <a:stretch>
            <a:fillRect/>
          </a:stretch>
        </p:blipFill>
        <p:spPr>
          <a:xfrm rot="336260">
            <a:off x="8024734" y="1012444"/>
            <a:ext cx="3787311" cy="556238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221967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Impact on central systems C-ARM</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Theo Lantink - Product Manager for Allocation and Reconciliation</a:t>
            </a:r>
            <a:br/>
            <a:endParaRPr lang="nl-BE" sz="2400" b="0" strike="noStrike" spc="-1">
              <a:latin typeface="Arial"/>
            </a:endParaRPr>
          </a:p>
        </p:txBody>
      </p:sp>
      <p:sp>
        <p:nvSpPr>
          <p:cNvPr id="502"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A899815-2E6D-4F80-AB4B-2BAF2B4E9963}" type="slidenum">
              <a:rPr lang="nl-NL" sz="1200" b="0" strike="noStrike" spc="-1">
                <a:solidFill>
                  <a:srgbClr val="F6BC25"/>
                </a:solidFill>
                <a:latin typeface="Calibri"/>
                <a:ea typeface="DejaVu Sans"/>
              </a:rPr>
              <a:t>38</a:t>
            </a:fld>
            <a:endParaRPr lang="nl-BE" sz="12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609480" y="1512720"/>
            <a:ext cx="11278080" cy="465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DSO sends, also on non-working days (read: weekend and public holidays), allocation results (electricity) to TenneT and BRP for the previous calendar days (E31 and MSCONS)  </a:t>
            </a:r>
            <a:br/>
            <a:r>
              <a:rPr lang="en-GB" sz="1800" b="0" strike="noStrike" spc="-1">
                <a:solidFill>
                  <a:srgbClr val="000000"/>
                </a:solidFill>
                <a:latin typeface="Calibri"/>
                <a:ea typeface="DejaVu Sans"/>
              </a:rPr>
              <a:t>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This process is fully automated (without manual validations)</a:t>
            </a:r>
            <a:br/>
            <a:r>
              <a:rPr lang="en-GB" sz="1800" b="0" strike="noStrike" spc="-1">
                <a:solidFill>
                  <a:srgbClr val="000000"/>
                </a:solidFill>
                <a:latin typeface="Calibri"/>
                <a:ea typeface="DejaVu Sans"/>
              </a:rPr>
              <a:t>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Allocation results will also be sent for MCFs outside the regular bandwidths</a:t>
            </a:r>
            <a:br/>
            <a:r>
              <a:rPr lang="en-GB" sz="1800" b="0" strike="noStrike" spc="-1">
                <a:solidFill>
                  <a:srgbClr val="000000"/>
                </a:solidFill>
                <a:latin typeface="Calibri"/>
                <a:ea typeface="DejaVu Sans"/>
              </a:rPr>
              <a:t>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'formal' N-1 allocation is carried out on the next working day (as is)</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p:txBody>
      </p:sp>
      <p:sp>
        <p:nvSpPr>
          <p:cNvPr id="504" name="CustomShape 2"/>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05" name="CustomShape 3"/>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E61479F-BACE-40CE-AE3F-04FBB5391339}" type="slidenum">
              <a:rPr lang="nl-NL" sz="1200" b="0" strike="noStrike" spc="-1">
                <a:solidFill>
                  <a:srgbClr val="F6BC25"/>
                </a:solidFill>
                <a:latin typeface="Calibri"/>
                <a:ea typeface="DejaVu Sans"/>
              </a:rPr>
              <a:t>39</a:t>
            </a:fld>
            <a:endParaRPr lang="nl-BE" sz="1200" b="0" strike="noStrike" spc="-1">
              <a:latin typeface="Arial"/>
            </a:endParaRPr>
          </a:p>
        </p:txBody>
      </p:sp>
      <p:sp>
        <p:nvSpPr>
          <p:cNvPr id="506" name="CustomShape 4"/>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IC231 ‘Send metering data daily’ </a:t>
            </a:r>
            <a:endParaRPr lang="nl-BE"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132"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Status Allocatie 2.0</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Lammert Gerkes - programme manager Allocatie 2.0 NEDU</a:t>
            </a:r>
            <a:endParaRPr lang="nl-BE" sz="2400" b="0" strike="noStrike" spc="-1">
              <a:latin typeface="Arial"/>
            </a:endParaRPr>
          </a:p>
          <a:p>
            <a:pPr>
              <a:lnSpc>
                <a:spcPct val="100000"/>
              </a:lnSpc>
              <a:spcBef>
                <a:spcPts val="479"/>
              </a:spcBef>
              <a:tabLst>
                <a:tab pos="0" algn="l"/>
              </a:tabLst>
            </a:pPr>
            <a:endParaRPr lang="nl-BE" sz="2400" b="0" strike="noStrike" spc="-1">
              <a:latin typeface="Arial"/>
            </a:endParaRPr>
          </a:p>
          <a:p>
            <a:pPr>
              <a:lnSpc>
                <a:spcPct val="100000"/>
              </a:lnSpc>
              <a:spcBef>
                <a:spcPts val="360"/>
              </a:spcBef>
              <a:tabLst>
                <a:tab pos="0" algn="l"/>
              </a:tabLst>
            </a:pPr>
            <a:endParaRPr lang="nl-BE" sz="2400" b="0" strike="noStrike" spc="-1">
              <a:latin typeface="Arial"/>
            </a:endParaRPr>
          </a:p>
          <a:p>
            <a:pPr>
              <a:lnSpc>
                <a:spcPct val="100000"/>
              </a:lnSpc>
              <a:spcBef>
                <a:spcPts val="400"/>
              </a:spcBef>
              <a:tabLst>
                <a:tab pos="0" algn="l"/>
              </a:tabLst>
            </a:pPr>
            <a:endParaRPr lang="nl-BE" sz="2400" b="0" strike="noStrike" spc="-1">
              <a:latin typeface="Arial"/>
            </a:endParaRPr>
          </a:p>
        </p:txBody>
      </p:sp>
      <p:sp>
        <p:nvSpPr>
          <p:cNvPr id="133"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AD2B31B1-CD04-4022-9DA7-56B75A11D2A9}" type="slidenum">
              <a:rPr lang="nl-NL" sz="1200" b="0" strike="noStrike" spc="-1">
                <a:solidFill>
                  <a:srgbClr val="F6BC25"/>
                </a:solidFill>
                <a:latin typeface="Calibri"/>
                <a:ea typeface="DejaVu Sans"/>
              </a:rPr>
              <a:t>4</a:t>
            </a:fld>
            <a:endParaRPr lang="nl-BE" sz="12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 name="Tijdelijke aanduiding voor inhoud 96"/>
          <p:cNvPicPr/>
          <p:nvPr/>
        </p:nvPicPr>
        <p:blipFill>
          <a:blip r:embed="rId2"/>
          <a:stretch/>
        </p:blipFill>
        <p:spPr>
          <a:xfrm>
            <a:off x="1425600" y="2045160"/>
            <a:ext cx="8580600" cy="4102920"/>
          </a:xfrm>
          <a:prstGeom prst="rect">
            <a:avLst/>
          </a:prstGeom>
          <a:ln w="0">
            <a:noFill/>
          </a:ln>
        </p:spPr>
      </p:pic>
      <p:sp>
        <p:nvSpPr>
          <p:cNvPr id="508" name="CustomShape 1"/>
          <p:cNvSpPr/>
          <p:nvPr/>
        </p:nvSpPr>
        <p:spPr>
          <a:xfrm>
            <a:off x="609480" y="1631880"/>
            <a:ext cx="11124720" cy="470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Communication via MMC Hub instead of CPS</a:t>
            </a:r>
            <a:endParaRPr lang="nl-BE" sz="1800" b="0" strike="noStrike" spc="-1">
              <a:latin typeface="Arial"/>
            </a:endParaRPr>
          </a:p>
        </p:txBody>
      </p:sp>
      <p:sp>
        <p:nvSpPr>
          <p:cNvPr id="509" name="CustomShape 2"/>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IC248/IC249 Communication</a:t>
            </a:r>
            <a:endParaRPr lang="nl-BE" sz="2800" b="0" strike="noStrike" spc="-1">
              <a:latin typeface="Arial"/>
            </a:endParaRPr>
          </a:p>
        </p:txBody>
      </p:sp>
      <p:sp>
        <p:nvSpPr>
          <p:cNvPr id="510" name="CustomShape 3"/>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11" name="CustomShape 4"/>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D1EB52A-C59D-4A82-BF10-A073802FA2C4}" type="slidenum">
              <a:rPr lang="nl-NL" sz="1200" b="0" strike="noStrike" spc="-1">
                <a:solidFill>
                  <a:srgbClr val="F6BC25"/>
                </a:solidFill>
                <a:latin typeface="Calibri"/>
                <a:ea typeface="DejaVu Sans"/>
              </a:rPr>
              <a:t>40</a:t>
            </a:fld>
            <a:endParaRPr lang="nl-BE" sz="12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609480" y="1550880"/>
            <a:ext cx="11124720" cy="478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Revision request after checks on metering data</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Messages in accordance with BS Exchange revision request</a:t>
            </a:r>
            <a:endParaRPr lang="nl-BE" sz="1800" b="0" strike="noStrike" spc="-1" dirty="0">
              <a:latin typeface="Arial"/>
            </a:endParaRPr>
          </a:p>
          <a:p>
            <a:pPr>
              <a:lnSpc>
                <a:spcPct val="100000"/>
              </a:lnSpc>
              <a:spcBef>
                <a:spcPts val="360"/>
              </a:spcBef>
            </a:pPr>
            <a:r>
              <a:rPr lang="en-GB" sz="1800" b="0" strike="noStrike" spc="-1" dirty="0">
                <a:solidFill>
                  <a:srgbClr val="000000"/>
                </a:solidFill>
                <a:latin typeface="Calibri"/>
                <a:ea typeface="DejaVu Sans"/>
              </a:rPr>
              <a:t>Potential reasons for objection:</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err="1">
                <a:solidFill>
                  <a:srgbClr val="000000"/>
                </a:solidFill>
                <a:latin typeface="Calibri"/>
                <a:ea typeface="DejaVu Sans"/>
              </a:rPr>
              <a:t>Meetgegevens</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verwacht</a:t>
            </a:r>
            <a:r>
              <a:rPr lang="en-GB" sz="1800" b="0" strike="noStrike" spc="-1" dirty="0">
                <a:solidFill>
                  <a:srgbClr val="000000"/>
                </a:solidFill>
                <a:latin typeface="Calibri"/>
                <a:ea typeface="DejaVu Sans"/>
              </a:rPr>
              <a:t> maar </a:t>
            </a:r>
            <a:r>
              <a:rPr lang="en-GB" sz="1800" b="0" strike="noStrike" spc="-1" dirty="0" err="1">
                <a:solidFill>
                  <a:srgbClr val="000000"/>
                </a:solidFill>
                <a:latin typeface="Calibri"/>
                <a:ea typeface="DejaVu Sans"/>
              </a:rPr>
              <a:t>niet</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ontvangen</a:t>
            </a:r>
            <a:r>
              <a:rPr lang="en-GB" sz="1800" b="0" strike="noStrike" spc="-1" dirty="0">
                <a:solidFill>
                  <a:srgbClr val="000000"/>
                </a:solidFill>
                <a:latin typeface="Calibri"/>
                <a:ea typeface="DejaVu Sans"/>
              </a:rPr>
              <a:t> </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err="1">
                <a:solidFill>
                  <a:srgbClr val="000000"/>
                </a:solidFill>
                <a:latin typeface="Calibri"/>
                <a:ea typeface="DejaVu Sans"/>
              </a:rPr>
              <a:t>Meetgegevens</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passen</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niet</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bij</a:t>
            </a:r>
            <a:r>
              <a:rPr lang="en-GB" sz="1800" b="0" strike="noStrike" spc="-1" dirty="0">
                <a:solidFill>
                  <a:srgbClr val="000000"/>
                </a:solidFill>
                <a:latin typeface="Calibri"/>
                <a:ea typeface="DejaVu Sans"/>
              </a:rPr>
              <a:t> de </a:t>
            </a:r>
            <a:r>
              <a:rPr lang="en-GB" sz="1800" b="0" strike="noStrike" spc="-1" dirty="0" err="1">
                <a:solidFill>
                  <a:srgbClr val="000000"/>
                </a:solidFill>
                <a:latin typeface="Calibri"/>
                <a:ea typeface="DejaVu Sans"/>
              </a:rPr>
              <a:t>leveringsrichting</a:t>
            </a:r>
            <a:r>
              <a:rPr lang="en-GB" sz="1800" b="0" strike="noStrike" spc="-1" dirty="0">
                <a:solidFill>
                  <a:srgbClr val="000000"/>
                </a:solidFill>
                <a:latin typeface="Calibri"/>
                <a:ea typeface="DejaVu Sans"/>
              </a:rPr>
              <a:t> </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err="1">
                <a:solidFill>
                  <a:srgbClr val="000000"/>
                </a:solidFill>
                <a:latin typeface="Calibri"/>
                <a:ea typeface="DejaVu Sans"/>
              </a:rPr>
              <a:t>Meetgegevens</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passen</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niet</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bij</a:t>
            </a:r>
            <a:r>
              <a:rPr lang="en-GB" sz="1800" b="0" strike="noStrike" spc="-1" dirty="0">
                <a:solidFill>
                  <a:srgbClr val="000000"/>
                </a:solidFill>
                <a:latin typeface="Calibri"/>
                <a:ea typeface="DejaVu Sans"/>
              </a:rPr>
              <a:t> de </a:t>
            </a:r>
            <a:r>
              <a:rPr lang="en-GB" sz="1800" b="0" strike="noStrike" spc="-1" dirty="0" err="1">
                <a:solidFill>
                  <a:srgbClr val="000000"/>
                </a:solidFill>
                <a:latin typeface="Calibri"/>
                <a:ea typeface="DejaVu Sans"/>
              </a:rPr>
              <a:t>geregistreerde</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capaciteit</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In dual phase (XML/</a:t>
            </a:r>
            <a:r>
              <a:rPr lang="en-GB" sz="1800" b="0" strike="noStrike" spc="-1" dirty="0" err="1">
                <a:solidFill>
                  <a:srgbClr val="000000"/>
                </a:solidFill>
                <a:latin typeface="Calibri"/>
                <a:ea typeface="DejaVu Sans"/>
              </a:rPr>
              <a:t>Edine</a:t>
            </a:r>
            <a:r>
              <a:rPr lang="en-GB" sz="1800" b="0" strike="noStrike" spc="-1" dirty="0">
                <a:solidFill>
                  <a:srgbClr val="000000"/>
                </a:solidFill>
                <a:latin typeface="Calibri"/>
                <a:ea typeface="DejaVu Sans"/>
              </a:rPr>
              <a:t>):</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Only Measurement Series Revision (XML) is used</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Calibri"/>
              </a:rPr>
              <a:t>DSO no longer automatically </a:t>
            </a:r>
            <a:r>
              <a:rPr lang="en-GB" sz="1800" b="0" u="sng" strike="noStrike" spc="-1" dirty="0">
                <a:solidFill>
                  <a:srgbClr val="000000"/>
                </a:solidFill>
                <a:uFillTx/>
                <a:latin typeface="Calibri"/>
                <a:ea typeface="Calibri"/>
              </a:rPr>
              <a:t>initiates</a:t>
            </a:r>
            <a:r>
              <a:rPr lang="en-GB" sz="1800" b="0" strike="noStrike" spc="-1" dirty="0">
                <a:solidFill>
                  <a:srgbClr val="000000"/>
                </a:solidFill>
                <a:latin typeface="Calibri"/>
                <a:ea typeface="Calibri"/>
              </a:rPr>
              <a:t> an E73 for MRP. However, DSO can decide to manually send an E73 using C-ARM.</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Calibri"/>
              </a:rPr>
              <a:t>DSO still sends E73 after receiving E74</a:t>
            </a:r>
            <a:endParaRPr lang="nl-BE" sz="1800" b="0" strike="noStrike" spc="-1" dirty="0">
              <a:latin typeface="Arial"/>
            </a:endParaRPr>
          </a:p>
        </p:txBody>
      </p:sp>
      <p:sp>
        <p:nvSpPr>
          <p:cNvPr id="513" name="CustomShape 2"/>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14" name="CustomShape 3"/>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6A304D59-BD9F-4A15-999D-274C4054A860}" type="slidenum">
              <a:rPr lang="nl-NL" sz="1200" b="0" strike="noStrike" spc="-1">
                <a:solidFill>
                  <a:srgbClr val="F6BC25"/>
                </a:solidFill>
                <a:latin typeface="Calibri"/>
                <a:ea typeface="DejaVu Sans"/>
              </a:rPr>
              <a:t>41</a:t>
            </a:fld>
            <a:endParaRPr lang="nl-BE" sz="1200" b="0" strike="noStrike" spc="-1">
              <a:latin typeface="Arial"/>
            </a:endParaRPr>
          </a:p>
        </p:txBody>
      </p:sp>
      <p:sp>
        <p:nvSpPr>
          <p:cNvPr id="515" name="CustomShape 4"/>
          <p:cNvSpPr/>
          <p:nvPr/>
        </p:nvSpPr>
        <p:spPr>
          <a:xfrm>
            <a:off x="609480" y="483840"/>
            <a:ext cx="881028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IC248 ‘Objections telemetric metering data’ - DSO </a:t>
            </a:r>
            <a:r>
              <a:rPr lang="en-GB" sz="2800" b="1" strike="noStrike" spc="-1">
                <a:solidFill>
                  <a:srgbClr val="000000"/>
                </a:solidFill>
                <a:latin typeface="Wingdings"/>
                <a:ea typeface="DejaVu Sans"/>
              </a:rPr>
              <a:t></a:t>
            </a:r>
            <a:r>
              <a:rPr lang="en-GB" sz="2800" b="1" strike="noStrike" spc="-1">
                <a:solidFill>
                  <a:srgbClr val="000000"/>
                </a:solidFill>
                <a:latin typeface="Calibri"/>
                <a:ea typeface="DejaVu Sans"/>
              </a:rPr>
              <a:t> MRP </a:t>
            </a:r>
            <a:endParaRPr lang="nl-BE" sz="2800" b="0" strike="noStrike" spc="-1">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CustomShape 1"/>
          <p:cNvSpPr/>
          <p:nvPr/>
        </p:nvSpPr>
        <p:spPr>
          <a:xfrm>
            <a:off x="609480" y="1512720"/>
            <a:ext cx="11278080" cy="465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Revision request after checks on allocation data</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Messages in accordance with BS Exchange revision request</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Potential reasons for objection:</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Allocation data allocation point received but not expected </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Allocation data allocation point expected but not received</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Revision request is no longer sent to MRP. BRP sends them directly to MRP</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In dual phase (XML/Edine):</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E74 is still processed and/or sent</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E74 is always sent via E73</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When sending E73, a check is not carried out to see if MRP has already switched to XML</a:t>
            </a:r>
            <a:endParaRPr lang="nl-BE" sz="1800" b="0" strike="noStrike" spc="-1">
              <a:latin typeface="Arial"/>
            </a:endParaRPr>
          </a:p>
        </p:txBody>
      </p:sp>
      <p:sp>
        <p:nvSpPr>
          <p:cNvPr id="517" name="CustomShape 2"/>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18" name="CustomShape 3"/>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F163A166-61C2-43B9-8F4A-D10702369157}" type="slidenum">
              <a:rPr lang="nl-NL" sz="1200" b="0" strike="noStrike" spc="-1">
                <a:solidFill>
                  <a:srgbClr val="F6BC25"/>
                </a:solidFill>
                <a:latin typeface="Calibri"/>
                <a:ea typeface="DejaVu Sans"/>
              </a:rPr>
              <a:t>42</a:t>
            </a:fld>
            <a:endParaRPr lang="nl-BE" sz="1200" b="0" strike="noStrike" spc="-1">
              <a:latin typeface="Arial"/>
            </a:endParaRPr>
          </a:p>
        </p:txBody>
      </p:sp>
      <p:sp>
        <p:nvSpPr>
          <p:cNvPr id="519" name="CustomShape 4"/>
          <p:cNvSpPr/>
          <p:nvPr/>
        </p:nvSpPr>
        <p:spPr>
          <a:xfrm>
            <a:off x="609480" y="483840"/>
            <a:ext cx="881028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IC248 ‘Objections telemetric metering data’ - BRP </a:t>
            </a:r>
            <a:r>
              <a:rPr lang="en-GB" sz="2800" b="1" strike="noStrike" spc="-1">
                <a:solidFill>
                  <a:srgbClr val="000000"/>
                </a:solidFill>
                <a:latin typeface="Wingdings"/>
                <a:ea typeface="DejaVu Sans"/>
              </a:rPr>
              <a:t></a:t>
            </a:r>
            <a:r>
              <a:rPr lang="en-GB" sz="2800" b="1" strike="noStrike" spc="-1">
                <a:solidFill>
                  <a:srgbClr val="000000"/>
                </a:solidFill>
                <a:latin typeface="Calibri"/>
                <a:ea typeface="DejaVu Sans"/>
              </a:rPr>
              <a:t> DSO </a:t>
            </a:r>
            <a:endParaRPr lang="nl-BE" sz="2800" b="0" strike="noStrike" spc="-1">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609480" y="1512720"/>
            <a:ext cx="11278080" cy="465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Messages in accordance with BS Exchange metering data time series </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Checks and follow-up of checks (error message) based on checks in Business Service description</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Various times series (input/acquisition) are stored separately</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Acquisition and input are still settled in the allocation</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Statuses:</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ELK:  no longer sends statuses to the BRP via the MSCONS 99E (</a:t>
            </a:r>
            <a:r>
              <a:rPr lang="en-GB" sz="1800" b="0" strike="noStrike" spc="-1" dirty="0" err="1">
                <a:solidFill>
                  <a:srgbClr val="000000"/>
                </a:solidFill>
                <a:latin typeface="Calibri"/>
                <a:ea typeface="DejaVu Sans"/>
              </a:rPr>
              <a:t>Edine</a:t>
            </a:r>
            <a:r>
              <a:rPr lang="en-GB" sz="1800" b="0" strike="noStrike" spc="-1" dirty="0">
                <a:solidFill>
                  <a:srgbClr val="000000"/>
                </a:solidFill>
                <a:latin typeface="Calibri"/>
                <a:ea typeface="DejaVu Sans"/>
              </a:rPr>
              <a:t>), which it has received from MRP from the XML message described in IC249. The fields that are currently filled in are left empty. The only status that DSO still sends is if the data has been repaired in accordance with IC249. In this case, the field for the concerned imbalance settlement period(s) will feature the status E08 ‘Estimated by </a:t>
            </a:r>
            <a:r>
              <a:rPr lang="en-GB" sz="1800" b="0" strike="noStrike" spc="-1" dirty="0" err="1">
                <a:solidFill>
                  <a:srgbClr val="000000"/>
                </a:solidFill>
                <a:latin typeface="Calibri"/>
                <a:ea typeface="DejaVu Sans"/>
              </a:rPr>
              <a:t>Netbeheerder</a:t>
            </a:r>
            <a:r>
              <a:rPr lang="en-GB" sz="1800" b="0" strike="noStrike" spc="-1" dirty="0">
                <a:solidFill>
                  <a:srgbClr val="000000"/>
                </a:solidFill>
                <a:latin typeface="Calibri"/>
                <a:ea typeface="DejaVu Sans"/>
              </a:rPr>
              <a:t>’</a:t>
            </a:r>
            <a:endParaRPr lang="nl-BE" sz="1800" b="0" strike="noStrike" spc="-1" dirty="0">
              <a:latin typeface="Arial"/>
            </a:endParaRPr>
          </a:p>
          <a:p>
            <a:pPr>
              <a:lnSpc>
                <a:spcPct val="100000"/>
              </a:lnSpc>
              <a:spcBef>
                <a:spcPts val="360"/>
              </a:spcBef>
            </a:pPr>
            <a:r>
              <a:rPr lang="en-GB" sz="1800" b="0" strike="noStrike" spc="-1" dirty="0">
                <a:solidFill>
                  <a:srgbClr val="000000"/>
                </a:solidFill>
                <a:latin typeface="Calibri"/>
                <a:ea typeface="DejaVu Sans"/>
              </a:rPr>
              <a:t>GAS: For BALL messages, status mapping will take place using the IC249 message (as agreed upon in the IC-WG)</a:t>
            </a:r>
            <a:endParaRPr lang="nl-BE" sz="1800" b="0" strike="noStrike" spc="-1" dirty="0">
              <a:latin typeface="Arial"/>
            </a:endParaRPr>
          </a:p>
        </p:txBody>
      </p:sp>
      <p:sp>
        <p:nvSpPr>
          <p:cNvPr id="521" name="CustomShape 2"/>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IC249 ‘Metering data GV’ - MDT (Metering Data Telemetry) </a:t>
            </a:r>
            <a:endParaRPr lang="nl-BE" sz="2800" b="0" strike="noStrike" spc="-1">
              <a:latin typeface="Arial"/>
            </a:endParaRPr>
          </a:p>
        </p:txBody>
      </p:sp>
      <p:sp>
        <p:nvSpPr>
          <p:cNvPr id="522" name="CustomShape 3"/>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23" name="CustomShape 4"/>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067237B1-3837-4417-B0F9-CB3A38B5EC8E}" type="slidenum">
              <a:rPr lang="nl-NL" sz="1200" b="0" strike="noStrike" spc="-1">
                <a:solidFill>
                  <a:srgbClr val="F6BC25"/>
                </a:solidFill>
                <a:latin typeface="Calibri"/>
                <a:ea typeface="DejaVu Sans"/>
              </a:rPr>
              <a:t>43</a:t>
            </a:fld>
            <a:endParaRPr lang="nl-BE" sz="1200" b="0" strike="noStrike" spc="-1">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609480" y="1655280"/>
            <a:ext cx="11124720" cy="467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Messages in accordance with BS Exchange metering data volumes and metre readings</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Checks and follow-up of checks (error message) based on checks in Business Service description</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Incl. check for physical capacity</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Incl. check for BRP Switch (RFC 249.1)</a:t>
            </a:r>
            <a:endParaRPr lang="nl-BE" sz="1800" b="0" strike="noStrike" spc="-1">
              <a:latin typeface="Arial"/>
            </a:endParaRPr>
          </a:p>
          <a:p>
            <a:pPr>
              <a:lnSpc>
                <a:spcPct val="100000"/>
              </a:lnSpc>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C-ARM expects every (XML) message to contain a fully data set for consumption. This set overwrites the previously supplied consumption set for the same consumption period (no partial deliveries)</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MLOEA in accordance with current functions and IC270</a:t>
            </a:r>
            <a:endParaRPr lang="nl-BE" sz="1800" b="0" strike="noStrike" spc="-1">
              <a:latin typeface="Arial"/>
            </a:endParaRPr>
          </a:p>
          <a:p>
            <a:pPr>
              <a:lnSpc>
                <a:spcPct val="100000"/>
              </a:lnSpc>
              <a:spcBef>
                <a:spcPts val="360"/>
              </a:spcBef>
              <a:tabLst>
                <a:tab pos="0" algn="l"/>
              </a:tabLst>
            </a:pPr>
            <a:r>
              <a:rPr lang="en-GB" sz="1800" b="0" strike="noStrike" spc="-1">
                <a:solidFill>
                  <a:srgbClr val="000000"/>
                </a:solidFill>
                <a:latin typeface="Calibri"/>
                <a:ea typeface="DejaVu Sans"/>
              </a:rPr>
              <a:t> </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(Separate message for PAP, SAP and VAP)</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525" name="CustomShape 2"/>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IC249 ‘Metering data GV’ - MDP (Metering Data Periodic) GV Metering data </a:t>
            </a:r>
            <a:endParaRPr lang="nl-BE" sz="2800" b="0" strike="noStrike" spc="-1">
              <a:latin typeface="Arial"/>
            </a:endParaRPr>
          </a:p>
        </p:txBody>
      </p:sp>
      <p:sp>
        <p:nvSpPr>
          <p:cNvPr id="526" name="CustomShape 3"/>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27" name="CustomShape 4"/>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130D2D3B-F8CA-4CE2-809F-B477E97712A3}" type="slidenum">
              <a:rPr lang="nl-NL" sz="1200" b="0" strike="noStrike" spc="-1">
                <a:solidFill>
                  <a:srgbClr val="F6BC25"/>
                </a:solidFill>
                <a:latin typeface="Calibri"/>
                <a:ea typeface="DejaVu Sans"/>
              </a:rPr>
              <a:t>44</a:t>
            </a:fld>
            <a:endParaRPr lang="nl-BE" sz="1200" b="0" strike="noStrike" spc="-1">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CustomShape 1"/>
          <p:cNvSpPr/>
          <p:nvPr/>
        </p:nvSpPr>
        <p:spPr>
          <a:xfrm>
            <a:off x="609480" y="1512720"/>
            <a:ext cx="11278080" cy="465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Separate message besides message for supplying metering data (in contrast with E65)</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Messages in accordance with BS Exchange metering data volumes installation </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Checks and follow-up of checks (error message) based on checks in Business Service description</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Volumes are, in accordance with current process, also supplied to CertiQ together with metering data</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C-ARM expects every (XML) message to contain a fully data set for consumption. This set overwrites the previously supplied consumption set for the same consumption period (no partial deliveries).</a:t>
            </a: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pPr>
            <a:endParaRPr lang="nl-BE" sz="1800" b="0" strike="noStrike" spc="-1">
              <a:latin typeface="Arial"/>
            </a:endParaRPr>
          </a:p>
        </p:txBody>
      </p:sp>
      <p:sp>
        <p:nvSpPr>
          <p:cNvPr id="529" name="CustomShape 2"/>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IC249 ‘Metering data GV’ – MDP GV Production installations </a:t>
            </a:r>
            <a:endParaRPr lang="nl-BE" sz="2800" b="0" strike="noStrike" spc="-1">
              <a:latin typeface="Arial"/>
            </a:endParaRPr>
          </a:p>
        </p:txBody>
      </p:sp>
      <p:sp>
        <p:nvSpPr>
          <p:cNvPr id="530" name="CustomShape 3"/>
          <p:cNvSpPr/>
          <p:nvPr/>
        </p:nvSpPr>
        <p:spPr>
          <a:xfrm>
            <a:off x="0" y="0"/>
            <a:ext cx="360" cy="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a:solidFill>
                  <a:srgbClr val="000000"/>
                </a:solidFill>
                <a:latin typeface="Calibri"/>
                <a:ea typeface="DejaVu Sans"/>
              </a:rPr>
              <a:t> </a:t>
            </a:r>
            <a:endParaRPr lang="nl-BE" sz="1800" b="0" strike="noStrike" spc="-1">
              <a:latin typeface="Arial"/>
            </a:endParaRPr>
          </a:p>
        </p:txBody>
      </p:sp>
      <p:sp>
        <p:nvSpPr>
          <p:cNvPr id="531" name="CustomShape 4"/>
          <p:cNvSpPr/>
          <p:nvPr/>
        </p:nvSpPr>
        <p:spPr>
          <a:xfrm>
            <a:off x="8920800" y="648360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C2CF8B37-DF46-4B2E-BE0E-3BC182206C95}" type="slidenum">
              <a:rPr lang="nl-NL" sz="1200" b="0" strike="noStrike" spc="-1">
                <a:solidFill>
                  <a:srgbClr val="F6BC25"/>
                </a:solidFill>
                <a:latin typeface="Calibri"/>
                <a:ea typeface="DejaVu Sans"/>
              </a:rPr>
              <a:t>45</a:t>
            </a:fld>
            <a:endParaRPr lang="nl-BE" sz="1200" b="0" strike="noStrike" spc="-1">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533"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Verdana"/>
                <a:ea typeface="Calibri"/>
              </a:rPr>
              <a:t>MMC Hub and TenneT qualification</a:t>
            </a:r>
            <a:br/>
            <a:br/>
            <a:r>
              <a:rPr lang="en-GB" sz="2400" b="0" i="1" strike="noStrike" spc="-1">
                <a:solidFill>
                  <a:srgbClr val="000000"/>
                </a:solidFill>
                <a:latin typeface="Calibri"/>
                <a:ea typeface="Calibri"/>
              </a:rPr>
              <a:t>Elderik de Witte - project manager TenneT</a:t>
            </a:r>
            <a:endParaRPr lang="nl-BE" sz="2400" b="0" strike="noStrike" spc="-1">
              <a:latin typeface="Arial"/>
            </a:endParaRPr>
          </a:p>
        </p:txBody>
      </p:sp>
      <p:sp>
        <p:nvSpPr>
          <p:cNvPr id="534"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3FA6AA6F-2C8B-4303-8336-8E611C943C74}" type="slidenum">
              <a:rPr lang="nl-NL" sz="1200" b="0" strike="noStrike" spc="-1">
                <a:solidFill>
                  <a:srgbClr val="F6BC25"/>
                </a:solidFill>
                <a:latin typeface="Calibri"/>
                <a:ea typeface="DejaVu Sans"/>
              </a:rPr>
              <a:t>46</a:t>
            </a:fld>
            <a:endParaRPr lang="nl-BE" sz="1200" b="0" strike="noStrike" spc="-1">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609480" y="144828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Calibri"/>
              </a:rPr>
              <a:t>Every day, the MRP, SUP, BRP, DSO, FNB, BSP and TSO make sure that the electricity market functions properly and the grid remains stable</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Calibri"/>
              </a:rPr>
              <a:t>This release (Allocatie 2.0 Tranche 1) has an impact on messages between market parties</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Calibri"/>
              </a:rPr>
              <a:t>NEDU and TenneT will be organising a whole series of tests to make sure that the sender and recipient interpret the message content (and process) in the same way</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Calibri"/>
              </a:rPr>
              <a:t>TenneT is doing this in its role as qualifying organisation for these market processes</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a:p>
            <a:pPr>
              <a:lnSpc>
                <a:spcPct val="100000"/>
              </a:lnSpc>
              <a:spcBef>
                <a:spcPts val="400"/>
              </a:spcBef>
              <a:tabLst>
                <a:tab pos="0" algn="l"/>
              </a:tabLst>
            </a:pPr>
            <a:r>
              <a:rPr lang="en-GB" sz="2000" b="0" strike="noStrike" spc="-1">
                <a:solidFill>
                  <a:srgbClr val="000000"/>
                </a:solidFill>
                <a:latin typeface="Calibri"/>
                <a:ea typeface="Calibri"/>
              </a:rPr>
              <a:t> </a:t>
            </a:r>
            <a:endParaRPr lang="nl-BE" sz="2000" b="0" strike="noStrike" spc="-1">
              <a:latin typeface="Arial"/>
            </a:endParaRPr>
          </a:p>
        </p:txBody>
      </p:sp>
      <p:sp>
        <p:nvSpPr>
          <p:cNvPr id="536"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14AA300A-EF09-4F17-9FDC-1EF20134EDD2}" type="slidenum">
              <a:rPr lang="nl-NL" sz="1200" b="0" strike="noStrike" spc="-1">
                <a:solidFill>
                  <a:srgbClr val="F6BC25"/>
                </a:solidFill>
                <a:latin typeface="Calibri"/>
                <a:ea typeface="DejaVu Sans"/>
              </a:rPr>
              <a:t>47</a:t>
            </a:fld>
            <a:endParaRPr lang="nl-BE" sz="1200" b="0" strike="noStrike" spc="-1">
              <a:latin typeface="Arial"/>
            </a:endParaRPr>
          </a:p>
        </p:txBody>
      </p:sp>
      <p:sp>
        <p:nvSpPr>
          <p:cNvPr id="537"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Process and message quality safeguards performance electricity market</a:t>
            </a:r>
            <a:endParaRPr lang="nl-BE" sz="2800" b="0" strike="noStrike" spc="-1">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CustomShape 1"/>
          <p:cNvSpPr/>
          <p:nvPr/>
        </p:nvSpPr>
        <p:spPr>
          <a:xfrm>
            <a:off x="609480" y="12855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Font typeface="Wingdings" charset="2"/>
              <a:buChar char=""/>
            </a:pPr>
            <a:r>
              <a:rPr lang="en-GB" sz="1800" b="0" strike="noStrike" spc="-1">
                <a:solidFill>
                  <a:srgbClr val="000000"/>
                </a:solidFill>
                <a:latin typeface="Calibri"/>
                <a:ea typeface="DejaVu Sans"/>
              </a:rPr>
              <a:t>Tennet delivery test approach:</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i="1" strike="noStrike" spc="-1">
                <a:solidFill>
                  <a:srgbClr val="000000"/>
                </a:solidFill>
                <a:latin typeface="Calibri"/>
                <a:ea typeface="DejaVu Sans"/>
              </a:rPr>
              <a:t>Construction and test market party internal</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Assembly and connection tests on MMC Hub in a sandbox environment (TQF)</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Functional tests for market messages in sandbox environment (TQF)</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Qualification tests in an environment with connected systems. This involves chain tests with several market roles in groups, as normal with NEDU releases</a:t>
            </a:r>
            <a:endParaRPr lang="nl-BE" sz="1800" b="0" strike="noStrike" spc="-1">
              <a:latin typeface="Arial"/>
            </a:endParaRPr>
          </a:p>
        </p:txBody>
      </p:sp>
      <p:sp>
        <p:nvSpPr>
          <p:cNvPr id="539"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57F65F16-972B-45B5-9940-42CAD6CFDEE9}" type="slidenum">
              <a:rPr lang="nl-NL" sz="1200" b="0" strike="noStrike" spc="-1">
                <a:solidFill>
                  <a:srgbClr val="F6BC25"/>
                </a:solidFill>
                <a:latin typeface="Calibri"/>
                <a:ea typeface="DejaVu Sans"/>
              </a:rPr>
              <a:t>48</a:t>
            </a:fld>
            <a:endParaRPr lang="nl-BE" sz="1200" b="0" strike="noStrike" spc="-1">
              <a:latin typeface="Arial"/>
            </a:endParaRPr>
          </a:p>
        </p:txBody>
      </p:sp>
      <p:sp>
        <p:nvSpPr>
          <p:cNvPr id="540" name="CustomShape 3"/>
          <p:cNvSpPr/>
          <p:nvPr/>
        </p:nvSpPr>
        <p:spPr>
          <a:xfrm>
            <a:off x="980640" y="4593960"/>
            <a:ext cx="5065560" cy="75060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Test phase</a:t>
            </a:r>
            <a:endParaRPr lang="nl-BE" sz="1800" b="0" strike="noStrike" spc="-1">
              <a:latin typeface="Arial"/>
            </a:endParaRPr>
          </a:p>
        </p:txBody>
      </p:sp>
      <p:sp>
        <p:nvSpPr>
          <p:cNvPr id="541" name="CustomShape 4"/>
          <p:cNvSpPr/>
          <p:nvPr/>
        </p:nvSpPr>
        <p:spPr>
          <a:xfrm>
            <a:off x="6048000" y="4593960"/>
            <a:ext cx="3493800" cy="75060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GB" sz="1800" b="0" strike="noStrike" spc="-1">
                <a:solidFill>
                  <a:srgbClr val="FFFFFF"/>
                </a:solidFill>
                <a:latin typeface="Calibri"/>
                <a:ea typeface="DejaVu Sans"/>
              </a:rPr>
              <a:t>Qualification phase</a:t>
            </a:r>
            <a:endParaRPr lang="nl-BE" sz="1800" b="0" strike="noStrike" spc="-1">
              <a:latin typeface="Arial"/>
            </a:endParaRPr>
          </a:p>
        </p:txBody>
      </p:sp>
      <p:sp>
        <p:nvSpPr>
          <p:cNvPr id="542" name="CustomShape 5"/>
          <p:cNvSpPr/>
          <p:nvPr/>
        </p:nvSpPr>
        <p:spPr>
          <a:xfrm>
            <a:off x="1038600" y="5508360"/>
            <a:ext cx="2074680" cy="407880"/>
          </a:xfrm>
          <a:prstGeom prst="rect">
            <a:avLst/>
          </a:prstGeom>
          <a:gradFill rotWithShape="0">
            <a:gsLst>
              <a:gs pos="0">
                <a:srgbClr val="FFDED0"/>
              </a:gs>
              <a:gs pos="100000">
                <a:srgbClr val="FFF1EC"/>
              </a:gs>
            </a:gsLst>
            <a:lin ang="16200000"/>
          </a:gradFill>
          <a:ln>
            <a:solidFill>
              <a:srgbClr val="F59240"/>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en-GB" sz="1400" b="1" strike="noStrike" spc="-1">
                <a:solidFill>
                  <a:srgbClr val="000000"/>
                </a:solidFill>
                <a:latin typeface="Calibri"/>
                <a:ea typeface="DejaVu Sans"/>
              </a:rPr>
              <a:t>Connectivity testing</a:t>
            </a:r>
            <a:endParaRPr lang="nl-BE" sz="1400" b="0" strike="noStrike" spc="-1">
              <a:latin typeface="Arial"/>
            </a:endParaRPr>
          </a:p>
        </p:txBody>
      </p:sp>
      <p:sp>
        <p:nvSpPr>
          <p:cNvPr id="543" name="CustomShape 6"/>
          <p:cNvSpPr/>
          <p:nvPr/>
        </p:nvSpPr>
        <p:spPr>
          <a:xfrm>
            <a:off x="3514320" y="5508360"/>
            <a:ext cx="2151000" cy="407880"/>
          </a:xfrm>
          <a:prstGeom prst="rect">
            <a:avLst/>
          </a:prstGeom>
          <a:gradFill rotWithShape="0">
            <a:gsLst>
              <a:gs pos="0">
                <a:srgbClr val="FFDED0"/>
              </a:gs>
              <a:gs pos="100000">
                <a:srgbClr val="FFF1EC"/>
              </a:gs>
            </a:gsLst>
            <a:lin ang="16200000"/>
          </a:gradFill>
          <a:ln>
            <a:solidFill>
              <a:srgbClr val="F59240"/>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en-GB" sz="1400" b="1" strike="noStrike" spc="-1">
                <a:solidFill>
                  <a:srgbClr val="000000"/>
                </a:solidFill>
                <a:latin typeface="Calibri"/>
                <a:ea typeface="DejaVu Sans"/>
              </a:rPr>
              <a:t>Functional testing</a:t>
            </a:r>
            <a:endParaRPr lang="nl-BE" sz="1400" b="0" strike="noStrike" spc="-1">
              <a:latin typeface="Arial"/>
            </a:endParaRPr>
          </a:p>
        </p:txBody>
      </p:sp>
      <p:sp>
        <p:nvSpPr>
          <p:cNvPr id="544" name="CustomShape 7"/>
          <p:cNvSpPr/>
          <p:nvPr/>
        </p:nvSpPr>
        <p:spPr>
          <a:xfrm>
            <a:off x="6136200" y="5549040"/>
            <a:ext cx="3112920" cy="407880"/>
          </a:xfrm>
          <a:prstGeom prst="rect">
            <a:avLst/>
          </a:prstGeom>
          <a:gradFill rotWithShape="0">
            <a:gsLst>
              <a:gs pos="0">
                <a:srgbClr val="FFDED0"/>
              </a:gs>
              <a:gs pos="100000">
                <a:srgbClr val="FFF1EC"/>
              </a:gs>
            </a:gsLst>
            <a:lin ang="16200000"/>
          </a:gradFill>
          <a:ln>
            <a:solidFill>
              <a:srgbClr val="F59240"/>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en-GB" sz="1400" b="1" strike="noStrike" spc="-1">
                <a:solidFill>
                  <a:srgbClr val="000000"/>
                </a:solidFill>
                <a:latin typeface="Calibri"/>
                <a:ea typeface="DejaVu Sans"/>
              </a:rPr>
              <a:t>Executing qualification scenarios</a:t>
            </a:r>
            <a:endParaRPr lang="nl-BE" sz="1400" b="0" strike="noStrike" spc="-1">
              <a:latin typeface="Arial"/>
            </a:endParaRPr>
          </a:p>
        </p:txBody>
      </p:sp>
      <p:sp>
        <p:nvSpPr>
          <p:cNvPr id="545" name="CustomShape 8"/>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Test series: qualification</a:t>
            </a:r>
            <a:endParaRPr lang="nl-BE" sz="2800" b="0" strike="noStrike" spc="-1">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F4F2A1D5-3775-4594-A2CF-C7CAFECB5A4D}" type="slidenum">
              <a:rPr lang="nl-NL" sz="1200" b="0" strike="noStrike" spc="-1">
                <a:solidFill>
                  <a:srgbClr val="F6BC25"/>
                </a:solidFill>
                <a:latin typeface="Calibri"/>
                <a:ea typeface="DejaVu Sans"/>
              </a:rPr>
              <a:t>49</a:t>
            </a:fld>
            <a:endParaRPr lang="nl-BE" sz="1200" b="0" strike="noStrike" spc="-1">
              <a:latin typeface="Arial"/>
            </a:endParaRPr>
          </a:p>
        </p:txBody>
      </p:sp>
      <p:pic>
        <p:nvPicPr>
          <p:cNvPr id="547" name="Picture 2"/>
          <p:cNvPicPr/>
          <p:nvPr/>
        </p:nvPicPr>
        <p:blipFill>
          <a:blip r:embed="rId2"/>
          <a:stretch/>
        </p:blipFill>
        <p:spPr>
          <a:xfrm>
            <a:off x="457200" y="1960560"/>
            <a:ext cx="9920160" cy="2219040"/>
          </a:xfrm>
          <a:prstGeom prst="rect">
            <a:avLst/>
          </a:prstGeom>
          <a:ln w="0">
            <a:noFill/>
          </a:ln>
        </p:spPr>
      </p:pic>
      <p:sp>
        <p:nvSpPr>
          <p:cNvPr id="548" name="CustomShape 2"/>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Planning</a:t>
            </a:r>
            <a:endParaRPr lang="nl-BE" sz="2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44300D46-D390-4A8F-94BC-91BCEDACD2B8}" type="slidenum">
              <a:rPr lang="nl-NL" sz="1200" b="0" strike="noStrike" spc="-1">
                <a:solidFill>
                  <a:srgbClr val="F6BC25"/>
                </a:solidFill>
                <a:latin typeface="Calibri"/>
                <a:ea typeface="DejaVu Sans"/>
              </a:rPr>
              <a:t>5</a:t>
            </a:fld>
            <a:endParaRPr lang="nl-BE" sz="1200" b="0" strike="noStrike" spc="-1">
              <a:latin typeface="Arial"/>
            </a:endParaRPr>
          </a:p>
        </p:txBody>
      </p:sp>
      <p:sp>
        <p:nvSpPr>
          <p:cNvPr id="135" name="CustomShape 2"/>
          <p:cNvSpPr/>
          <p:nvPr/>
        </p:nvSpPr>
        <p:spPr>
          <a:xfrm>
            <a:off x="561960" y="459360"/>
            <a:ext cx="9200880" cy="774360"/>
          </a:xfrm>
          <a:prstGeom prst="rect">
            <a:avLst/>
          </a:prstGeom>
          <a:noFill/>
          <a:ln w="0">
            <a:noFill/>
          </a:ln>
        </p:spPr>
        <p:style>
          <a:lnRef idx="0">
            <a:scrgbClr r="0" g="0" b="0"/>
          </a:lnRef>
          <a:fillRef idx="0">
            <a:scrgbClr r="0" g="0" b="0"/>
          </a:fillRef>
          <a:effectRef idx="0">
            <a:scrgbClr r="0" g="0" b="0"/>
          </a:effectRef>
          <a:fontRef idx="minor"/>
        </p:style>
      </p:sp>
      <p:pic>
        <p:nvPicPr>
          <p:cNvPr id="136" name="Picture 3"/>
          <p:cNvPicPr/>
          <p:nvPr/>
        </p:nvPicPr>
        <p:blipFill>
          <a:blip r:embed="rId2"/>
          <a:stretch/>
        </p:blipFill>
        <p:spPr>
          <a:xfrm>
            <a:off x="6951600" y="4785480"/>
            <a:ext cx="2678760" cy="1495440"/>
          </a:xfrm>
          <a:prstGeom prst="rect">
            <a:avLst/>
          </a:prstGeom>
          <a:ln w="0">
            <a:noFill/>
          </a:ln>
        </p:spPr>
      </p:pic>
      <p:pic>
        <p:nvPicPr>
          <p:cNvPr id="137" name="Picture 3"/>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p:blipFill>
        <p:spPr>
          <a:xfrm>
            <a:off x="1459800" y="4785480"/>
            <a:ext cx="2864880" cy="1495440"/>
          </a:xfrm>
          <a:prstGeom prst="rect">
            <a:avLst/>
          </a:prstGeom>
          <a:ln w="0">
            <a:noFill/>
          </a:ln>
        </p:spPr>
      </p:pic>
      <p:sp>
        <p:nvSpPr>
          <p:cNvPr id="138" name="CustomShape 3"/>
          <p:cNvSpPr/>
          <p:nvPr/>
        </p:nvSpPr>
        <p:spPr>
          <a:xfrm>
            <a:off x="5075280" y="5275800"/>
            <a:ext cx="1470960" cy="606600"/>
          </a:xfrm>
          <a:prstGeom prst="rightArrow">
            <a:avLst>
              <a:gd name="adj1" fmla="val 50000"/>
              <a:gd name="adj2" fmla="val 50000"/>
            </a:avLst>
          </a:prstGeom>
          <a:noFill/>
          <a:ln w="6350">
            <a:solidFill>
              <a:schemeClr val="tx2"/>
            </a:solidFill>
            <a:round/>
          </a:ln>
        </p:spPr>
        <p:style>
          <a:lnRef idx="0">
            <a:scrgbClr r="0" g="0" b="0"/>
          </a:lnRef>
          <a:fillRef idx="0">
            <a:scrgbClr r="0" g="0" b="0"/>
          </a:fillRef>
          <a:effectRef idx="0">
            <a:scrgbClr r="0" g="0" b="0"/>
          </a:effectRef>
          <a:fontRef idx="minor"/>
        </p:style>
      </p:sp>
      <p:pic>
        <p:nvPicPr>
          <p:cNvPr id="139" name="Afbeelding 12"/>
          <p:cNvPicPr/>
          <p:nvPr/>
        </p:nvPicPr>
        <p:blipFill>
          <a:blip r:embed="rId5"/>
          <a:stretch/>
        </p:blipFill>
        <p:spPr>
          <a:xfrm>
            <a:off x="10955520" y="1235520"/>
            <a:ext cx="1024560" cy="1588320"/>
          </a:xfrm>
          <a:prstGeom prst="rect">
            <a:avLst/>
          </a:prstGeom>
          <a:ln w="0">
            <a:noFill/>
          </a:ln>
        </p:spPr>
      </p:pic>
      <p:sp>
        <p:nvSpPr>
          <p:cNvPr id="140" name="CustomShape 4"/>
          <p:cNvSpPr/>
          <p:nvPr/>
        </p:nvSpPr>
        <p:spPr>
          <a:xfrm>
            <a:off x="609480" y="1396800"/>
            <a:ext cx="10584000" cy="359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tabLst>
                <a:tab pos="0" algn="l"/>
              </a:tabLst>
            </a:pPr>
            <a:r>
              <a:rPr lang="en-GB" sz="1600" b="1" strike="noStrike" spc="-1">
                <a:solidFill>
                  <a:srgbClr val="000000"/>
                </a:solidFill>
                <a:latin typeface="Calibri"/>
                <a:ea typeface="DejaVu Sans"/>
              </a:rPr>
              <a:t>Current profile-based method</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The current allocation method dates from 1998</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The method is based on profiles which are defined by the User Profiles Committee every year</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The method assumes a standard consumption pattern for connections and only takes supply into account</a:t>
            </a:r>
            <a:endParaRPr lang="nl-BE" sz="1600" b="0" strike="noStrike" spc="-1">
              <a:latin typeface="Arial"/>
            </a:endParaRPr>
          </a:p>
          <a:p>
            <a:pPr>
              <a:lnSpc>
                <a:spcPct val="100000"/>
              </a:lnSpc>
              <a:spcBef>
                <a:spcPts val="320"/>
              </a:spcBef>
              <a:tabLst>
                <a:tab pos="0" algn="l"/>
              </a:tabLst>
            </a:pPr>
            <a:r>
              <a:rPr lang="en-GB" sz="1600" b="1" strike="noStrike" spc="-1">
                <a:solidFill>
                  <a:srgbClr val="000000"/>
                </a:solidFill>
                <a:latin typeface="Calibri"/>
                <a:ea typeface="DejaVu Sans"/>
              </a:rPr>
              <a:t>Emergence local production, electrification and greater diversity</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Due to the emergence of local production, electrification and greater diversity, as well as differences in consumption patterns, the current method is becoming increasingly unsuitable</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The User Profiles Committee recommends introducing an alternative allocation method before </a:t>
            </a:r>
            <a:r>
              <a:rPr lang="en-GB" sz="1600" b="1" strike="noStrike" spc="-1">
                <a:solidFill>
                  <a:srgbClr val="000000"/>
                </a:solidFill>
                <a:latin typeface="Calibri"/>
                <a:ea typeface="DejaVu Sans"/>
              </a:rPr>
              <a:t>January 1, 2023 </a:t>
            </a:r>
            <a:r>
              <a:rPr lang="en-GB" sz="1600" b="0" strike="noStrike" spc="-1">
                <a:solidFill>
                  <a:srgbClr val="000000"/>
                </a:solidFill>
                <a:latin typeface="Calibri"/>
                <a:ea typeface="DejaVu Sans"/>
              </a:rPr>
              <a:t>because the current profile-based method is, in fact, no longer effective</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In the meantime, an MCF &lt; 0.5 is no longer exceptional in several grid areas in the Netherlands (whereby twice as much consumption is estimated than was actually needed for the profile connections)</a:t>
            </a:r>
            <a:endParaRPr lang="nl-BE" sz="1600" b="0" strike="noStrike" spc="-1">
              <a:latin typeface="Arial"/>
            </a:endParaRPr>
          </a:p>
          <a:p>
            <a:pPr>
              <a:lnSpc>
                <a:spcPct val="100000"/>
              </a:lnSpc>
              <a:spcBef>
                <a:spcPts val="320"/>
              </a:spcBef>
              <a:tabLst>
                <a:tab pos="0" algn="l"/>
              </a:tabLst>
            </a:pPr>
            <a:endParaRPr lang="nl-BE" sz="1600" b="0" strike="noStrike" spc="-1">
              <a:latin typeface="Arial"/>
            </a:endParaRPr>
          </a:p>
        </p:txBody>
      </p:sp>
      <p:sp>
        <p:nvSpPr>
          <p:cNvPr id="141" name="CustomShape 5"/>
          <p:cNvSpPr/>
          <p:nvPr/>
        </p:nvSpPr>
        <p:spPr>
          <a:xfrm>
            <a:off x="609480" y="483840"/>
            <a:ext cx="105840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br/>
            <a:r>
              <a:rPr lang="en-GB" sz="2800" b="1" strike="noStrike" spc="-1">
                <a:solidFill>
                  <a:srgbClr val="000000"/>
                </a:solidFill>
                <a:latin typeface="Calibri"/>
                <a:ea typeface="DejaVu Sans"/>
              </a:rPr>
              <a:t>Intro: profile-based method and energy transition requires </a:t>
            </a:r>
            <a:br/>
            <a:r>
              <a:rPr lang="en-GB" sz="2800" b="1" strike="noStrike" spc="-1">
                <a:solidFill>
                  <a:srgbClr val="000000"/>
                </a:solidFill>
                <a:latin typeface="Calibri"/>
                <a:ea typeface="DejaVu Sans"/>
              </a:rPr>
              <a:t>A2.0</a:t>
            </a:r>
            <a:br/>
            <a:endParaRPr lang="nl-BE"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repl">
                                        <p:cTn id="7" dur="500" fill="hold"/>
                                        <p:tgtEl>
                                          <p:spTgt spid="138"/>
                                        </p:tgtEl>
                                        <p:attrNameLst>
                                          <p:attrName>ppt_x</p:attrName>
                                        </p:attrNameLst>
                                      </p:cBhvr>
                                      <p:tavLst>
                                        <p:tav tm="0">
                                          <p:val>
                                            <p:strVal val="#ppt_x"/>
                                          </p:val>
                                        </p:tav>
                                        <p:tav tm="100000">
                                          <p:val>
                                            <p:strVal val="#ppt_x"/>
                                          </p:val>
                                        </p:tav>
                                      </p:tavLst>
                                    </p:anim>
                                    <p:anim calcmode="lin" valueType="num">
                                      <p:cBhvr additive="repl">
                                        <p:cTn id="8" dur="500" fill="hold"/>
                                        <p:tgtEl>
                                          <p:spTgt spid="1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repl">
                                        <p:cTn id="11" dur="500" fill="hold"/>
                                        <p:tgtEl>
                                          <p:spTgt spid="136"/>
                                        </p:tgtEl>
                                        <p:attrNameLst>
                                          <p:attrName>ppt_x</p:attrName>
                                        </p:attrNameLst>
                                      </p:cBhvr>
                                      <p:tavLst>
                                        <p:tav tm="0">
                                          <p:val>
                                            <p:strVal val="#ppt_x"/>
                                          </p:val>
                                        </p:tav>
                                        <p:tav tm="100000">
                                          <p:val>
                                            <p:strVal val="#ppt_x"/>
                                          </p:val>
                                        </p:tav>
                                      </p:tavLst>
                                    </p:anim>
                                    <p:anim calcmode="lin" valueType="num">
                                      <p:cBhvr additive="repl">
                                        <p:cTn id="1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609480" y="136620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Documentation about connecting to the MMC Hub can be found at:</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MyTenneT under IT connections, MMC Hub/Documentation (as of 1 April 2021)</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Documentation about qualification will be available on MyTenneT in Q2</a:t>
            </a:r>
            <a:endParaRPr lang="nl-BE" sz="1800" b="0" strike="noStrike" spc="-1">
              <a:latin typeface="Arial"/>
            </a:endParaRPr>
          </a:p>
          <a:p>
            <a:pPr>
              <a:lnSpc>
                <a:spcPct val="100000"/>
              </a:lnSpc>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Questions about MMC Hub or qualification? Contact via </a:t>
            </a:r>
            <a:r>
              <a:rPr lang="en-GB" sz="1800" b="0" u="sng" strike="noStrike" spc="-1">
                <a:solidFill>
                  <a:srgbClr val="0000FF"/>
                </a:solidFill>
                <a:uFillTx/>
                <a:latin typeface="Calibri"/>
                <a:ea typeface="DejaVu Sans"/>
                <a:hlinkClick r:id="rId2"/>
              </a:rPr>
              <a:t>allocatie2@tennet.eu</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Will Tennet be providing other information sessions with more detailed information?</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Yes (monthly as of Q3)</a:t>
            </a: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pPr>
            <a:endParaRPr lang="nl-BE" sz="1800" b="0" strike="noStrike" spc="-1">
              <a:latin typeface="Arial"/>
            </a:endParaRPr>
          </a:p>
        </p:txBody>
      </p:sp>
      <p:sp>
        <p:nvSpPr>
          <p:cNvPr id="550"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A7C88CAF-7B66-4017-BF39-4D40DB21DCB6}" type="slidenum">
              <a:rPr lang="nl-NL" sz="1200" b="0" strike="noStrike" spc="-1">
                <a:solidFill>
                  <a:srgbClr val="F6BC25"/>
                </a:solidFill>
                <a:latin typeface="Calibri"/>
                <a:ea typeface="DejaVu Sans"/>
              </a:rPr>
              <a:t>50</a:t>
            </a:fld>
            <a:endParaRPr lang="nl-BE" sz="1200" b="0" strike="noStrike" spc="-1">
              <a:latin typeface="Arial"/>
            </a:endParaRPr>
          </a:p>
        </p:txBody>
      </p:sp>
      <p:sp>
        <p:nvSpPr>
          <p:cNvPr id="551"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Documentation and contact possibilities</a:t>
            </a:r>
            <a:endParaRPr lang="nl-BE" sz="2800" b="0" strike="noStrike" spc="-1">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609480" y="135468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Are there any sample messages which I can use for my internal testing?</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Yes. They are currently being compiled and will be supplied later, either at NEDU or on MyTenneT</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Is it possible to start connection tests and semantic tests any sooner?</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If possible, we will try to support this. Related communication will follow later this year.</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Are the tests voluntary or compulsory?</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Function tests and qualification tests are part of a set of compulsory tests. The qualification matrix describes which tests must be carried out by each type of party. Qualification document will be available on MyTenneT in Q2</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As an MRP, must I qualify for everything or only for (sub) message types that I use for operational purposes?</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Only message types you use for operational purposes. Consult with TenneT about this prior to the qualification</a:t>
            </a: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pPr>
            <a:endParaRPr lang="nl-BE" sz="1800" b="0" strike="noStrike" spc="-1">
              <a:latin typeface="Arial"/>
            </a:endParaRPr>
          </a:p>
        </p:txBody>
      </p:sp>
      <p:sp>
        <p:nvSpPr>
          <p:cNvPr id="553"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0B348A67-DB27-4239-B391-E73491B11D3C}" type="slidenum">
              <a:rPr lang="nl-NL" sz="1200" b="0" strike="noStrike" spc="-1">
                <a:solidFill>
                  <a:srgbClr val="F6BC25"/>
                </a:solidFill>
                <a:latin typeface="Calibri"/>
                <a:ea typeface="DejaVu Sans"/>
              </a:rPr>
              <a:t>51</a:t>
            </a:fld>
            <a:endParaRPr lang="nl-BE" sz="1200" b="0" strike="noStrike" spc="-1">
              <a:latin typeface="Arial"/>
            </a:endParaRPr>
          </a:p>
        </p:txBody>
      </p:sp>
      <p:sp>
        <p:nvSpPr>
          <p:cNvPr id="554"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FAQ</a:t>
            </a:r>
            <a:endParaRPr lang="nl-BE" sz="2800" b="0" strike="noStrike" spc="-1">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457200" y="60984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br/>
            <a:endParaRPr lang="nl-BE" sz="1800" b="0" strike="noStrike" spc="-1">
              <a:latin typeface="Arial"/>
            </a:endParaRPr>
          </a:p>
        </p:txBody>
      </p:sp>
      <p:sp>
        <p:nvSpPr>
          <p:cNvPr id="556"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00"/>
              </a:spcBef>
              <a:tabLst>
                <a:tab pos="0" algn="l"/>
              </a:tabLst>
            </a:pP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a:p>
            <a:pPr algn="ctr">
              <a:lnSpc>
                <a:spcPct val="100000"/>
              </a:lnSpc>
              <a:spcBef>
                <a:spcPts val="561"/>
              </a:spcBef>
              <a:tabLst>
                <a:tab pos="0" algn="l"/>
              </a:tabLst>
            </a:pPr>
            <a:r>
              <a:rPr lang="en-GB" sz="2800" b="1" strike="noStrike" spc="-1">
                <a:solidFill>
                  <a:srgbClr val="000000"/>
                </a:solidFill>
                <a:latin typeface="Calibri"/>
                <a:ea typeface="Calibri"/>
              </a:rPr>
              <a:t>Questions?</a:t>
            </a:r>
            <a:endParaRPr lang="nl-BE" sz="2800" b="0" strike="noStrike" spc="-1">
              <a:latin typeface="Arial"/>
            </a:endParaRPr>
          </a:p>
        </p:txBody>
      </p:sp>
      <p:sp>
        <p:nvSpPr>
          <p:cNvPr id="557"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37EF5585-8B7E-465F-8EFB-F9485CF03D10}" type="slidenum">
              <a:rPr lang="nl-NL" sz="1200" b="0" strike="noStrike" spc="-1">
                <a:solidFill>
                  <a:srgbClr val="F6BC25"/>
                </a:solidFill>
                <a:latin typeface="Calibri"/>
                <a:ea typeface="DejaVu Sans"/>
              </a:rPr>
              <a:t>52</a:t>
            </a:fld>
            <a:endParaRPr lang="nl-BE" sz="1200" b="0" strike="noStrike" spc="-1">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559"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dirty="0">
                <a:solidFill>
                  <a:srgbClr val="000000"/>
                </a:solidFill>
                <a:latin typeface="Calibri"/>
                <a:ea typeface="Calibri"/>
              </a:rPr>
              <a:t>Programme DSO/EDSN</a:t>
            </a:r>
            <a:br>
              <a:rPr dirty="0"/>
            </a:br>
            <a:endParaRPr lang="nl-BE" sz="2800" b="0" strike="noStrike" spc="-1" dirty="0">
              <a:latin typeface="Arial"/>
            </a:endParaRPr>
          </a:p>
          <a:p>
            <a:pPr>
              <a:lnSpc>
                <a:spcPct val="100000"/>
              </a:lnSpc>
              <a:spcBef>
                <a:spcPts val="479"/>
              </a:spcBef>
              <a:tabLst>
                <a:tab pos="0" algn="l"/>
              </a:tabLst>
            </a:pPr>
            <a:r>
              <a:rPr lang="en-GB" sz="2400" b="0" i="1" strike="noStrike" spc="-1" dirty="0">
                <a:solidFill>
                  <a:srgbClr val="000000"/>
                </a:solidFill>
                <a:latin typeface="Calibri"/>
                <a:ea typeface="Calibri"/>
              </a:rPr>
              <a:t>Mark Ruiter and Thijs </a:t>
            </a:r>
            <a:r>
              <a:rPr lang="en-GB" sz="2400" b="0" i="1" strike="noStrike" spc="-1" dirty="0" err="1">
                <a:solidFill>
                  <a:srgbClr val="000000"/>
                </a:solidFill>
                <a:latin typeface="Calibri"/>
                <a:ea typeface="Calibri"/>
              </a:rPr>
              <a:t>Lindenkamp</a:t>
            </a:r>
            <a:r>
              <a:rPr lang="en-GB" sz="2400" b="0" i="1" strike="noStrike" spc="-1" dirty="0">
                <a:solidFill>
                  <a:srgbClr val="000000"/>
                </a:solidFill>
                <a:latin typeface="Calibri"/>
                <a:ea typeface="Calibri"/>
              </a:rPr>
              <a:t> - programme managers EDSN</a:t>
            </a:r>
            <a:endParaRPr lang="nl-BE" sz="2400" b="0" strike="noStrike" spc="-1" dirty="0">
              <a:latin typeface="Arial"/>
            </a:endParaRPr>
          </a:p>
        </p:txBody>
      </p:sp>
      <p:sp>
        <p:nvSpPr>
          <p:cNvPr id="560"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BCFF653D-D944-41C9-9C06-DDDC6114BE78}" type="slidenum">
              <a:rPr lang="nl-NL" sz="1200" b="0" strike="noStrike" spc="-1">
                <a:solidFill>
                  <a:srgbClr val="F6BC25"/>
                </a:solidFill>
                <a:latin typeface="Calibri"/>
                <a:ea typeface="DejaVu Sans"/>
              </a:rPr>
              <a:t>53</a:t>
            </a:fld>
            <a:endParaRPr lang="nl-BE" sz="1200" b="0" strike="noStrike" spc="-1">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C93817DD-FE64-43E9-AC5A-567925DFA6BB}" type="slidenum">
              <a:rPr lang="nl-NL" sz="1200" b="0" strike="noStrike" spc="-1">
                <a:solidFill>
                  <a:srgbClr val="F6BC25"/>
                </a:solidFill>
                <a:latin typeface="Calibri"/>
                <a:ea typeface="DejaVu Sans"/>
              </a:rPr>
              <a:t>54</a:t>
            </a:fld>
            <a:endParaRPr lang="nl-BE" sz="1200" b="0" strike="noStrike" spc="-1">
              <a:latin typeface="Arial"/>
            </a:endParaRPr>
          </a:p>
        </p:txBody>
      </p:sp>
      <p:sp>
        <p:nvSpPr>
          <p:cNvPr id="562" name="CustomShape 2"/>
          <p:cNvSpPr/>
          <p:nvPr/>
        </p:nvSpPr>
        <p:spPr>
          <a:xfrm>
            <a:off x="7508880" y="5919840"/>
            <a:ext cx="910800" cy="230400"/>
          </a:xfrm>
          <a:prstGeom prst="rect">
            <a:avLst/>
          </a:prstGeom>
          <a:solidFill>
            <a:srgbClr val="002D41">
              <a:alpha val="50000"/>
            </a:srgbClr>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DSO</a:t>
            </a:r>
            <a:endParaRPr lang="nl-BE" sz="1200" b="0" strike="noStrike" spc="-1">
              <a:latin typeface="Arial"/>
            </a:endParaRPr>
          </a:p>
        </p:txBody>
      </p:sp>
      <p:sp>
        <p:nvSpPr>
          <p:cNvPr id="563" name="CustomShape 3"/>
          <p:cNvSpPr/>
          <p:nvPr/>
        </p:nvSpPr>
        <p:spPr>
          <a:xfrm>
            <a:off x="7356600" y="5767560"/>
            <a:ext cx="910800" cy="230400"/>
          </a:xfrm>
          <a:prstGeom prst="rect">
            <a:avLst/>
          </a:prstGeom>
          <a:solidFill>
            <a:srgbClr val="002D41">
              <a:alpha val="50000"/>
            </a:srgbClr>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DSO</a:t>
            </a:r>
            <a:endParaRPr lang="nl-BE" sz="1200" b="0" strike="noStrike" spc="-1">
              <a:latin typeface="Arial"/>
            </a:endParaRPr>
          </a:p>
        </p:txBody>
      </p:sp>
      <p:sp>
        <p:nvSpPr>
          <p:cNvPr id="564" name="Line 4"/>
          <p:cNvSpPr/>
          <p:nvPr/>
        </p:nvSpPr>
        <p:spPr>
          <a:xfrm flipH="1">
            <a:off x="2629440" y="2681640"/>
            <a:ext cx="5040" cy="2988360"/>
          </a:xfrm>
          <a:prstGeom prst="line">
            <a:avLst/>
          </a:prstGeom>
          <a:ln w="19050">
            <a:solidFill>
              <a:srgbClr val="002D41"/>
            </a:solidFill>
            <a:miter/>
          </a:ln>
        </p:spPr>
        <p:style>
          <a:lnRef idx="0">
            <a:scrgbClr r="0" g="0" b="0"/>
          </a:lnRef>
          <a:fillRef idx="0">
            <a:scrgbClr r="0" g="0" b="0"/>
          </a:fillRef>
          <a:effectRef idx="0">
            <a:scrgbClr r="0" g="0" b="0"/>
          </a:effectRef>
          <a:fontRef idx="minor"/>
        </p:style>
      </p:sp>
      <p:sp>
        <p:nvSpPr>
          <p:cNvPr id="565" name="CustomShape 5"/>
          <p:cNvSpPr/>
          <p:nvPr/>
        </p:nvSpPr>
        <p:spPr>
          <a:xfrm>
            <a:off x="5435640" y="2814840"/>
            <a:ext cx="6198120" cy="3493080"/>
          </a:xfrm>
          <a:prstGeom prst="rect">
            <a:avLst/>
          </a:prstGeom>
          <a:noFill/>
          <a:ln w="19050">
            <a:solidFill>
              <a:srgbClr val="0070C0"/>
            </a:solidFill>
            <a:prstDash val="dash"/>
            <a:miter/>
          </a:ln>
        </p:spPr>
        <p:style>
          <a:lnRef idx="0">
            <a:scrgbClr r="0" g="0" b="0"/>
          </a:lnRef>
          <a:fillRef idx="0">
            <a:scrgbClr r="0" g="0" b="0"/>
          </a:fillRef>
          <a:effectRef idx="0">
            <a:scrgbClr r="0" g="0" b="0"/>
          </a:effectRef>
          <a:fontRef idx="minor"/>
        </p:style>
      </p:sp>
      <p:sp>
        <p:nvSpPr>
          <p:cNvPr id="566" name="CustomShape 6"/>
          <p:cNvSpPr/>
          <p:nvPr/>
        </p:nvSpPr>
        <p:spPr>
          <a:xfrm>
            <a:off x="5750280" y="4140360"/>
            <a:ext cx="5681880" cy="2109960"/>
          </a:xfrm>
          <a:prstGeom prst="rect">
            <a:avLst/>
          </a:prstGeom>
          <a:noFill/>
          <a:ln w="19050">
            <a:solidFill>
              <a:srgbClr val="0070C0"/>
            </a:solidFill>
            <a:miter/>
          </a:ln>
        </p:spPr>
        <p:style>
          <a:lnRef idx="0">
            <a:scrgbClr r="0" g="0" b="0"/>
          </a:lnRef>
          <a:fillRef idx="0">
            <a:scrgbClr r="0" g="0" b="0"/>
          </a:fillRef>
          <a:effectRef idx="0">
            <a:scrgbClr r="0" g="0" b="0"/>
          </a:effectRef>
          <a:fontRef idx="minor"/>
        </p:style>
      </p:sp>
      <p:sp>
        <p:nvSpPr>
          <p:cNvPr id="567" name="Line 7"/>
          <p:cNvSpPr/>
          <p:nvPr/>
        </p:nvSpPr>
        <p:spPr>
          <a:xfrm>
            <a:off x="8717760" y="2681640"/>
            <a:ext cx="12960" cy="2322720"/>
          </a:xfrm>
          <a:prstGeom prst="line">
            <a:avLst/>
          </a:prstGeom>
          <a:ln w="19050">
            <a:solidFill>
              <a:srgbClr val="002D41"/>
            </a:solidFill>
            <a:miter/>
          </a:ln>
        </p:spPr>
        <p:style>
          <a:lnRef idx="0">
            <a:scrgbClr r="0" g="0" b="0"/>
          </a:lnRef>
          <a:fillRef idx="0">
            <a:scrgbClr r="0" g="0" b="0"/>
          </a:fillRef>
          <a:effectRef idx="0">
            <a:scrgbClr r="0" g="0" b="0"/>
          </a:effectRef>
          <a:fontRef idx="minor"/>
        </p:style>
      </p:sp>
      <p:sp>
        <p:nvSpPr>
          <p:cNvPr id="568" name="CustomShape 8"/>
          <p:cNvSpPr/>
          <p:nvPr/>
        </p:nvSpPr>
        <p:spPr>
          <a:xfrm>
            <a:off x="7156800" y="2213640"/>
            <a:ext cx="3120120" cy="46656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Council of Grid operators Netherlands</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(Sponsor group)</a:t>
            </a:r>
            <a:endParaRPr lang="nl-BE" sz="1200" b="0" strike="noStrike" spc="-1">
              <a:latin typeface="Arial"/>
            </a:endParaRPr>
          </a:p>
        </p:txBody>
      </p:sp>
      <p:sp>
        <p:nvSpPr>
          <p:cNvPr id="569" name="CustomShape 9"/>
          <p:cNvSpPr/>
          <p:nvPr/>
        </p:nvSpPr>
        <p:spPr>
          <a:xfrm>
            <a:off x="7156800" y="2965680"/>
            <a:ext cx="3120120" cy="46656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Domain council Customer &amp; Market</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(Client)</a:t>
            </a:r>
            <a:endParaRPr lang="nl-BE" sz="1200" b="0" strike="noStrike" spc="-1">
              <a:latin typeface="Arial"/>
            </a:endParaRPr>
          </a:p>
        </p:txBody>
      </p:sp>
      <p:sp>
        <p:nvSpPr>
          <p:cNvPr id="570" name="CustomShape 10"/>
          <p:cNvSpPr/>
          <p:nvPr/>
        </p:nvSpPr>
        <p:spPr>
          <a:xfrm>
            <a:off x="7156800" y="3585240"/>
            <a:ext cx="3120120" cy="46656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Programme council</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(SRO and BO’s: mandated client)</a:t>
            </a:r>
            <a:endParaRPr lang="nl-BE" sz="1200" b="0" strike="noStrike" spc="-1">
              <a:latin typeface="Arial"/>
            </a:endParaRPr>
          </a:p>
        </p:txBody>
      </p:sp>
      <p:sp>
        <p:nvSpPr>
          <p:cNvPr id="571" name="CustomShape 11"/>
          <p:cNvSpPr/>
          <p:nvPr/>
        </p:nvSpPr>
        <p:spPr>
          <a:xfrm>
            <a:off x="7632360" y="4281480"/>
            <a:ext cx="2147760" cy="46620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Programme Organisation Management</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(Contractor)</a:t>
            </a:r>
            <a:endParaRPr lang="nl-BE" sz="1200" b="0" strike="noStrike" spc="-1">
              <a:latin typeface="Arial"/>
            </a:endParaRPr>
          </a:p>
        </p:txBody>
      </p:sp>
      <p:sp>
        <p:nvSpPr>
          <p:cNvPr id="572" name="CustomShape 12"/>
          <p:cNvSpPr/>
          <p:nvPr/>
        </p:nvSpPr>
        <p:spPr>
          <a:xfrm>
            <a:off x="9653040" y="5873040"/>
            <a:ext cx="1697400" cy="275040"/>
          </a:xfrm>
          <a:prstGeom prst="rect">
            <a:avLst/>
          </a:prstGeom>
          <a:solidFill>
            <a:srgbClr val="FFFFFF"/>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002D41"/>
                </a:solidFill>
                <a:latin typeface="Calibri"/>
                <a:ea typeface="DejaVu Sans"/>
              </a:rPr>
              <a:t>Executive Programme </a:t>
            </a:r>
            <a:endParaRPr lang="nl-BE" sz="1200" b="0" strike="noStrike" spc="-1">
              <a:latin typeface="Arial"/>
            </a:endParaRPr>
          </a:p>
        </p:txBody>
      </p:sp>
      <p:sp>
        <p:nvSpPr>
          <p:cNvPr id="573" name="CustomShape 13"/>
          <p:cNvSpPr/>
          <p:nvPr/>
        </p:nvSpPr>
        <p:spPr>
          <a:xfrm>
            <a:off x="6206400" y="5004360"/>
            <a:ext cx="1376280" cy="52992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Tranche 1</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(EDSN &amp; DSO’s)</a:t>
            </a:r>
            <a:endParaRPr lang="nl-BE" sz="1200" b="0" strike="noStrike" spc="-1">
              <a:latin typeface="Arial"/>
            </a:endParaRPr>
          </a:p>
        </p:txBody>
      </p:sp>
      <p:sp>
        <p:nvSpPr>
          <p:cNvPr id="574" name="CustomShape 14"/>
          <p:cNvSpPr/>
          <p:nvPr/>
        </p:nvSpPr>
        <p:spPr>
          <a:xfrm>
            <a:off x="6251400" y="4279320"/>
            <a:ext cx="1150200" cy="46620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Expert Team</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(Knowledge position)</a:t>
            </a:r>
            <a:endParaRPr lang="nl-BE" sz="1200" b="0" strike="noStrike" spc="-1">
              <a:latin typeface="Arial"/>
            </a:endParaRPr>
          </a:p>
        </p:txBody>
      </p:sp>
      <p:sp>
        <p:nvSpPr>
          <p:cNvPr id="575" name="CustomShape 15"/>
          <p:cNvSpPr/>
          <p:nvPr/>
        </p:nvSpPr>
        <p:spPr>
          <a:xfrm>
            <a:off x="6958440" y="1758240"/>
            <a:ext cx="3786334" cy="39865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2000" b="1" strike="noStrike" spc="-1" dirty="0">
                <a:solidFill>
                  <a:srgbClr val="000000"/>
                </a:solidFill>
                <a:latin typeface="Calibri"/>
                <a:ea typeface="DejaVu Sans"/>
              </a:rPr>
              <a:t>Sub-programme DSO </a:t>
            </a:r>
            <a:r>
              <a:rPr lang="en-GB" sz="2000" b="1" strike="noStrike" spc="-1" dirty="0" err="1">
                <a:solidFill>
                  <a:srgbClr val="000000"/>
                </a:solidFill>
                <a:latin typeface="Calibri"/>
                <a:ea typeface="DejaVu Sans"/>
              </a:rPr>
              <a:t>Allocatie</a:t>
            </a:r>
            <a:r>
              <a:rPr lang="en-GB" sz="2000" b="1" strike="noStrike" spc="-1" dirty="0">
                <a:solidFill>
                  <a:srgbClr val="000000"/>
                </a:solidFill>
                <a:latin typeface="Calibri"/>
                <a:ea typeface="DejaVu Sans"/>
              </a:rPr>
              <a:t> 2.0</a:t>
            </a:r>
            <a:endParaRPr lang="nl-BE" sz="2000" b="0" strike="noStrike" spc="-1" dirty="0">
              <a:latin typeface="Arial"/>
            </a:endParaRPr>
          </a:p>
        </p:txBody>
      </p:sp>
      <p:sp>
        <p:nvSpPr>
          <p:cNvPr id="576" name="CustomShape 16"/>
          <p:cNvSpPr/>
          <p:nvPr/>
        </p:nvSpPr>
        <p:spPr>
          <a:xfrm>
            <a:off x="354240" y="2814840"/>
            <a:ext cx="4494600" cy="3493080"/>
          </a:xfrm>
          <a:prstGeom prst="rect">
            <a:avLst/>
          </a:prstGeom>
          <a:noFill/>
          <a:ln w="19050">
            <a:solidFill>
              <a:srgbClr val="0070C0"/>
            </a:solidFill>
            <a:prstDash val="dash"/>
            <a:miter/>
          </a:ln>
        </p:spPr>
        <p:style>
          <a:lnRef idx="0">
            <a:scrgbClr r="0" g="0" b="0"/>
          </a:lnRef>
          <a:fillRef idx="0">
            <a:scrgbClr r="0" g="0" b="0"/>
          </a:fillRef>
          <a:effectRef idx="0">
            <a:scrgbClr r="0" g="0" b="0"/>
          </a:effectRef>
          <a:fontRef idx="minor"/>
        </p:style>
      </p:sp>
      <p:sp>
        <p:nvSpPr>
          <p:cNvPr id="577" name="CustomShape 17"/>
          <p:cNvSpPr/>
          <p:nvPr/>
        </p:nvSpPr>
        <p:spPr>
          <a:xfrm>
            <a:off x="1132200" y="3579840"/>
            <a:ext cx="3120120" cy="466560"/>
          </a:xfrm>
          <a:prstGeom prst="rect">
            <a:avLst/>
          </a:prstGeom>
          <a:solidFill>
            <a:srgbClr val="007AB0"/>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SSG NEDU</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(Mandated client)</a:t>
            </a:r>
            <a:endParaRPr lang="nl-BE" sz="1200" b="0" strike="noStrike" spc="-1">
              <a:latin typeface="Arial"/>
            </a:endParaRPr>
          </a:p>
        </p:txBody>
      </p:sp>
      <p:sp>
        <p:nvSpPr>
          <p:cNvPr id="578" name="CustomShape 18"/>
          <p:cNvSpPr/>
          <p:nvPr/>
        </p:nvSpPr>
        <p:spPr>
          <a:xfrm>
            <a:off x="615960" y="4281480"/>
            <a:ext cx="1658880" cy="466560"/>
          </a:xfrm>
          <a:prstGeom prst="rect">
            <a:avLst/>
          </a:prstGeom>
          <a:solidFill>
            <a:srgbClr val="007AB0"/>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Product Owner</a:t>
            </a:r>
            <a:endParaRPr lang="nl-BE" sz="1200" b="0" strike="noStrike" spc="-1">
              <a:latin typeface="Arial"/>
            </a:endParaRPr>
          </a:p>
        </p:txBody>
      </p:sp>
      <p:sp>
        <p:nvSpPr>
          <p:cNvPr id="579" name="CustomShape 19"/>
          <p:cNvSpPr/>
          <p:nvPr/>
        </p:nvSpPr>
        <p:spPr>
          <a:xfrm>
            <a:off x="2719440" y="4281480"/>
            <a:ext cx="1658880" cy="466560"/>
          </a:xfrm>
          <a:prstGeom prst="rect">
            <a:avLst/>
          </a:prstGeom>
          <a:solidFill>
            <a:srgbClr val="007AB0"/>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Programme manager</a:t>
            </a:r>
            <a:endParaRPr lang="nl-BE" sz="1200" b="0" strike="noStrike" spc="-1">
              <a:latin typeface="Arial"/>
            </a:endParaRPr>
          </a:p>
        </p:txBody>
      </p:sp>
      <p:sp>
        <p:nvSpPr>
          <p:cNvPr id="580" name="CustomShape 20"/>
          <p:cNvSpPr/>
          <p:nvPr/>
        </p:nvSpPr>
        <p:spPr>
          <a:xfrm>
            <a:off x="1073880" y="2213640"/>
            <a:ext cx="3120120" cy="466560"/>
          </a:xfrm>
          <a:prstGeom prst="rect">
            <a:avLst/>
          </a:prstGeom>
          <a:solidFill>
            <a:srgbClr val="007AB0"/>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NEDU General Meeting of Members</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(Sponsor group)</a:t>
            </a:r>
            <a:endParaRPr lang="nl-BE" sz="1200" b="0" strike="noStrike" spc="-1">
              <a:latin typeface="Arial"/>
            </a:endParaRPr>
          </a:p>
        </p:txBody>
      </p:sp>
      <p:sp>
        <p:nvSpPr>
          <p:cNvPr id="581" name="CustomShape 21"/>
          <p:cNvSpPr/>
          <p:nvPr/>
        </p:nvSpPr>
        <p:spPr>
          <a:xfrm>
            <a:off x="499320" y="4140360"/>
            <a:ext cx="4176000" cy="1821960"/>
          </a:xfrm>
          <a:prstGeom prst="rect">
            <a:avLst/>
          </a:prstGeom>
          <a:noFill/>
          <a:ln w="19050">
            <a:solidFill>
              <a:srgbClr val="0070C0"/>
            </a:solidFill>
            <a:miter/>
          </a:ln>
        </p:spPr>
        <p:style>
          <a:lnRef idx="0">
            <a:scrgbClr r="0" g="0" b="0"/>
          </a:lnRef>
          <a:fillRef idx="0">
            <a:scrgbClr r="0" g="0" b="0"/>
          </a:fillRef>
          <a:effectRef idx="0">
            <a:scrgbClr r="0" g="0" b="0"/>
          </a:effectRef>
          <a:fontRef idx="minor"/>
        </p:style>
      </p:sp>
      <p:sp>
        <p:nvSpPr>
          <p:cNvPr id="582" name="CustomShape 22"/>
          <p:cNvSpPr/>
          <p:nvPr/>
        </p:nvSpPr>
        <p:spPr>
          <a:xfrm>
            <a:off x="646920" y="5043600"/>
            <a:ext cx="1151640" cy="520200"/>
          </a:xfrm>
          <a:prstGeom prst="rect">
            <a:avLst/>
          </a:prstGeom>
          <a:solidFill>
            <a:srgbClr val="007AB0"/>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Release project managers</a:t>
            </a:r>
            <a:endParaRPr lang="nl-BE" sz="1200" b="0" strike="noStrike" spc="-1">
              <a:latin typeface="Arial"/>
            </a:endParaRPr>
          </a:p>
        </p:txBody>
      </p:sp>
      <p:sp>
        <p:nvSpPr>
          <p:cNvPr id="583" name="CustomShape 23"/>
          <p:cNvSpPr/>
          <p:nvPr/>
        </p:nvSpPr>
        <p:spPr>
          <a:xfrm>
            <a:off x="1980720" y="5043600"/>
            <a:ext cx="1213560" cy="520200"/>
          </a:xfrm>
          <a:prstGeom prst="rect">
            <a:avLst/>
          </a:prstGeom>
          <a:solidFill>
            <a:srgbClr val="007AB0"/>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TenneT programme manager</a:t>
            </a:r>
            <a:endParaRPr lang="nl-BE" sz="1200" b="0" strike="noStrike" spc="-1">
              <a:latin typeface="Arial"/>
            </a:endParaRPr>
          </a:p>
        </p:txBody>
      </p:sp>
      <p:sp>
        <p:nvSpPr>
          <p:cNvPr id="584" name="CustomShape 24"/>
          <p:cNvSpPr/>
          <p:nvPr/>
        </p:nvSpPr>
        <p:spPr>
          <a:xfrm>
            <a:off x="3301200" y="5050800"/>
            <a:ext cx="1213560" cy="52020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DSO programme manager</a:t>
            </a:r>
            <a:endParaRPr lang="nl-BE" sz="1200" b="0" strike="noStrike" spc="-1">
              <a:latin typeface="Arial"/>
            </a:endParaRPr>
          </a:p>
        </p:txBody>
      </p:sp>
      <p:sp>
        <p:nvSpPr>
          <p:cNvPr id="585" name="CustomShape 25"/>
          <p:cNvSpPr/>
          <p:nvPr/>
        </p:nvSpPr>
        <p:spPr>
          <a:xfrm>
            <a:off x="952200" y="1810080"/>
            <a:ext cx="34545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2000" b="1" strike="noStrike" spc="-1">
                <a:solidFill>
                  <a:srgbClr val="000000"/>
                </a:solidFill>
                <a:latin typeface="Calibri"/>
                <a:ea typeface="DejaVu Sans"/>
              </a:rPr>
              <a:t>NEDU programme Allocatie 2.0</a:t>
            </a:r>
            <a:endParaRPr lang="nl-BE" sz="2000" b="0" strike="noStrike" spc="-1">
              <a:latin typeface="Arial"/>
            </a:endParaRPr>
          </a:p>
        </p:txBody>
      </p:sp>
      <p:sp>
        <p:nvSpPr>
          <p:cNvPr id="586" name="CustomShape 26"/>
          <p:cNvSpPr/>
          <p:nvPr/>
        </p:nvSpPr>
        <p:spPr>
          <a:xfrm>
            <a:off x="3687120" y="5635440"/>
            <a:ext cx="907200" cy="310320"/>
          </a:xfrm>
          <a:prstGeom prst="rect">
            <a:avLst/>
          </a:prstGeom>
          <a:solidFill>
            <a:srgbClr val="FFFFFF"/>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002D41"/>
                </a:solidFill>
                <a:latin typeface="Calibri"/>
                <a:ea typeface="DejaVu Sans"/>
              </a:rPr>
              <a:t>Core Team</a:t>
            </a:r>
            <a:endParaRPr lang="nl-BE" sz="1200" b="0" strike="noStrike" spc="-1">
              <a:latin typeface="Arial"/>
            </a:endParaRPr>
          </a:p>
        </p:txBody>
      </p:sp>
      <p:sp>
        <p:nvSpPr>
          <p:cNvPr id="587" name="CustomShape 27"/>
          <p:cNvSpPr/>
          <p:nvPr/>
        </p:nvSpPr>
        <p:spPr>
          <a:xfrm>
            <a:off x="4566960" y="4538880"/>
            <a:ext cx="884160" cy="660960"/>
          </a:xfrm>
          <a:prstGeom prst="leftRightArrow">
            <a:avLst>
              <a:gd name="adj1" fmla="val 50000"/>
              <a:gd name="adj2" fmla="val 50000"/>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sp>
      <p:sp>
        <p:nvSpPr>
          <p:cNvPr id="588" name="CustomShape 28"/>
          <p:cNvSpPr/>
          <p:nvPr/>
        </p:nvSpPr>
        <p:spPr>
          <a:xfrm>
            <a:off x="8041680" y="5004360"/>
            <a:ext cx="1376280" cy="529920"/>
          </a:xfrm>
          <a:prstGeom prst="rect">
            <a:avLst/>
          </a:prstGeom>
          <a:solidFill>
            <a:srgbClr val="002D41">
              <a:alpha val="50000"/>
            </a:srgbClr>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Tranche 2</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(EDSN &amp; DSO’s)</a:t>
            </a:r>
            <a:endParaRPr lang="nl-BE" sz="1200" b="0" strike="noStrike" spc="-1">
              <a:latin typeface="Arial"/>
            </a:endParaRPr>
          </a:p>
        </p:txBody>
      </p:sp>
      <p:sp>
        <p:nvSpPr>
          <p:cNvPr id="589" name="CustomShape 29"/>
          <p:cNvSpPr/>
          <p:nvPr/>
        </p:nvSpPr>
        <p:spPr>
          <a:xfrm>
            <a:off x="9865080" y="5013360"/>
            <a:ext cx="1376280" cy="529920"/>
          </a:xfrm>
          <a:prstGeom prst="rect">
            <a:avLst/>
          </a:prstGeom>
          <a:solidFill>
            <a:srgbClr val="002D41">
              <a:alpha val="50000"/>
            </a:srgbClr>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Tranche X</a:t>
            </a:r>
            <a:endParaRPr lang="nl-BE" sz="1200" b="0" strike="noStrike" spc="-1">
              <a:latin typeface="Arial"/>
            </a:endParaRPr>
          </a:p>
          <a:p>
            <a:pPr algn="ctr">
              <a:lnSpc>
                <a:spcPct val="100000"/>
              </a:lnSpc>
              <a:tabLst>
                <a:tab pos="0" algn="l"/>
              </a:tabLst>
            </a:pPr>
            <a:r>
              <a:rPr lang="en-GB" sz="1200" b="0" strike="noStrike" spc="-1">
                <a:solidFill>
                  <a:srgbClr val="FFFF00"/>
                </a:solidFill>
                <a:latin typeface="Calibri"/>
                <a:ea typeface="DejaVu Sans"/>
              </a:rPr>
              <a:t>(EDSN &amp; DSO’s)</a:t>
            </a:r>
            <a:endParaRPr lang="nl-BE" sz="1200" b="0" strike="noStrike" spc="-1">
              <a:latin typeface="Arial"/>
            </a:endParaRPr>
          </a:p>
        </p:txBody>
      </p:sp>
      <p:sp>
        <p:nvSpPr>
          <p:cNvPr id="590" name="CustomShape 30"/>
          <p:cNvSpPr/>
          <p:nvPr/>
        </p:nvSpPr>
        <p:spPr>
          <a:xfrm>
            <a:off x="9956520" y="4279320"/>
            <a:ext cx="1285200" cy="46620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Business Change Authority</a:t>
            </a:r>
            <a:endParaRPr lang="nl-BE" sz="1200" b="0" strike="noStrike" spc="-1">
              <a:latin typeface="Arial"/>
            </a:endParaRPr>
          </a:p>
        </p:txBody>
      </p:sp>
      <p:sp>
        <p:nvSpPr>
          <p:cNvPr id="591" name="Line 31"/>
          <p:cNvSpPr/>
          <p:nvPr/>
        </p:nvSpPr>
        <p:spPr>
          <a:xfrm>
            <a:off x="6895440" y="4870080"/>
            <a:ext cx="0" cy="134280"/>
          </a:xfrm>
          <a:prstGeom prst="line">
            <a:avLst/>
          </a:prstGeom>
          <a:ln w="19050">
            <a:solidFill>
              <a:srgbClr val="002D41"/>
            </a:solidFill>
            <a:miter/>
          </a:ln>
        </p:spPr>
        <p:style>
          <a:lnRef idx="0">
            <a:scrgbClr r="0" g="0" b="0"/>
          </a:lnRef>
          <a:fillRef idx="0">
            <a:scrgbClr r="0" g="0" b="0"/>
          </a:fillRef>
          <a:effectRef idx="0">
            <a:scrgbClr r="0" g="0" b="0"/>
          </a:effectRef>
          <a:fontRef idx="minor"/>
        </p:style>
      </p:sp>
      <p:sp>
        <p:nvSpPr>
          <p:cNvPr id="592" name="Line 32"/>
          <p:cNvSpPr/>
          <p:nvPr/>
        </p:nvSpPr>
        <p:spPr>
          <a:xfrm>
            <a:off x="7047720" y="5022360"/>
            <a:ext cx="0" cy="134280"/>
          </a:xfrm>
          <a:prstGeom prst="line">
            <a:avLst/>
          </a:prstGeom>
          <a:ln w="19050">
            <a:solidFill>
              <a:srgbClr val="002D41"/>
            </a:solidFill>
            <a:miter/>
          </a:ln>
        </p:spPr>
        <p:style>
          <a:lnRef idx="0">
            <a:scrgbClr r="0" g="0" b="0"/>
          </a:lnRef>
          <a:fillRef idx="0">
            <a:scrgbClr r="0" g="0" b="0"/>
          </a:fillRef>
          <a:effectRef idx="0">
            <a:scrgbClr r="0" g="0" b="0"/>
          </a:effectRef>
          <a:fontRef idx="minor"/>
        </p:style>
      </p:sp>
      <p:sp>
        <p:nvSpPr>
          <p:cNvPr id="593" name="Line 33"/>
          <p:cNvSpPr/>
          <p:nvPr/>
        </p:nvSpPr>
        <p:spPr>
          <a:xfrm>
            <a:off x="10545480" y="4870080"/>
            <a:ext cx="8640" cy="142920"/>
          </a:xfrm>
          <a:prstGeom prst="line">
            <a:avLst/>
          </a:prstGeom>
          <a:ln w="19050">
            <a:solidFill>
              <a:srgbClr val="002D41"/>
            </a:solidFill>
            <a:miter/>
          </a:ln>
        </p:spPr>
        <p:style>
          <a:lnRef idx="0">
            <a:scrgbClr r="0" g="0" b="0"/>
          </a:lnRef>
          <a:fillRef idx="0">
            <a:scrgbClr r="0" g="0" b="0"/>
          </a:fillRef>
          <a:effectRef idx="0">
            <a:scrgbClr r="0" g="0" b="0"/>
          </a:effectRef>
          <a:fontRef idx="minor"/>
        </p:style>
      </p:sp>
      <p:sp>
        <p:nvSpPr>
          <p:cNvPr id="594" name="Line 34"/>
          <p:cNvSpPr/>
          <p:nvPr/>
        </p:nvSpPr>
        <p:spPr>
          <a:xfrm flipH="1" flipV="1">
            <a:off x="6895440" y="4876560"/>
            <a:ext cx="3658680" cy="8640"/>
          </a:xfrm>
          <a:prstGeom prst="line">
            <a:avLst/>
          </a:prstGeom>
          <a:ln w="19050">
            <a:solidFill>
              <a:srgbClr val="002D41"/>
            </a:solidFill>
            <a:miter/>
          </a:ln>
        </p:spPr>
        <p:style>
          <a:lnRef idx="0">
            <a:scrgbClr r="0" g="0" b="0"/>
          </a:lnRef>
          <a:fillRef idx="0">
            <a:scrgbClr r="0" g="0" b="0"/>
          </a:fillRef>
          <a:effectRef idx="0">
            <a:scrgbClr r="0" g="0" b="0"/>
          </a:effectRef>
          <a:fontRef idx="minor"/>
        </p:style>
      </p:sp>
      <p:sp>
        <p:nvSpPr>
          <p:cNvPr id="595" name="CustomShape 35"/>
          <p:cNvSpPr/>
          <p:nvPr/>
        </p:nvSpPr>
        <p:spPr>
          <a:xfrm>
            <a:off x="6196320" y="5607000"/>
            <a:ext cx="910800" cy="52992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EDSN</a:t>
            </a:r>
            <a:endParaRPr lang="nl-BE" sz="1200" b="0" strike="noStrike" spc="-1">
              <a:latin typeface="Arial"/>
            </a:endParaRPr>
          </a:p>
        </p:txBody>
      </p:sp>
      <p:sp>
        <p:nvSpPr>
          <p:cNvPr id="596" name="CustomShape 36"/>
          <p:cNvSpPr/>
          <p:nvPr/>
        </p:nvSpPr>
        <p:spPr>
          <a:xfrm>
            <a:off x="7204320" y="5615280"/>
            <a:ext cx="910800" cy="230400"/>
          </a:xfrm>
          <a:prstGeom prst="rect">
            <a:avLst/>
          </a:prstGeom>
          <a:solidFill>
            <a:srgbClr val="002D41"/>
          </a:solidFill>
          <a:ln w="12700">
            <a:solidFill>
              <a:srgbClr val="00213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Calibri"/>
                <a:ea typeface="DejaVu Sans"/>
              </a:rPr>
              <a:t>DSO</a:t>
            </a:r>
            <a:endParaRPr lang="nl-BE" sz="1200" b="0" strike="noStrike" spc="-1">
              <a:latin typeface="Arial"/>
            </a:endParaRPr>
          </a:p>
        </p:txBody>
      </p:sp>
      <p:sp>
        <p:nvSpPr>
          <p:cNvPr id="597" name="CustomShape 37"/>
          <p:cNvSpPr/>
          <p:nvPr/>
        </p:nvSpPr>
        <p:spPr>
          <a:xfrm>
            <a:off x="649080" y="1212480"/>
            <a:ext cx="9214200" cy="90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tabLst>
                <a:tab pos="0" algn="l"/>
              </a:tabLst>
            </a:pPr>
            <a:r>
              <a:rPr lang="en-GB" sz="1800" b="0" strike="noStrike" spc="-1" dirty="0">
                <a:solidFill>
                  <a:srgbClr val="000000"/>
                </a:solidFill>
                <a:latin typeface="Calibri"/>
                <a:ea typeface="DejaVu Sans"/>
              </a:rPr>
              <a:t>Governance by DSO’s is arranged via a Programme Organisation Management (</a:t>
            </a:r>
            <a:r>
              <a:rPr lang="en-GB" sz="1800" b="0" strike="noStrike" spc="-1" dirty="0" err="1">
                <a:solidFill>
                  <a:srgbClr val="000000"/>
                </a:solidFill>
                <a:latin typeface="Calibri"/>
                <a:ea typeface="DejaVu Sans"/>
              </a:rPr>
              <a:t>pRO</a:t>
            </a:r>
            <a:r>
              <a:rPr lang="en-GB" sz="1800" b="0" strike="noStrike" spc="-1" dirty="0">
                <a:solidFill>
                  <a:srgbClr val="000000"/>
                </a:solidFill>
                <a:latin typeface="Calibri"/>
                <a:ea typeface="DejaVu Sans"/>
              </a:rPr>
              <a:t>) for </a:t>
            </a:r>
            <a:r>
              <a:rPr lang="en-GB" sz="1800" b="0" strike="noStrike" spc="-1" dirty="0" err="1">
                <a:solidFill>
                  <a:srgbClr val="000000"/>
                </a:solidFill>
                <a:latin typeface="Calibri"/>
                <a:ea typeface="DejaVu Sans"/>
              </a:rPr>
              <a:t>Allocatie</a:t>
            </a:r>
            <a:r>
              <a:rPr lang="en-GB" sz="1800" b="0" strike="noStrike" spc="-1" dirty="0">
                <a:solidFill>
                  <a:srgbClr val="000000"/>
                </a:solidFill>
                <a:latin typeface="Calibri"/>
                <a:ea typeface="DejaVu Sans"/>
              </a:rPr>
              <a:t> 2.0, which includes central IT delivery at EDSN</a:t>
            </a:r>
            <a:endParaRPr lang="nl-BE" sz="1800" b="0" strike="noStrike" spc="-1" dirty="0">
              <a:latin typeface="Arial"/>
            </a:endParaRPr>
          </a:p>
          <a:p>
            <a:pPr>
              <a:lnSpc>
                <a:spcPct val="100000"/>
              </a:lnSpc>
              <a:spcBef>
                <a:spcPts val="360"/>
              </a:spcBef>
              <a:tabLst>
                <a:tab pos="0" algn="l"/>
              </a:tabLst>
            </a:pPr>
            <a:endParaRPr lang="nl-BE" sz="1800" b="0" strike="noStrike" spc="-1" dirty="0">
              <a:latin typeface="Arial"/>
            </a:endParaRPr>
          </a:p>
        </p:txBody>
      </p:sp>
      <p:sp>
        <p:nvSpPr>
          <p:cNvPr id="598" name="CustomShape 38"/>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Governance central programme</a:t>
            </a:r>
            <a:endParaRPr lang="nl-BE" sz="2800" b="0" strike="noStrike" spc="-1">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stomShape 1"/>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2D589055-7803-42D1-B0BA-9C1CABCB995E}" type="slidenum">
              <a:rPr lang="nl-NL" sz="1200" b="0" strike="noStrike" spc="-1">
                <a:solidFill>
                  <a:srgbClr val="F6BC25"/>
                </a:solidFill>
                <a:latin typeface="Calibri"/>
                <a:ea typeface="DejaVu Sans"/>
              </a:rPr>
              <a:t>55</a:t>
            </a:fld>
            <a:endParaRPr lang="nl-BE" sz="1200" b="0" strike="noStrike" spc="-1">
              <a:latin typeface="Arial"/>
            </a:endParaRPr>
          </a:p>
        </p:txBody>
      </p:sp>
      <p:sp>
        <p:nvSpPr>
          <p:cNvPr id="600" name="CustomShape 2"/>
          <p:cNvSpPr/>
          <p:nvPr/>
        </p:nvSpPr>
        <p:spPr>
          <a:xfrm>
            <a:off x="1397880" y="3457800"/>
            <a:ext cx="8481960" cy="898200"/>
          </a:xfrm>
          <a:prstGeom prst="roundRect">
            <a:avLst>
              <a:gd name="adj" fmla="val 16667"/>
            </a:avLst>
          </a:prstGeom>
          <a:solidFill>
            <a:srgbClr val="D9D9D9"/>
          </a:solidFill>
          <a:ln w="12700">
            <a:solidFill>
              <a:srgbClr val="000000"/>
            </a:solidFill>
            <a:miter/>
          </a:ln>
        </p:spPr>
        <p:style>
          <a:lnRef idx="0">
            <a:scrgbClr r="0" g="0" b="0"/>
          </a:lnRef>
          <a:fillRef idx="0">
            <a:scrgbClr r="0" g="0" b="0"/>
          </a:fillRef>
          <a:effectRef idx="0">
            <a:scrgbClr r="0" g="0" b="0"/>
          </a:effectRef>
          <a:fontRef idx="minor"/>
        </p:style>
      </p:sp>
      <p:sp>
        <p:nvSpPr>
          <p:cNvPr id="601" name="CustomShape 3"/>
          <p:cNvSpPr/>
          <p:nvPr/>
        </p:nvSpPr>
        <p:spPr>
          <a:xfrm>
            <a:off x="1397880" y="2480760"/>
            <a:ext cx="10078200" cy="898200"/>
          </a:xfrm>
          <a:prstGeom prst="roundRect">
            <a:avLst>
              <a:gd name="adj" fmla="val 16667"/>
            </a:avLst>
          </a:prstGeom>
          <a:solidFill>
            <a:srgbClr val="FFC000"/>
          </a:solidFill>
          <a:ln w="12700">
            <a:solidFill>
              <a:srgbClr val="000000"/>
            </a:solidFill>
            <a:miter/>
          </a:ln>
        </p:spPr>
        <p:style>
          <a:lnRef idx="0">
            <a:scrgbClr r="0" g="0" b="0"/>
          </a:lnRef>
          <a:fillRef idx="0">
            <a:scrgbClr r="0" g="0" b="0"/>
          </a:fillRef>
          <a:effectRef idx="0">
            <a:scrgbClr r="0" g="0" b="0"/>
          </a:effectRef>
          <a:fontRef idx="minor"/>
        </p:style>
      </p:sp>
      <p:pic>
        <p:nvPicPr>
          <p:cNvPr id="602" name="Picture 2" descr="Vereniging Nederlandse EnergieDataUitwisseling (NEDU) | LinkedIn"/>
          <p:cNvPicPr/>
          <p:nvPr/>
        </p:nvPicPr>
        <p:blipFill>
          <a:blip r:embed="rId2"/>
          <a:stretch/>
        </p:blipFill>
        <p:spPr>
          <a:xfrm>
            <a:off x="236520" y="2480760"/>
            <a:ext cx="898200" cy="898200"/>
          </a:xfrm>
          <a:prstGeom prst="rect">
            <a:avLst/>
          </a:prstGeom>
          <a:ln w="0">
            <a:noFill/>
          </a:ln>
        </p:spPr>
      </p:pic>
      <p:sp>
        <p:nvSpPr>
          <p:cNvPr id="603" name="CustomShape 4"/>
          <p:cNvSpPr/>
          <p:nvPr/>
        </p:nvSpPr>
        <p:spPr>
          <a:xfrm>
            <a:off x="1285200" y="2567520"/>
            <a:ext cx="2401560" cy="28620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Codification</a:t>
            </a:r>
            <a:endParaRPr lang="nl-BE" sz="1200" b="0" strike="noStrike" spc="-1">
              <a:latin typeface="Arial"/>
            </a:endParaRPr>
          </a:p>
        </p:txBody>
      </p:sp>
      <p:sp>
        <p:nvSpPr>
          <p:cNvPr id="604" name="CustomShape 5"/>
          <p:cNvSpPr/>
          <p:nvPr/>
        </p:nvSpPr>
        <p:spPr>
          <a:xfrm>
            <a:off x="1285200" y="2926080"/>
            <a:ext cx="2401560" cy="28620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Specifications</a:t>
            </a:r>
            <a:endParaRPr lang="nl-BE" sz="1200" b="0" strike="noStrike" spc="-1">
              <a:latin typeface="Arial"/>
            </a:endParaRPr>
          </a:p>
        </p:txBody>
      </p:sp>
      <p:sp>
        <p:nvSpPr>
          <p:cNvPr id="605" name="Line 6"/>
          <p:cNvSpPr/>
          <p:nvPr/>
        </p:nvSpPr>
        <p:spPr>
          <a:xfrm>
            <a:off x="9391680" y="2282400"/>
            <a:ext cx="0" cy="2304000"/>
          </a:xfrm>
          <a:prstGeom prst="line">
            <a:avLst/>
          </a:prstGeom>
          <a:ln w="6350">
            <a:solidFill>
              <a:srgbClr val="000000"/>
            </a:solidFill>
            <a:prstDash val="dash"/>
            <a:miter/>
          </a:ln>
        </p:spPr>
        <p:style>
          <a:lnRef idx="0">
            <a:scrgbClr r="0" g="0" b="0"/>
          </a:lnRef>
          <a:fillRef idx="0">
            <a:scrgbClr r="0" g="0" b="0"/>
          </a:fillRef>
          <a:effectRef idx="0">
            <a:scrgbClr r="0" g="0" b="0"/>
          </a:effectRef>
          <a:fontRef idx="minor"/>
        </p:style>
      </p:sp>
      <p:sp>
        <p:nvSpPr>
          <p:cNvPr id="606" name="CustomShape 7"/>
          <p:cNvSpPr/>
          <p:nvPr/>
        </p:nvSpPr>
        <p:spPr>
          <a:xfrm>
            <a:off x="9031680" y="2567520"/>
            <a:ext cx="2173680" cy="28620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User acceptance</a:t>
            </a:r>
            <a:endParaRPr lang="nl-BE" sz="1200" b="0" strike="noStrike" spc="-1">
              <a:latin typeface="Arial"/>
            </a:endParaRPr>
          </a:p>
        </p:txBody>
      </p:sp>
      <p:sp>
        <p:nvSpPr>
          <p:cNvPr id="607" name="CustomShape 8"/>
          <p:cNvSpPr/>
          <p:nvPr/>
        </p:nvSpPr>
        <p:spPr>
          <a:xfrm>
            <a:off x="3415680" y="3560400"/>
            <a:ext cx="5522760" cy="62856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Design, construction and testing</a:t>
            </a:r>
            <a:endParaRPr lang="nl-BE" sz="1200" b="0" strike="noStrike" spc="-1">
              <a:latin typeface="Arial"/>
            </a:endParaRPr>
          </a:p>
        </p:txBody>
      </p:sp>
      <p:sp>
        <p:nvSpPr>
          <p:cNvPr id="608" name="CustomShape 9"/>
          <p:cNvSpPr/>
          <p:nvPr/>
        </p:nvSpPr>
        <p:spPr>
          <a:xfrm>
            <a:off x="10033560" y="3457800"/>
            <a:ext cx="1442160" cy="898200"/>
          </a:xfrm>
          <a:prstGeom prst="roundRect">
            <a:avLst>
              <a:gd name="adj" fmla="val 16667"/>
            </a:avLst>
          </a:prstGeom>
          <a:solidFill>
            <a:srgbClr val="D9D9D9"/>
          </a:solidFill>
          <a:ln w="12700">
            <a:solidFill>
              <a:srgbClr val="000000"/>
            </a:solidFill>
            <a:miter/>
          </a:ln>
        </p:spPr>
        <p:style>
          <a:lnRef idx="0">
            <a:scrgbClr r="0" g="0" b="0"/>
          </a:lnRef>
          <a:fillRef idx="0">
            <a:scrgbClr r="0" g="0" b="0"/>
          </a:fillRef>
          <a:effectRef idx="0">
            <a:scrgbClr r="0" g="0" b="0"/>
          </a:effectRef>
          <a:fontRef idx="minor"/>
        </p:style>
      </p:sp>
      <p:sp>
        <p:nvSpPr>
          <p:cNvPr id="609" name="CustomShape 10"/>
          <p:cNvSpPr/>
          <p:nvPr/>
        </p:nvSpPr>
        <p:spPr>
          <a:xfrm>
            <a:off x="3679560" y="3200400"/>
            <a:ext cx="358200" cy="358200"/>
          </a:xfrm>
          <a:prstGeom prst="ellipse">
            <a:avLst/>
          </a:prstGeom>
          <a:solidFill>
            <a:srgbClr val="002060"/>
          </a:solidFill>
          <a:ln w="1270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ctr">
              <a:lnSpc>
                <a:spcPct val="100000"/>
              </a:lnSpc>
              <a:tabLst>
                <a:tab pos="0" algn="l"/>
              </a:tabLst>
            </a:pPr>
            <a:r>
              <a:rPr lang="en-GB" sz="1000" b="1" strike="noStrike" spc="-1">
                <a:solidFill>
                  <a:srgbClr val="FFFFFF"/>
                </a:solidFill>
                <a:latin typeface="Arial"/>
                <a:ea typeface="DejaVu Sans"/>
              </a:rPr>
              <a:t>T1</a:t>
            </a:r>
            <a:endParaRPr lang="nl-BE" sz="1000" b="0" strike="noStrike" spc="-1">
              <a:latin typeface="Arial"/>
            </a:endParaRPr>
          </a:p>
        </p:txBody>
      </p:sp>
      <p:sp>
        <p:nvSpPr>
          <p:cNvPr id="610" name="CustomShape 11"/>
          <p:cNvSpPr/>
          <p:nvPr/>
        </p:nvSpPr>
        <p:spPr>
          <a:xfrm>
            <a:off x="11023200" y="3200400"/>
            <a:ext cx="358200" cy="358200"/>
          </a:xfrm>
          <a:prstGeom prst="ellipse">
            <a:avLst/>
          </a:prstGeom>
          <a:solidFill>
            <a:srgbClr val="002060"/>
          </a:soli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GB" sz="1000" b="1" strike="noStrike" spc="-1">
                <a:solidFill>
                  <a:srgbClr val="FFFFFF"/>
                </a:solidFill>
                <a:latin typeface="Arial"/>
                <a:ea typeface="DejaVu Sans"/>
              </a:rPr>
              <a:t>Go</a:t>
            </a:r>
            <a:endParaRPr lang="nl-BE" sz="1000" b="0" strike="noStrike" spc="-1">
              <a:latin typeface="Arial"/>
            </a:endParaRPr>
          </a:p>
          <a:p>
            <a:pPr algn="ctr">
              <a:lnSpc>
                <a:spcPct val="100000"/>
              </a:lnSpc>
              <a:tabLst>
                <a:tab pos="0" algn="l"/>
              </a:tabLst>
            </a:pPr>
            <a:r>
              <a:rPr lang="en-GB" sz="1000" b="1" strike="noStrike" spc="-1">
                <a:solidFill>
                  <a:srgbClr val="FFFFFF"/>
                </a:solidFill>
                <a:latin typeface="Arial"/>
                <a:ea typeface="DejaVu Sans"/>
              </a:rPr>
              <a:t>Live</a:t>
            </a:r>
            <a:endParaRPr lang="nl-BE" sz="1000" b="0" strike="noStrike" spc="-1">
              <a:latin typeface="Arial"/>
            </a:endParaRPr>
          </a:p>
        </p:txBody>
      </p:sp>
      <p:sp>
        <p:nvSpPr>
          <p:cNvPr id="611" name="CustomShape 12"/>
          <p:cNvSpPr/>
          <p:nvPr/>
        </p:nvSpPr>
        <p:spPr>
          <a:xfrm>
            <a:off x="1660320" y="3200400"/>
            <a:ext cx="358200" cy="358200"/>
          </a:xfrm>
          <a:prstGeom prst="ellipse">
            <a:avLst/>
          </a:prstGeom>
          <a:solidFill>
            <a:srgbClr val="002060"/>
          </a:solidFill>
          <a:ln w="1270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ctr">
              <a:lnSpc>
                <a:spcPct val="100000"/>
              </a:lnSpc>
              <a:tabLst>
                <a:tab pos="0" algn="l"/>
              </a:tabLst>
            </a:pPr>
            <a:r>
              <a:rPr lang="en-GB" sz="1000" b="1" strike="noStrike" spc="-1">
                <a:solidFill>
                  <a:srgbClr val="FFFFFF"/>
                </a:solidFill>
                <a:latin typeface="Arial"/>
                <a:ea typeface="DejaVu Sans"/>
              </a:rPr>
              <a:t>T0</a:t>
            </a:r>
            <a:endParaRPr lang="nl-BE" sz="1000" b="0" strike="noStrike" spc="-1">
              <a:latin typeface="Arial"/>
            </a:endParaRPr>
          </a:p>
        </p:txBody>
      </p:sp>
      <p:sp>
        <p:nvSpPr>
          <p:cNvPr id="612" name="Line 13"/>
          <p:cNvSpPr/>
          <p:nvPr/>
        </p:nvSpPr>
        <p:spPr>
          <a:xfrm>
            <a:off x="11203200" y="2282400"/>
            <a:ext cx="0" cy="2304000"/>
          </a:xfrm>
          <a:prstGeom prst="line">
            <a:avLst/>
          </a:prstGeom>
          <a:ln w="6350">
            <a:solidFill>
              <a:srgbClr val="000000"/>
            </a:solidFill>
            <a:prstDash val="dash"/>
            <a:miter/>
          </a:ln>
        </p:spPr>
        <p:style>
          <a:lnRef idx="0">
            <a:scrgbClr r="0" g="0" b="0"/>
          </a:lnRef>
          <a:fillRef idx="0">
            <a:scrgbClr r="0" g="0" b="0"/>
          </a:fillRef>
          <a:effectRef idx="0">
            <a:scrgbClr r="0" g="0" b="0"/>
          </a:effectRef>
          <a:fontRef idx="minor"/>
        </p:style>
      </p:sp>
      <p:sp>
        <p:nvSpPr>
          <p:cNvPr id="613" name="CustomShape 14"/>
          <p:cNvSpPr/>
          <p:nvPr/>
        </p:nvSpPr>
        <p:spPr>
          <a:xfrm>
            <a:off x="1831320" y="3560400"/>
            <a:ext cx="1842840" cy="62856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Initiation</a:t>
            </a:r>
            <a:endParaRPr lang="nl-BE" sz="1200" b="0" strike="noStrike" spc="-1">
              <a:latin typeface="Arial"/>
            </a:endParaRPr>
          </a:p>
        </p:txBody>
      </p:sp>
      <p:sp>
        <p:nvSpPr>
          <p:cNvPr id="614" name="Line 15"/>
          <p:cNvSpPr/>
          <p:nvPr/>
        </p:nvSpPr>
        <p:spPr>
          <a:xfrm>
            <a:off x="3859560" y="2282400"/>
            <a:ext cx="0" cy="2304000"/>
          </a:xfrm>
          <a:prstGeom prst="line">
            <a:avLst/>
          </a:prstGeom>
          <a:ln w="6350">
            <a:solidFill>
              <a:srgbClr val="000000"/>
            </a:solidFill>
            <a:prstDash val="dash"/>
            <a:miter/>
          </a:ln>
        </p:spPr>
        <p:style>
          <a:lnRef idx="0">
            <a:scrgbClr r="0" g="0" b="0"/>
          </a:lnRef>
          <a:fillRef idx="0">
            <a:scrgbClr r="0" g="0" b="0"/>
          </a:fillRef>
          <a:effectRef idx="0">
            <a:scrgbClr r="0" g="0" b="0"/>
          </a:effectRef>
          <a:fontRef idx="minor"/>
        </p:style>
      </p:sp>
      <p:sp>
        <p:nvSpPr>
          <p:cNvPr id="615" name="CustomShape 16"/>
          <p:cNvSpPr/>
          <p:nvPr/>
        </p:nvSpPr>
        <p:spPr>
          <a:xfrm>
            <a:off x="8686440" y="3552120"/>
            <a:ext cx="2455200" cy="62856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Deployment</a:t>
            </a:r>
            <a:endParaRPr lang="nl-BE" sz="1200" b="0" strike="noStrike" spc="-1">
              <a:latin typeface="Arial"/>
            </a:endParaRPr>
          </a:p>
          <a:p>
            <a:pPr algn="ctr">
              <a:lnSpc>
                <a:spcPct val="100000"/>
              </a:lnSpc>
              <a:tabLst>
                <a:tab pos="0" algn="l"/>
              </a:tabLst>
            </a:pPr>
            <a:r>
              <a:rPr lang="en-GB" sz="1200" b="1" strike="noStrike" spc="-1">
                <a:solidFill>
                  <a:srgbClr val="FFFFFF"/>
                </a:solidFill>
                <a:latin typeface="Arial"/>
                <a:ea typeface="DejaVu Sans"/>
              </a:rPr>
              <a:t>(Transition &amp; go live)</a:t>
            </a:r>
            <a:endParaRPr lang="nl-BE" sz="1200" b="0" strike="noStrike" spc="-1">
              <a:latin typeface="Arial"/>
            </a:endParaRPr>
          </a:p>
        </p:txBody>
      </p:sp>
      <p:sp>
        <p:nvSpPr>
          <p:cNvPr id="616" name="CustomShape 17"/>
          <p:cNvSpPr/>
          <p:nvPr/>
        </p:nvSpPr>
        <p:spPr>
          <a:xfrm>
            <a:off x="10818000" y="3555000"/>
            <a:ext cx="1307160" cy="286200"/>
          </a:xfrm>
          <a:prstGeom prst="chevron">
            <a:avLst>
              <a:gd name="adj" fmla="val 50000"/>
            </a:avLst>
          </a:prstGeom>
          <a:solidFill>
            <a:srgbClr val="7F7F7F"/>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After care</a:t>
            </a:r>
            <a:endParaRPr lang="nl-BE" sz="1200" b="0" strike="noStrike" spc="-1">
              <a:latin typeface="Arial"/>
            </a:endParaRPr>
          </a:p>
        </p:txBody>
      </p:sp>
      <p:sp>
        <p:nvSpPr>
          <p:cNvPr id="617" name="CustomShape 18"/>
          <p:cNvSpPr/>
          <p:nvPr/>
        </p:nvSpPr>
        <p:spPr>
          <a:xfrm>
            <a:off x="9031680" y="2926080"/>
            <a:ext cx="2173680" cy="286200"/>
          </a:xfrm>
          <a:prstGeom prst="chevron">
            <a:avLst>
              <a:gd name="adj" fmla="val 50000"/>
            </a:avLst>
          </a:prstGeom>
          <a:solidFill>
            <a:srgbClr val="808080"/>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Transition</a:t>
            </a:r>
            <a:endParaRPr lang="nl-BE" sz="1200" b="0" strike="noStrike" spc="-1">
              <a:latin typeface="Arial"/>
            </a:endParaRPr>
          </a:p>
        </p:txBody>
      </p:sp>
      <p:sp>
        <p:nvSpPr>
          <p:cNvPr id="618" name="CustomShape 19"/>
          <p:cNvSpPr/>
          <p:nvPr/>
        </p:nvSpPr>
        <p:spPr>
          <a:xfrm>
            <a:off x="10607040" y="3895200"/>
            <a:ext cx="1517760" cy="294120"/>
          </a:xfrm>
          <a:prstGeom prst="chevron">
            <a:avLst>
              <a:gd name="adj" fmla="val 50000"/>
            </a:avLst>
          </a:prstGeom>
          <a:solidFill>
            <a:srgbClr val="808080">
              <a:alpha val="50000"/>
            </a:srgbClr>
          </a:solidFill>
          <a:ln w="127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en-GB" sz="1200" b="1" strike="noStrike" spc="-1">
                <a:solidFill>
                  <a:srgbClr val="FFFFFF"/>
                </a:solidFill>
                <a:latin typeface="Arial"/>
                <a:ea typeface="DejaVu Sans"/>
              </a:rPr>
              <a:t>Management</a:t>
            </a:r>
            <a:endParaRPr lang="nl-BE" sz="1200" b="0" strike="noStrike" spc="-1">
              <a:latin typeface="Arial"/>
            </a:endParaRPr>
          </a:p>
        </p:txBody>
      </p:sp>
      <p:sp>
        <p:nvSpPr>
          <p:cNvPr id="619" name="Line 20"/>
          <p:cNvSpPr/>
          <p:nvPr/>
        </p:nvSpPr>
        <p:spPr>
          <a:xfrm flipH="1" flipV="1">
            <a:off x="10807200" y="3557880"/>
            <a:ext cx="325800" cy="295920"/>
          </a:xfrm>
          <a:prstGeom prst="line">
            <a:avLst/>
          </a:prstGeom>
          <a:ln w="31750">
            <a:solidFill>
              <a:srgbClr val="D9D9D9"/>
            </a:solidFill>
            <a:miter/>
          </a:ln>
        </p:spPr>
        <p:style>
          <a:lnRef idx="0">
            <a:scrgbClr r="0" g="0" b="0"/>
          </a:lnRef>
          <a:fillRef idx="0">
            <a:scrgbClr r="0" g="0" b="0"/>
          </a:fillRef>
          <a:effectRef idx="0">
            <a:scrgbClr r="0" g="0" b="0"/>
          </a:effectRef>
          <a:fontRef idx="minor"/>
        </p:style>
      </p:sp>
      <p:sp>
        <p:nvSpPr>
          <p:cNvPr id="620" name="CustomShape 21"/>
          <p:cNvSpPr/>
          <p:nvPr/>
        </p:nvSpPr>
        <p:spPr>
          <a:xfrm rot="5400000">
            <a:off x="3436560" y="4958280"/>
            <a:ext cx="920520" cy="271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01/07/2020</a:t>
            </a:r>
            <a:endParaRPr lang="nl-BE" sz="1200" b="0" strike="noStrike" spc="-1">
              <a:latin typeface="Arial"/>
            </a:endParaRPr>
          </a:p>
        </p:txBody>
      </p:sp>
      <p:sp>
        <p:nvSpPr>
          <p:cNvPr id="621" name="CustomShape 22"/>
          <p:cNvSpPr/>
          <p:nvPr/>
        </p:nvSpPr>
        <p:spPr>
          <a:xfrm>
            <a:off x="3747240" y="4432320"/>
            <a:ext cx="222840" cy="188640"/>
          </a:xfrm>
          <a:prstGeom prst="triangle">
            <a:avLst>
              <a:gd name="adj" fmla="val 50000"/>
            </a:avLst>
          </a:prstGeom>
          <a:solidFill>
            <a:srgbClr val="FFC000"/>
          </a:solidFill>
          <a:ln w="12700">
            <a:solidFill>
              <a:srgbClr val="325490"/>
            </a:solidFill>
            <a:miter/>
          </a:ln>
        </p:spPr>
        <p:style>
          <a:lnRef idx="0">
            <a:scrgbClr r="0" g="0" b="0"/>
          </a:lnRef>
          <a:fillRef idx="0">
            <a:scrgbClr r="0" g="0" b="0"/>
          </a:fillRef>
          <a:effectRef idx="0">
            <a:scrgbClr r="0" g="0" b="0"/>
          </a:effectRef>
          <a:fontRef idx="minor"/>
        </p:style>
      </p:sp>
      <p:sp>
        <p:nvSpPr>
          <p:cNvPr id="622" name="CustomShape 23"/>
          <p:cNvSpPr/>
          <p:nvPr/>
        </p:nvSpPr>
        <p:spPr>
          <a:xfrm rot="5400000">
            <a:off x="8952840" y="4866840"/>
            <a:ext cx="9205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03/01/2022</a:t>
            </a:r>
            <a:endParaRPr lang="nl-BE" sz="1200" b="0" strike="noStrike" spc="-1">
              <a:latin typeface="Arial"/>
            </a:endParaRPr>
          </a:p>
          <a:p>
            <a:pPr>
              <a:lnSpc>
                <a:spcPct val="100000"/>
              </a:lnSpc>
              <a:tabLst>
                <a:tab pos="0" algn="l"/>
              </a:tabLst>
            </a:pPr>
            <a:r>
              <a:rPr lang="en-GB" sz="1200" b="0" strike="noStrike" spc="-1">
                <a:solidFill>
                  <a:srgbClr val="000000"/>
                </a:solidFill>
                <a:latin typeface="Calibri"/>
                <a:ea typeface="DejaVu Sans"/>
              </a:rPr>
              <a:t>GAT</a:t>
            </a:r>
            <a:endParaRPr lang="nl-BE" sz="1200" b="0" strike="noStrike" spc="-1">
              <a:latin typeface="Arial"/>
            </a:endParaRPr>
          </a:p>
        </p:txBody>
      </p:sp>
      <p:sp>
        <p:nvSpPr>
          <p:cNvPr id="623" name="CustomShape 24"/>
          <p:cNvSpPr/>
          <p:nvPr/>
        </p:nvSpPr>
        <p:spPr>
          <a:xfrm>
            <a:off x="9300240" y="4432320"/>
            <a:ext cx="222840" cy="188640"/>
          </a:xfrm>
          <a:prstGeom prst="triangle">
            <a:avLst>
              <a:gd name="adj" fmla="val 50000"/>
            </a:avLst>
          </a:prstGeom>
          <a:solidFill>
            <a:srgbClr val="FFC000"/>
          </a:solidFill>
          <a:ln w="12700">
            <a:solidFill>
              <a:srgbClr val="325490"/>
            </a:solidFill>
            <a:miter/>
          </a:ln>
        </p:spPr>
        <p:style>
          <a:lnRef idx="0">
            <a:scrgbClr r="0" g="0" b="0"/>
          </a:lnRef>
          <a:fillRef idx="0">
            <a:scrgbClr r="0" g="0" b="0"/>
          </a:fillRef>
          <a:effectRef idx="0">
            <a:scrgbClr r="0" g="0" b="0"/>
          </a:effectRef>
          <a:fontRef idx="minor"/>
        </p:style>
      </p:sp>
      <p:sp>
        <p:nvSpPr>
          <p:cNvPr id="624" name="CustomShape 25"/>
          <p:cNvSpPr/>
          <p:nvPr/>
        </p:nvSpPr>
        <p:spPr>
          <a:xfrm rot="5400000">
            <a:off x="10749240" y="4990320"/>
            <a:ext cx="920520" cy="271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19/03/2022</a:t>
            </a:r>
            <a:endParaRPr lang="nl-BE" sz="1200" b="0" strike="noStrike" spc="-1">
              <a:latin typeface="Arial"/>
            </a:endParaRPr>
          </a:p>
        </p:txBody>
      </p:sp>
      <p:sp>
        <p:nvSpPr>
          <p:cNvPr id="625" name="CustomShape 26"/>
          <p:cNvSpPr/>
          <p:nvPr/>
        </p:nvSpPr>
        <p:spPr>
          <a:xfrm>
            <a:off x="11090880" y="4473000"/>
            <a:ext cx="222840" cy="188640"/>
          </a:xfrm>
          <a:prstGeom prst="triangle">
            <a:avLst>
              <a:gd name="adj" fmla="val 50000"/>
            </a:avLst>
          </a:prstGeom>
          <a:solidFill>
            <a:srgbClr val="FFC000"/>
          </a:solidFill>
          <a:ln w="12700">
            <a:solidFill>
              <a:srgbClr val="325490"/>
            </a:solidFill>
            <a:miter/>
          </a:ln>
        </p:spPr>
        <p:style>
          <a:lnRef idx="0">
            <a:scrgbClr r="0" g="0" b="0"/>
          </a:lnRef>
          <a:fillRef idx="0">
            <a:scrgbClr r="0" g="0" b="0"/>
          </a:fillRef>
          <a:effectRef idx="0">
            <a:scrgbClr r="0" g="0" b="0"/>
          </a:effectRef>
          <a:fontRef idx="minor"/>
        </p:style>
      </p:sp>
      <p:sp>
        <p:nvSpPr>
          <p:cNvPr id="626" name="CustomShape 27"/>
          <p:cNvSpPr/>
          <p:nvPr/>
        </p:nvSpPr>
        <p:spPr>
          <a:xfrm rot="5400000">
            <a:off x="2933640" y="4958280"/>
            <a:ext cx="920520" cy="271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01/07/2020</a:t>
            </a:r>
            <a:endParaRPr lang="nl-BE" sz="1200" b="0" strike="noStrike" spc="-1">
              <a:latin typeface="Arial"/>
            </a:endParaRPr>
          </a:p>
        </p:txBody>
      </p:sp>
      <p:sp>
        <p:nvSpPr>
          <p:cNvPr id="627" name="CustomShape 28"/>
          <p:cNvSpPr/>
          <p:nvPr/>
        </p:nvSpPr>
        <p:spPr>
          <a:xfrm>
            <a:off x="3243960" y="4432320"/>
            <a:ext cx="222840" cy="188640"/>
          </a:xfrm>
          <a:prstGeom prst="triangle">
            <a:avLst>
              <a:gd name="adj" fmla="val 50000"/>
            </a:avLst>
          </a:prstGeom>
          <a:solidFill>
            <a:srgbClr val="4472C4"/>
          </a:solidFill>
          <a:ln w="12700">
            <a:solidFill>
              <a:srgbClr val="325490"/>
            </a:solidFill>
            <a:miter/>
          </a:ln>
        </p:spPr>
        <p:style>
          <a:lnRef idx="0">
            <a:scrgbClr r="0" g="0" b="0"/>
          </a:lnRef>
          <a:fillRef idx="0">
            <a:scrgbClr r="0" g="0" b="0"/>
          </a:fillRef>
          <a:effectRef idx="0">
            <a:scrgbClr r="0" g="0" b="0"/>
          </a:effectRef>
          <a:fontRef idx="minor"/>
        </p:style>
      </p:sp>
      <p:sp>
        <p:nvSpPr>
          <p:cNvPr id="628" name="CustomShape 29"/>
          <p:cNvSpPr/>
          <p:nvPr/>
        </p:nvSpPr>
        <p:spPr>
          <a:xfrm rot="5400000">
            <a:off x="1579320" y="4958280"/>
            <a:ext cx="920520" cy="271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01/05/2020</a:t>
            </a:r>
            <a:endParaRPr lang="nl-BE" sz="1200" b="0" strike="noStrike" spc="-1">
              <a:latin typeface="Arial"/>
            </a:endParaRPr>
          </a:p>
        </p:txBody>
      </p:sp>
      <p:sp>
        <p:nvSpPr>
          <p:cNvPr id="629" name="CustomShape 30"/>
          <p:cNvSpPr/>
          <p:nvPr/>
        </p:nvSpPr>
        <p:spPr>
          <a:xfrm>
            <a:off x="1890000" y="4432320"/>
            <a:ext cx="222840" cy="188640"/>
          </a:xfrm>
          <a:prstGeom prst="triangle">
            <a:avLst>
              <a:gd name="adj" fmla="val 50000"/>
            </a:avLst>
          </a:prstGeom>
          <a:solidFill>
            <a:srgbClr val="4472C4"/>
          </a:solidFill>
          <a:ln w="12700">
            <a:solidFill>
              <a:srgbClr val="325490"/>
            </a:solidFill>
            <a:miter/>
          </a:ln>
        </p:spPr>
        <p:style>
          <a:lnRef idx="0">
            <a:scrgbClr r="0" g="0" b="0"/>
          </a:lnRef>
          <a:fillRef idx="0">
            <a:scrgbClr r="0" g="0" b="0"/>
          </a:fillRef>
          <a:effectRef idx="0">
            <a:scrgbClr r="0" g="0" b="0"/>
          </a:effectRef>
          <a:fontRef idx="minor"/>
        </p:style>
      </p:sp>
      <p:sp>
        <p:nvSpPr>
          <p:cNvPr id="630" name="CustomShape 31"/>
          <p:cNvSpPr/>
          <p:nvPr/>
        </p:nvSpPr>
        <p:spPr>
          <a:xfrm rot="5400000">
            <a:off x="4439520" y="5018040"/>
            <a:ext cx="1636920" cy="45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09-2020</a:t>
            </a:r>
            <a:endParaRPr lang="nl-BE" sz="1200" b="0" strike="noStrike" spc="-1">
              <a:latin typeface="Arial"/>
            </a:endParaRPr>
          </a:p>
          <a:p>
            <a:pPr>
              <a:lnSpc>
                <a:spcPct val="100000"/>
              </a:lnSpc>
              <a:tabLst>
                <a:tab pos="0" algn="l"/>
              </a:tabLst>
            </a:pPr>
            <a:r>
              <a:rPr lang="en-GB" sz="1200" b="0" strike="noStrike" spc="-1">
                <a:solidFill>
                  <a:srgbClr val="000000"/>
                </a:solidFill>
                <a:latin typeface="Calibri"/>
                <a:ea typeface="DejaVu Sans"/>
              </a:rPr>
              <a:t>Start Construction MDT</a:t>
            </a:r>
            <a:endParaRPr lang="nl-BE" sz="1200" b="0" strike="noStrike" spc="-1">
              <a:latin typeface="Arial"/>
            </a:endParaRPr>
          </a:p>
        </p:txBody>
      </p:sp>
      <p:sp>
        <p:nvSpPr>
          <p:cNvPr id="631" name="CustomShape 32"/>
          <p:cNvSpPr/>
          <p:nvPr/>
        </p:nvSpPr>
        <p:spPr>
          <a:xfrm>
            <a:off x="5123520" y="4432320"/>
            <a:ext cx="222840" cy="188640"/>
          </a:xfrm>
          <a:prstGeom prst="triangle">
            <a:avLst>
              <a:gd name="adj" fmla="val 50000"/>
            </a:avLst>
          </a:prstGeom>
          <a:solidFill>
            <a:srgbClr val="7F7F7F"/>
          </a:solidFill>
          <a:ln w="12700">
            <a:solidFill>
              <a:srgbClr val="325490"/>
            </a:solidFill>
            <a:miter/>
          </a:ln>
        </p:spPr>
        <p:style>
          <a:lnRef idx="0">
            <a:scrgbClr r="0" g="0" b="0"/>
          </a:lnRef>
          <a:fillRef idx="0">
            <a:scrgbClr r="0" g="0" b="0"/>
          </a:fillRef>
          <a:effectRef idx="0">
            <a:scrgbClr r="0" g="0" b="0"/>
          </a:effectRef>
          <a:fontRef idx="minor"/>
        </p:style>
      </p:sp>
      <p:sp>
        <p:nvSpPr>
          <p:cNvPr id="632" name="CustomShape 33"/>
          <p:cNvSpPr/>
          <p:nvPr/>
        </p:nvSpPr>
        <p:spPr>
          <a:xfrm rot="5400000">
            <a:off x="2052000" y="5158440"/>
            <a:ext cx="14893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08/06/2020</a:t>
            </a:r>
            <a:endParaRPr lang="nl-BE" sz="1200" b="0" strike="noStrike" spc="-1">
              <a:latin typeface="Arial"/>
            </a:endParaRPr>
          </a:p>
          <a:p>
            <a:pPr>
              <a:lnSpc>
                <a:spcPct val="100000"/>
              </a:lnSpc>
              <a:tabLst>
                <a:tab pos="0" algn="l"/>
              </a:tabLst>
            </a:pPr>
            <a:r>
              <a:rPr lang="en-GB" sz="1200" b="0" strike="noStrike" spc="-1">
                <a:solidFill>
                  <a:srgbClr val="000000"/>
                </a:solidFill>
                <a:latin typeface="Calibri"/>
                <a:ea typeface="DejaVu Sans"/>
              </a:rPr>
              <a:t>Start Refinement</a:t>
            </a:r>
            <a:endParaRPr lang="nl-BE" sz="1200" b="0" strike="noStrike" spc="-1">
              <a:latin typeface="Arial"/>
            </a:endParaRPr>
          </a:p>
        </p:txBody>
      </p:sp>
      <p:sp>
        <p:nvSpPr>
          <p:cNvPr id="633" name="CustomShape 34"/>
          <p:cNvSpPr/>
          <p:nvPr/>
        </p:nvSpPr>
        <p:spPr>
          <a:xfrm>
            <a:off x="2680920" y="4432320"/>
            <a:ext cx="222840" cy="188640"/>
          </a:xfrm>
          <a:prstGeom prst="triangle">
            <a:avLst>
              <a:gd name="adj" fmla="val 50000"/>
            </a:avLst>
          </a:prstGeom>
          <a:solidFill>
            <a:srgbClr val="7F7F7F"/>
          </a:solidFill>
          <a:ln w="12700">
            <a:solidFill>
              <a:srgbClr val="325490"/>
            </a:solidFill>
            <a:miter/>
          </a:ln>
        </p:spPr>
        <p:style>
          <a:lnRef idx="0">
            <a:scrgbClr r="0" g="0" b="0"/>
          </a:lnRef>
          <a:fillRef idx="0">
            <a:scrgbClr r="0" g="0" b="0"/>
          </a:fillRef>
          <a:effectRef idx="0">
            <a:scrgbClr r="0" g="0" b="0"/>
          </a:effectRef>
          <a:fontRef idx="minor"/>
        </p:style>
      </p:sp>
      <p:sp>
        <p:nvSpPr>
          <p:cNvPr id="634" name="CustomShape 35"/>
          <p:cNvSpPr/>
          <p:nvPr/>
        </p:nvSpPr>
        <p:spPr>
          <a:xfrm rot="5400000">
            <a:off x="3834000" y="4990680"/>
            <a:ext cx="133668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08-2020</a:t>
            </a:r>
            <a:endParaRPr lang="nl-BE" sz="1200" b="0" strike="noStrike" spc="-1">
              <a:latin typeface="Arial"/>
            </a:endParaRPr>
          </a:p>
          <a:p>
            <a:pPr>
              <a:lnSpc>
                <a:spcPct val="100000"/>
              </a:lnSpc>
              <a:tabLst>
                <a:tab pos="0" algn="l"/>
              </a:tabLst>
            </a:pPr>
            <a:r>
              <a:rPr lang="en-GB" sz="1200" b="0" strike="noStrike" spc="-1">
                <a:solidFill>
                  <a:srgbClr val="000000"/>
                </a:solidFill>
                <a:latin typeface="Calibri"/>
                <a:ea typeface="DejaVu Sans"/>
              </a:rPr>
              <a:t>Start Construction MDP</a:t>
            </a:r>
            <a:endParaRPr lang="nl-BE" sz="1200" b="0" strike="noStrike" spc="-1">
              <a:latin typeface="Arial"/>
            </a:endParaRPr>
          </a:p>
        </p:txBody>
      </p:sp>
      <p:sp>
        <p:nvSpPr>
          <p:cNvPr id="635" name="CustomShape 36"/>
          <p:cNvSpPr/>
          <p:nvPr/>
        </p:nvSpPr>
        <p:spPr>
          <a:xfrm rot="5400000">
            <a:off x="7632720" y="5079355"/>
            <a:ext cx="133668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GB" sz="1200" b="0" strike="noStrike" spc="-1" dirty="0">
                <a:solidFill>
                  <a:srgbClr val="000000"/>
                </a:solidFill>
                <a:latin typeface="Calibri"/>
                <a:ea typeface="DejaVu Sans"/>
              </a:rPr>
              <a:t>16/08/2021</a:t>
            </a:r>
            <a:endParaRPr lang="nl-BE" sz="1200" b="0" strike="noStrike" spc="-1" dirty="0">
              <a:latin typeface="Arial"/>
            </a:endParaRPr>
          </a:p>
          <a:p>
            <a:pPr>
              <a:lnSpc>
                <a:spcPct val="100000"/>
              </a:lnSpc>
              <a:tabLst>
                <a:tab pos="0" algn="l"/>
              </a:tabLst>
            </a:pPr>
            <a:r>
              <a:rPr lang="en-GB" sz="1200" b="0" strike="noStrike" spc="-1" dirty="0">
                <a:solidFill>
                  <a:srgbClr val="000000"/>
                </a:solidFill>
                <a:latin typeface="Calibri"/>
                <a:ea typeface="DejaVu Sans"/>
              </a:rPr>
              <a:t>DSO Acceptance</a:t>
            </a:r>
            <a:endParaRPr lang="nl-BE" sz="1200" b="0" strike="noStrike" spc="-1" dirty="0">
              <a:latin typeface="Arial"/>
            </a:endParaRPr>
          </a:p>
        </p:txBody>
      </p:sp>
      <p:sp>
        <p:nvSpPr>
          <p:cNvPr id="636" name="CustomShape 37"/>
          <p:cNvSpPr/>
          <p:nvPr/>
        </p:nvSpPr>
        <p:spPr>
          <a:xfrm rot="5400000">
            <a:off x="8143200" y="4997520"/>
            <a:ext cx="1129320" cy="45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tabLst>
                <a:tab pos="0" algn="l"/>
              </a:tabLst>
            </a:pPr>
            <a:r>
              <a:rPr lang="en-GB" sz="1200" b="0" strike="noStrike" spc="-1">
                <a:solidFill>
                  <a:srgbClr val="000000"/>
                </a:solidFill>
                <a:latin typeface="Calibri"/>
                <a:ea typeface="DejaVu Sans"/>
              </a:rPr>
              <a:t>31-09-2021</a:t>
            </a:r>
            <a:endParaRPr lang="nl-BE" sz="1200" b="0" strike="noStrike" spc="-1">
              <a:latin typeface="Arial"/>
            </a:endParaRPr>
          </a:p>
          <a:p>
            <a:pPr>
              <a:lnSpc>
                <a:spcPct val="100000"/>
              </a:lnSpc>
              <a:tabLst>
                <a:tab pos="0" algn="l"/>
              </a:tabLst>
            </a:pPr>
            <a:r>
              <a:rPr lang="en-GB" sz="1200" b="0" strike="noStrike" spc="-1">
                <a:solidFill>
                  <a:srgbClr val="000000"/>
                </a:solidFill>
                <a:latin typeface="Calibri"/>
                <a:ea typeface="DejaVu Sans"/>
              </a:rPr>
              <a:t>End Realisation</a:t>
            </a:r>
            <a:endParaRPr lang="nl-BE" sz="1200" b="0" strike="noStrike" spc="-1">
              <a:latin typeface="Arial"/>
            </a:endParaRPr>
          </a:p>
        </p:txBody>
      </p:sp>
      <p:sp>
        <p:nvSpPr>
          <p:cNvPr id="637" name="CustomShape 38"/>
          <p:cNvSpPr/>
          <p:nvPr/>
        </p:nvSpPr>
        <p:spPr>
          <a:xfrm>
            <a:off x="8557560" y="4432320"/>
            <a:ext cx="222840" cy="188640"/>
          </a:xfrm>
          <a:prstGeom prst="triangle">
            <a:avLst>
              <a:gd name="adj" fmla="val 50000"/>
            </a:avLst>
          </a:prstGeom>
          <a:solidFill>
            <a:srgbClr val="4472C4"/>
          </a:solidFill>
          <a:ln w="12700">
            <a:solidFill>
              <a:srgbClr val="325490"/>
            </a:solidFill>
            <a:miter/>
          </a:ln>
        </p:spPr>
        <p:style>
          <a:lnRef idx="0">
            <a:scrgbClr r="0" g="0" b="0"/>
          </a:lnRef>
          <a:fillRef idx="0">
            <a:scrgbClr r="0" g="0" b="0"/>
          </a:fillRef>
          <a:effectRef idx="0">
            <a:scrgbClr r="0" g="0" b="0"/>
          </a:effectRef>
          <a:fontRef idx="minor"/>
        </p:style>
      </p:sp>
      <p:sp>
        <p:nvSpPr>
          <p:cNvPr id="638" name="CustomShape 39"/>
          <p:cNvSpPr/>
          <p:nvPr/>
        </p:nvSpPr>
        <p:spPr>
          <a:xfrm>
            <a:off x="4459320" y="4432320"/>
            <a:ext cx="222840" cy="188640"/>
          </a:xfrm>
          <a:prstGeom prst="triangle">
            <a:avLst>
              <a:gd name="adj" fmla="val 50000"/>
            </a:avLst>
          </a:prstGeom>
          <a:solidFill>
            <a:srgbClr val="7F7F7F"/>
          </a:solidFill>
          <a:ln w="12700">
            <a:solidFill>
              <a:srgbClr val="325490"/>
            </a:solidFill>
            <a:miter/>
          </a:ln>
        </p:spPr>
        <p:style>
          <a:lnRef idx="0">
            <a:scrgbClr r="0" g="0" b="0"/>
          </a:lnRef>
          <a:fillRef idx="0">
            <a:scrgbClr r="0" g="0" b="0"/>
          </a:fillRef>
          <a:effectRef idx="0">
            <a:scrgbClr r="0" g="0" b="0"/>
          </a:effectRef>
          <a:fontRef idx="minor"/>
        </p:style>
      </p:sp>
      <p:sp>
        <p:nvSpPr>
          <p:cNvPr id="639" name="CustomShape 40"/>
          <p:cNvSpPr/>
          <p:nvPr/>
        </p:nvSpPr>
        <p:spPr>
          <a:xfrm>
            <a:off x="8166600" y="4432320"/>
            <a:ext cx="222840" cy="188640"/>
          </a:xfrm>
          <a:prstGeom prst="triangle">
            <a:avLst>
              <a:gd name="adj" fmla="val 50000"/>
            </a:avLst>
          </a:prstGeom>
          <a:solidFill>
            <a:srgbClr val="7F7F7F"/>
          </a:solidFill>
          <a:ln w="12700">
            <a:solidFill>
              <a:srgbClr val="325490"/>
            </a:solidFill>
            <a:miter/>
          </a:ln>
        </p:spPr>
        <p:style>
          <a:lnRef idx="0">
            <a:scrgbClr r="0" g="0" b="0"/>
          </a:lnRef>
          <a:fillRef idx="0">
            <a:scrgbClr r="0" g="0" b="0"/>
          </a:fillRef>
          <a:effectRef idx="0">
            <a:scrgbClr r="0" g="0" b="0"/>
          </a:effectRef>
          <a:fontRef idx="minor"/>
        </p:style>
      </p:sp>
      <p:sp>
        <p:nvSpPr>
          <p:cNvPr id="640" name="CustomShape 41"/>
          <p:cNvSpPr/>
          <p:nvPr/>
        </p:nvSpPr>
        <p:spPr>
          <a:xfrm>
            <a:off x="5724000" y="3219480"/>
            <a:ext cx="358200" cy="358200"/>
          </a:xfrm>
          <a:prstGeom prst="ellipse">
            <a:avLst/>
          </a:prstGeom>
          <a:solidFill>
            <a:srgbClr val="002060">
              <a:alpha val="50000"/>
            </a:srgbClr>
          </a:solidFill>
          <a:ln w="1270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ctr">
              <a:lnSpc>
                <a:spcPct val="100000"/>
              </a:lnSpc>
              <a:tabLst>
                <a:tab pos="0" algn="l"/>
              </a:tabLst>
            </a:pPr>
            <a:r>
              <a:rPr lang="en-GB" sz="1000" b="1" strike="noStrike" spc="-1">
                <a:solidFill>
                  <a:srgbClr val="FFFFFF"/>
                </a:solidFill>
                <a:latin typeface="Arial"/>
                <a:ea typeface="DejaVu Sans"/>
              </a:rPr>
              <a:t>T1</a:t>
            </a:r>
            <a:endParaRPr lang="nl-BE" sz="1000" b="0" strike="noStrike" spc="-1">
              <a:latin typeface="Arial"/>
            </a:endParaRPr>
          </a:p>
        </p:txBody>
      </p:sp>
      <p:sp>
        <p:nvSpPr>
          <p:cNvPr id="641" name="CustomShape 42"/>
          <p:cNvSpPr/>
          <p:nvPr/>
        </p:nvSpPr>
        <p:spPr>
          <a:xfrm>
            <a:off x="3932280" y="3238560"/>
            <a:ext cx="1789560" cy="360"/>
          </a:xfrm>
          <a:custGeom>
            <a:avLst/>
            <a:gdLst/>
            <a:ahLst/>
            <a:cxnLst/>
            <a:rect l="l" t="t" r="r" b="b"/>
            <a:pathLst>
              <a:path w="21600" h="21600">
                <a:moveTo>
                  <a:pt x="0" y="0"/>
                </a:moveTo>
                <a:lnTo>
                  <a:pt x="21600" y="21600"/>
                </a:lnTo>
              </a:path>
            </a:pathLst>
          </a:custGeom>
          <a:noFill/>
          <a:ln w="6350">
            <a:solidFill>
              <a:srgbClr val="4472C4"/>
            </a:solidFill>
            <a:prstDash val="dash"/>
            <a:miter/>
            <a:tailEnd type="triangle" w="med" len="med"/>
          </a:ln>
        </p:spPr>
        <p:style>
          <a:lnRef idx="0">
            <a:scrgbClr r="0" g="0" b="0"/>
          </a:lnRef>
          <a:fillRef idx="0">
            <a:scrgbClr r="0" g="0" b="0"/>
          </a:fillRef>
          <a:effectRef idx="0">
            <a:scrgbClr r="0" g="0" b="0"/>
          </a:effectRef>
          <a:fontRef idx="minor"/>
        </p:style>
      </p:sp>
      <p:sp>
        <p:nvSpPr>
          <p:cNvPr id="642" name="CustomShape 43"/>
          <p:cNvSpPr/>
          <p:nvPr/>
        </p:nvSpPr>
        <p:spPr>
          <a:xfrm>
            <a:off x="8668080" y="3196080"/>
            <a:ext cx="358200" cy="358200"/>
          </a:xfrm>
          <a:prstGeom prst="ellipse">
            <a:avLst/>
          </a:prstGeom>
          <a:solidFill>
            <a:srgbClr val="002060">
              <a:alpha val="50000"/>
            </a:srgbClr>
          </a:soli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en-GB" sz="1000" b="1" strike="noStrike" spc="-1">
                <a:solidFill>
                  <a:srgbClr val="FFFFFF"/>
                </a:solidFill>
                <a:latin typeface="Arial"/>
                <a:ea typeface="DejaVu Sans"/>
              </a:rPr>
              <a:t>Go</a:t>
            </a:r>
            <a:endParaRPr lang="nl-BE" sz="1000" b="0" strike="noStrike" spc="-1">
              <a:latin typeface="Arial"/>
            </a:endParaRPr>
          </a:p>
          <a:p>
            <a:pPr algn="ctr">
              <a:lnSpc>
                <a:spcPct val="100000"/>
              </a:lnSpc>
              <a:tabLst>
                <a:tab pos="0" algn="l"/>
              </a:tabLst>
            </a:pPr>
            <a:r>
              <a:rPr lang="en-GB" sz="1000" b="1" strike="noStrike" spc="-1">
                <a:solidFill>
                  <a:srgbClr val="FFFFFF"/>
                </a:solidFill>
                <a:latin typeface="Arial"/>
                <a:ea typeface="DejaVu Sans"/>
              </a:rPr>
              <a:t>Live</a:t>
            </a:r>
            <a:endParaRPr lang="nl-BE" sz="1000" b="0" strike="noStrike" spc="-1">
              <a:latin typeface="Arial"/>
            </a:endParaRPr>
          </a:p>
        </p:txBody>
      </p:sp>
      <p:sp>
        <p:nvSpPr>
          <p:cNvPr id="643" name="CustomShape 44"/>
          <p:cNvSpPr/>
          <p:nvPr/>
        </p:nvSpPr>
        <p:spPr>
          <a:xfrm flipV="1">
            <a:off x="8953560" y="3233160"/>
            <a:ext cx="2067840" cy="360"/>
          </a:xfrm>
          <a:custGeom>
            <a:avLst/>
            <a:gdLst/>
            <a:ahLst/>
            <a:cxnLst/>
            <a:rect l="l" t="t" r="r" b="b"/>
            <a:pathLst>
              <a:path w="21600" h="21600">
                <a:moveTo>
                  <a:pt x="0" y="0"/>
                </a:moveTo>
                <a:lnTo>
                  <a:pt x="21600" y="21600"/>
                </a:lnTo>
              </a:path>
            </a:pathLst>
          </a:custGeom>
          <a:noFill/>
          <a:ln w="6350">
            <a:solidFill>
              <a:srgbClr val="4472C4"/>
            </a:solidFill>
            <a:prstDash val="dash"/>
            <a:miter/>
            <a:tailEnd type="triangle" w="med" len="med"/>
          </a:ln>
        </p:spPr>
        <p:style>
          <a:lnRef idx="0">
            <a:scrgbClr r="0" g="0" b="0"/>
          </a:lnRef>
          <a:fillRef idx="0">
            <a:scrgbClr r="0" g="0" b="0"/>
          </a:fillRef>
          <a:effectRef idx="0">
            <a:scrgbClr r="0" g="0" b="0"/>
          </a:effectRef>
          <a:fontRef idx="minor"/>
        </p:style>
      </p:sp>
      <p:sp>
        <p:nvSpPr>
          <p:cNvPr id="644" name="CustomShape 45"/>
          <p:cNvSpPr/>
          <p:nvPr/>
        </p:nvSpPr>
        <p:spPr>
          <a:xfrm>
            <a:off x="9212040" y="3200400"/>
            <a:ext cx="358200" cy="358200"/>
          </a:xfrm>
          <a:prstGeom prst="ellipse">
            <a:avLst/>
          </a:prstGeom>
          <a:solidFill>
            <a:srgbClr val="002060"/>
          </a:solidFill>
          <a:ln w="12700">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ctr">
              <a:lnSpc>
                <a:spcPct val="100000"/>
              </a:lnSpc>
              <a:tabLst>
                <a:tab pos="0" algn="l"/>
              </a:tabLst>
            </a:pPr>
            <a:r>
              <a:rPr lang="en-GB" sz="1000" b="1" strike="noStrike" spc="-1">
                <a:solidFill>
                  <a:srgbClr val="FFFFFF"/>
                </a:solidFill>
                <a:latin typeface="Arial"/>
                <a:ea typeface="DejaVu Sans"/>
              </a:rPr>
              <a:t>T2</a:t>
            </a:r>
            <a:endParaRPr lang="nl-BE" sz="1000" b="0" strike="noStrike" spc="-1">
              <a:latin typeface="Arial"/>
            </a:endParaRPr>
          </a:p>
        </p:txBody>
      </p:sp>
      <p:pic>
        <p:nvPicPr>
          <p:cNvPr id="645" name="Picture 97"/>
          <p:cNvPicPr/>
          <p:nvPr/>
        </p:nvPicPr>
        <p:blipFill>
          <a:blip r:embed="rId3"/>
          <a:stretch/>
        </p:blipFill>
        <p:spPr>
          <a:xfrm>
            <a:off x="236520" y="3771720"/>
            <a:ext cx="1141920" cy="283680"/>
          </a:xfrm>
          <a:prstGeom prst="rect">
            <a:avLst/>
          </a:prstGeom>
          <a:ln w="0">
            <a:noFill/>
          </a:ln>
        </p:spPr>
      </p:pic>
      <p:sp>
        <p:nvSpPr>
          <p:cNvPr id="646" name="CustomShape 46"/>
          <p:cNvSpPr/>
          <p:nvPr/>
        </p:nvSpPr>
        <p:spPr>
          <a:xfrm>
            <a:off x="665280" y="1178280"/>
            <a:ext cx="9214200" cy="90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tabLst>
                <a:tab pos="0" algn="l"/>
              </a:tabLst>
            </a:pPr>
            <a:r>
              <a:rPr lang="en-GB" sz="1800" b="0" strike="noStrike" spc="-1">
                <a:solidFill>
                  <a:srgbClr val="000000"/>
                </a:solidFill>
                <a:latin typeface="Calibri"/>
                <a:ea typeface="DejaVu Sans"/>
              </a:rPr>
              <a:t>The EDSN IT Programme delivery-organisation has been set up to realise the agreed planning, and performs the central IT activities and offers support with operational management when developing Allocatie 2.0 Tranche 1.</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p:txBody>
      </p:sp>
      <p:sp>
        <p:nvSpPr>
          <p:cNvPr id="647" name="CustomShape 47"/>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High Level Planning - IT Delivery</a:t>
            </a:r>
            <a:endParaRPr lang="nl-BE" sz="2800" b="0" strike="noStrike" spc="-1">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CustomShape 1"/>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30CEA598-BFF7-4B01-A099-440CE2AF8BC0}" type="slidenum">
              <a:rPr lang="nl-NL" sz="1200" b="0" strike="noStrike" spc="-1">
                <a:solidFill>
                  <a:srgbClr val="F6BC25"/>
                </a:solidFill>
                <a:latin typeface="Calibri"/>
                <a:ea typeface="DejaVu Sans"/>
              </a:rPr>
              <a:t>56</a:t>
            </a:fld>
            <a:endParaRPr lang="nl-BE" sz="1200" b="0" strike="noStrike" spc="-1">
              <a:latin typeface="Arial"/>
            </a:endParaRPr>
          </a:p>
        </p:txBody>
      </p:sp>
      <p:sp>
        <p:nvSpPr>
          <p:cNvPr id="649" name="CustomShape 2"/>
          <p:cNvSpPr/>
          <p:nvPr/>
        </p:nvSpPr>
        <p:spPr>
          <a:xfrm>
            <a:off x="60948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pPr>
            <a:r>
              <a:rPr lang="en-GB" sz="1800" b="0" strike="noStrike" spc="-1">
                <a:solidFill>
                  <a:srgbClr val="000000"/>
                </a:solidFill>
                <a:latin typeface="Calibri"/>
                <a:ea typeface="DejaVu Sans"/>
              </a:rPr>
              <a:t>EDSN and pRO coordinate very closely about priorities, scope, planning and deliverables. Teams work together when resolving issues and identifying risks</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IT Delivery construction teams use an agile approach, where scrum teams are responsible for refinement, construction and functional tests on various Epics and Features</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Scope and time are fixed, namely for issue that are part of Theme release 2021</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approach used by the various market parties in the sector features T moments in the planning and clear phase transitions between design, construction, test and go live. Central construction activities by EDSN have already started</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pRO is managing the market parties on behalf of the DSO’s (NEDU User acceptance test and transition via regular management)</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success of the programme will be partly determined by the coordination between EDSN and pRO, on the one hand, and all market parties on the other</a:t>
            </a: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241"/>
              </a:spcBef>
            </a:pPr>
            <a:endParaRPr lang="nl-BE" sz="1800" b="0" strike="noStrike" spc="-1">
              <a:latin typeface="Arial"/>
            </a:endParaRPr>
          </a:p>
        </p:txBody>
      </p:sp>
      <p:sp>
        <p:nvSpPr>
          <p:cNvPr id="650"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Cooperation</a:t>
            </a:r>
            <a:endParaRPr lang="nl-BE" sz="2800" b="0" strike="noStrike" spc="-1">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652"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Planning, communication and monitoring</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Mirjam van der Horst - project manager NEDU and chairman SR NEDU</a:t>
            </a:r>
            <a:endParaRPr lang="nl-BE" sz="2400" b="0" strike="noStrike" spc="-1">
              <a:latin typeface="Arial"/>
            </a:endParaRPr>
          </a:p>
        </p:txBody>
      </p:sp>
      <p:sp>
        <p:nvSpPr>
          <p:cNvPr id="653"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EDA5C488-0DF3-426E-AEE0-108C5DDA2B5A}" type="slidenum">
              <a:rPr lang="nl-NL" sz="1200" b="0" strike="noStrike" spc="-1">
                <a:solidFill>
                  <a:srgbClr val="F6BC25"/>
                </a:solidFill>
                <a:latin typeface="Calibri"/>
                <a:ea typeface="DejaVu Sans"/>
              </a:rPr>
              <a:t>57</a:t>
            </a:fld>
            <a:endParaRPr lang="nl-BE" sz="1200" b="0" strike="noStrike" spc="-1">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457200" y="1343160"/>
            <a:ext cx="11028240" cy="478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15000"/>
              </a:lnSpc>
              <a:spcBef>
                <a:spcPts val="360"/>
              </a:spcBef>
              <a:spcAft>
                <a:spcPts val="799"/>
              </a:spcAft>
              <a:tabLst>
                <a:tab pos="0" algn="l"/>
              </a:tabLst>
            </a:pPr>
            <a:r>
              <a:rPr lang="en-GB" sz="1800" b="0" strike="noStrike" spc="-1">
                <a:solidFill>
                  <a:srgbClr val="000000"/>
                </a:solidFill>
                <a:latin typeface="Verdana"/>
                <a:ea typeface="Calibri"/>
              </a:rPr>
              <a:t> </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655" name="CustomShape 2"/>
          <p:cNvSpPr/>
          <p:nvPr/>
        </p:nvSpPr>
        <p:spPr>
          <a:xfrm>
            <a:off x="8920800" y="6482160"/>
            <a:ext cx="2545920" cy="32904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5222C28C-CAD7-4B1B-A4A4-9476A146D4AB}" type="slidenum">
              <a:rPr lang="nl-NL" sz="1200" b="0" strike="noStrike" spc="-1">
                <a:solidFill>
                  <a:srgbClr val="F6BC25"/>
                </a:solidFill>
                <a:latin typeface="Calibri"/>
                <a:ea typeface="DejaVu Sans"/>
              </a:rPr>
              <a:t>58</a:t>
            </a:fld>
            <a:endParaRPr lang="nl-BE" sz="1200" b="0" strike="noStrike" spc="-1">
              <a:latin typeface="Arial"/>
            </a:endParaRPr>
          </a:p>
        </p:txBody>
      </p:sp>
      <p:sp>
        <p:nvSpPr>
          <p:cNvPr id="656" name="CustomShape 3"/>
          <p:cNvSpPr/>
          <p:nvPr/>
        </p:nvSpPr>
        <p:spPr>
          <a:xfrm>
            <a:off x="609480" y="483840"/>
            <a:ext cx="8821440" cy="71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Planning (also see mijnNEDU)</a:t>
            </a:r>
            <a:endParaRPr lang="nl-BE" sz="2800" b="0" strike="noStrike" spc="-1">
              <a:latin typeface="Arial"/>
            </a:endParaRPr>
          </a:p>
        </p:txBody>
      </p:sp>
      <p:pic>
        <p:nvPicPr>
          <p:cNvPr id="657" name="Afbeelding 1"/>
          <p:cNvPicPr/>
          <p:nvPr/>
        </p:nvPicPr>
        <p:blipFill>
          <a:blip r:embed="rId2"/>
          <a:stretch/>
        </p:blipFill>
        <p:spPr>
          <a:xfrm>
            <a:off x="34776" y="1603080"/>
            <a:ext cx="11319840" cy="3951720"/>
          </a:xfrm>
          <a:prstGeom prst="rect">
            <a:avLst/>
          </a:prstGeom>
          <a:ln w="0">
            <a:noFill/>
          </a:ln>
        </p:spPr>
      </p:pic>
      <p:sp>
        <p:nvSpPr>
          <p:cNvPr id="658" name="CustomShape 4"/>
          <p:cNvSpPr/>
          <p:nvPr/>
        </p:nvSpPr>
        <p:spPr>
          <a:xfrm>
            <a:off x="115920" y="2597040"/>
            <a:ext cx="74160" cy="126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pPr>
            <a:r>
              <a:rPr lang="nl" sz="500" b="0" strike="noStrike" spc="-1" dirty="0">
                <a:solidFill>
                  <a:srgbClr val="000000"/>
                </a:solidFill>
                <a:latin typeface="Calibri"/>
                <a:ea typeface="DejaVu Sans"/>
              </a:rPr>
              <a:t>CMF</a:t>
            </a:r>
            <a:endParaRPr lang="nl-BE" sz="500" b="0" strike="noStrike" spc="-1" dirty="0">
              <a:latin typeface="Arial"/>
            </a:endParaRPr>
          </a:p>
        </p:txBody>
      </p:sp>
      <p:sp>
        <p:nvSpPr>
          <p:cNvPr id="659" name="CustomShape 5"/>
          <p:cNvSpPr/>
          <p:nvPr/>
        </p:nvSpPr>
        <p:spPr>
          <a:xfrm flipH="1">
            <a:off x="174600" y="2944440"/>
            <a:ext cx="48960" cy="2509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tabLst>
                <a:tab pos="0" algn="l"/>
              </a:tabLst>
            </a:pPr>
            <a:r>
              <a:rPr lang="nl" sz="500" b="0" strike="noStrike" spc="-1" dirty="0">
                <a:solidFill>
                  <a:srgbClr val="000000"/>
                </a:solidFill>
                <a:latin typeface="Calibri"/>
                <a:ea typeface="DejaVu Sans"/>
              </a:rPr>
              <a:t>TENNET</a:t>
            </a:r>
            <a:endParaRPr lang="nl-BE" sz="500" b="0" strike="noStrike" spc="-1" dirty="0">
              <a:latin typeface="Arial"/>
            </a:endParaRPr>
          </a:p>
        </p:txBody>
      </p:sp>
      <p:sp>
        <p:nvSpPr>
          <p:cNvPr id="660" name="CustomShape 6"/>
          <p:cNvSpPr/>
          <p:nvPr/>
        </p:nvSpPr>
        <p:spPr>
          <a:xfrm>
            <a:off x="568980" y="2464560"/>
            <a:ext cx="91800" cy="6796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tabLst>
                <a:tab pos="0" algn="l"/>
              </a:tabLst>
            </a:pPr>
            <a:r>
              <a:rPr lang="nl" sz="500" b="0" strike="noStrike" spc="-1" dirty="0">
                <a:solidFill>
                  <a:srgbClr val="000000"/>
                </a:solidFill>
                <a:latin typeface="Calibri"/>
                <a:ea typeface="DejaVu Sans"/>
              </a:rPr>
              <a:t>Development C-AR/C-</a:t>
            </a:r>
            <a:endParaRPr lang="nl-BE" sz="500" b="0" strike="noStrike" spc="-1" dirty="0">
              <a:latin typeface="Arial"/>
            </a:endParaRPr>
          </a:p>
        </p:txBody>
      </p:sp>
      <p:sp>
        <p:nvSpPr>
          <p:cNvPr id="661" name="CustomShape 7"/>
          <p:cNvSpPr/>
          <p:nvPr/>
        </p:nvSpPr>
        <p:spPr>
          <a:xfrm>
            <a:off x="359640" y="3297014"/>
            <a:ext cx="67680" cy="240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tabLst>
                <a:tab pos="0" algn="l"/>
              </a:tabLst>
            </a:pPr>
            <a:r>
              <a:rPr lang="nl" sz="500" b="0" strike="noStrike" spc="-1" dirty="0">
                <a:solidFill>
                  <a:srgbClr val="000000"/>
                </a:solidFill>
                <a:latin typeface="Calibri"/>
                <a:ea typeface="DejaVu Sans"/>
              </a:rPr>
              <a:t>Market</a:t>
            </a:r>
            <a:endParaRPr lang="nl-BE" sz="500" b="0" strike="noStrike" spc="-1" dirty="0">
              <a:latin typeface="Arial"/>
            </a:endParaRPr>
          </a:p>
        </p:txBody>
      </p:sp>
      <p:sp>
        <p:nvSpPr>
          <p:cNvPr id="662" name="CustomShape 8"/>
          <p:cNvSpPr/>
          <p:nvPr/>
        </p:nvSpPr>
        <p:spPr>
          <a:xfrm>
            <a:off x="277200" y="3556440"/>
            <a:ext cx="365760" cy="3978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pPr>
            <a:r>
              <a:rPr lang="nl" sz="500" b="0" strike="noStrike" spc="-1" dirty="0">
                <a:solidFill>
                  <a:srgbClr val="000000"/>
                </a:solidFill>
                <a:latin typeface="Calibri"/>
                <a:ea typeface="DejaVu Sans"/>
              </a:rPr>
              <a:t>Communication</a:t>
            </a:r>
            <a:endParaRPr lang="nl-BE" sz="500" b="0" strike="noStrike" spc="-1" dirty="0">
              <a:latin typeface="Arial"/>
            </a:endParaRPr>
          </a:p>
        </p:txBody>
      </p:sp>
      <p:sp>
        <p:nvSpPr>
          <p:cNvPr id="663" name="CustomShape 9"/>
          <p:cNvSpPr/>
          <p:nvPr/>
        </p:nvSpPr>
        <p:spPr>
          <a:xfrm>
            <a:off x="161640" y="4253760"/>
            <a:ext cx="61920" cy="189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tabLst>
                <a:tab pos="0" algn="l"/>
              </a:tabLst>
            </a:pPr>
            <a:r>
              <a:rPr lang="nl" sz="500" b="0" strike="noStrike" spc="-1" dirty="0">
                <a:solidFill>
                  <a:srgbClr val="000000"/>
                </a:solidFill>
                <a:latin typeface="Calibri"/>
                <a:ea typeface="DejaVu Sans"/>
              </a:rPr>
              <a:t>NEDU</a:t>
            </a:r>
            <a:endParaRPr lang="nl-BE" sz="500" b="0" strike="noStrike" spc="-1" dirty="0">
              <a:latin typeface="Arial"/>
            </a:endParaRPr>
          </a:p>
        </p:txBody>
      </p:sp>
      <p:sp>
        <p:nvSpPr>
          <p:cNvPr id="664" name="CustomShape 10"/>
          <p:cNvSpPr/>
          <p:nvPr/>
        </p:nvSpPr>
        <p:spPr>
          <a:xfrm>
            <a:off x="450209" y="4326840"/>
            <a:ext cx="64800" cy="4276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tabLst>
                <a:tab pos="0" algn="l"/>
              </a:tabLst>
            </a:pPr>
            <a:r>
              <a:rPr lang="nl" sz="500" b="0" strike="noStrike" spc="-1" dirty="0">
                <a:solidFill>
                  <a:srgbClr val="000000"/>
                </a:solidFill>
                <a:latin typeface="Calibri"/>
                <a:ea typeface="DejaVu Sans"/>
              </a:rPr>
              <a:t>Acceptance test</a:t>
            </a:r>
            <a:endParaRPr lang="nl-BE" sz="500" b="0" strike="noStrike" spc="-1" dirty="0">
              <a:latin typeface="Arial"/>
            </a:endParaRPr>
          </a:p>
        </p:txBody>
      </p:sp>
      <p:sp>
        <p:nvSpPr>
          <p:cNvPr id="665" name="CustomShape 11"/>
          <p:cNvSpPr/>
          <p:nvPr/>
        </p:nvSpPr>
        <p:spPr>
          <a:xfrm>
            <a:off x="368460" y="5104260"/>
            <a:ext cx="64800" cy="2538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gn="ctr">
              <a:lnSpc>
                <a:spcPct val="100000"/>
              </a:lnSpc>
              <a:tabLst>
                <a:tab pos="0" algn="l"/>
              </a:tabLst>
            </a:pPr>
            <a:r>
              <a:rPr lang="nl" sz="500" b="0" strike="noStrike" spc="-1" dirty="0">
                <a:solidFill>
                  <a:srgbClr val="000000"/>
                </a:solidFill>
                <a:latin typeface="Calibri"/>
                <a:ea typeface="DejaVu Sans"/>
              </a:rPr>
              <a:t>Transition</a:t>
            </a:r>
            <a:endParaRPr lang="nl-BE" sz="500" b="0" strike="noStrike" spc="-1" dirty="0">
              <a:latin typeface="Arial"/>
            </a:endParaRPr>
          </a:p>
        </p:txBody>
      </p:sp>
      <p:sp>
        <p:nvSpPr>
          <p:cNvPr id="666" name="CustomShape 12"/>
          <p:cNvSpPr/>
          <p:nvPr/>
        </p:nvSpPr>
        <p:spPr>
          <a:xfrm>
            <a:off x="390240" y="2139840"/>
            <a:ext cx="74160" cy="153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 Jun</a:t>
            </a:r>
            <a:endParaRPr lang="nl-BE" sz="450" b="0" strike="noStrike" spc="-1" dirty="0">
              <a:latin typeface="Arial"/>
            </a:endParaRPr>
          </a:p>
        </p:txBody>
      </p:sp>
      <p:sp>
        <p:nvSpPr>
          <p:cNvPr id="667" name="CustomShape 13"/>
          <p:cNvSpPr/>
          <p:nvPr/>
        </p:nvSpPr>
        <p:spPr>
          <a:xfrm>
            <a:off x="642960" y="2121480"/>
            <a:ext cx="5868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15 Jun</a:t>
            </a:r>
            <a:endParaRPr lang="nl-BE" sz="450" b="0" strike="noStrike" spc="-1" dirty="0">
              <a:latin typeface="Arial"/>
            </a:endParaRPr>
          </a:p>
        </p:txBody>
      </p:sp>
      <p:sp>
        <p:nvSpPr>
          <p:cNvPr id="668" name="CustomShape 14"/>
          <p:cNvSpPr/>
          <p:nvPr/>
        </p:nvSpPr>
        <p:spPr>
          <a:xfrm>
            <a:off x="889920" y="2124360"/>
            <a:ext cx="5580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29 Jun</a:t>
            </a:r>
            <a:endParaRPr lang="nl-BE" sz="450" b="0" strike="noStrike" spc="-1" dirty="0">
              <a:latin typeface="Arial"/>
            </a:endParaRPr>
          </a:p>
        </p:txBody>
      </p:sp>
      <p:sp>
        <p:nvSpPr>
          <p:cNvPr id="669" name="CustomShape 15"/>
          <p:cNvSpPr/>
          <p:nvPr/>
        </p:nvSpPr>
        <p:spPr>
          <a:xfrm>
            <a:off x="1014840" y="2215800"/>
            <a:ext cx="55800" cy="770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Jul</a:t>
            </a:r>
            <a:endParaRPr lang="nl-BE" sz="450" b="0" strike="noStrike" spc="-1" dirty="0">
              <a:latin typeface="Arial"/>
            </a:endParaRPr>
          </a:p>
        </p:txBody>
      </p:sp>
      <p:sp>
        <p:nvSpPr>
          <p:cNvPr id="670" name="CustomShape 16"/>
          <p:cNvSpPr/>
          <p:nvPr/>
        </p:nvSpPr>
        <p:spPr>
          <a:xfrm>
            <a:off x="1380600" y="2197440"/>
            <a:ext cx="49680" cy="892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Oct</a:t>
            </a:r>
            <a:endParaRPr lang="nl-BE" sz="450" b="0" strike="noStrike" spc="-1" dirty="0">
              <a:latin typeface="Arial"/>
            </a:endParaRPr>
          </a:p>
        </p:txBody>
      </p:sp>
      <p:sp>
        <p:nvSpPr>
          <p:cNvPr id="671" name="CustomShape 17"/>
          <p:cNvSpPr/>
          <p:nvPr/>
        </p:nvSpPr>
        <p:spPr>
          <a:xfrm>
            <a:off x="1133640" y="2188440"/>
            <a:ext cx="52560" cy="982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Aug</a:t>
            </a:r>
            <a:endParaRPr lang="nl-BE" sz="450" b="0" strike="noStrike" spc="-1" dirty="0">
              <a:latin typeface="Arial"/>
            </a:endParaRPr>
          </a:p>
        </p:txBody>
      </p:sp>
      <p:sp>
        <p:nvSpPr>
          <p:cNvPr id="672" name="CustomShape 18"/>
          <p:cNvSpPr/>
          <p:nvPr/>
        </p:nvSpPr>
        <p:spPr>
          <a:xfrm>
            <a:off x="1749600" y="2161080"/>
            <a:ext cx="61920" cy="126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4 Jan</a:t>
            </a:r>
            <a:endParaRPr lang="nl-BE" sz="450" b="0" strike="noStrike" spc="-1" dirty="0">
              <a:latin typeface="Arial"/>
            </a:endParaRPr>
          </a:p>
        </p:txBody>
      </p:sp>
      <p:sp>
        <p:nvSpPr>
          <p:cNvPr id="673" name="CustomShape 19"/>
          <p:cNvSpPr/>
          <p:nvPr/>
        </p:nvSpPr>
        <p:spPr>
          <a:xfrm>
            <a:off x="1880640" y="2133720"/>
            <a:ext cx="49680" cy="153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11 Jan</a:t>
            </a:r>
            <a:endParaRPr lang="nl-BE" sz="450" b="0" strike="noStrike" spc="-1" dirty="0">
              <a:latin typeface="Arial"/>
            </a:endParaRPr>
          </a:p>
        </p:txBody>
      </p:sp>
      <p:sp>
        <p:nvSpPr>
          <p:cNvPr id="674" name="CustomShape 20"/>
          <p:cNvSpPr/>
          <p:nvPr/>
        </p:nvSpPr>
        <p:spPr>
          <a:xfrm>
            <a:off x="1999440" y="2130480"/>
            <a:ext cx="6192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18 Jan</a:t>
            </a:r>
            <a:endParaRPr lang="nl-BE" sz="450" b="0" strike="noStrike" spc="-1" dirty="0">
              <a:latin typeface="Arial"/>
            </a:endParaRPr>
          </a:p>
        </p:txBody>
      </p:sp>
      <p:sp>
        <p:nvSpPr>
          <p:cNvPr id="675" name="CustomShape 21"/>
          <p:cNvSpPr/>
          <p:nvPr/>
        </p:nvSpPr>
        <p:spPr>
          <a:xfrm>
            <a:off x="2249280" y="2157840"/>
            <a:ext cx="49680" cy="1288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 Feb</a:t>
            </a:r>
            <a:endParaRPr lang="nl-BE" sz="450" b="0" strike="noStrike" spc="-1" dirty="0">
              <a:latin typeface="Arial"/>
            </a:endParaRPr>
          </a:p>
        </p:txBody>
      </p:sp>
      <p:sp>
        <p:nvSpPr>
          <p:cNvPr id="676" name="CustomShape 22"/>
          <p:cNvSpPr/>
          <p:nvPr/>
        </p:nvSpPr>
        <p:spPr>
          <a:xfrm>
            <a:off x="2371320" y="2157840"/>
            <a:ext cx="49680" cy="1288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8 Feb</a:t>
            </a:r>
            <a:endParaRPr lang="nl-BE" sz="450" b="0" strike="noStrike" spc="-1" dirty="0">
              <a:latin typeface="Arial"/>
            </a:endParaRPr>
          </a:p>
        </p:txBody>
      </p:sp>
      <p:sp>
        <p:nvSpPr>
          <p:cNvPr id="677" name="CustomShape 23"/>
          <p:cNvSpPr/>
          <p:nvPr/>
        </p:nvSpPr>
        <p:spPr>
          <a:xfrm>
            <a:off x="2496240" y="2127600"/>
            <a:ext cx="5256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15 Feb</a:t>
            </a:r>
            <a:endParaRPr lang="nl-BE" sz="450" b="0" strike="noStrike" spc="-1" dirty="0">
              <a:latin typeface="Arial"/>
            </a:endParaRPr>
          </a:p>
        </p:txBody>
      </p:sp>
      <p:sp>
        <p:nvSpPr>
          <p:cNvPr id="678" name="CustomShape 24"/>
          <p:cNvSpPr/>
          <p:nvPr/>
        </p:nvSpPr>
        <p:spPr>
          <a:xfrm>
            <a:off x="2621160" y="2130480"/>
            <a:ext cx="55800" cy="156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22 Feb</a:t>
            </a:r>
            <a:endParaRPr lang="nl-BE" sz="450" b="0" strike="noStrike" spc="-1" dirty="0">
              <a:latin typeface="Arial"/>
            </a:endParaRPr>
          </a:p>
        </p:txBody>
      </p:sp>
      <p:sp>
        <p:nvSpPr>
          <p:cNvPr id="679" name="CustomShape 25"/>
          <p:cNvSpPr/>
          <p:nvPr/>
        </p:nvSpPr>
        <p:spPr>
          <a:xfrm>
            <a:off x="2746080" y="2145960"/>
            <a:ext cx="52560" cy="141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 Mar</a:t>
            </a:r>
            <a:endParaRPr lang="nl-BE" sz="450" b="0" strike="noStrike" spc="-1" dirty="0">
              <a:latin typeface="Arial"/>
            </a:endParaRPr>
          </a:p>
        </p:txBody>
      </p:sp>
      <p:sp>
        <p:nvSpPr>
          <p:cNvPr id="680" name="CustomShape 26"/>
          <p:cNvSpPr/>
          <p:nvPr/>
        </p:nvSpPr>
        <p:spPr>
          <a:xfrm>
            <a:off x="2993040" y="2121480"/>
            <a:ext cx="5256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15 Mar</a:t>
            </a:r>
            <a:endParaRPr lang="nl-BE" sz="450" b="0" strike="noStrike" spc="-1" dirty="0">
              <a:latin typeface="Arial"/>
            </a:endParaRPr>
          </a:p>
        </p:txBody>
      </p:sp>
      <p:sp>
        <p:nvSpPr>
          <p:cNvPr id="681" name="CustomShape 27"/>
          <p:cNvSpPr/>
          <p:nvPr/>
        </p:nvSpPr>
        <p:spPr>
          <a:xfrm>
            <a:off x="3121200" y="2118240"/>
            <a:ext cx="49680" cy="168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22 Mar</a:t>
            </a:r>
            <a:endParaRPr lang="nl-BE" sz="450" b="0" strike="noStrike" spc="-1" dirty="0">
              <a:latin typeface="Arial"/>
            </a:endParaRPr>
          </a:p>
        </p:txBody>
      </p:sp>
      <p:sp>
        <p:nvSpPr>
          <p:cNvPr id="682" name="CustomShape 28"/>
          <p:cNvSpPr/>
          <p:nvPr/>
        </p:nvSpPr>
        <p:spPr>
          <a:xfrm>
            <a:off x="3249000" y="2115360"/>
            <a:ext cx="4356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29 Mar</a:t>
            </a:r>
            <a:endParaRPr lang="nl-BE" sz="450" b="0" strike="noStrike" spc="-1" dirty="0">
              <a:latin typeface="Arial"/>
            </a:endParaRPr>
          </a:p>
        </p:txBody>
      </p:sp>
      <p:sp>
        <p:nvSpPr>
          <p:cNvPr id="683" name="CustomShape 29"/>
          <p:cNvSpPr/>
          <p:nvPr/>
        </p:nvSpPr>
        <p:spPr>
          <a:xfrm>
            <a:off x="3495960" y="2127600"/>
            <a:ext cx="4644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12 Apr</a:t>
            </a:r>
            <a:endParaRPr lang="nl-BE" sz="450" b="0" strike="noStrike" spc="-1" dirty="0">
              <a:latin typeface="Arial"/>
            </a:endParaRPr>
          </a:p>
        </p:txBody>
      </p:sp>
      <p:sp>
        <p:nvSpPr>
          <p:cNvPr id="684" name="CustomShape 30"/>
          <p:cNvSpPr/>
          <p:nvPr/>
        </p:nvSpPr>
        <p:spPr>
          <a:xfrm>
            <a:off x="3618000" y="2127600"/>
            <a:ext cx="5256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19 Apr</a:t>
            </a:r>
            <a:endParaRPr lang="nl-BE" sz="450" b="0" strike="noStrike" spc="-1" dirty="0">
              <a:latin typeface="Arial"/>
            </a:endParaRPr>
          </a:p>
        </p:txBody>
      </p:sp>
      <p:sp>
        <p:nvSpPr>
          <p:cNvPr id="685" name="CustomShape 31"/>
          <p:cNvSpPr/>
          <p:nvPr/>
        </p:nvSpPr>
        <p:spPr>
          <a:xfrm>
            <a:off x="3863520" y="2151360"/>
            <a:ext cx="49680" cy="135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3 May</a:t>
            </a:r>
            <a:endParaRPr lang="nl-BE" sz="450" b="0" strike="noStrike" spc="-1" dirty="0">
              <a:latin typeface="Arial"/>
            </a:endParaRPr>
          </a:p>
        </p:txBody>
      </p:sp>
      <p:sp>
        <p:nvSpPr>
          <p:cNvPr id="686" name="CustomShape 32"/>
          <p:cNvSpPr/>
          <p:nvPr/>
        </p:nvSpPr>
        <p:spPr>
          <a:xfrm>
            <a:off x="3996000" y="2118240"/>
            <a:ext cx="52560" cy="168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10 May</a:t>
            </a:r>
            <a:endParaRPr lang="nl-BE" sz="450" b="0" strike="noStrike" spc="-1" dirty="0">
              <a:latin typeface="Arial"/>
            </a:endParaRPr>
          </a:p>
        </p:txBody>
      </p:sp>
      <p:sp>
        <p:nvSpPr>
          <p:cNvPr id="687" name="CustomShape 33"/>
          <p:cNvSpPr/>
          <p:nvPr/>
        </p:nvSpPr>
        <p:spPr>
          <a:xfrm>
            <a:off x="4117680" y="2121480"/>
            <a:ext cx="5580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17 May</a:t>
            </a:r>
            <a:endParaRPr lang="nl-BE" sz="450" b="0" strike="noStrike" spc="-1" dirty="0">
              <a:latin typeface="Arial"/>
            </a:endParaRPr>
          </a:p>
        </p:txBody>
      </p:sp>
      <p:sp>
        <p:nvSpPr>
          <p:cNvPr id="688" name="CustomShape 34"/>
          <p:cNvSpPr/>
          <p:nvPr/>
        </p:nvSpPr>
        <p:spPr>
          <a:xfrm>
            <a:off x="4361760" y="2115360"/>
            <a:ext cx="4968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31 May</a:t>
            </a:r>
            <a:endParaRPr lang="nl-BE" sz="450" b="0" strike="noStrike" spc="-1" dirty="0">
              <a:latin typeface="Arial"/>
            </a:endParaRPr>
          </a:p>
        </p:txBody>
      </p:sp>
      <p:sp>
        <p:nvSpPr>
          <p:cNvPr id="689" name="CustomShape 35"/>
          <p:cNvSpPr/>
          <p:nvPr/>
        </p:nvSpPr>
        <p:spPr>
          <a:xfrm>
            <a:off x="4611600" y="2127600"/>
            <a:ext cx="5256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14 Jun</a:t>
            </a:r>
            <a:endParaRPr lang="nl-BE" sz="450" b="0" strike="noStrike" spc="-1" dirty="0">
              <a:latin typeface="Arial"/>
            </a:endParaRPr>
          </a:p>
        </p:txBody>
      </p:sp>
      <p:sp>
        <p:nvSpPr>
          <p:cNvPr id="690" name="CustomShape 36"/>
          <p:cNvSpPr/>
          <p:nvPr/>
        </p:nvSpPr>
        <p:spPr>
          <a:xfrm>
            <a:off x="4733280" y="2127600"/>
            <a:ext cx="5256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21 Jun</a:t>
            </a:r>
            <a:endParaRPr lang="nl-BE" sz="450" b="0" strike="noStrike" spc="-1" dirty="0">
              <a:latin typeface="Arial"/>
            </a:endParaRPr>
          </a:p>
        </p:txBody>
      </p:sp>
      <p:sp>
        <p:nvSpPr>
          <p:cNvPr id="691" name="CustomShape 37"/>
          <p:cNvSpPr/>
          <p:nvPr/>
        </p:nvSpPr>
        <p:spPr>
          <a:xfrm>
            <a:off x="4861440" y="2130480"/>
            <a:ext cx="52560" cy="156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28 Jun</a:t>
            </a:r>
            <a:endParaRPr lang="nl-BE" sz="450" b="0" strike="noStrike" spc="-1" dirty="0">
              <a:latin typeface="Arial"/>
            </a:endParaRPr>
          </a:p>
        </p:txBody>
      </p:sp>
      <p:sp>
        <p:nvSpPr>
          <p:cNvPr id="692" name="CustomShape 38"/>
          <p:cNvSpPr/>
          <p:nvPr/>
        </p:nvSpPr>
        <p:spPr>
          <a:xfrm>
            <a:off x="4983480" y="2176200"/>
            <a:ext cx="52560" cy="1137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5 Jul</a:t>
            </a:r>
            <a:endParaRPr lang="nl-BE" sz="450" b="0" strike="noStrike" spc="-1" dirty="0">
              <a:latin typeface="Arial"/>
            </a:endParaRPr>
          </a:p>
        </p:txBody>
      </p:sp>
      <p:sp>
        <p:nvSpPr>
          <p:cNvPr id="693" name="CustomShape 39"/>
          <p:cNvSpPr/>
          <p:nvPr/>
        </p:nvSpPr>
        <p:spPr>
          <a:xfrm>
            <a:off x="5102280" y="2145960"/>
            <a:ext cx="61920" cy="147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12 Jul</a:t>
            </a:r>
            <a:endParaRPr lang="nl-BE" sz="450" b="0" strike="noStrike" spc="-1" dirty="0">
              <a:latin typeface="Arial"/>
            </a:endParaRPr>
          </a:p>
        </p:txBody>
      </p:sp>
      <p:sp>
        <p:nvSpPr>
          <p:cNvPr id="694" name="CustomShape 40"/>
          <p:cNvSpPr/>
          <p:nvPr/>
        </p:nvSpPr>
        <p:spPr>
          <a:xfrm>
            <a:off x="5230440" y="2145960"/>
            <a:ext cx="55800" cy="141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19 Jul</a:t>
            </a:r>
            <a:endParaRPr lang="nl-BE" sz="450" b="0" strike="noStrike" spc="-1" dirty="0">
              <a:latin typeface="Arial"/>
            </a:endParaRPr>
          </a:p>
        </p:txBody>
      </p:sp>
      <p:sp>
        <p:nvSpPr>
          <p:cNvPr id="695" name="CustomShape 41"/>
          <p:cNvSpPr/>
          <p:nvPr/>
        </p:nvSpPr>
        <p:spPr>
          <a:xfrm>
            <a:off x="5352120" y="2151720"/>
            <a:ext cx="58680" cy="135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26 Jul</a:t>
            </a:r>
            <a:endParaRPr lang="nl-BE" sz="450" b="0" strike="noStrike" spc="-1" dirty="0">
              <a:latin typeface="Arial"/>
            </a:endParaRPr>
          </a:p>
        </p:txBody>
      </p:sp>
      <p:sp>
        <p:nvSpPr>
          <p:cNvPr id="696" name="CustomShape 42"/>
          <p:cNvSpPr/>
          <p:nvPr/>
        </p:nvSpPr>
        <p:spPr>
          <a:xfrm>
            <a:off x="5477040" y="2142720"/>
            <a:ext cx="58680" cy="147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 Aug</a:t>
            </a:r>
            <a:endParaRPr lang="nl-BE" sz="450" b="0" strike="noStrike" spc="-1" dirty="0">
              <a:latin typeface="Arial"/>
            </a:endParaRPr>
          </a:p>
        </p:txBody>
      </p:sp>
      <p:sp>
        <p:nvSpPr>
          <p:cNvPr id="697" name="CustomShape 43"/>
          <p:cNvSpPr/>
          <p:nvPr/>
        </p:nvSpPr>
        <p:spPr>
          <a:xfrm>
            <a:off x="5601960" y="2145960"/>
            <a:ext cx="55800" cy="141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9 Aug</a:t>
            </a:r>
            <a:endParaRPr lang="nl-BE" sz="450" b="0" strike="noStrike" spc="-1" dirty="0">
              <a:latin typeface="Arial"/>
            </a:endParaRPr>
          </a:p>
        </p:txBody>
      </p:sp>
      <p:sp>
        <p:nvSpPr>
          <p:cNvPr id="698" name="CustomShape 44"/>
          <p:cNvSpPr/>
          <p:nvPr/>
        </p:nvSpPr>
        <p:spPr>
          <a:xfrm>
            <a:off x="5730120" y="2121480"/>
            <a:ext cx="5256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16 Aug</a:t>
            </a:r>
            <a:endParaRPr lang="nl-BE" sz="450" b="0" strike="noStrike" spc="-1" dirty="0">
              <a:latin typeface="Arial"/>
            </a:endParaRPr>
          </a:p>
        </p:txBody>
      </p:sp>
      <p:sp>
        <p:nvSpPr>
          <p:cNvPr id="699" name="CustomShape 45"/>
          <p:cNvSpPr/>
          <p:nvPr/>
        </p:nvSpPr>
        <p:spPr>
          <a:xfrm>
            <a:off x="5986080" y="2115360"/>
            <a:ext cx="52560" cy="174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30 Aug</a:t>
            </a:r>
            <a:endParaRPr lang="nl-BE" sz="450" b="0" strike="noStrike" spc="-1" dirty="0">
              <a:latin typeface="Arial"/>
            </a:endParaRPr>
          </a:p>
        </p:txBody>
      </p:sp>
      <p:sp>
        <p:nvSpPr>
          <p:cNvPr id="700" name="CustomShape 46"/>
          <p:cNvSpPr/>
          <p:nvPr/>
        </p:nvSpPr>
        <p:spPr>
          <a:xfrm>
            <a:off x="6257520" y="2118240"/>
            <a:ext cx="49680" cy="174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13 Sep</a:t>
            </a:r>
            <a:endParaRPr lang="nl-BE" sz="450" b="0" strike="noStrike" spc="-1" dirty="0">
              <a:latin typeface="Arial"/>
            </a:endParaRPr>
          </a:p>
        </p:txBody>
      </p:sp>
      <p:sp>
        <p:nvSpPr>
          <p:cNvPr id="701" name="CustomShape 47"/>
          <p:cNvSpPr/>
          <p:nvPr/>
        </p:nvSpPr>
        <p:spPr>
          <a:xfrm>
            <a:off x="6391440" y="2121480"/>
            <a:ext cx="55800" cy="168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20 Sep</a:t>
            </a:r>
            <a:endParaRPr lang="nl-BE" sz="450" b="0" strike="noStrike" spc="-1" dirty="0">
              <a:latin typeface="Arial"/>
            </a:endParaRPr>
          </a:p>
        </p:txBody>
      </p:sp>
      <p:sp>
        <p:nvSpPr>
          <p:cNvPr id="702" name="CustomShape 48"/>
          <p:cNvSpPr/>
          <p:nvPr/>
        </p:nvSpPr>
        <p:spPr>
          <a:xfrm>
            <a:off x="6665760" y="2154960"/>
            <a:ext cx="49680" cy="135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4 Oct</a:t>
            </a:r>
            <a:endParaRPr lang="nl-BE" sz="450" b="0" strike="noStrike" spc="-1" dirty="0">
              <a:latin typeface="Arial"/>
            </a:endParaRPr>
          </a:p>
        </p:txBody>
      </p:sp>
      <p:sp>
        <p:nvSpPr>
          <p:cNvPr id="703" name="CustomShape 49"/>
          <p:cNvSpPr/>
          <p:nvPr/>
        </p:nvSpPr>
        <p:spPr>
          <a:xfrm>
            <a:off x="6806160" y="2121480"/>
            <a:ext cx="4968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11 Oct</a:t>
            </a:r>
            <a:endParaRPr lang="nl-BE" sz="450" b="0" strike="noStrike" spc="-1" dirty="0">
              <a:latin typeface="Arial"/>
            </a:endParaRPr>
          </a:p>
        </p:txBody>
      </p:sp>
      <p:sp>
        <p:nvSpPr>
          <p:cNvPr id="704" name="CustomShape 50"/>
          <p:cNvSpPr/>
          <p:nvPr/>
        </p:nvSpPr>
        <p:spPr>
          <a:xfrm>
            <a:off x="6973560" y="2121480"/>
            <a:ext cx="5256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18 Oct</a:t>
            </a:r>
            <a:endParaRPr lang="nl-BE" sz="450" b="0" strike="noStrike" spc="-1" dirty="0">
              <a:latin typeface="Arial"/>
            </a:endParaRPr>
          </a:p>
        </p:txBody>
      </p:sp>
      <p:sp>
        <p:nvSpPr>
          <p:cNvPr id="705" name="CustomShape 51"/>
          <p:cNvSpPr/>
          <p:nvPr/>
        </p:nvSpPr>
        <p:spPr>
          <a:xfrm>
            <a:off x="7107840" y="2121480"/>
            <a:ext cx="5256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25 Oct</a:t>
            </a:r>
            <a:endParaRPr lang="nl-BE" sz="450" b="0" strike="noStrike" spc="-1" dirty="0">
              <a:latin typeface="Arial"/>
            </a:endParaRPr>
          </a:p>
        </p:txBody>
      </p:sp>
      <p:sp>
        <p:nvSpPr>
          <p:cNvPr id="706" name="CustomShape 52"/>
          <p:cNvSpPr/>
          <p:nvPr/>
        </p:nvSpPr>
        <p:spPr>
          <a:xfrm>
            <a:off x="7245000" y="2136600"/>
            <a:ext cx="46440" cy="150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 Nov</a:t>
            </a:r>
            <a:endParaRPr lang="nl-BE" sz="450" b="0" strike="noStrike" spc="-1" dirty="0">
              <a:latin typeface="Arial"/>
            </a:endParaRPr>
          </a:p>
        </p:txBody>
      </p:sp>
      <p:sp>
        <p:nvSpPr>
          <p:cNvPr id="707" name="CustomShape 53"/>
          <p:cNvSpPr/>
          <p:nvPr/>
        </p:nvSpPr>
        <p:spPr>
          <a:xfrm>
            <a:off x="7516440" y="2115360"/>
            <a:ext cx="5580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15 Nov</a:t>
            </a:r>
            <a:endParaRPr lang="nl-BE" sz="450" b="0" strike="noStrike" spc="-1" dirty="0">
              <a:latin typeface="Arial"/>
            </a:endParaRPr>
          </a:p>
        </p:txBody>
      </p:sp>
      <p:sp>
        <p:nvSpPr>
          <p:cNvPr id="708" name="CustomShape 54"/>
          <p:cNvSpPr/>
          <p:nvPr/>
        </p:nvSpPr>
        <p:spPr>
          <a:xfrm>
            <a:off x="7656480" y="2112120"/>
            <a:ext cx="43560" cy="174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22 Nov</a:t>
            </a:r>
            <a:endParaRPr lang="nl-BE" sz="450" b="0" strike="noStrike" spc="-1" dirty="0">
              <a:latin typeface="Arial"/>
            </a:endParaRPr>
          </a:p>
        </p:txBody>
      </p:sp>
      <p:sp>
        <p:nvSpPr>
          <p:cNvPr id="709" name="CustomShape 55"/>
          <p:cNvSpPr/>
          <p:nvPr/>
        </p:nvSpPr>
        <p:spPr>
          <a:xfrm>
            <a:off x="7793640" y="2109240"/>
            <a:ext cx="49680" cy="1778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29 Nov</a:t>
            </a:r>
            <a:endParaRPr lang="nl-BE" sz="450" b="0" strike="noStrike" spc="-1" dirty="0">
              <a:latin typeface="Arial"/>
            </a:endParaRPr>
          </a:p>
        </p:txBody>
      </p:sp>
      <p:sp>
        <p:nvSpPr>
          <p:cNvPr id="710" name="CustomShape 56"/>
          <p:cNvSpPr/>
          <p:nvPr/>
        </p:nvSpPr>
        <p:spPr>
          <a:xfrm>
            <a:off x="7924680" y="2151720"/>
            <a:ext cx="46440" cy="135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6 Dec</a:t>
            </a:r>
            <a:endParaRPr lang="nl-BE" sz="450" b="0" strike="noStrike" spc="-1" dirty="0">
              <a:latin typeface="Arial"/>
            </a:endParaRPr>
          </a:p>
        </p:txBody>
      </p:sp>
      <p:sp>
        <p:nvSpPr>
          <p:cNvPr id="711" name="CustomShape 57"/>
          <p:cNvSpPr/>
          <p:nvPr/>
        </p:nvSpPr>
        <p:spPr>
          <a:xfrm>
            <a:off x="8071200" y="2121480"/>
            <a:ext cx="5256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13 Dec</a:t>
            </a:r>
            <a:endParaRPr lang="nl-BE" sz="450" b="0" strike="noStrike" spc="-1" dirty="0">
              <a:latin typeface="Arial"/>
            </a:endParaRPr>
          </a:p>
        </p:txBody>
      </p:sp>
      <p:sp>
        <p:nvSpPr>
          <p:cNvPr id="712" name="CustomShape 58"/>
          <p:cNvSpPr/>
          <p:nvPr/>
        </p:nvSpPr>
        <p:spPr>
          <a:xfrm>
            <a:off x="8208360" y="2121480"/>
            <a:ext cx="5256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20 Dec</a:t>
            </a:r>
            <a:endParaRPr lang="nl-BE" sz="450" b="0" strike="noStrike" spc="-1" dirty="0">
              <a:latin typeface="Arial"/>
            </a:endParaRPr>
          </a:p>
        </p:txBody>
      </p:sp>
      <p:sp>
        <p:nvSpPr>
          <p:cNvPr id="713" name="CustomShape 59"/>
          <p:cNvSpPr/>
          <p:nvPr/>
        </p:nvSpPr>
        <p:spPr>
          <a:xfrm>
            <a:off x="8339400" y="2118240"/>
            <a:ext cx="5256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27 Dec</a:t>
            </a:r>
            <a:endParaRPr lang="nl-BE" sz="450" b="0" strike="noStrike" spc="-1" dirty="0">
              <a:latin typeface="Arial"/>
            </a:endParaRPr>
          </a:p>
        </p:txBody>
      </p:sp>
      <p:sp>
        <p:nvSpPr>
          <p:cNvPr id="714" name="CustomShape 60"/>
          <p:cNvSpPr/>
          <p:nvPr/>
        </p:nvSpPr>
        <p:spPr>
          <a:xfrm>
            <a:off x="8613000" y="2130480"/>
            <a:ext cx="58680" cy="156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10 Jan</a:t>
            </a:r>
            <a:endParaRPr lang="nl-BE" sz="450" b="0" strike="noStrike" spc="-1" dirty="0">
              <a:latin typeface="Arial"/>
            </a:endParaRPr>
          </a:p>
        </p:txBody>
      </p:sp>
      <p:sp>
        <p:nvSpPr>
          <p:cNvPr id="715" name="CustomShape 61"/>
          <p:cNvSpPr/>
          <p:nvPr/>
        </p:nvSpPr>
        <p:spPr>
          <a:xfrm>
            <a:off x="8753760" y="2133720"/>
            <a:ext cx="55800" cy="156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17 Jan</a:t>
            </a:r>
            <a:endParaRPr lang="nl-BE" sz="450" b="0" strike="noStrike" spc="-1" dirty="0">
              <a:latin typeface="Arial"/>
            </a:endParaRPr>
          </a:p>
        </p:txBody>
      </p:sp>
      <p:sp>
        <p:nvSpPr>
          <p:cNvPr id="716" name="CustomShape 62"/>
          <p:cNvSpPr/>
          <p:nvPr/>
        </p:nvSpPr>
        <p:spPr>
          <a:xfrm>
            <a:off x="8880480" y="2133360"/>
            <a:ext cx="52560" cy="150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24 Jan</a:t>
            </a:r>
            <a:endParaRPr lang="nl-BE" sz="450" b="0" strike="noStrike" spc="-1" dirty="0">
              <a:latin typeface="Arial"/>
            </a:endParaRPr>
          </a:p>
        </p:txBody>
      </p:sp>
      <p:sp>
        <p:nvSpPr>
          <p:cNvPr id="717" name="CustomShape 63"/>
          <p:cNvSpPr/>
          <p:nvPr/>
        </p:nvSpPr>
        <p:spPr>
          <a:xfrm>
            <a:off x="9017640" y="2133360"/>
            <a:ext cx="55800" cy="150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31 Jan</a:t>
            </a:r>
            <a:endParaRPr lang="nl-BE" sz="450" b="0" strike="noStrike" spc="-1" dirty="0">
              <a:latin typeface="Arial"/>
            </a:endParaRPr>
          </a:p>
        </p:txBody>
      </p:sp>
      <p:sp>
        <p:nvSpPr>
          <p:cNvPr id="718" name="CustomShape 64"/>
          <p:cNvSpPr/>
          <p:nvPr/>
        </p:nvSpPr>
        <p:spPr>
          <a:xfrm>
            <a:off x="9148680" y="2151360"/>
            <a:ext cx="52560" cy="132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7 Feb</a:t>
            </a:r>
            <a:endParaRPr lang="nl-BE" sz="450" b="0" strike="noStrike" spc="-1" dirty="0">
              <a:latin typeface="Arial"/>
            </a:endParaRPr>
          </a:p>
        </p:txBody>
      </p:sp>
      <p:sp>
        <p:nvSpPr>
          <p:cNvPr id="719" name="CustomShape 65"/>
          <p:cNvSpPr/>
          <p:nvPr/>
        </p:nvSpPr>
        <p:spPr>
          <a:xfrm>
            <a:off x="9293400" y="2127600"/>
            <a:ext cx="5868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14 Feb</a:t>
            </a:r>
            <a:endParaRPr lang="nl-BE" sz="450" b="0" strike="noStrike" spc="-1" dirty="0">
              <a:latin typeface="Arial"/>
            </a:endParaRPr>
          </a:p>
        </p:txBody>
      </p:sp>
      <p:sp>
        <p:nvSpPr>
          <p:cNvPr id="720" name="CustomShape 66"/>
          <p:cNvSpPr/>
          <p:nvPr/>
        </p:nvSpPr>
        <p:spPr>
          <a:xfrm>
            <a:off x="9433440" y="2124360"/>
            <a:ext cx="5868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21 Feb</a:t>
            </a:r>
            <a:endParaRPr lang="nl-BE" sz="450" b="0" strike="noStrike" spc="-1" dirty="0">
              <a:latin typeface="Arial"/>
            </a:endParaRPr>
          </a:p>
        </p:txBody>
      </p:sp>
      <p:sp>
        <p:nvSpPr>
          <p:cNvPr id="721" name="CustomShape 67"/>
          <p:cNvSpPr/>
          <p:nvPr/>
        </p:nvSpPr>
        <p:spPr>
          <a:xfrm>
            <a:off x="9560160" y="2124000"/>
            <a:ext cx="4968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28 Feb</a:t>
            </a:r>
            <a:endParaRPr lang="nl-BE" sz="450" b="0" strike="noStrike" spc="-1" dirty="0">
              <a:latin typeface="Arial"/>
            </a:endParaRPr>
          </a:p>
        </p:txBody>
      </p:sp>
      <p:sp>
        <p:nvSpPr>
          <p:cNvPr id="722" name="CustomShape 68"/>
          <p:cNvSpPr/>
          <p:nvPr/>
        </p:nvSpPr>
        <p:spPr>
          <a:xfrm>
            <a:off x="9700200" y="2139480"/>
            <a:ext cx="49680" cy="144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7 Feb</a:t>
            </a:r>
            <a:endParaRPr lang="nl-BE" sz="450" b="0" strike="noStrike" spc="-1" dirty="0">
              <a:latin typeface="Arial"/>
            </a:endParaRPr>
          </a:p>
        </p:txBody>
      </p:sp>
      <p:sp>
        <p:nvSpPr>
          <p:cNvPr id="723" name="CustomShape 69"/>
          <p:cNvSpPr/>
          <p:nvPr/>
        </p:nvSpPr>
        <p:spPr>
          <a:xfrm>
            <a:off x="9834480" y="2111760"/>
            <a:ext cx="52560" cy="174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14 Mar</a:t>
            </a:r>
            <a:endParaRPr lang="nl-BE" sz="450" b="0" strike="noStrike" spc="-1" dirty="0">
              <a:latin typeface="Arial"/>
            </a:endParaRPr>
          </a:p>
        </p:txBody>
      </p:sp>
      <p:sp>
        <p:nvSpPr>
          <p:cNvPr id="724" name="CustomShape 70"/>
          <p:cNvSpPr/>
          <p:nvPr/>
        </p:nvSpPr>
        <p:spPr>
          <a:xfrm>
            <a:off x="9974520" y="2115000"/>
            <a:ext cx="4644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21 Mar</a:t>
            </a:r>
            <a:endParaRPr lang="nl-BE" sz="450" b="0" strike="noStrike" spc="-1" dirty="0">
              <a:latin typeface="Arial"/>
            </a:endParaRPr>
          </a:p>
        </p:txBody>
      </p:sp>
      <p:sp>
        <p:nvSpPr>
          <p:cNvPr id="725" name="CustomShape 71"/>
          <p:cNvSpPr/>
          <p:nvPr/>
        </p:nvSpPr>
        <p:spPr>
          <a:xfrm>
            <a:off x="10108800" y="2117880"/>
            <a:ext cx="4644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28 Mar</a:t>
            </a:r>
            <a:endParaRPr lang="nl-BE" sz="450" b="0" strike="noStrike" spc="-1" dirty="0">
              <a:latin typeface="Arial"/>
            </a:endParaRPr>
          </a:p>
        </p:txBody>
      </p:sp>
      <p:sp>
        <p:nvSpPr>
          <p:cNvPr id="726" name="CustomShape 72"/>
          <p:cNvSpPr/>
          <p:nvPr/>
        </p:nvSpPr>
        <p:spPr>
          <a:xfrm>
            <a:off x="10386360" y="2127600"/>
            <a:ext cx="4644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11 Apr</a:t>
            </a:r>
            <a:endParaRPr lang="nl-BE" sz="450" b="0" strike="noStrike" spc="-1" dirty="0">
              <a:latin typeface="Arial"/>
            </a:endParaRPr>
          </a:p>
        </p:txBody>
      </p:sp>
      <p:sp>
        <p:nvSpPr>
          <p:cNvPr id="727" name="CustomShape 73"/>
          <p:cNvSpPr/>
          <p:nvPr/>
        </p:nvSpPr>
        <p:spPr>
          <a:xfrm>
            <a:off x="10520640" y="2130480"/>
            <a:ext cx="52560" cy="156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18 Apr</a:t>
            </a:r>
            <a:endParaRPr lang="nl-BE" sz="450" b="0" strike="noStrike" spc="-1" dirty="0">
              <a:latin typeface="Arial"/>
            </a:endParaRPr>
          </a:p>
        </p:txBody>
      </p:sp>
      <p:sp>
        <p:nvSpPr>
          <p:cNvPr id="728" name="CustomShape 74"/>
          <p:cNvSpPr/>
          <p:nvPr/>
        </p:nvSpPr>
        <p:spPr>
          <a:xfrm>
            <a:off x="10793160" y="2145240"/>
            <a:ext cx="52560" cy="1378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 May</a:t>
            </a:r>
            <a:endParaRPr lang="nl-BE" sz="450" b="0" strike="noStrike" spc="-1" dirty="0">
              <a:latin typeface="Arial"/>
            </a:endParaRPr>
          </a:p>
        </p:txBody>
      </p:sp>
      <p:sp>
        <p:nvSpPr>
          <p:cNvPr id="729" name="CustomShape 75"/>
          <p:cNvSpPr/>
          <p:nvPr/>
        </p:nvSpPr>
        <p:spPr>
          <a:xfrm>
            <a:off x="10257480" y="231912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730" name="CustomShape 76"/>
          <p:cNvSpPr/>
          <p:nvPr/>
        </p:nvSpPr>
        <p:spPr>
          <a:xfrm>
            <a:off x="9984960" y="2315520"/>
            <a:ext cx="89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731" name="CustomShape 77"/>
          <p:cNvSpPr/>
          <p:nvPr/>
        </p:nvSpPr>
        <p:spPr>
          <a:xfrm>
            <a:off x="1743480" y="2325600"/>
            <a:ext cx="98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a:t>
            </a:r>
            <a:endParaRPr lang="nl-BE" sz="400" b="0" strike="noStrike" spc="-1">
              <a:latin typeface="Arial"/>
            </a:endParaRPr>
          </a:p>
        </p:txBody>
      </p:sp>
      <p:sp>
        <p:nvSpPr>
          <p:cNvPr id="732" name="CustomShape 78"/>
          <p:cNvSpPr/>
          <p:nvPr/>
        </p:nvSpPr>
        <p:spPr>
          <a:xfrm>
            <a:off x="1868400" y="2325600"/>
            <a:ext cx="9540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a:t>
            </a:r>
            <a:endParaRPr lang="nl-BE" sz="400" b="0" strike="noStrike" spc="-1">
              <a:latin typeface="Arial"/>
            </a:endParaRPr>
          </a:p>
        </p:txBody>
      </p:sp>
      <p:sp>
        <p:nvSpPr>
          <p:cNvPr id="733" name="CustomShape 79"/>
          <p:cNvSpPr/>
          <p:nvPr/>
        </p:nvSpPr>
        <p:spPr>
          <a:xfrm>
            <a:off x="1993320" y="2322720"/>
            <a:ext cx="95400" cy="46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3</a:t>
            </a:r>
            <a:endParaRPr lang="nl-BE" sz="400" b="0" strike="noStrike" spc="-1">
              <a:latin typeface="Arial"/>
            </a:endParaRPr>
          </a:p>
        </p:txBody>
      </p:sp>
      <p:sp>
        <p:nvSpPr>
          <p:cNvPr id="734" name="CustomShape 80"/>
          <p:cNvSpPr/>
          <p:nvPr/>
        </p:nvSpPr>
        <p:spPr>
          <a:xfrm>
            <a:off x="2240280" y="2322720"/>
            <a:ext cx="98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5</a:t>
            </a:r>
            <a:endParaRPr lang="nl-BE" sz="400" b="0" strike="noStrike" spc="-1">
              <a:latin typeface="Arial"/>
            </a:endParaRPr>
          </a:p>
        </p:txBody>
      </p:sp>
      <p:sp>
        <p:nvSpPr>
          <p:cNvPr id="735" name="CustomShape 81"/>
          <p:cNvSpPr/>
          <p:nvPr/>
        </p:nvSpPr>
        <p:spPr>
          <a:xfrm>
            <a:off x="2490120" y="2322360"/>
            <a:ext cx="921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7</a:t>
            </a:r>
            <a:endParaRPr lang="nl-BE" sz="400" b="0" strike="noStrike" spc="-1">
              <a:latin typeface="Arial"/>
            </a:endParaRPr>
          </a:p>
        </p:txBody>
      </p:sp>
      <p:sp>
        <p:nvSpPr>
          <p:cNvPr id="736" name="CustomShape 82"/>
          <p:cNvSpPr/>
          <p:nvPr/>
        </p:nvSpPr>
        <p:spPr>
          <a:xfrm>
            <a:off x="2862000" y="2319480"/>
            <a:ext cx="11052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10</a:t>
            </a:r>
            <a:endParaRPr lang="nl-BE" sz="400" b="0" strike="noStrike" spc="-1">
              <a:latin typeface="Arial"/>
            </a:endParaRPr>
          </a:p>
        </p:txBody>
      </p:sp>
      <p:sp>
        <p:nvSpPr>
          <p:cNvPr id="737" name="CustomShape 83"/>
          <p:cNvSpPr/>
          <p:nvPr/>
        </p:nvSpPr>
        <p:spPr>
          <a:xfrm>
            <a:off x="2986920" y="2319480"/>
            <a:ext cx="113760" cy="435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11</a:t>
            </a:r>
            <a:endParaRPr lang="nl-BE" sz="400" b="0" strike="noStrike" spc="-1">
              <a:latin typeface="Arial"/>
            </a:endParaRPr>
          </a:p>
        </p:txBody>
      </p:sp>
      <p:sp>
        <p:nvSpPr>
          <p:cNvPr id="738" name="CustomShape 84"/>
          <p:cNvSpPr/>
          <p:nvPr/>
        </p:nvSpPr>
        <p:spPr>
          <a:xfrm>
            <a:off x="310572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12</a:t>
            </a:r>
            <a:endParaRPr lang="nl-BE" sz="400" b="0" strike="noStrike" spc="-1">
              <a:latin typeface="Arial"/>
            </a:endParaRPr>
          </a:p>
        </p:txBody>
      </p:sp>
      <p:sp>
        <p:nvSpPr>
          <p:cNvPr id="739" name="CustomShape 85"/>
          <p:cNvSpPr/>
          <p:nvPr/>
        </p:nvSpPr>
        <p:spPr>
          <a:xfrm>
            <a:off x="323064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13</a:t>
            </a:r>
            <a:endParaRPr lang="nl-BE" sz="400" b="0" strike="noStrike" spc="-1">
              <a:latin typeface="Arial"/>
            </a:endParaRPr>
          </a:p>
        </p:txBody>
      </p:sp>
      <p:sp>
        <p:nvSpPr>
          <p:cNvPr id="740" name="CustomShape 86"/>
          <p:cNvSpPr/>
          <p:nvPr/>
        </p:nvSpPr>
        <p:spPr>
          <a:xfrm>
            <a:off x="335592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14</a:t>
            </a:r>
            <a:endParaRPr lang="nl-BE" sz="400" b="0" strike="noStrike" spc="-1">
              <a:latin typeface="Arial"/>
            </a:endParaRPr>
          </a:p>
        </p:txBody>
      </p:sp>
      <p:sp>
        <p:nvSpPr>
          <p:cNvPr id="741" name="CustomShape 87"/>
          <p:cNvSpPr/>
          <p:nvPr/>
        </p:nvSpPr>
        <p:spPr>
          <a:xfrm>
            <a:off x="3480840" y="2325600"/>
            <a:ext cx="113760" cy="345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15</a:t>
            </a:r>
            <a:endParaRPr lang="nl-BE" sz="400" b="0" strike="noStrike" spc="-1">
              <a:latin typeface="Arial"/>
            </a:endParaRPr>
          </a:p>
        </p:txBody>
      </p:sp>
      <p:sp>
        <p:nvSpPr>
          <p:cNvPr id="742" name="CustomShape 88"/>
          <p:cNvSpPr/>
          <p:nvPr/>
        </p:nvSpPr>
        <p:spPr>
          <a:xfrm>
            <a:off x="360576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16</a:t>
            </a:r>
            <a:endParaRPr lang="nl-BE" sz="400" b="0" strike="noStrike" spc="-1">
              <a:latin typeface="Arial"/>
            </a:endParaRPr>
          </a:p>
        </p:txBody>
      </p:sp>
      <p:sp>
        <p:nvSpPr>
          <p:cNvPr id="743" name="CustomShape 89"/>
          <p:cNvSpPr/>
          <p:nvPr/>
        </p:nvSpPr>
        <p:spPr>
          <a:xfrm>
            <a:off x="372780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17</a:t>
            </a:r>
            <a:endParaRPr lang="nl-BE" sz="400" b="0" strike="noStrike" spc="-1">
              <a:latin typeface="Arial"/>
            </a:endParaRPr>
          </a:p>
        </p:txBody>
      </p:sp>
      <p:sp>
        <p:nvSpPr>
          <p:cNvPr id="744" name="CustomShape 90"/>
          <p:cNvSpPr/>
          <p:nvPr/>
        </p:nvSpPr>
        <p:spPr>
          <a:xfrm>
            <a:off x="385272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18</a:t>
            </a:r>
            <a:endParaRPr lang="nl-BE" sz="400" b="0" strike="noStrike" spc="-1">
              <a:latin typeface="Arial"/>
            </a:endParaRPr>
          </a:p>
        </p:txBody>
      </p:sp>
      <p:sp>
        <p:nvSpPr>
          <p:cNvPr id="745" name="CustomShape 91"/>
          <p:cNvSpPr/>
          <p:nvPr/>
        </p:nvSpPr>
        <p:spPr>
          <a:xfrm>
            <a:off x="397764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19</a:t>
            </a:r>
            <a:endParaRPr lang="nl-BE" sz="400" b="0" strike="noStrike" spc="-1">
              <a:latin typeface="Arial"/>
            </a:endParaRPr>
          </a:p>
        </p:txBody>
      </p:sp>
      <p:sp>
        <p:nvSpPr>
          <p:cNvPr id="746" name="CustomShape 92"/>
          <p:cNvSpPr/>
          <p:nvPr/>
        </p:nvSpPr>
        <p:spPr>
          <a:xfrm>
            <a:off x="409932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20</a:t>
            </a:r>
            <a:endParaRPr lang="nl-BE" sz="400" b="0" strike="noStrike" spc="-1">
              <a:latin typeface="Arial"/>
            </a:endParaRPr>
          </a:p>
        </p:txBody>
      </p:sp>
      <p:sp>
        <p:nvSpPr>
          <p:cNvPr id="747" name="CustomShape 93"/>
          <p:cNvSpPr/>
          <p:nvPr/>
        </p:nvSpPr>
        <p:spPr>
          <a:xfrm>
            <a:off x="423072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21</a:t>
            </a:r>
            <a:endParaRPr lang="nl-BE" sz="400" b="0" strike="noStrike" spc="-1">
              <a:latin typeface="Arial"/>
            </a:endParaRPr>
          </a:p>
        </p:txBody>
      </p:sp>
      <p:sp>
        <p:nvSpPr>
          <p:cNvPr id="748" name="CustomShape 94"/>
          <p:cNvSpPr/>
          <p:nvPr/>
        </p:nvSpPr>
        <p:spPr>
          <a:xfrm>
            <a:off x="435564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22</a:t>
            </a:r>
            <a:endParaRPr lang="nl-BE" sz="400" b="0" strike="noStrike" spc="-1">
              <a:latin typeface="Arial"/>
            </a:endParaRPr>
          </a:p>
        </p:txBody>
      </p:sp>
      <p:sp>
        <p:nvSpPr>
          <p:cNvPr id="749" name="CustomShape 95"/>
          <p:cNvSpPr/>
          <p:nvPr/>
        </p:nvSpPr>
        <p:spPr>
          <a:xfrm>
            <a:off x="448056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23</a:t>
            </a:r>
            <a:endParaRPr lang="nl-BE" sz="400" b="0" strike="noStrike" spc="-1">
              <a:latin typeface="Arial"/>
            </a:endParaRPr>
          </a:p>
        </p:txBody>
      </p:sp>
      <p:sp>
        <p:nvSpPr>
          <p:cNvPr id="750" name="CustomShape 96"/>
          <p:cNvSpPr/>
          <p:nvPr/>
        </p:nvSpPr>
        <p:spPr>
          <a:xfrm>
            <a:off x="4602600" y="2322360"/>
            <a:ext cx="116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24</a:t>
            </a:r>
            <a:endParaRPr lang="nl-BE" sz="400" b="0" strike="noStrike" spc="-1">
              <a:latin typeface="Arial"/>
            </a:endParaRPr>
          </a:p>
        </p:txBody>
      </p:sp>
      <p:sp>
        <p:nvSpPr>
          <p:cNvPr id="751" name="CustomShape 97"/>
          <p:cNvSpPr/>
          <p:nvPr/>
        </p:nvSpPr>
        <p:spPr>
          <a:xfrm>
            <a:off x="472752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25</a:t>
            </a:r>
            <a:endParaRPr lang="nl-BE" sz="400" b="0" strike="noStrike" spc="-1">
              <a:latin typeface="Arial"/>
            </a:endParaRPr>
          </a:p>
        </p:txBody>
      </p:sp>
      <p:sp>
        <p:nvSpPr>
          <p:cNvPr id="752" name="CustomShape 98"/>
          <p:cNvSpPr/>
          <p:nvPr/>
        </p:nvSpPr>
        <p:spPr>
          <a:xfrm>
            <a:off x="485244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26</a:t>
            </a:r>
            <a:endParaRPr lang="nl-BE" sz="400" b="0" strike="noStrike" spc="-1">
              <a:latin typeface="Arial"/>
            </a:endParaRPr>
          </a:p>
        </p:txBody>
      </p:sp>
      <p:sp>
        <p:nvSpPr>
          <p:cNvPr id="753" name="CustomShape 99"/>
          <p:cNvSpPr/>
          <p:nvPr/>
        </p:nvSpPr>
        <p:spPr>
          <a:xfrm>
            <a:off x="497736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27</a:t>
            </a:r>
            <a:endParaRPr lang="nl-BE" sz="400" b="0" strike="noStrike" spc="-1">
              <a:latin typeface="Arial"/>
            </a:endParaRPr>
          </a:p>
        </p:txBody>
      </p:sp>
      <p:sp>
        <p:nvSpPr>
          <p:cNvPr id="754" name="CustomShape 100"/>
          <p:cNvSpPr/>
          <p:nvPr/>
        </p:nvSpPr>
        <p:spPr>
          <a:xfrm>
            <a:off x="5099400" y="2322360"/>
            <a:ext cx="116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28</a:t>
            </a:r>
            <a:endParaRPr lang="nl-BE" sz="400" b="0" strike="noStrike" spc="-1">
              <a:latin typeface="Arial"/>
            </a:endParaRPr>
          </a:p>
        </p:txBody>
      </p:sp>
      <p:sp>
        <p:nvSpPr>
          <p:cNvPr id="755" name="CustomShape 101"/>
          <p:cNvSpPr/>
          <p:nvPr/>
        </p:nvSpPr>
        <p:spPr>
          <a:xfrm>
            <a:off x="5221440" y="231624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29</a:t>
            </a:r>
            <a:endParaRPr lang="nl-BE" sz="400" b="0" strike="noStrike" spc="-1">
              <a:latin typeface="Arial"/>
            </a:endParaRPr>
          </a:p>
        </p:txBody>
      </p:sp>
      <p:sp>
        <p:nvSpPr>
          <p:cNvPr id="756" name="CustomShape 102"/>
          <p:cNvSpPr/>
          <p:nvPr/>
        </p:nvSpPr>
        <p:spPr>
          <a:xfrm>
            <a:off x="5349240" y="232236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30</a:t>
            </a:r>
            <a:endParaRPr lang="nl-BE" sz="400" b="0" strike="noStrike" spc="-1">
              <a:latin typeface="Arial"/>
            </a:endParaRPr>
          </a:p>
        </p:txBody>
      </p:sp>
      <p:sp>
        <p:nvSpPr>
          <p:cNvPr id="757" name="CustomShape 103"/>
          <p:cNvSpPr/>
          <p:nvPr/>
        </p:nvSpPr>
        <p:spPr>
          <a:xfrm>
            <a:off x="5474160" y="232560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31</a:t>
            </a:r>
            <a:endParaRPr lang="nl-BE" sz="400" b="0" strike="noStrike" spc="-1">
              <a:latin typeface="Arial"/>
            </a:endParaRPr>
          </a:p>
        </p:txBody>
      </p:sp>
      <p:sp>
        <p:nvSpPr>
          <p:cNvPr id="758" name="CustomShape 104"/>
          <p:cNvSpPr/>
          <p:nvPr/>
        </p:nvSpPr>
        <p:spPr>
          <a:xfrm>
            <a:off x="5596200" y="2325600"/>
            <a:ext cx="116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32</a:t>
            </a:r>
            <a:endParaRPr lang="nl-BE" sz="400" b="0" strike="noStrike" spc="-1">
              <a:latin typeface="Arial"/>
            </a:endParaRPr>
          </a:p>
        </p:txBody>
      </p:sp>
      <p:sp>
        <p:nvSpPr>
          <p:cNvPr id="759" name="CustomShape 105"/>
          <p:cNvSpPr/>
          <p:nvPr/>
        </p:nvSpPr>
        <p:spPr>
          <a:xfrm>
            <a:off x="5721120" y="2325600"/>
            <a:ext cx="1137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33</a:t>
            </a:r>
            <a:endParaRPr lang="nl-BE" sz="400" b="0" strike="noStrike" spc="-1">
              <a:latin typeface="Arial"/>
            </a:endParaRPr>
          </a:p>
        </p:txBody>
      </p:sp>
      <p:sp>
        <p:nvSpPr>
          <p:cNvPr id="760" name="CustomShape 106"/>
          <p:cNvSpPr/>
          <p:nvPr/>
        </p:nvSpPr>
        <p:spPr>
          <a:xfrm>
            <a:off x="5855040" y="2325600"/>
            <a:ext cx="101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wk34</a:t>
            </a:r>
            <a:endParaRPr lang="nl-BE" sz="400" b="0" strike="noStrike" spc="-1">
              <a:latin typeface="Arial"/>
            </a:endParaRPr>
          </a:p>
        </p:txBody>
      </p:sp>
      <p:sp>
        <p:nvSpPr>
          <p:cNvPr id="761" name="CustomShape 107"/>
          <p:cNvSpPr/>
          <p:nvPr/>
        </p:nvSpPr>
        <p:spPr>
          <a:xfrm>
            <a:off x="5986440" y="2325600"/>
            <a:ext cx="110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wk35</a:t>
            </a:r>
            <a:endParaRPr lang="nl-BE" sz="400" b="0" strike="noStrike" spc="-1">
              <a:latin typeface="Arial"/>
            </a:endParaRPr>
          </a:p>
        </p:txBody>
      </p:sp>
      <p:sp>
        <p:nvSpPr>
          <p:cNvPr id="762" name="CustomShape 108"/>
          <p:cNvSpPr/>
          <p:nvPr/>
        </p:nvSpPr>
        <p:spPr>
          <a:xfrm>
            <a:off x="6126480" y="232560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wk36</a:t>
            </a:r>
            <a:endParaRPr lang="nl-BE" sz="400" b="0" strike="noStrike" spc="-1">
              <a:latin typeface="Arial"/>
            </a:endParaRPr>
          </a:p>
        </p:txBody>
      </p:sp>
      <p:sp>
        <p:nvSpPr>
          <p:cNvPr id="763" name="CustomShape 109"/>
          <p:cNvSpPr/>
          <p:nvPr/>
        </p:nvSpPr>
        <p:spPr>
          <a:xfrm>
            <a:off x="6263640" y="232560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wk37</a:t>
            </a:r>
            <a:endParaRPr lang="nl-BE" sz="400" b="0" strike="noStrike" spc="-1">
              <a:latin typeface="Arial"/>
            </a:endParaRPr>
          </a:p>
        </p:txBody>
      </p:sp>
      <p:sp>
        <p:nvSpPr>
          <p:cNvPr id="764" name="CustomShape 110"/>
          <p:cNvSpPr/>
          <p:nvPr/>
        </p:nvSpPr>
        <p:spPr>
          <a:xfrm>
            <a:off x="6403680" y="2325600"/>
            <a:ext cx="9828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wk38</a:t>
            </a:r>
            <a:endParaRPr lang="nl-BE" sz="400" b="0" strike="noStrike" spc="-1">
              <a:latin typeface="Arial"/>
            </a:endParaRPr>
          </a:p>
        </p:txBody>
      </p:sp>
      <p:sp>
        <p:nvSpPr>
          <p:cNvPr id="765" name="CustomShape 111"/>
          <p:cNvSpPr/>
          <p:nvPr/>
        </p:nvSpPr>
        <p:spPr>
          <a:xfrm>
            <a:off x="6537960" y="232560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wk39</a:t>
            </a:r>
            <a:endParaRPr lang="nl-BE" sz="400" b="0" strike="noStrike" spc="-1">
              <a:latin typeface="Arial"/>
            </a:endParaRPr>
          </a:p>
        </p:txBody>
      </p:sp>
      <p:sp>
        <p:nvSpPr>
          <p:cNvPr id="766" name="CustomShape 112"/>
          <p:cNvSpPr/>
          <p:nvPr/>
        </p:nvSpPr>
        <p:spPr>
          <a:xfrm>
            <a:off x="6821280" y="232236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wk41</a:t>
            </a:r>
            <a:endParaRPr lang="nl-BE" sz="400" b="0" strike="noStrike" spc="-1">
              <a:latin typeface="Arial"/>
            </a:endParaRPr>
          </a:p>
        </p:txBody>
      </p:sp>
      <p:sp>
        <p:nvSpPr>
          <p:cNvPr id="767" name="CustomShape 113"/>
          <p:cNvSpPr/>
          <p:nvPr/>
        </p:nvSpPr>
        <p:spPr>
          <a:xfrm>
            <a:off x="6970680" y="2322360"/>
            <a:ext cx="107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wk42</a:t>
            </a:r>
            <a:endParaRPr lang="nl-BE" sz="400" b="0" strike="noStrike" spc="-1">
              <a:latin typeface="Arial"/>
            </a:endParaRPr>
          </a:p>
        </p:txBody>
      </p:sp>
      <p:sp>
        <p:nvSpPr>
          <p:cNvPr id="768" name="CustomShape 114"/>
          <p:cNvSpPr/>
          <p:nvPr/>
        </p:nvSpPr>
        <p:spPr>
          <a:xfrm>
            <a:off x="7107840" y="2322360"/>
            <a:ext cx="107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wk43</a:t>
            </a:r>
            <a:endParaRPr lang="nl-BE" sz="400" b="0" strike="noStrike" spc="-1">
              <a:latin typeface="Arial"/>
            </a:endParaRPr>
          </a:p>
        </p:txBody>
      </p:sp>
      <p:sp>
        <p:nvSpPr>
          <p:cNvPr id="769" name="CustomShape 115"/>
          <p:cNvSpPr/>
          <p:nvPr/>
        </p:nvSpPr>
        <p:spPr>
          <a:xfrm>
            <a:off x="7379280" y="2322360"/>
            <a:ext cx="107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wk45</a:t>
            </a:r>
            <a:endParaRPr lang="nl-BE" sz="400" b="0" strike="noStrike" spc="-1">
              <a:latin typeface="Arial"/>
            </a:endParaRPr>
          </a:p>
        </p:txBody>
      </p:sp>
      <p:sp>
        <p:nvSpPr>
          <p:cNvPr id="770" name="CustomShape 116"/>
          <p:cNvSpPr/>
          <p:nvPr/>
        </p:nvSpPr>
        <p:spPr>
          <a:xfrm>
            <a:off x="7656480" y="2322360"/>
            <a:ext cx="101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wk47</a:t>
            </a:r>
            <a:endParaRPr lang="nl-BE" sz="400" b="0" strike="noStrike" spc="-1">
              <a:latin typeface="Arial"/>
            </a:endParaRPr>
          </a:p>
        </p:txBody>
      </p:sp>
      <p:sp>
        <p:nvSpPr>
          <p:cNvPr id="771" name="CustomShape 117"/>
          <p:cNvSpPr/>
          <p:nvPr/>
        </p:nvSpPr>
        <p:spPr>
          <a:xfrm>
            <a:off x="8067960" y="232200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wk50</a:t>
            </a:r>
            <a:endParaRPr lang="nl-BE" sz="400" b="0" strike="noStrike" spc="-1">
              <a:latin typeface="Arial"/>
            </a:endParaRPr>
          </a:p>
        </p:txBody>
      </p:sp>
      <p:sp>
        <p:nvSpPr>
          <p:cNvPr id="772" name="CustomShape 118"/>
          <p:cNvSpPr/>
          <p:nvPr/>
        </p:nvSpPr>
        <p:spPr>
          <a:xfrm>
            <a:off x="8202240" y="2322000"/>
            <a:ext cx="107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wk51</a:t>
            </a:r>
            <a:endParaRPr lang="nl-BE" sz="400" b="0" strike="noStrike" spc="-1">
              <a:latin typeface="Arial"/>
            </a:endParaRPr>
          </a:p>
        </p:txBody>
      </p:sp>
      <p:sp>
        <p:nvSpPr>
          <p:cNvPr id="773" name="CustomShape 119"/>
          <p:cNvSpPr/>
          <p:nvPr/>
        </p:nvSpPr>
        <p:spPr>
          <a:xfrm>
            <a:off x="8336160" y="2322000"/>
            <a:ext cx="110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wk52</a:t>
            </a:r>
            <a:endParaRPr lang="nl-BE" sz="400" b="0" strike="noStrike" spc="-1">
              <a:latin typeface="Arial"/>
            </a:endParaRPr>
          </a:p>
        </p:txBody>
      </p:sp>
      <p:sp>
        <p:nvSpPr>
          <p:cNvPr id="774" name="CustomShape 120"/>
          <p:cNvSpPr/>
          <p:nvPr/>
        </p:nvSpPr>
        <p:spPr>
          <a:xfrm>
            <a:off x="8488800" y="2322000"/>
            <a:ext cx="8316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wk1</a:t>
            </a:r>
            <a:endParaRPr lang="nl-BE" sz="400" b="0" strike="noStrike" spc="-1">
              <a:latin typeface="Arial"/>
            </a:endParaRPr>
          </a:p>
        </p:txBody>
      </p:sp>
      <p:sp>
        <p:nvSpPr>
          <p:cNvPr id="775" name="CustomShape 121"/>
          <p:cNvSpPr/>
          <p:nvPr/>
        </p:nvSpPr>
        <p:spPr>
          <a:xfrm>
            <a:off x="8622720" y="2318760"/>
            <a:ext cx="8640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wk2</a:t>
            </a:r>
            <a:endParaRPr lang="nl-BE" sz="400" b="0" strike="noStrike" spc="-1">
              <a:latin typeface="Arial"/>
            </a:endParaRPr>
          </a:p>
        </p:txBody>
      </p:sp>
      <p:sp>
        <p:nvSpPr>
          <p:cNvPr id="776" name="CustomShape 122"/>
          <p:cNvSpPr/>
          <p:nvPr/>
        </p:nvSpPr>
        <p:spPr>
          <a:xfrm>
            <a:off x="8759880" y="2318760"/>
            <a:ext cx="8316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wk3</a:t>
            </a:r>
            <a:endParaRPr lang="nl-BE" sz="400" b="0" strike="noStrike" spc="-1">
              <a:latin typeface="Arial"/>
            </a:endParaRPr>
          </a:p>
        </p:txBody>
      </p:sp>
      <p:sp>
        <p:nvSpPr>
          <p:cNvPr id="777" name="CustomShape 123"/>
          <p:cNvSpPr/>
          <p:nvPr/>
        </p:nvSpPr>
        <p:spPr>
          <a:xfrm>
            <a:off x="813600" y="1712880"/>
            <a:ext cx="311760" cy="1656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tabLst>
                <a:tab pos="0" algn="l"/>
              </a:tabLst>
            </a:pPr>
            <a:r>
              <a:rPr lang="nl" sz="500" b="0" strike="noStrike" spc="-1">
                <a:solidFill>
                  <a:srgbClr val="00B050"/>
                </a:solidFill>
                <a:latin typeface="Calibri"/>
                <a:ea typeface="DejaVu Sans"/>
              </a:rPr>
              <a:t>T1</a:t>
            </a:r>
            <a:endParaRPr lang="nl-BE" sz="500" b="0" strike="noStrike" spc="-1">
              <a:latin typeface="Arial"/>
            </a:endParaRPr>
          </a:p>
          <a:p>
            <a:pPr algn="ctr">
              <a:lnSpc>
                <a:spcPct val="100000"/>
              </a:lnSpc>
              <a:tabLst>
                <a:tab pos="0" algn="l"/>
              </a:tabLst>
            </a:pPr>
            <a:r>
              <a:rPr lang="nl" sz="500" b="0" strike="noStrike" spc="-1">
                <a:solidFill>
                  <a:srgbClr val="00B050"/>
                </a:solidFill>
                <a:latin typeface="Calibri"/>
                <a:ea typeface="DejaVu Sans"/>
              </a:rPr>
              <a:t>1 July 2020</a:t>
            </a:r>
            <a:endParaRPr lang="nl-BE" sz="500" b="0" strike="noStrike" spc="-1">
              <a:latin typeface="Arial"/>
            </a:endParaRPr>
          </a:p>
        </p:txBody>
      </p:sp>
      <p:sp>
        <p:nvSpPr>
          <p:cNvPr id="778" name="CustomShape 124"/>
          <p:cNvSpPr/>
          <p:nvPr/>
        </p:nvSpPr>
        <p:spPr>
          <a:xfrm>
            <a:off x="1167480" y="1716120"/>
            <a:ext cx="378720" cy="1440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nl" sz="500" b="0" strike="noStrike" spc="-1">
                <a:solidFill>
                  <a:srgbClr val="00B050"/>
                </a:solidFill>
                <a:latin typeface="Calibri"/>
                <a:ea typeface="DejaVu Sans"/>
              </a:rPr>
              <a:t>T1'</a:t>
            </a:r>
            <a:endParaRPr lang="nl-BE" sz="500" b="0" strike="noStrike" spc="-1">
              <a:latin typeface="Arial"/>
            </a:endParaRPr>
          </a:p>
          <a:p>
            <a:pPr algn="ctr">
              <a:lnSpc>
                <a:spcPct val="100000"/>
              </a:lnSpc>
            </a:pPr>
            <a:r>
              <a:rPr lang="nl" sz="500" b="0" strike="noStrike" spc="-1">
                <a:solidFill>
                  <a:srgbClr val="00B050"/>
                </a:solidFill>
                <a:latin typeface="Calibri"/>
                <a:ea typeface="DejaVu Sans"/>
              </a:rPr>
              <a:t>30 Sept 2020</a:t>
            </a:r>
            <a:endParaRPr lang="nl-BE" sz="500" b="0" strike="noStrike" spc="-1">
              <a:latin typeface="Arial"/>
            </a:endParaRPr>
          </a:p>
        </p:txBody>
      </p:sp>
      <p:sp>
        <p:nvSpPr>
          <p:cNvPr id="779" name="CustomShape 125"/>
          <p:cNvSpPr/>
          <p:nvPr/>
        </p:nvSpPr>
        <p:spPr>
          <a:xfrm>
            <a:off x="7534800" y="1695240"/>
            <a:ext cx="540360" cy="13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tabLst>
                <a:tab pos="0" algn="l"/>
              </a:tabLst>
            </a:pPr>
            <a:r>
              <a:rPr lang="nl" sz="500" b="0" strike="noStrike" spc="-1">
                <a:solidFill>
                  <a:srgbClr val="00B050"/>
                </a:solidFill>
                <a:latin typeface="Calibri"/>
                <a:ea typeface="DejaVu Sans"/>
              </a:rPr>
              <a:t>T2'</a:t>
            </a:r>
            <a:endParaRPr lang="nl-BE" sz="500" b="0" strike="noStrike" spc="-1">
              <a:latin typeface="Arial"/>
            </a:endParaRPr>
          </a:p>
          <a:p>
            <a:pPr algn="ctr">
              <a:lnSpc>
                <a:spcPct val="100000"/>
              </a:lnSpc>
              <a:tabLst>
                <a:tab pos="0" algn="l"/>
              </a:tabLst>
            </a:pPr>
            <a:r>
              <a:rPr lang="nl" sz="500" b="0" strike="noStrike" spc="-1">
                <a:solidFill>
                  <a:srgbClr val="00B050"/>
                </a:solidFill>
                <a:latin typeface="Calibri"/>
                <a:ea typeface="DejaVu Sans"/>
              </a:rPr>
              <a:t>29 November 2021</a:t>
            </a:r>
            <a:endParaRPr lang="nl-BE" sz="500" b="0" strike="noStrike" spc="-1">
              <a:latin typeface="Arial"/>
            </a:endParaRPr>
          </a:p>
        </p:txBody>
      </p:sp>
      <p:sp>
        <p:nvSpPr>
          <p:cNvPr id="780" name="CustomShape 126"/>
          <p:cNvSpPr/>
          <p:nvPr/>
        </p:nvSpPr>
        <p:spPr>
          <a:xfrm>
            <a:off x="8244720" y="1694520"/>
            <a:ext cx="390960" cy="156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nl" sz="500" b="0" strike="noStrike" spc="-1">
                <a:solidFill>
                  <a:srgbClr val="00B050"/>
                </a:solidFill>
                <a:latin typeface="Calibri"/>
                <a:ea typeface="DejaVu Sans"/>
              </a:rPr>
              <a:t>T2</a:t>
            </a:r>
            <a:endParaRPr lang="nl-BE" sz="500" b="0" strike="noStrike" spc="-1">
              <a:latin typeface="Arial"/>
            </a:endParaRPr>
          </a:p>
          <a:p>
            <a:pPr algn="ctr">
              <a:lnSpc>
                <a:spcPct val="100000"/>
              </a:lnSpc>
            </a:pPr>
            <a:r>
              <a:rPr lang="nl" sz="500" b="0" strike="noStrike" spc="-1">
                <a:solidFill>
                  <a:srgbClr val="00B050"/>
                </a:solidFill>
                <a:latin typeface="Calibri"/>
                <a:ea typeface="DejaVu Sans"/>
              </a:rPr>
              <a:t>3 January 2022</a:t>
            </a:r>
            <a:endParaRPr lang="nl-BE" sz="500" b="0" strike="noStrike" spc="-1">
              <a:latin typeface="Arial"/>
            </a:endParaRPr>
          </a:p>
        </p:txBody>
      </p:sp>
      <p:sp>
        <p:nvSpPr>
          <p:cNvPr id="781" name="CustomShape 127"/>
          <p:cNvSpPr/>
          <p:nvPr/>
        </p:nvSpPr>
        <p:spPr>
          <a:xfrm>
            <a:off x="9759600" y="1691640"/>
            <a:ext cx="421560" cy="1594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tabLst>
                <a:tab pos="0" algn="l"/>
              </a:tabLst>
            </a:pPr>
            <a:r>
              <a:rPr lang="nl" sz="500" b="0" strike="noStrike" spc="-1">
                <a:solidFill>
                  <a:srgbClr val="00B050"/>
                </a:solidFill>
                <a:latin typeface="Calibri"/>
                <a:ea typeface="DejaVu Sans"/>
              </a:rPr>
              <a:t>Go Live</a:t>
            </a:r>
            <a:endParaRPr lang="nl-BE" sz="500" b="0" strike="noStrike" spc="-1">
              <a:latin typeface="Arial"/>
            </a:endParaRPr>
          </a:p>
          <a:p>
            <a:pPr algn="ctr">
              <a:lnSpc>
                <a:spcPct val="100000"/>
              </a:lnSpc>
              <a:tabLst>
                <a:tab pos="0" algn="l"/>
              </a:tabLst>
            </a:pPr>
            <a:r>
              <a:rPr lang="nl" sz="500" b="0" strike="noStrike" spc="-1">
                <a:solidFill>
                  <a:srgbClr val="00B050"/>
                </a:solidFill>
                <a:latin typeface="Calibri"/>
                <a:ea typeface="DejaVu Sans"/>
              </a:rPr>
              <a:t>19 March 2022</a:t>
            </a:r>
            <a:endParaRPr lang="nl-BE" sz="500" b="0" strike="noStrike" spc="-1">
              <a:latin typeface="Arial"/>
            </a:endParaRPr>
          </a:p>
        </p:txBody>
      </p:sp>
      <p:sp>
        <p:nvSpPr>
          <p:cNvPr id="782" name="CustomShape 128"/>
          <p:cNvSpPr/>
          <p:nvPr/>
        </p:nvSpPr>
        <p:spPr>
          <a:xfrm>
            <a:off x="8625960" y="3057120"/>
            <a:ext cx="555480" cy="709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50" b="1" strike="noStrike" spc="-1">
                <a:solidFill>
                  <a:srgbClr val="000000"/>
                </a:solidFill>
                <a:latin typeface="Calibri"/>
                <a:ea typeface="DejaVu Sans"/>
              </a:rPr>
              <a:t>qualification MMC-hub</a:t>
            </a:r>
            <a:endParaRPr lang="nl-BE" sz="450" b="0" strike="noStrike" spc="-1">
              <a:latin typeface="Arial"/>
            </a:endParaRPr>
          </a:p>
        </p:txBody>
      </p:sp>
      <p:sp>
        <p:nvSpPr>
          <p:cNvPr id="783" name="CustomShape 129"/>
          <p:cNvSpPr/>
          <p:nvPr/>
        </p:nvSpPr>
        <p:spPr>
          <a:xfrm>
            <a:off x="8958240" y="3281760"/>
            <a:ext cx="223560" cy="16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tabLst>
                <a:tab pos="0" algn="l"/>
              </a:tabLst>
            </a:pPr>
            <a:r>
              <a:rPr lang="nl" sz="400" b="1" strike="noStrike" spc="-1">
                <a:solidFill>
                  <a:srgbClr val="000000"/>
                </a:solidFill>
                <a:latin typeface="Calibri"/>
                <a:ea typeface="DejaVu Sans"/>
              </a:rPr>
              <a:t>Market readiness GO Live</a:t>
            </a:r>
            <a:endParaRPr lang="nl-BE" sz="400" b="0" strike="noStrike" spc="-1">
              <a:latin typeface="Arial"/>
            </a:endParaRPr>
          </a:p>
        </p:txBody>
      </p:sp>
      <p:sp>
        <p:nvSpPr>
          <p:cNvPr id="784" name="CustomShape 130"/>
          <p:cNvSpPr/>
          <p:nvPr/>
        </p:nvSpPr>
        <p:spPr>
          <a:xfrm>
            <a:off x="9507600" y="3556440"/>
            <a:ext cx="180720" cy="1260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tabLst>
                <a:tab pos="0" algn="l"/>
              </a:tabLst>
            </a:pPr>
            <a:r>
              <a:rPr lang="nl" sz="450" b="1" strike="noStrike" spc="-1" dirty="0">
                <a:solidFill>
                  <a:srgbClr val="000000"/>
                </a:solidFill>
                <a:latin typeface="Calibri"/>
                <a:ea typeface="DejaVu Sans"/>
              </a:rPr>
              <a:t>ALV Go Live</a:t>
            </a:r>
            <a:endParaRPr lang="nl-BE" sz="450" b="0" strike="noStrike" spc="-1" dirty="0">
              <a:latin typeface="Arial"/>
            </a:endParaRPr>
          </a:p>
        </p:txBody>
      </p:sp>
      <p:sp>
        <p:nvSpPr>
          <p:cNvPr id="785" name="CustomShape 131"/>
          <p:cNvSpPr/>
          <p:nvPr/>
        </p:nvSpPr>
        <p:spPr>
          <a:xfrm>
            <a:off x="10244160" y="3620880"/>
            <a:ext cx="253800" cy="58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450" b="1" strike="noStrike" spc="-1">
                <a:solidFill>
                  <a:srgbClr val="000000"/>
                </a:solidFill>
                <a:latin typeface="Calibri"/>
                <a:ea typeface="DejaVu Sans"/>
              </a:rPr>
              <a:t>Evaluation</a:t>
            </a:r>
            <a:endParaRPr lang="nl-BE" sz="450" b="0" strike="noStrike" spc="-1">
              <a:latin typeface="Arial"/>
            </a:endParaRPr>
          </a:p>
        </p:txBody>
      </p:sp>
      <p:sp>
        <p:nvSpPr>
          <p:cNvPr id="786" name="CustomShape 132"/>
          <p:cNvSpPr/>
          <p:nvPr/>
        </p:nvSpPr>
        <p:spPr>
          <a:xfrm>
            <a:off x="8638200" y="4034160"/>
            <a:ext cx="790200" cy="58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50" b="1" strike="noStrike" spc="-1">
                <a:solidFill>
                  <a:srgbClr val="000000"/>
                </a:solidFill>
                <a:latin typeface="Calibri"/>
                <a:ea typeface="DejaVu Sans"/>
              </a:rPr>
              <a:t>Market readiness complete GAT</a:t>
            </a:r>
            <a:endParaRPr lang="nl-BE" sz="450" b="0" strike="noStrike" spc="-1">
              <a:latin typeface="Arial"/>
            </a:endParaRPr>
          </a:p>
        </p:txBody>
      </p:sp>
      <p:sp>
        <p:nvSpPr>
          <p:cNvPr id="787" name="CustomShape 133"/>
          <p:cNvSpPr/>
          <p:nvPr/>
        </p:nvSpPr>
        <p:spPr>
          <a:xfrm>
            <a:off x="7367040" y="3057120"/>
            <a:ext cx="409320" cy="802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pPr>
            <a:r>
              <a:rPr lang="nl" sz="450" b="1" strike="noStrike" spc="-1">
                <a:solidFill>
                  <a:srgbClr val="000000"/>
                </a:solidFill>
                <a:latin typeface="Calibri"/>
                <a:ea typeface="DejaVu Sans"/>
              </a:rPr>
              <a:t>pre-qualificatione</a:t>
            </a:r>
            <a:endParaRPr lang="nl-BE" sz="450" b="0" strike="noStrike" spc="-1">
              <a:latin typeface="Arial"/>
            </a:endParaRPr>
          </a:p>
        </p:txBody>
      </p:sp>
      <p:sp>
        <p:nvSpPr>
          <p:cNvPr id="788" name="CustomShape 134"/>
          <p:cNvSpPr/>
          <p:nvPr/>
        </p:nvSpPr>
        <p:spPr>
          <a:xfrm>
            <a:off x="6924960" y="3609000"/>
            <a:ext cx="439920" cy="741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162D44"/>
                </a:solidFill>
                <a:latin typeface="Calibri"/>
                <a:ea typeface="DejaVu Sans"/>
              </a:rPr>
              <a:t>-</a:t>
            </a:r>
            <a:r>
              <a:rPr lang="nl" sz="450" b="1" strike="noStrike" spc="-1">
                <a:solidFill>
                  <a:srgbClr val="000000"/>
                </a:solidFill>
                <a:latin typeface="Calibri"/>
                <a:ea typeface="DejaVu Sans"/>
              </a:rPr>
              <a:t>Info meeting</a:t>
            </a:r>
            <a:endParaRPr lang="nl-BE" sz="450" b="0" strike="noStrike" spc="-1">
              <a:latin typeface="Arial"/>
            </a:endParaRPr>
          </a:p>
        </p:txBody>
      </p:sp>
      <p:sp>
        <p:nvSpPr>
          <p:cNvPr id="789" name="CustomShape 135"/>
          <p:cNvSpPr/>
          <p:nvPr/>
        </p:nvSpPr>
        <p:spPr>
          <a:xfrm>
            <a:off x="7877520" y="4131000"/>
            <a:ext cx="241560" cy="13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450" b="1" strike="noStrike" spc="-1">
                <a:solidFill>
                  <a:srgbClr val="000000"/>
                </a:solidFill>
                <a:latin typeface="Calibri"/>
                <a:ea typeface="DejaVu Sans"/>
              </a:rPr>
              <a:t>FAT Lead group</a:t>
            </a:r>
            <a:endParaRPr lang="nl-BE" sz="450" b="0" strike="noStrike" spc="-1">
              <a:latin typeface="Arial"/>
            </a:endParaRPr>
          </a:p>
        </p:txBody>
      </p:sp>
      <p:sp>
        <p:nvSpPr>
          <p:cNvPr id="790" name="CustomShape 136"/>
          <p:cNvSpPr/>
          <p:nvPr/>
        </p:nvSpPr>
        <p:spPr>
          <a:xfrm>
            <a:off x="8253360" y="4475880"/>
            <a:ext cx="159480" cy="19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50" b="1" strike="noStrike" spc="-1">
                <a:solidFill>
                  <a:srgbClr val="000000"/>
                </a:solidFill>
                <a:latin typeface="Calibri"/>
                <a:ea typeface="DejaVu Sans"/>
              </a:rPr>
              <a:t>Christmas recess</a:t>
            </a:r>
            <a:endParaRPr lang="nl-BE" sz="450" b="0" strike="noStrike" spc="-1">
              <a:latin typeface="Arial"/>
            </a:endParaRPr>
          </a:p>
        </p:txBody>
      </p:sp>
      <p:sp>
        <p:nvSpPr>
          <p:cNvPr id="791" name="CustomShape 137"/>
          <p:cNvSpPr/>
          <p:nvPr/>
        </p:nvSpPr>
        <p:spPr>
          <a:xfrm>
            <a:off x="7753320" y="5096160"/>
            <a:ext cx="86400" cy="558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50" b="1" strike="noStrike" spc="-1">
                <a:solidFill>
                  <a:srgbClr val="000000"/>
                </a:solidFill>
                <a:latin typeface="Calibri"/>
                <a:ea typeface="DejaVu Sans"/>
              </a:rPr>
              <a:t>DR</a:t>
            </a:r>
            <a:endParaRPr lang="nl-BE" sz="450" b="0" strike="noStrike" spc="-1">
              <a:latin typeface="Arial"/>
            </a:endParaRPr>
          </a:p>
        </p:txBody>
      </p:sp>
      <p:sp>
        <p:nvSpPr>
          <p:cNvPr id="792" name="CustomShape 138"/>
          <p:cNvSpPr/>
          <p:nvPr/>
        </p:nvSpPr>
        <p:spPr>
          <a:xfrm>
            <a:off x="8615880" y="5074920"/>
            <a:ext cx="598320" cy="58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450" b="1" strike="noStrike" spc="-1" dirty="0">
                <a:solidFill>
                  <a:srgbClr val="000000"/>
                </a:solidFill>
                <a:latin typeface="Calibri"/>
                <a:ea typeface="DejaVu Sans"/>
              </a:rPr>
              <a:t>Vrije Test Marktpartijen</a:t>
            </a:r>
            <a:endParaRPr lang="nl-BE" sz="450" b="0" strike="noStrike" spc="-1" dirty="0">
              <a:latin typeface="Arial"/>
            </a:endParaRPr>
          </a:p>
        </p:txBody>
      </p:sp>
      <p:sp>
        <p:nvSpPr>
          <p:cNvPr id="793" name="CustomShape 139"/>
          <p:cNvSpPr/>
          <p:nvPr/>
        </p:nvSpPr>
        <p:spPr>
          <a:xfrm>
            <a:off x="9345600" y="4892040"/>
            <a:ext cx="141120" cy="13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50" b="1" strike="noStrike" spc="-1">
                <a:solidFill>
                  <a:srgbClr val="000000"/>
                </a:solidFill>
                <a:latin typeface="Calibri"/>
                <a:ea typeface="DejaVu Sans"/>
              </a:rPr>
              <a:t>overrun</a:t>
            </a:r>
            <a:endParaRPr lang="nl-BE" sz="450" b="0" strike="noStrike" spc="-1">
              <a:latin typeface="Arial"/>
            </a:endParaRPr>
          </a:p>
        </p:txBody>
      </p:sp>
      <p:sp>
        <p:nvSpPr>
          <p:cNvPr id="794" name="CustomShape 140"/>
          <p:cNvSpPr/>
          <p:nvPr/>
        </p:nvSpPr>
        <p:spPr>
          <a:xfrm>
            <a:off x="9563232" y="5105520"/>
            <a:ext cx="290520" cy="122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450" b="1" strike="noStrike" spc="-1" dirty="0">
                <a:solidFill>
                  <a:srgbClr val="000000"/>
                </a:solidFill>
                <a:latin typeface="Calibri"/>
                <a:ea typeface="DejaVu Sans"/>
              </a:rPr>
              <a:t>Preparation Go Live</a:t>
            </a:r>
            <a:endParaRPr lang="nl-BE" sz="450" b="0" strike="noStrike" spc="-1" dirty="0">
              <a:latin typeface="Arial"/>
            </a:endParaRPr>
          </a:p>
        </p:txBody>
      </p:sp>
      <p:sp>
        <p:nvSpPr>
          <p:cNvPr id="795" name="CustomShape 141"/>
          <p:cNvSpPr/>
          <p:nvPr/>
        </p:nvSpPr>
        <p:spPr>
          <a:xfrm>
            <a:off x="9933480" y="5096160"/>
            <a:ext cx="187392" cy="13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50" b="1" strike="noStrike" spc="-1" dirty="0">
                <a:solidFill>
                  <a:srgbClr val="000000"/>
                </a:solidFill>
                <a:latin typeface="Calibri"/>
                <a:ea typeface="DejaVu Sans"/>
              </a:rPr>
              <a:t>Go  Live</a:t>
            </a:r>
            <a:endParaRPr lang="nl-BE" sz="450" b="0" strike="noStrike" spc="-1" dirty="0">
              <a:latin typeface="Arial"/>
            </a:endParaRPr>
          </a:p>
        </p:txBody>
      </p:sp>
      <p:sp>
        <p:nvSpPr>
          <p:cNvPr id="796" name="CustomShape 142"/>
          <p:cNvSpPr/>
          <p:nvPr/>
        </p:nvSpPr>
        <p:spPr>
          <a:xfrm>
            <a:off x="10280880" y="5315760"/>
            <a:ext cx="357480" cy="741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pPr>
            <a:r>
              <a:rPr lang="nl" sz="450" b="1" strike="noStrike" spc="-1">
                <a:solidFill>
                  <a:srgbClr val="000000"/>
                </a:solidFill>
                <a:latin typeface="Calibri"/>
                <a:ea typeface="DejaVu Sans"/>
              </a:rPr>
              <a:t>GoLive Aftercare</a:t>
            </a:r>
            <a:endParaRPr lang="nl-BE" sz="450" b="0" strike="noStrike" spc="-1">
              <a:latin typeface="Arial"/>
            </a:endParaRPr>
          </a:p>
        </p:txBody>
      </p:sp>
      <p:sp>
        <p:nvSpPr>
          <p:cNvPr id="797" name="CustomShape 143"/>
          <p:cNvSpPr/>
          <p:nvPr/>
        </p:nvSpPr>
        <p:spPr>
          <a:xfrm>
            <a:off x="5345640" y="3745440"/>
            <a:ext cx="555480" cy="558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350" b="0" strike="noStrike" spc="-1">
                <a:solidFill>
                  <a:srgbClr val="000000"/>
                </a:solidFill>
                <a:latin typeface="Calibri"/>
                <a:ea typeface="DejaVu Sans"/>
              </a:rPr>
              <a:t>Two-weekly newsletter</a:t>
            </a:r>
            <a:endParaRPr lang="nl-BE" sz="350" b="0" strike="noStrike" spc="-1">
              <a:latin typeface="Arial"/>
            </a:endParaRPr>
          </a:p>
        </p:txBody>
      </p:sp>
      <p:sp>
        <p:nvSpPr>
          <p:cNvPr id="798" name="CustomShape 144"/>
          <p:cNvSpPr/>
          <p:nvPr/>
        </p:nvSpPr>
        <p:spPr>
          <a:xfrm>
            <a:off x="5452560" y="3958560"/>
            <a:ext cx="320760" cy="58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350" b="0" strike="noStrike" spc="-1">
                <a:solidFill>
                  <a:srgbClr val="000000"/>
                </a:solidFill>
                <a:latin typeface="Calibri"/>
                <a:ea typeface="DejaVu Sans"/>
              </a:rPr>
              <a:t>FAQ &amp; Mailbox</a:t>
            </a:r>
            <a:endParaRPr lang="nl-BE" sz="350" b="0" strike="noStrike" spc="-1">
              <a:latin typeface="Arial"/>
            </a:endParaRPr>
          </a:p>
        </p:txBody>
      </p:sp>
      <p:sp>
        <p:nvSpPr>
          <p:cNvPr id="799" name="CustomShape 145"/>
          <p:cNvSpPr/>
          <p:nvPr/>
        </p:nvSpPr>
        <p:spPr>
          <a:xfrm>
            <a:off x="6391800" y="2810160"/>
            <a:ext cx="793440" cy="77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Integration tests and Chain tests</a:t>
            </a:r>
            <a:endParaRPr lang="nl-BE" sz="400" b="0" strike="noStrike" spc="-1">
              <a:latin typeface="Arial"/>
            </a:endParaRPr>
          </a:p>
        </p:txBody>
      </p:sp>
      <p:sp>
        <p:nvSpPr>
          <p:cNvPr id="800" name="CustomShape 146"/>
          <p:cNvSpPr/>
          <p:nvPr/>
        </p:nvSpPr>
        <p:spPr>
          <a:xfrm>
            <a:off x="4306680" y="2608920"/>
            <a:ext cx="586080" cy="802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50" b="1" strike="noStrike" spc="-1">
                <a:solidFill>
                  <a:srgbClr val="000000"/>
                </a:solidFill>
                <a:latin typeface="Calibri"/>
                <a:ea typeface="DejaVu Sans"/>
              </a:rPr>
              <a:t>Construction and Internal Tests</a:t>
            </a:r>
            <a:endParaRPr lang="nl-BE" sz="450" b="0" strike="noStrike" spc="-1">
              <a:latin typeface="Arial"/>
            </a:endParaRPr>
          </a:p>
        </p:txBody>
      </p:sp>
      <p:sp>
        <p:nvSpPr>
          <p:cNvPr id="801" name="CustomShape 147"/>
          <p:cNvSpPr/>
          <p:nvPr/>
        </p:nvSpPr>
        <p:spPr>
          <a:xfrm>
            <a:off x="3684960" y="3063240"/>
            <a:ext cx="607320" cy="68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pPr>
            <a:r>
              <a:rPr lang="nl" sz="450" b="1" strike="noStrike" spc="-1">
                <a:solidFill>
                  <a:srgbClr val="000000"/>
                </a:solidFill>
                <a:latin typeface="Calibri"/>
                <a:ea typeface="DejaVu Sans"/>
              </a:rPr>
              <a:t>Construction and Internal Tests</a:t>
            </a:r>
            <a:endParaRPr lang="nl-BE" sz="450" b="0" strike="noStrike" spc="-1">
              <a:latin typeface="Arial"/>
            </a:endParaRPr>
          </a:p>
        </p:txBody>
      </p:sp>
      <p:sp>
        <p:nvSpPr>
          <p:cNvPr id="802" name="CustomShape 148"/>
          <p:cNvSpPr/>
          <p:nvPr/>
        </p:nvSpPr>
        <p:spPr>
          <a:xfrm>
            <a:off x="2337840" y="3620880"/>
            <a:ext cx="485640" cy="77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50" b="1" strike="noStrike" spc="-1">
                <a:solidFill>
                  <a:srgbClr val="000000"/>
                </a:solidFill>
                <a:latin typeface="Calibri"/>
                <a:ea typeface="DejaVu Sans"/>
              </a:rPr>
              <a:t>Info meeting 1</a:t>
            </a:r>
            <a:endParaRPr lang="nl-BE" sz="450" b="0" strike="noStrike" spc="-1">
              <a:latin typeface="Arial"/>
            </a:endParaRPr>
          </a:p>
        </p:txBody>
      </p:sp>
      <p:sp>
        <p:nvSpPr>
          <p:cNvPr id="803" name="CustomShape 149"/>
          <p:cNvSpPr/>
          <p:nvPr/>
        </p:nvSpPr>
        <p:spPr>
          <a:xfrm>
            <a:off x="2453760" y="3300840"/>
            <a:ext cx="253800" cy="68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50" b="1" strike="noStrike" spc="-1" dirty="0">
                <a:solidFill>
                  <a:srgbClr val="000000"/>
                </a:solidFill>
                <a:latin typeface="Calibri"/>
                <a:ea typeface="DejaVu Sans"/>
              </a:rPr>
              <a:t>request</a:t>
            </a:r>
            <a:endParaRPr lang="nl-BE" sz="450" b="0" strike="noStrike" spc="-1" dirty="0">
              <a:latin typeface="Arial"/>
            </a:endParaRPr>
          </a:p>
        </p:txBody>
      </p:sp>
      <p:sp>
        <p:nvSpPr>
          <p:cNvPr id="804" name="CustomShape 150"/>
          <p:cNvSpPr/>
          <p:nvPr/>
        </p:nvSpPr>
        <p:spPr>
          <a:xfrm>
            <a:off x="1521000" y="3300840"/>
            <a:ext cx="226440" cy="680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50" b="1" strike="noStrike" spc="-1" dirty="0">
                <a:solidFill>
                  <a:srgbClr val="000000"/>
                </a:solidFill>
                <a:latin typeface="Calibri"/>
                <a:ea typeface="DejaVu Sans"/>
              </a:rPr>
              <a:t>request</a:t>
            </a:r>
            <a:endParaRPr lang="nl-BE" sz="450" b="0" strike="noStrike" spc="-1" dirty="0">
              <a:latin typeface="Arial"/>
            </a:endParaRPr>
          </a:p>
        </p:txBody>
      </p:sp>
      <p:sp>
        <p:nvSpPr>
          <p:cNvPr id="805" name="CustomShape 151"/>
          <p:cNvSpPr/>
          <p:nvPr/>
        </p:nvSpPr>
        <p:spPr>
          <a:xfrm>
            <a:off x="870120" y="3038760"/>
            <a:ext cx="217440" cy="1260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450" b="1" strike="noStrike" spc="-1">
                <a:solidFill>
                  <a:srgbClr val="000000"/>
                </a:solidFill>
                <a:latin typeface="Calibri"/>
                <a:ea typeface="DejaVu Sans"/>
              </a:rPr>
              <a:t>Business Needs</a:t>
            </a:r>
            <a:endParaRPr lang="nl-BE" sz="450" b="0" strike="noStrike" spc="-1">
              <a:latin typeface="Arial"/>
            </a:endParaRPr>
          </a:p>
        </p:txBody>
      </p:sp>
      <p:sp>
        <p:nvSpPr>
          <p:cNvPr id="806" name="CustomShape 152"/>
          <p:cNvSpPr/>
          <p:nvPr/>
        </p:nvSpPr>
        <p:spPr>
          <a:xfrm>
            <a:off x="531720" y="3029760"/>
            <a:ext cx="220320" cy="13500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50" b="1" strike="noStrike" spc="-1">
                <a:solidFill>
                  <a:srgbClr val="000000"/>
                </a:solidFill>
                <a:latin typeface="Calibri"/>
                <a:ea typeface="DejaVu Sans"/>
              </a:rPr>
              <a:t>Impact Analysis</a:t>
            </a:r>
            <a:endParaRPr lang="nl-BE" sz="450" b="0" strike="noStrike" spc="-1">
              <a:latin typeface="Arial"/>
            </a:endParaRPr>
          </a:p>
        </p:txBody>
      </p:sp>
      <p:sp>
        <p:nvSpPr>
          <p:cNvPr id="807" name="CustomShape 153"/>
          <p:cNvSpPr/>
          <p:nvPr/>
        </p:nvSpPr>
        <p:spPr>
          <a:xfrm>
            <a:off x="531720" y="2583000"/>
            <a:ext cx="220320" cy="1411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50" b="1" strike="noStrike" spc="-1">
                <a:solidFill>
                  <a:srgbClr val="000000"/>
                </a:solidFill>
                <a:latin typeface="Calibri"/>
                <a:ea typeface="DejaVu Sans"/>
              </a:rPr>
              <a:t>Impact Analysis</a:t>
            </a:r>
            <a:endParaRPr lang="nl-BE" sz="450" b="0" strike="noStrike" spc="-1">
              <a:latin typeface="Arial"/>
            </a:endParaRPr>
          </a:p>
        </p:txBody>
      </p:sp>
      <p:sp>
        <p:nvSpPr>
          <p:cNvPr id="808" name="CustomShape 154"/>
          <p:cNvSpPr/>
          <p:nvPr/>
        </p:nvSpPr>
        <p:spPr>
          <a:xfrm>
            <a:off x="873360" y="2575440"/>
            <a:ext cx="214200" cy="128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nl" sz="450" b="1" strike="noStrike" spc="-1">
                <a:solidFill>
                  <a:srgbClr val="000000"/>
                </a:solidFill>
                <a:latin typeface="Calibri"/>
                <a:ea typeface="DejaVu Sans"/>
              </a:rPr>
              <a:t>Business Needs</a:t>
            </a:r>
            <a:endParaRPr lang="nl-BE" sz="450" b="0" strike="noStrike" spc="-1">
              <a:latin typeface="Arial"/>
            </a:endParaRPr>
          </a:p>
        </p:txBody>
      </p:sp>
      <p:sp>
        <p:nvSpPr>
          <p:cNvPr id="809" name="CustomShape 155"/>
          <p:cNvSpPr/>
          <p:nvPr/>
        </p:nvSpPr>
        <p:spPr>
          <a:xfrm>
            <a:off x="378000" y="2325600"/>
            <a:ext cx="11052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wk23</a:t>
            </a:r>
            <a:endParaRPr lang="nl-BE" sz="400" b="0" strike="noStrike" spc="-1">
              <a:latin typeface="Arial"/>
            </a:endParaRPr>
          </a:p>
        </p:txBody>
      </p:sp>
      <p:sp>
        <p:nvSpPr>
          <p:cNvPr id="810" name="CustomShape 156"/>
          <p:cNvSpPr/>
          <p:nvPr/>
        </p:nvSpPr>
        <p:spPr>
          <a:xfrm>
            <a:off x="505800" y="2328840"/>
            <a:ext cx="101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wk24</a:t>
            </a:r>
            <a:endParaRPr lang="nl-BE" sz="400" b="0" strike="noStrike" spc="-1">
              <a:latin typeface="Arial"/>
            </a:endParaRPr>
          </a:p>
        </p:txBody>
      </p:sp>
      <p:sp>
        <p:nvSpPr>
          <p:cNvPr id="811" name="CustomShape 157"/>
          <p:cNvSpPr/>
          <p:nvPr/>
        </p:nvSpPr>
        <p:spPr>
          <a:xfrm>
            <a:off x="624960" y="2328840"/>
            <a:ext cx="10764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wk25</a:t>
            </a:r>
            <a:endParaRPr lang="nl-BE" sz="400" b="0" strike="noStrike" spc="-1">
              <a:latin typeface="Arial"/>
            </a:endParaRPr>
          </a:p>
        </p:txBody>
      </p:sp>
      <p:sp>
        <p:nvSpPr>
          <p:cNvPr id="812" name="CustomShape 158"/>
          <p:cNvSpPr/>
          <p:nvPr/>
        </p:nvSpPr>
        <p:spPr>
          <a:xfrm>
            <a:off x="749880" y="2325600"/>
            <a:ext cx="11052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wk26</a:t>
            </a:r>
            <a:endParaRPr lang="nl-BE" sz="400" b="0" strike="noStrike" spc="-1">
              <a:latin typeface="Arial"/>
            </a:endParaRPr>
          </a:p>
        </p:txBody>
      </p:sp>
      <p:sp>
        <p:nvSpPr>
          <p:cNvPr id="813" name="CustomShape 159"/>
          <p:cNvSpPr/>
          <p:nvPr/>
        </p:nvSpPr>
        <p:spPr>
          <a:xfrm>
            <a:off x="874800" y="2325600"/>
            <a:ext cx="11052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wk27</a:t>
            </a:r>
            <a:endParaRPr lang="nl-BE" sz="400" b="0" strike="noStrike" spc="-1">
              <a:latin typeface="Arial"/>
            </a:endParaRPr>
          </a:p>
        </p:txBody>
      </p:sp>
      <p:sp>
        <p:nvSpPr>
          <p:cNvPr id="814" name="CustomShape 160"/>
          <p:cNvSpPr/>
          <p:nvPr/>
        </p:nvSpPr>
        <p:spPr>
          <a:xfrm>
            <a:off x="85320" y="2066400"/>
            <a:ext cx="104400" cy="46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500" b="1" strike="noStrike" spc="-1">
                <a:solidFill>
                  <a:srgbClr val="000000"/>
                </a:solidFill>
                <a:latin typeface="Calibri"/>
                <a:ea typeface="DejaVu Sans"/>
              </a:rPr>
              <a:t>OPT</a:t>
            </a:r>
            <a:endParaRPr lang="nl-BE" sz="500" b="0" strike="noStrike" spc="-1">
              <a:latin typeface="Arial"/>
            </a:endParaRPr>
          </a:p>
        </p:txBody>
      </p:sp>
      <p:sp>
        <p:nvSpPr>
          <p:cNvPr id="815" name="CustomShape 161"/>
          <p:cNvSpPr/>
          <p:nvPr/>
        </p:nvSpPr>
        <p:spPr>
          <a:xfrm>
            <a:off x="85320" y="1962720"/>
            <a:ext cx="101520" cy="46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500" b="1" strike="noStrike" spc="-1">
                <a:solidFill>
                  <a:srgbClr val="000000"/>
                </a:solidFill>
                <a:latin typeface="Calibri"/>
                <a:ea typeface="DejaVu Sans"/>
              </a:rPr>
              <a:t>ACT</a:t>
            </a:r>
            <a:endParaRPr lang="nl-BE" sz="500" b="0" strike="noStrike" spc="-1">
              <a:latin typeface="Arial"/>
            </a:endParaRPr>
          </a:p>
        </p:txBody>
      </p:sp>
      <p:sp>
        <p:nvSpPr>
          <p:cNvPr id="816" name="CustomShape 162"/>
          <p:cNvSpPr/>
          <p:nvPr/>
        </p:nvSpPr>
        <p:spPr>
          <a:xfrm>
            <a:off x="274320" y="1962720"/>
            <a:ext cx="68040" cy="46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pPr>
            <a:r>
              <a:rPr lang="nl" sz="500" b="1" strike="noStrike" spc="-1">
                <a:solidFill>
                  <a:srgbClr val="000000"/>
                </a:solidFill>
                <a:latin typeface="Calibri"/>
                <a:ea typeface="DejaVu Sans"/>
              </a:rPr>
              <a:t>PR</a:t>
            </a:r>
            <a:endParaRPr lang="nl-BE" sz="500" b="0" strike="noStrike" spc="-1">
              <a:latin typeface="Arial"/>
            </a:endParaRPr>
          </a:p>
        </p:txBody>
      </p:sp>
      <p:sp>
        <p:nvSpPr>
          <p:cNvPr id="817" name="CustomShape 163"/>
          <p:cNvSpPr/>
          <p:nvPr/>
        </p:nvSpPr>
        <p:spPr>
          <a:xfrm>
            <a:off x="280440" y="1862280"/>
            <a:ext cx="6192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pPr>
            <a:r>
              <a:rPr lang="nl" sz="500" b="1" strike="noStrike" spc="-1">
                <a:solidFill>
                  <a:srgbClr val="000000"/>
                </a:solidFill>
                <a:latin typeface="Calibri"/>
                <a:ea typeface="DejaVu Sans"/>
              </a:rPr>
              <a:t>PR</a:t>
            </a:r>
            <a:endParaRPr lang="nl-BE" sz="500" b="0" strike="noStrike" spc="-1">
              <a:latin typeface="Arial"/>
            </a:endParaRPr>
          </a:p>
        </p:txBody>
      </p:sp>
      <p:sp>
        <p:nvSpPr>
          <p:cNvPr id="818" name="CustomShape 164"/>
          <p:cNvSpPr/>
          <p:nvPr/>
        </p:nvSpPr>
        <p:spPr>
          <a:xfrm>
            <a:off x="70200" y="1862280"/>
            <a:ext cx="153360" cy="4356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500" b="1" strike="noStrike" spc="-1">
                <a:solidFill>
                  <a:srgbClr val="000000"/>
                </a:solidFill>
                <a:latin typeface="Calibri"/>
                <a:ea typeface="DejaVu Sans"/>
              </a:rPr>
              <a:t>FAT-N</a:t>
            </a:r>
            <a:endParaRPr lang="nl-BE" sz="500" b="0" strike="noStrike" spc="-1">
              <a:latin typeface="Arial"/>
            </a:endParaRPr>
          </a:p>
        </p:txBody>
      </p:sp>
      <p:sp>
        <p:nvSpPr>
          <p:cNvPr id="819" name="CustomShape 165"/>
          <p:cNvSpPr/>
          <p:nvPr/>
        </p:nvSpPr>
        <p:spPr>
          <a:xfrm>
            <a:off x="10653840" y="2125800"/>
            <a:ext cx="4644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25 Apr</a:t>
            </a:r>
            <a:endParaRPr lang="nl-BE" sz="450" b="0" strike="noStrike" spc="-1" dirty="0">
              <a:latin typeface="Arial"/>
            </a:endParaRPr>
          </a:p>
        </p:txBody>
      </p:sp>
      <p:sp>
        <p:nvSpPr>
          <p:cNvPr id="820" name="CustomShape 166"/>
          <p:cNvSpPr/>
          <p:nvPr/>
        </p:nvSpPr>
        <p:spPr>
          <a:xfrm>
            <a:off x="10242720" y="2124360"/>
            <a:ext cx="4644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4 Apr</a:t>
            </a:r>
            <a:endParaRPr lang="nl-BE" sz="450" b="0" strike="noStrike" spc="-1" dirty="0">
              <a:latin typeface="Arial"/>
            </a:endParaRPr>
          </a:p>
        </p:txBody>
      </p:sp>
      <p:sp>
        <p:nvSpPr>
          <p:cNvPr id="821" name="CustomShape 167"/>
          <p:cNvSpPr/>
          <p:nvPr/>
        </p:nvSpPr>
        <p:spPr>
          <a:xfrm>
            <a:off x="10121040" y="231192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2" name="CustomShape 168"/>
          <p:cNvSpPr/>
          <p:nvPr/>
        </p:nvSpPr>
        <p:spPr>
          <a:xfrm>
            <a:off x="10393920" y="231192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3" name="CustomShape 169"/>
          <p:cNvSpPr/>
          <p:nvPr/>
        </p:nvSpPr>
        <p:spPr>
          <a:xfrm>
            <a:off x="10668600" y="231840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4" name="CustomShape 170"/>
          <p:cNvSpPr/>
          <p:nvPr/>
        </p:nvSpPr>
        <p:spPr>
          <a:xfrm>
            <a:off x="10528920" y="231804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5" name="CustomShape 171"/>
          <p:cNvSpPr/>
          <p:nvPr/>
        </p:nvSpPr>
        <p:spPr>
          <a:xfrm>
            <a:off x="10801800" y="231804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6" name="CustomShape 172"/>
          <p:cNvSpPr/>
          <p:nvPr/>
        </p:nvSpPr>
        <p:spPr>
          <a:xfrm>
            <a:off x="9302040" y="231660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7" name="CustomShape 173"/>
          <p:cNvSpPr/>
          <p:nvPr/>
        </p:nvSpPr>
        <p:spPr>
          <a:xfrm>
            <a:off x="9029520" y="2312640"/>
            <a:ext cx="89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8" name="CustomShape 174"/>
          <p:cNvSpPr/>
          <p:nvPr/>
        </p:nvSpPr>
        <p:spPr>
          <a:xfrm>
            <a:off x="9165600" y="230940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29" name="CustomShape 175"/>
          <p:cNvSpPr/>
          <p:nvPr/>
        </p:nvSpPr>
        <p:spPr>
          <a:xfrm>
            <a:off x="9438480" y="230940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30" name="CustomShape 176"/>
          <p:cNvSpPr/>
          <p:nvPr/>
        </p:nvSpPr>
        <p:spPr>
          <a:xfrm>
            <a:off x="9713160" y="231588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31" name="CustomShape 177"/>
          <p:cNvSpPr/>
          <p:nvPr/>
        </p:nvSpPr>
        <p:spPr>
          <a:xfrm>
            <a:off x="9573120" y="231552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32" name="CustomShape 178"/>
          <p:cNvSpPr/>
          <p:nvPr/>
        </p:nvSpPr>
        <p:spPr>
          <a:xfrm>
            <a:off x="9846000" y="2315520"/>
            <a:ext cx="86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33" name="CustomShape 179"/>
          <p:cNvSpPr/>
          <p:nvPr/>
        </p:nvSpPr>
        <p:spPr>
          <a:xfrm>
            <a:off x="8893080" y="2319480"/>
            <a:ext cx="89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a:t>
            </a:r>
            <a:endParaRPr lang="nl-BE" sz="400" b="0" strike="noStrike" spc="-1">
              <a:latin typeface="Arial"/>
            </a:endParaRPr>
          </a:p>
        </p:txBody>
      </p:sp>
      <p:sp>
        <p:nvSpPr>
          <p:cNvPr id="834" name="CustomShape 180"/>
          <p:cNvSpPr/>
          <p:nvPr/>
        </p:nvSpPr>
        <p:spPr>
          <a:xfrm>
            <a:off x="8473320" y="2126880"/>
            <a:ext cx="58680" cy="15624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3 Jan</a:t>
            </a:r>
            <a:endParaRPr lang="nl-BE" sz="450" b="0" strike="noStrike" spc="-1" dirty="0">
              <a:latin typeface="Arial"/>
            </a:endParaRPr>
          </a:p>
        </p:txBody>
      </p:sp>
      <p:sp>
        <p:nvSpPr>
          <p:cNvPr id="835" name="CustomShape 181"/>
          <p:cNvSpPr/>
          <p:nvPr/>
        </p:nvSpPr>
        <p:spPr>
          <a:xfrm>
            <a:off x="7925400" y="231912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wk49</a:t>
            </a:r>
            <a:endParaRPr lang="nl-BE" sz="400" b="0" strike="noStrike" spc="-1">
              <a:latin typeface="Arial"/>
            </a:endParaRPr>
          </a:p>
        </p:txBody>
      </p:sp>
      <p:sp>
        <p:nvSpPr>
          <p:cNvPr id="836" name="CustomShape 182"/>
          <p:cNvSpPr/>
          <p:nvPr/>
        </p:nvSpPr>
        <p:spPr>
          <a:xfrm>
            <a:off x="7790040" y="2322000"/>
            <a:ext cx="10440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wk48</a:t>
            </a:r>
            <a:endParaRPr lang="nl-BE" sz="400" b="0" strike="noStrike" spc="-1">
              <a:latin typeface="Arial"/>
            </a:endParaRPr>
          </a:p>
        </p:txBody>
      </p:sp>
      <p:sp>
        <p:nvSpPr>
          <p:cNvPr id="837" name="CustomShape 183"/>
          <p:cNvSpPr/>
          <p:nvPr/>
        </p:nvSpPr>
        <p:spPr>
          <a:xfrm>
            <a:off x="7520760" y="2317320"/>
            <a:ext cx="101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wk46</a:t>
            </a:r>
            <a:endParaRPr lang="nl-BE" sz="400" b="0" strike="noStrike" spc="-1">
              <a:latin typeface="Arial"/>
            </a:endParaRPr>
          </a:p>
        </p:txBody>
      </p:sp>
      <p:sp>
        <p:nvSpPr>
          <p:cNvPr id="838" name="CustomShape 184"/>
          <p:cNvSpPr/>
          <p:nvPr/>
        </p:nvSpPr>
        <p:spPr>
          <a:xfrm>
            <a:off x="7247880" y="2322000"/>
            <a:ext cx="101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wk44</a:t>
            </a:r>
            <a:endParaRPr lang="nl-BE" sz="400" b="0" strike="noStrike" spc="-1">
              <a:latin typeface="Arial"/>
            </a:endParaRPr>
          </a:p>
        </p:txBody>
      </p:sp>
      <p:sp>
        <p:nvSpPr>
          <p:cNvPr id="839" name="CustomShape 185"/>
          <p:cNvSpPr/>
          <p:nvPr/>
        </p:nvSpPr>
        <p:spPr>
          <a:xfrm>
            <a:off x="6668280" y="2319120"/>
            <a:ext cx="101520" cy="37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wk40</a:t>
            </a:r>
            <a:endParaRPr lang="nl-BE" sz="400" b="0" strike="noStrike" spc="-1">
              <a:latin typeface="Arial"/>
            </a:endParaRPr>
          </a:p>
        </p:txBody>
      </p:sp>
      <p:sp>
        <p:nvSpPr>
          <p:cNvPr id="840" name="CustomShape 186"/>
          <p:cNvSpPr/>
          <p:nvPr/>
        </p:nvSpPr>
        <p:spPr>
          <a:xfrm>
            <a:off x="7381440" y="2111760"/>
            <a:ext cx="5580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8 Nov</a:t>
            </a:r>
            <a:endParaRPr lang="nl-BE" sz="450" b="0" strike="noStrike" spc="-1" dirty="0">
              <a:latin typeface="Arial"/>
            </a:endParaRPr>
          </a:p>
        </p:txBody>
      </p:sp>
      <p:sp>
        <p:nvSpPr>
          <p:cNvPr id="841" name="CustomShape 187"/>
          <p:cNvSpPr/>
          <p:nvPr/>
        </p:nvSpPr>
        <p:spPr>
          <a:xfrm>
            <a:off x="6527880" y="2121480"/>
            <a:ext cx="55800" cy="168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27 Sep</a:t>
            </a:r>
            <a:endParaRPr lang="nl-BE" sz="450" b="0" strike="noStrike" spc="-1" dirty="0">
              <a:latin typeface="Arial"/>
            </a:endParaRPr>
          </a:p>
        </p:txBody>
      </p:sp>
      <p:sp>
        <p:nvSpPr>
          <p:cNvPr id="842" name="CustomShape 188"/>
          <p:cNvSpPr/>
          <p:nvPr/>
        </p:nvSpPr>
        <p:spPr>
          <a:xfrm>
            <a:off x="5848560" y="2107080"/>
            <a:ext cx="52560" cy="174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23 Aug</a:t>
            </a:r>
            <a:endParaRPr lang="nl-BE" sz="450" b="0" strike="noStrike" spc="-1" dirty="0">
              <a:latin typeface="Arial"/>
            </a:endParaRPr>
          </a:p>
        </p:txBody>
      </p:sp>
      <p:sp>
        <p:nvSpPr>
          <p:cNvPr id="843" name="CustomShape 189"/>
          <p:cNvSpPr/>
          <p:nvPr/>
        </p:nvSpPr>
        <p:spPr>
          <a:xfrm>
            <a:off x="6120360" y="2112120"/>
            <a:ext cx="49680" cy="174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6 Sep</a:t>
            </a:r>
            <a:endParaRPr lang="nl-BE" sz="450" b="0" strike="noStrike" spc="-1" dirty="0">
              <a:latin typeface="Arial"/>
            </a:endParaRPr>
          </a:p>
        </p:txBody>
      </p:sp>
      <p:sp>
        <p:nvSpPr>
          <p:cNvPr id="844" name="CustomShape 190"/>
          <p:cNvSpPr/>
          <p:nvPr/>
        </p:nvSpPr>
        <p:spPr>
          <a:xfrm>
            <a:off x="4488120" y="2124360"/>
            <a:ext cx="5256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7 Jun</a:t>
            </a:r>
            <a:endParaRPr lang="nl-BE" sz="450" b="0" strike="noStrike" spc="-1" dirty="0">
              <a:latin typeface="Arial"/>
            </a:endParaRPr>
          </a:p>
        </p:txBody>
      </p:sp>
      <p:sp>
        <p:nvSpPr>
          <p:cNvPr id="845" name="CustomShape 191"/>
          <p:cNvSpPr/>
          <p:nvPr/>
        </p:nvSpPr>
        <p:spPr>
          <a:xfrm>
            <a:off x="4236120" y="2115360"/>
            <a:ext cx="49680" cy="1717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24 May</a:t>
            </a:r>
            <a:endParaRPr lang="nl-BE" sz="450" b="0" strike="noStrike" spc="-1" dirty="0">
              <a:latin typeface="Arial"/>
            </a:endParaRPr>
          </a:p>
        </p:txBody>
      </p:sp>
      <p:sp>
        <p:nvSpPr>
          <p:cNvPr id="846" name="CustomShape 192"/>
          <p:cNvSpPr/>
          <p:nvPr/>
        </p:nvSpPr>
        <p:spPr>
          <a:xfrm>
            <a:off x="3742200" y="2125800"/>
            <a:ext cx="5256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26 Apr</a:t>
            </a:r>
            <a:endParaRPr lang="nl-BE" sz="450" b="0" strike="noStrike" spc="-1" dirty="0">
              <a:latin typeface="Arial"/>
            </a:endParaRPr>
          </a:p>
        </p:txBody>
      </p:sp>
      <p:sp>
        <p:nvSpPr>
          <p:cNvPr id="847" name="CustomShape 193"/>
          <p:cNvSpPr/>
          <p:nvPr/>
        </p:nvSpPr>
        <p:spPr>
          <a:xfrm>
            <a:off x="3364920" y="2122920"/>
            <a:ext cx="52560" cy="16236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5 Apr</a:t>
            </a:r>
            <a:endParaRPr lang="nl-BE" sz="450" b="0" strike="noStrike" spc="-1" dirty="0">
              <a:latin typeface="Arial"/>
            </a:endParaRPr>
          </a:p>
        </p:txBody>
      </p:sp>
      <p:sp>
        <p:nvSpPr>
          <p:cNvPr id="848" name="CustomShape 194"/>
          <p:cNvSpPr/>
          <p:nvPr/>
        </p:nvSpPr>
        <p:spPr>
          <a:xfrm>
            <a:off x="2871360" y="2142360"/>
            <a:ext cx="52560" cy="14112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8 Mar</a:t>
            </a:r>
            <a:endParaRPr lang="nl-BE" sz="450" b="0" strike="noStrike" spc="-1" dirty="0">
              <a:latin typeface="Arial"/>
            </a:endParaRPr>
          </a:p>
        </p:txBody>
      </p:sp>
      <p:sp>
        <p:nvSpPr>
          <p:cNvPr id="849" name="CustomShape 195"/>
          <p:cNvSpPr/>
          <p:nvPr/>
        </p:nvSpPr>
        <p:spPr>
          <a:xfrm>
            <a:off x="2112840" y="2318760"/>
            <a:ext cx="95400" cy="46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dirty="0">
                <a:solidFill>
                  <a:srgbClr val="000000"/>
                </a:solidFill>
                <a:latin typeface="Calibri"/>
                <a:ea typeface="DejaVu Sans"/>
              </a:rPr>
              <a:t>wk 4</a:t>
            </a:r>
            <a:endParaRPr lang="nl-BE" sz="400" b="0" strike="noStrike" spc="-1" dirty="0">
              <a:latin typeface="Arial"/>
            </a:endParaRPr>
          </a:p>
        </p:txBody>
      </p:sp>
      <p:sp>
        <p:nvSpPr>
          <p:cNvPr id="850" name="CustomShape 196"/>
          <p:cNvSpPr/>
          <p:nvPr/>
        </p:nvSpPr>
        <p:spPr>
          <a:xfrm>
            <a:off x="2364480" y="2318760"/>
            <a:ext cx="98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6</a:t>
            </a:r>
            <a:endParaRPr lang="nl-BE" sz="400" b="0" strike="noStrike" spc="-1">
              <a:latin typeface="Arial"/>
            </a:endParaRPr>
          </a:p>
        </p:txBody>
      </p:sp>
      <p:sp>
        <p:nvSpPr>
          <p:cNvPr id="851" name="CustomShape 197"/>
          <p:cNvSpPr/>
          <p:nvPr/>
        </p:nvSpPr>
        <p:spPr>
          <a:xfrm>
            <a:off x="2612880" y="2322360"/>
            <a:ext cx="98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8</a:t>
            </a:r>
            <a:endParaRPr lang="nl-BE" sz="400" b="0" strike="noStrike" spc="-1">
              <a:latin typeface="Arial"/>
            </a:endParaRPr>
          </a:p>
        </p:txBody>
      </p:sp>
      <p:sp>
        <p:nvSpPr>
          <p:cNvPr id="852" name="CustomShape 198"/>
          <p:cNvSpPr/>
          <p:nvPr/>
        </p:nvSpPr>
        <p:spPr>
          <a:xfrm>
            <a:off x="2741040" y="2318040"/>
            <a:ext cx="98280" cy="406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100000"/>
              </a:lnSpc>
              <a:tabLst>
                <a:tab pos="0" algn="l"/>
              </a:tabLst>
            </a:pPr>
            <a:r>
              <a:rPr lang="nl" sz="400" b="0" strike="noStrike" spc="-1">
                <a:solidFill>
                  <a:srgbClr val="000000"/>
                </a:solidFill>
                <a:latin typeface="Calibri"/>
                <a:ea typeface="DejaVu Sans"/>
              </a:rPr>
              <a:t>wk 9</a:t>
            </a:r>
            <a:endParaRPr lang="nl-BE" sz="400" b="0" strike="noStrike" spc="-1">
              <a:latin typeface="Arial"/>
            </a:endParaRPr>
          </a:p>
        </p:txBody>
      </p:sp>
      <p:sp>
        <p:nvSpPr>
          <p:cNvPr id="853" name="CustomShape 199"/>
          <p:cNvSpPr/>
          <p:nvPr/>
        </p:nvSpPr>
        <p:spPr>
          <a:xfrm>
            <a:off x="1629720" y="2159280"/>
            <a:ext cx="61920" cy="126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Dec</a:t>
            </a:r>
            <a:endParaRPr lang="nl-BE" sz="450" b="0" strike="noStrike" spc="-1" dirty="0">
              <a:latin typeface="Arial"/>
            </a:endParaRPr>
          </a:p>
        </p:txBody>
      </p:sp>
      <p:sp>
        <p:nvSpPr>
          <p:cNvPr id="854" name="CustomShape 200"/>
          <p:cNvSpPr/>
          <p:nvPr/>
        </p:nvSpPr>
        <p:spPr>
          <a:xfrm>
            <a:off x="1503000" y="2161080"/>
            <a:ext cx="61920" cy="1260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Nov</a:t>
            </a:r>
            <a:endParaRPr lang="nl-BE" sz="450" b="0" strike="noStrike" spc="-1" dirty="0">
              <a:latin typeface="Arial"/>
            </a:endParaRPr>
          </a:p>
        </p:txBody>
      </p:sp>
      <p:sp>
        <p:nvSpPr>
          <p:cNvPr id="855" name="CustomShape 201"/>
          <p:cNvSpPr/>
          <p:nvPr/>
        </p:nvSpPr>
        <p:spPr>
          <a:xfrm>
            <a:off x="1256040" y="2188440"/>
            <a:ext cx="52560" cy="982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Sept</a:t>
            </a:r>
            <a:endParaRPr lang="nl-BE" sz="450" b="0" strike="noStrike" spc="-1" dirty="0">
              <a:latin typeface="Arial"/>
            </a:endParaRPr>
          </a:p>
        </p:txBody>
      </p:sp>
      <p:sp>
        <p:nvSpPr>
          <p:cNvPr id="856" name="CustomShape 202"/>
          <p:cNvSpPr/>
          <p:nvPr/>
        </p:nvSpPr>
        <p:spPr>
          <a:xfrm>
            <a:off x="760320" y="2127600"/>
            <a:ext cx="5580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22 Jun</a:t>
            </a:r>
            <a:endParaRPr lang="nl-BE" sz="450" b="0" strike="noStrike" spc="-1" dirty="0">
              <a:latin typeface="Arial"/>
            </a:endParaRPr>
          </a:p>
        </p:txBody>
      </p:sp>
      <p:sp>
        <p:nvSpPr>
          <p:cNvPr id="857" name="CustomShape 203"/>
          <p:cNvSpPr/>
          <p:nvPr/>
        </p:nvSpPr>
        <p:spPr>
          <a:xfrm>
            <a:off x="516600" y="2112120"/>
            <a:ext cx="58680" cy="16560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8 Jun</a:t>
            </a:r>
            <a:endParaRPr lang="nl-BE" sz="450" b="0" strike="noStrike" spc="-1" dirty="0">
              <a:latin typeface="Arial"/>
            </a:endParaRPr>
          </a:p>
        </p:txBody>
      </p:sp>
      <p:sp>
        <p:nvSpPr>
          <p:cNvPr id="858" name="CustomShape 204"/>
          <p:cNvSpPr/>
          <p:nvPr/>
        </p:nvSpPr>
        <p:spPr>
          <a:xfrm>
            <a:off x="5335200" y="3857400"/>
            <a:ext cx="555480" cy="558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gn="ctr">
              <a:lnSpc>
                <a:spcPct val="100000"/>
              </a:lnSpc>
              <a:tabLst>
                <a:tab pos="0" algn="l"/>
              </a:tabLst>
            </a:pPr>
            <a:r>
              <a:rPr lang="nl" sz="350" b="0" strike="noStrike" spc="-1">
                <a:solidFill>
                  <a:srgbClr val="000000"/>
                </a:solidFill>
                <a:latin typeface="Calibri"/>
                <a:ea typeface="DejaVu Sans"/>
              </a:rPr>
              <a:t>Sharepoint</a:t>
            </a:r>
            <a:endParaRPr lang="nl-BE" sz="350" b="0" strike="noStrike" spc="-1">
              <a:latin typeface="Arial"/>
            </a:endParaRPr>
          </a:p>
        </p:txBody>
      </p:sp>
      <p:sp>
        <p:nvSpPr>
          <p:cNvPr id="859" name="CustomShape 205"/>
          <p:cNvSpPr/>
          <p:nvPr/>
        </p:nvSpPr>
        <p:spPr>
          <a:xfrm>
            <a:off x="9183600" y="4941720"/>
            <a:ext cx="141120" cy="5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00" b="0" strike="noStrike" spc="-1">
                <a:solidFill>
                  <a:srgbClr val="000000"/>
                </a:solidFill>
                <a:latin typeface="Calibri"/>
                <a:ea typeface="DejaVu Sans"/>
              </a:rPr>
              <a:t>GAT</a:t>
            </a:r>
            <a:endParaRPr lang="nl-BE" sz="400" b="0" strike="noStrike" spc="-1">
              <a:latin typeface="Arial"/>
            </a:endParaRPr>
          </a:p>
        </p:txBody>
      </p:sp>
      <p:sp>
        <p:nvSpPr>
          <p:cNvPr id="860" name="CustomShape 206"/>
          <p:cNvSpPr/>
          <p:nvPr/>
        </p:nvSpPr>
        <p:spPr>
          <a:xfrm>
            <a:off x="9020520" y="4772880"/>
            <a:ext cx="141120" cy="5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00" b="0" strike="noStrike" spc="-1">
                <a:solidFill>
                  <a:srgbClr val="000000"/>
                </a:solidFill>
                <a:latin typeface="Calibri"/>
                <a:ea typeface="DejaVu Sans"/>
              </a:rPr>
              <a:t>GAT</a:t>
            </a:r>
            <a:endParaRPr lang="nl-BE" sz="400" b="0" strike="noStrike" spc="-1">
              <a:latin typeface="Arial"/>
            </a:endParaRPr>
          </a:p>
        </p:txBody>
      </p:sp>
      <p:sp>
        <p:nvSpPr>
          <p:cNvPr id="861" name="CustomShape 207"/>
          <p:cNvSpPr/>
          <p:nvPr/>
        </p:nvSpPr>
        <p:spPr>
          <a:xfrm>
            <a:off x="8874360" y="4621680"/>
            <a:ext cx="141120" cy="5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00" b="0" strike="noStrike" spc="-1">
                <a:solidFill>
                  <a:srgbClr val="000000"/>
                </a:solidFill>
                <a:latin typeface="Calibri"/>
                <a:ea typeface="DejaVu Sans"/>
              </a:rPr>
              <a:t>GAT</a:t>
            </a:r>
            <a:endParaRPr lang="nl-BE" sz="400" b="0" strike="noStrike" spc="-1">
              <a:latin typeface="Arial"/>
            </a:endParaRPr>
          </a:p>
        </p:txBody>
      </p:sp>
      <p:sp>
        <p:nvSpPr>
          <p:cNvPr id="862" name="CustomShape 208"/>
          <p:cNvSpPr/>
          <p:nvPr/>
        </p:nvSpPr>
        <p:spPr>
          <a:xfrm>
            <a:off x="8772840" y="4464360"/>
            <a:ext cx="141120" cy="5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00" b="0" strike="noStrike" spc="-1">
                <a:solidFill>
                  <a:srgbClr val="000000"/>
                </a:solidFill>
                <a:latin typeface="Calibri"/>
                <a:ea typeface="DejaVu Sans"/>
              </a:rPr>
              <a:t>GAT</a:t>
            </a:r>
            <a:endParaRPr lang="nl-BE" sz="400" b="0" strike="noStrike" spc="-1">
              <a:latin typeface="Arial"/>
            </a:endParaRPr>
          </a:p>
        </p:txBody>
      </p:sp>
      <p:sp>
        <p:nvSpPr>
          <p:cNvPr id="863" name="CustomShape 209"/>
          <p:cNvSpPr/>
          <p:nvPr/>
        </p:nvSpPr>
        <p:spPr>
          <a:xfrm>
            <a:off x="8602200" y="4319280"/>
            <a:ext cx="141120" cy="5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00" b="0" strike="noStrike" spc="-1">
                <a:solidFill>
                  <a:srgbClr val="000000"/>
                </a:solidFill>
                <a:latin typeface="Calibri"/>
                <a:ea typeface="DejaVu Sans"/>
              </a:rPr>
              <a:t>GAT</a:t>
            </a:r>
            <a:endParaRPr lang="nl-BE" sz="400" b="0" strike="noStrike" spc="-1">
              <a:latin typeface="Arial"/>
            </a:endParaRPr>
          </a:p>
        </p:txBody>
      </p:sp>
      <p:sp>
        <p:nvSpPr>
          <p:cNvPr id="864" name="CustomShape 210"/>
          <p:cNvSpPr/>
          <p:nvPr/>
        </p:nvSpPr>
        <p:spPr>
          <a:xfrm>
            <a:off x="8466480" y="4155480"/>
            <a:ext cx="141120" cy="5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00" b="0" strike="noStrike" spc="-1">
                <a:solidFill>
                  <a:srgbClr val="000000"/>
                </a:solidFill>
                <a:latin typeface="Calibri"/>
                <a:ea typeface="DejaVu Sans"/>
              </a:rPr>
              <a:t>GAT</a:t>
            </a:r>
            <a:endParaRPr lang="nl-BE" sz="400" b="0" strike="noStrike" spc="-1">
              <a:latin typeface="Arial"/>
            </a:endParaRPr>
          </a:p>
        </p:txBody>
      </p:sp>
      <p:sp>
        <p:nvSpPr>
          <p:cNvPr id="865" name="CustomShape 211"/>
          <p:cNvSpPr/>
          <p:nvPr/>
        </p:nvSpPr>
        <p:spPr>
          <a:xfrm>
            <a:off x="8265960" y="2706480"/>
            <a:ext cx="159480" cy="19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tabLst>
                <a:tab pos="0" algn="l"/>
              </a:tabLst>
            </a:pPr>
            <a:r>
              <a:rPr lang="nl" sz="450" b="1" strike="noStrike" spc="-1">
                <a:solidFill>
                  <a:srgbClr val="000000"/>
                </a:solidFill>
                <a:latin typeface="Calibri"/>
                <a:ea typeface="DejaVu Sans"/>
              </a:rPr>
              <a:t>Christmas recess</a:t>
            </a:r>
            <a:endParaRPr lang="nl-BE" sz="450" b="0" strike="noStrike" spc="-1">
              <a:latin typeface="Arial"/>
            </a:endParaRPr>
          </a:p>
        </p:txBody>
      </p:sp>
      <p:sp>
        <p:nvSpPr>
          <p:cNvPr id="866" name="CustomShape 212"/>
          <p:cNvSpPr/>
          <p:nvPr/>
        </p:nvSpPr>
        <p:spPr>
          <a:xfrm>
            <a:off x="9721800" y="3281760"/>
            <a:ext cx="223560" cy="16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tabLst>
                <a:tab pos="0" algn="l"/>
              </a:tabLst>
            </a:pPr>
            <a:r>
              <a:rPr lang="nl" sz="300" b="1" strike="noStrike" spc="-1">
                <a:solidFill>
                  <a:srgbClr val="000000"/>
                </a:solidFill>
                <a:latin typeface="Calibri"/>
                <a:ea typeface="DejaVu Sans"/>
              </a:rPr>
              <a:t>Go Deployment SR NEDU</a:t>
            </a:r>
            <a:endParaRPr lang="nl-BE" sz="300" b="0" strike="noStrike" spc="-1">
              <a:latin typeface="Arial"/>
            </a:endParaRPr>
          </a:p>
        </p:txBody>
      </p:sp>
      <p:sp>
        <p:nvSpPr>
          <p:cNvPr id="867" name="CustomShape 213"/>
          <p:cNvSpPr/>
          <p:nvPr/>
        </p:nvSpPr>
        <p:spPr>
          <a:xfrm>
            <a:off x="2147400" y="2130480"/>
            <a:ext cx="61920" cy="159480"/>
          </a:xfrm>
          <a:prstGeom prst="rect">
            <a:avLst/>
          </a:prstGeom>
          <a:noFill/>
          <a:ln w="0">
            <a:noFill/>
          </a:ln>
        </p:spPr>
        <p:style>
          <a:lnRef idx="0">
            <a:scrgbClr r="0" g="0" b="0"/>
          </a:lnRef>
          <a:fillRef idx="0">
            <a:scrgbClr r="0" g="0" b="0"/>
          </a:fillRef>
          <a:effectRef idx="0">
            <a:scrgbClr r="0" g="0" b="0"/>
          </a:effectRef>
          <a:fontRef idx="minor"/>
        </p:style>
        <p:txBody>
          <a:bodyPr rot="16200000" vert="horz" wrap="none" lIns="0" tIns="0" rIns="0" bIns="0">
            <a:noAutofit/>
          </a:bodyPr>
          <a:lstStyle/>
          <a:p>
            <a:pPr>
              <a:lnSpc>
                <a:spcPct val="100000"/>
              </a:lnSpc>
              <a:tabLst>
                <a:tab pos="0" algn="l"/>
              </a:tabLst>
            </a:pPr>
            <a:r>
              <a:rPr lang="nl" sz="450" b="0" strike="noStrike" spc="-1" dirty="0">
                <a:solidFill>
                  <a:srgbClr val="000000"/>
                </a:solidFill>
                <a:latin typeface="Calibri"/>
                <a:ea typeface="DejaVu Sans"/>
              </a:rPr>
              <a:t>25 Jan</a:t>
            </a:r>
            <a:endParaRPr lang="nl-BE" sz="450" b="0" strike="noStrike" spc="-1" dirty="0">
              <a:latin typeface="Arial"/>
            </a:endParaRPr>
          </a:p>
        </p:txBody>
      </p:sp>
    </p:spTree>
    <p:extLst>
      <p:ext uri="{BB962C8B-B14F-4D97-AF65-F5344CB8AC3E}">
        <p14:creationId xmlns:p14="http://schemas.microsoft.com/office/powerpoint/2010/main" val="2901421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CustomShape 1"/>
          <p:cNvSpPr/>
          <p:nvPr/>
        </p:nvSpPr>
        <p:spPr>
          <a:xfrm>
            <a:off x="609480" y="1197720"/>
            <a:ext cx="11028600" cy="5100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799"/>
              </a:spcAft>
              <a:tabLst>
                <a:tab pos="0" algn="l"/>
              </a:tabLst>
            </a:pPr>
            <a:r>
              <a:rPr lang="en-GB" sz="1800" b="1" strike="noStrike" spc="-1">
                <a:solidFill>
                  <a:srgbClr val="000000"/>
                </a:solidFill>
                <a:latin typeface="Calibri"/>
                <a:ea typeface="DejaVu Sans"/>
              </a:rPr>
              <a:t>Important dates 2021</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October 2021: connection tests with MMC Hub</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October 2021:  information session tests and transition</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29 November 2021: start Functional acceptance test/Lead group tests</a:t>
            </a:r>
            <a:endParaRPr lang="nl-BE" sz="1800" b="0" strike="noStrike" spc="-1">
              <a:latin typeface="Arial"/>
            </a:endParaRPr>
          </a:p>
          <a:p>
            <a:pPr>
              <a:lnSpc>
                <a:spcPct val="100000"/>
              </a:lnSpc>
              <a:spcAft>
                <a:spcPts val="799"/>
              </a:spcAft>
              <a:tabLst>
                <a:tab pos="0" algn="l"/>
              </a:tabLst>
            </a:pPr>
            <a:r>
              <a:rPr lang="en-GB" sz="1800" b="1" strike="noStrike" spc="-1">
                <a:solidFill>
                  <a:srgbClr val="000000"/>
                </a:solidFill>
                <a:latin typeface="Calibri"/>
                <a:ea typeface="DejaVu Sans"/>
              </a:rPr>
              <a:t>Important dates 2022</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3 January 2022: start User acceptance tests </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11 February 2022: end User acceptance tests</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14 February 2022: send market readiness go live</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09 March 2022: NEDU General Meeting of Members decision to go live</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9-18 March 2022: freeze on systems</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18 March 2022: SR NEDU/SSG start deployment</a:t>
            </a:r>
            <a:endParaRPr lang="nl-BE" sz="1800" b="0" strike="noStrike" spc="-1">
              <a:latin typeface="Arial"/>
            </a:endParaRPr>
          </a:p>
          <a:p>
            <a:pPr marL="343080" indent="-341280">
              <a:lnSpc>
                <a:spcPct val="100000"/>
              </a:lnSpc>
              <a:spcAft>
                <a:spcPts val="799"/>
              </a:spcAft>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19 March 2022: go live</a:t>
            </a:r>
            <a:endParaRPr lang="nl-BE" sz="1800" b="0" strike="noStrike" spc="-1">
              <a:latin typeface="Arial"/>
            </a:endParaRPr>
          </a:p>
          <a:p>
            <a:pPr>
              <a:lnSpc>
                <a:spcPct val="115000"/>
              </a:lnSpc>
              <a:spcBef>
                <a:spcPts val="241"/>
              </a:spcBef>
              <a:spcAft>
                <a:spcPts val="799"/>
              </a:spcAft>
              <a:tabLst>
                <a:tab pos="0" algn="l"/>
              </a:tabLst>
            </a:pPr>
            <a:endParaRPr lang="nl-BE" sz="1800" b="0" strike="noStrike" spc="-1">
              <a:latin typeface="Arial"/>
            </a:endParaRPr>
          </a:p>
          <a:p>
            <a:pPr>
              <a:lnSpc>
                <a:spcPct val="115000"/>
              </a:lnSpc>
              <a:spcBef>
                <a:spcPts val="241"/>
              </a:spcBef>
              <a:spcAft>
                <a:spcPts val="799"/>
              </a:spcAft>
              <a:tabLst>
                <a:tab pos="0" algn="l"/>
              </a:tabLst>
            </a:pPr>
            <a:r>
              <a:rPr lang="en-GB" sz="1200" b="0" strike="noStrike" spc="-1">
                <a:solidFill>
                  <a:srgbClr val="000000"/>
                </a:solidFill>
                <a:latin typeface="Verdana"/>
                <a:ea typeface="Calibri"/>
              </a:rPr>
              <a:t> </a:t>
            </a:r>
            <a:endParaRPr lang="nl-BE" sz="1200" b="0" strike="noStrike" spc="-1">
              <a:latin typeface="Arial"/>
            </a:endParaRPr>
          </a:p>
          <a:p>
            <a:pPr>
              <a:lnSpc>
                <a:spcPct val="100000"/>
              </a:lnSpc>
              <a:spcBef>
                <a:spcPts val="400"/>
              </a:spcBef>
              <a:tabLst>
                <a:tab pos="0" algn="l"/>
              </a:tabLst>
            </a:pPr>
            <a:endParaRPr lang="nl-BE" sz="1200" b="0" strike="noStrike" spc="-1">
              <a:latin typeface="Arial"/>
            </a:endParaRPr>
          </a:p>
        </p:txBody>
      </p:sp>
      <p:sp>
        <p:nvSpPr>
          <p:cNvPr id="869"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E7271EEA-3E5C-4341-911A-26CA4CC691A8}" type="slidenum">
              <a:rPr lang="nl-NL" sz="1200" b="0" strike="noStrike" spc="-1">
                <a:solidFill>
                  <a:srgbClr val="F6BC25"/>
                </a:solidFill>
                <a:latin typeface="Calibri"/>
                <a:ea typeface="DejaVu Sans"/>
              </a:rPr>
              <a:t>59</a:t>
            </a:fld>
            <a:endParaRPr lang="nl-BE" sz="1200" b="0" strike="noStrike" spc="-1">
              <a:latin typeface="Arial"/>
            </a:endParaRPr>
          </a:p>
        </p:txBody>
      </p:sp>
      <p:sp>
        <p:nvSpPr>
          <p:cNvPr id="870"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Planning</a:t>
            </a:r>
            <a:endParaRPr lang="nl-BE" sz="2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055BFC26-91E1-481C-BD94-8C1A4CB747EB}" type="slidenum">
              <a:rPr lang="nl-NL" sz="1200" b="0" strike="noStrike" spc="-1">
                <a:solidFill>
                  <a:srgbClr val="F6BC25"/>
                </a:solidFill>
                <a:latin typeface="Calibri"/>
                <a:ea typeface="DejaVu Sans"/>
              </a:rPr>
              <a:t>6</a:t>
            </a:fld>
            <a:endParaRPr lang="nl-BE" sz="1200" b="0" strike="noStrike" spc="-1">
              <a:latin typeface="Arial"/>
            </a:endParaRPr>
          </a:p>
        </p:txBody>
      </p:sp>
      <p:sp>
        <p:nvSpPr>
          <p:cNvPr id="143" name="CustomShape 2"/>
          <p:cNvSpPr/>
          <p:nvPr/>
        </p:nvSpPr>
        <p:spPr>
          <a:xfrm>
            <a:off x="609480" y="1446840"/>
            <a:ext cx="11044440" cy="365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60"/>
              </a:spcBef>
              <a:tabLst>
                <a:tab pos="0" algn="l"/>
              </a:tabLst>
            </a:pPr>
            <a:r>
              <a:rPr lang="en-GB" sz="1800" b="1" strike="noStrike" spc="-1">
                <a:solidFill>
                  <a:srgbClr val="000000"/>
                </a:solidFill>
                <a:latin typeface="Calibri"/>
                <a:ea typeface="DejaVu Sans"/>
              </a:rPr>
              <a:t>Higher quality, shorter, fairer and future-proof</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marL="343080" indent="-341280">
              <a:lnSpc>
                <a:spcPct val="100000"/>
              </a:lnSpc>
              <a:spcBef>
                <a:spcPts val="360"/>
              </a:spcBef>
              <a:buClr>
                <a:srgbClr val="FFC000"/>
              </a:buClr>
              <a:buSzPct val="110000"/>
              <a:buFont typeface="Wingdings" charset="2"/>
              <a:buChar char=""/>
              <a:tabLst>
                <a:tab pos="0" algn="l"/>
              </a:tabLst>
            </a:pPr>
            <a:r>
              <a:rPr lang="en-GB" sz="1800" b="0" strike="noStrike" spc="-1">
                <a:solidFill>
                  <a:srgbClr val="000000"/>
                </a:solidFill>
                <a:latin typeface="Calibri"/>
                <a:ea typeface="DejaVu Sans"/>
              </a:rPr>
              <a:t>Allocatie 2.0 will improve allocation quality as well as efficiency within the market</a:t>
            </a:r>
            <a:br/>
            <a:r>
              <a:rPr lang="en-GB" sz="1800" b="0" strike="noStrike" spc="-1">
                <a:solidFill>
                  <a:srgbClr val="000000"/>
                </a:solidFill>
                <a:latin typeface="Calibri"/>
                <a:ea typeface="DejaVu Sans"/>
              </a:rPr>
              <a:t> </a:t>
            </a:r>
            <a:endParaRPr lang="nl-BE" sz="1800" b="0" strike="noStrike" spc="-1">
              <a:latin typeface="Arial"/>
            </a:endParaRPr>
          </a:p>
          <a:p>
            <a:pPr marL="343080" lvl="2" indent="-341280">
              <a:lnSpc>
                <a:spcPct val="100000"/>
              </a:lnSpc>
              <a:spcBef>
                <a:spcPts val="360"/>
              </a:spcBef>
              <a:buClr>
                <a:srgbClr val="FFC000"/>
              </a:buClr>
              <a:buFont typeface="Wingdings" charset="2"/>
              <a:buChar char=""/>
              <a:tabLst>
                <a:tab pos="0" algn="l"/>
              </a:tabLst>
            </a:pPr>
            <a:r>
              <a:rPr lang="en-GB" sz="1800" b="0" strike="noStrike" spc="-1">
                <a:solidFill>
                  <a:srgbClr val="000000"/>
                </a:solidFill>
                <a:latin typeface="Calibri"/>
                <a:ea typeface="DejaVu Sans"/>
              </a:rPr>
              <a:t>Allocatie 2.0 is fairer and will support the energy transition</a:t>
            </a:r>
            <a:br/>
            <a:r>
              <a:rPr lang="en-GB" sz="1800" b="0" strike="noStrike" spc="-1">
                <a:solidFill>
                  <a:srgbClr val="000000"/>
                </a:solidFill>
                <a:latin typeface="Calibri"/>
                <a:ea typeface="DejaVu Sans"/>
              </a:rPr>
              <a:t> </a:t>
            </a:r>
            <a:endParaRPr lang="nl-BE" sz="1800" b="0" strike="noStrike" spc="-1">
              <a:latin typeface="Arial"/>
            </a:endParaRPr>
          </a:p>
          <a:p>
            <a:pPr marL="343080" indent="-341280">
              <a:lnSpc>
                <a:spcPct val="100000"/>
              </a:lnSpc>
              <a:spcBef>
                <a:spcPts val="360"/>
              </a:spcBef>
              <a:buClr>
                <a:srgbClr val="FFC000"/>
              </a:buClr>
              <a:buSzPct val="110000"/>
              <a:buFont typeface="Wingdings" charset="2"/>
              <a:buChar char=""/>
              <a:tabLst>
                <a:tab pos="0" algn="l"/>
              </a:tabLst>
            </a:pPr>
            <a:r>
              <a:rPr lang="en-GB" sz="1800" b="0" strike="noStrike" spc="-1">
                <a:solidFill>
                  <a:srgbClr val="000000"/>
                </a:solidFill>
                <a:latin typeface="Calibri"/>
                <a:ea typeface="DejaVu Sans"/>
              </a:rPr>
              <a:t>Allocatie 2.0 is future-proof</a:t>
            </a:r>
            <a:endParaRPr lang="nl-BE" sz="1800" b="0" strike="noStrike" spc="-1">
              <a:latin typeface="Arial"/>
            </a:endParaRPr>
          </a:p>
          <a:p>
            <a:pPr>
              <a:lnSpc>
                <a:spcPct val="100000"/>
              </a:lnSpc>
              <a:spcBef>
                <a:spcPts val="479"/>
              </a:spcBef>
              <a:tabLst>
                <a:tab pos="0" algn="l"/>
              </a:tabLst>
            </a:pPr>
            <a:endParaRPr lang="nl-BE" sz="1800" b="0" strike="noStrike" spc="-1">
              <a:latin typeface="Arial"/>
            </a:endParaRPr>
          </a:p>
          <a:p>
            <a:pPr>
              <a:lnSpc>
                <a:spcPct val="100000"/>
              </a:lnSpc>
              <a:spcBef>
                <a:spcPts val="561"/>
              </a:spcBef>
              <a:tabLst>
                <a:tab pos="0" algn="l"/>
              </a:tabLst>
            </a:pPr>
            <a:endParaRPr lang="nl-BE" sz="1800" b="0" strike="noStrike" spc="-1">
              <a:latin typeface="Arial"/>
            </a:endParaRPr>
          </a:p>
          <a:p>
            <a:pPr>
              <a:lnSpc>
                <a:spcPct val="100000"/>
              </a:lnSpc>
              <a:spcBef>
                <a:spcPts val="561"/>
              </a:spcBef>
              <a:tabLst>
                <a:tab pos="0" algn="l"/>
              </a:tabLst>
            </a:pPr>
            <a:endParaRPr lang="nl-BE" sz="1800" b="0" strike="noStrike" spc="-1">
              <a:latin typeface="Arial"/>
            </a:endParaRPr>
          </a:p>
        </p:txBody>
      </p:sp>
      <p:sp>
        <p:nvSpPr>
          <p:cNvPr id="144" name="CustomShape 3"/>
          <p:cNvSpPr/>
          <p:nvPr/>
        </p:nvSpPr>
        <p:spPr>
          <a:xfrm>
            <a:off x="362520" y="960840"/>
            <a:ext cx="9200880" cy="326880"/>
          </a:xfrm>
          <a:prstGeom prst="rect">
            <a:avLst/>
          </a:prstGeom>
          <a:noFill/>
          <a:ln w="0">
            <a:noFill/>
          </a:ln>
        </p:spPr>
        <p:style>
          <a:lnRef idx="0">
            <a:scrgbClr r="0" g="0" b="0"/>
          </a:lnRef>
          <a:fillRef idx="0">
            <a:scrgbClr r="0" g="0" b="0"/>
          </a:fillRef>
          <a:effectRef idx="0">
            <a:scrgbClr r="0" g="0" b="0"/>
          </a:effectRef>
          <a:fontRef idx="minor"/>
        </p:style>
      </p:sp>
      <p:sp>
        <p:nvSpPr>
          <p:cNvPr id="145" name="CustomShape 4"/>
          <p:cNvSpPr/>
          <p:nvPr/>
        </p:nvSpPr>
        <p:spPr>
          <a:xfrm>
            <a:off x="354600" y="971640"/>
            <a:ext cx="9200880" cy="268920"/>
          </a:xfrm>
          <a:prstGeom prst="rect">
            <a:avLst/>
          </a:prstGeom>
          <a:noFill/>
          <a:ln w="0">
            <a:noFill/>
          </a:ln>
        </p:spPr>
        <p:style>
          <a:lnRef idx="0">
            <a:scrgbClr r="0" g="0" b="0"/>
          </a:lnRef>
          <a:fillRef idx="0">
            <a:scrgbClr r="0" g="0" b="0"/>
          </a:fillRef>
          <a:effectRef idx="0">
            <a:scrgbClr r="0" g="0" b="0"/>
          </a:effectRef>
          <a:fontRef idx="minor"/>
        </p:style>
      </p:sp>
      <p:sp>
        <p:nvSpPr>
          <p:cNvPr id="146" name="CustomShape 5"/>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Intro: Allocatie 2.0 objectives</a:t>
            </a:r>
            <a:endParaRPr lang="nl-BE"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CustomShape 1"/>
          <p:cNvSpPr/>
          <p:nvPr/>
        </p:nvSpPr>
        <p:spPr>
          <a:xfrm>
            <a:off x="609480" y="135468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5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Information session releases in autumn 2021</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pPr>
            <a:r>
              <a:rPr lang="en-GB" sz="1800" b="1" strike="noStrike" spc="-1">
                <a:solidFill>
                  <a:srgbClr val="000000"/>
                </a:solidFill>
                <a:latin typeface="Calibri"/>
                <a:ea typeface="DejaVu Sans"/>
              </a:rPr>
              <a:t>mijnNEDU</a:t>
            </a:r>
            <a:r>
              <a:rPr lang="en-GB" sz="1800" b="0" strike="noStrike" spc="-1">
                <a:solidFill>
                  <a:srgbClr val="000000"/>
                </a:solidFill>
                <a:latin typeface="Calibri"/>
                <a:ea typeface="DejaVu Sans"/>
              </a:rPr>
              <a:t>: documents and Q&amp;A </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Newsletter NEDU Releases (www.nedu.nl/nieuws/abonneer)</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Via SSG, Steering committee Releases and NEDU General Meeting of Members, work groups, Lead group Tests, Consultation group Transition.</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Questions about this release can be asked by sending an e-mail to: </a:t>
            </a:r>
            <a:r>
              <a:rPr lang="en-GB" sz="1800" b="0" strike="noStrike" spc="-1">
                <a:solidFill>
                  <a:srgbClr val="000000"/>
                </a:solidFill>
                <a:highlight>
                  <a:srgbClr val="FADA8A"/>
                </a:highlight>
                <a:latin typeface="Calibri"/>
                <a:ea typeface="DejaVu Sans"/>
              </a:rPr>
              <a:t>allocatie2.0@edsn.nl</a:t>
            </a:r>
            <a:endParaRPr lang="nl-BE" sz="1800" b="0" strike="noStrike" spc="-1">
              <a:latin typeface="Arial"/>
            </a:endParaRPr>
          </a:p>
          <a:p>
            <a:pPr>
              <a:lnSpc>
                <a:spcPct val="150000"/>
              </a:lnSpc>
              <a:spcBef>
                <a:spcPts val="360"/>
              </a:spcBef>
            </a:pPr>
            <a:endParaRPr lang="nl-BE" sz="1800" b="0" strike="noStrike" spc="-1">
              <a:latin typeface="Arial"/>
            </a:endParaRPr>
          </a:p>
          <a:p>
            <a:pPr>
              <a:lnSpc>
                <a:spcPct val="100000"/>
              </a:lnSpc>
              <a:spcBef>
                <a:spcPts val="400"/>
              </a:spcBef>
            </a:pPr>
            <a:endParaRPr lang="nl-BE" sz="1800" b="0" strike="noStrike" spc="-1">
              <a:latin typeface="Arial"/>
            </a:endParaRPr>
          </a:p>
        </p:txBody>
      </p:sp>
      <p:sp>
        <p:nvSpPr>
          <p:cNvPr id="872"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94DEC6F1-9220-4A2D-A7E0-9B716C05A93D}" type="slidenum">
              <a:rPr lang="nl-NL" sz="1200" b="0" strike="noStrike" spc="-1">
                <a:solidFill>
                  <a:srgbClr val="F6BC25"/>
                </a:solidFill>
                <a:latin typeface="Calibri"/>
                <a:ea typeface="DejaVu Sans"/>
              </a:rPr>
              <a:t>60</a:t>
            </a:fld>
            <a:endParaRPr lang="nl-BE" sz="1200" b="0" strike="noStrike" spc="-1">
              <a:latin typeface="Arial"/>
            </a:endParaRPr>
          </a:p>
        </p:txBody>
      </p:sp>
      <p:sp>
        <p:nvSpPr>
          <p:cNvPr id="873"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Communication channels</a:t>
            </a:r>
            <a:endParaRPr lang="nl-BE" sz="2800" b="0" strike="noStrike" spc="-1">
              <a:latin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CustomShape 1"/>
          <p:cNvSpPr/>
          <p:nvPr/>
        </p:nvSpPr>
        <p:spPr>
          <a:xfrm>
            <a:off x="609480" y="103752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50000"/>
              </a:lnSpc>
              <a:spcBef>
                <a:spcPts val="360"/>
              </a:spcBef>
              <a:tabLst>
                <a:tab pos="0" algn="l"/>
              </a:tabLst>
            </a:pPr>
            <a:r>
              <a:rPr lang="en-GB" sz="1800" b="1" strike="noStrike" spc="-1">
                <a:solidFill>
                  <a:srgbClr val="000000"/>
                </a:solidFill>
                <a:latin typeface="Calibri"/>
                <a:ea typeface="DejaVu Sans"/>
              </a:rPr>
              <a:t>Everyone has access: mijnnedu@nedu.nl</a:t>
            </a:r>
            <a:r>
              <a:rPr lang="en-GB" sz="1800" b="0" strike="noStrike" spc="-1">
                <a:solidFill>
                  <a:srgbClr val="000000"/>
                </a:solidFill>
                <a:latin typeface="Calibri"/>
                <a:ea typeface="DejaVu Sans"/>
              </a:rPr>
              <a:t> </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mijnNEDU/releases/theme release</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u="sng" strike="noStrike" spc="-1">
                <a:solidFill>
                  <a:srgbClr val="0000FF"/>
                </a:solidFill>
                <a:uFillTx/>
                <a:latin typeface="Calibri"/>
                <a:ea typeface="DejaVu Sans"/>
                <a:hlinkClick r:id="rId2"/>
              </a:rPr>
              <a:t>Theme Release 2021 - Introduction page (sharepoint.com)</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Issues, BRS, MSP</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Message definitions &amp; Business Services</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RFC’s</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Project management</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Tests</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Transitions</a:t>
            </a:r>
            <a:endParaRPr lang="nl-BE" sz="1800" b="0" strike="noStrike" spc="-1">
              <a:latin typeface="Arial"/>
            </a:endParaRPr>
          </a:p>
          <a:p>
            <a:pPr marL="343080" indent="-341280">
              <a:lnSpc>
                <a:spcPct val="15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Information</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875"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B9B375C0-12C7-4801-B4D8-2D2095B5B8D7}" type="slidenum">
              <a:rPr lang="nl-NL" sz="1200" b="0" strike="noStrike" spc="-1">
                <a:solidFill>
                  <a:srgbClr val="F6BC25"/>
                </a:solidFill>
                <a:latin typeface="Calibri"/>
                <a:ea typeface="DejaVu Sans"/>
              </a:rPr>
              <a:t>61</a:t>
            </a:fld>
            <a:endParaRPr lang="nl-BE" sz="1200" b="0" strike="noStrike" spc="-1">
              <a:latin typeface="Arial"/>
            </a:endParaRPr>
          </a:p>
        </p:txBody>
      </p:sp>
      <p:sp>
        <p:nvSpPr>
          <p:cNvPr id="876"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mijnNEDU</a:t>
            </a:r>
            <a:endParaRPr lang="nl-BE" sz="2800" b="0" strike="noStrike" spc="-1">
              <a:latin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CustomShape 1"/>
          <p:cNvSpPr/>
          <p:nvPr/>
        </p:nvSpPr>
        <p:spPr>
          <a:xfrm>
            <a:off x="60948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5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Market readiness takes place via </a:t>
            </a:r>
            <a:r>
              <a:rPr lang="en-GB" sz="1800" b="0" strike="noStrike" spc="-1" dirty="0" err="1">
                <a:solidFill>
                  <a:srgbClr val="000000"/>
                </a:solidFill>
                <a:latin typeface="Calibri"/>
                <a:ea typeface="DejaVu Sans"/>
              </a:rPr>
              <a:t>SurveyMonkey</a:t>
            </a:r>
            <a:r>
              <a:rPr lang="en-GB" sz="1800" b="0" strike="noStrike" spc="-1" dirty="0">
                <a:solidFill>
                  <a:srgbClr val="000000"/>
                </a:solidFill>
                <a:latin typeface="Calibri"/>
                <a:ea typeface="DejaVu Sans"/>
              </a:rPr>
              <a:t> (</a:t>
            </a:r>
            <a:r>
              <a:rPr lang="en-GB" sz="1800" b="0" strike="noStrike" spc="-1" dirty="0" err="1">
                <a:solidFill>
                  <a:srgbClr val="000000"/>
                </a:solidFill>
                <a:latin typeface="Calibri"/>
                <a:ea typeface="DejaVu Sans"/>
              </a:rPr>
              <a:t>spambox</a:t>
            </a:r>
            <a:r>
              <a:rPr lang="en-GB" sz="1800" b="0" strike="noStrike" spc="-1" dirty="0">
                <a:solidFill>
                  <a:srgbClr val="000000"/>
                </a:solidFill>
                <a:latin typeface="Calibri"/>
                <a:ea typeface="DejaVu Sans"/>
              </a:rPr>
              <a:t>?)</a:t>
            </a:r>
            <a:endParaRPr lang="nl-BE" sz="1800" b="0" strike="noStrike" spc="-1" dirty="0">
              <a:latin typeface="Arial"/>
            </a:endParaRPr>
          </a:p>
          <a:p>
            <a:pPr marL="343080" indent="-341280">
              <a:lnSpc>
                <a:spcPct val="150000"/>
              </a:lnSpc>
              <a:spcBef>
                <a:spcPts val="360"/>
              </a:spcBef>
              <a:buClr>
                <a:srgbClr val="F6BC25"/>
              </a:buClr>
              <a:buSzPct val="110000"/>
              <a:buFont typeface="Wingdings" charset="2"/>
              <a:buChar char=""/>
            </a:pPr>
            <a:r>
              <a:rPr lang="en-GB" sz="1800" b="1" strike="noStrike" spc="-1" dirty="0">
                <a:solidFill>
                  <a:srgbClr val="000000"/>
                </a:solidFill>
                <a:latin typeface="Calibri"/>
                <a:ea typeface="DejaVu Sans"/>
              </a:rPr>
              <a:t>First request: request project manager and test manager (low response)</a:t>
            </a:r>
            <a:endParaRPr lang="nl-BE" sz="1800" b="0" strike="noStrike" spc="-1" dirty="0">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Members: we continue to see a member of NEDU General Meeting of Members as project manager/first contact person in case of no response</a:t>
            </a:r>
            <a:endParaRPr lang="nl-BE" sz="1800" b="0" strike="noStrike" spc="-1" dirty="0">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Non-members: we will also keep a list of this (contact person list)</a:t>
            </a:r>
            <a:endParaRPr lang="nl-BE" spc="-1" dirty="0">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BRP-E: reminder to respond sent by </a:t>
            </a:r>
            <a:r>
              <a:rPr lang="en-GB" sz="1800" b="0" strike="noStrike" spc="-1" dirty="0" err="1">
                <a:solidFill>
                  <a:srgbClr val="000000"/>
                </a:solidFill>
                <a:latin typeface="Calibri"/>
                <a:ea typeface="DejaVu Sans"/>
              </a:rPr>
              <a:t>TenneT</a:t>
            </a:r>
            <a:endParaRPr lang="nl-BE" sz="1800" b="0" strike="noStrike" spc="-1" dirty="0">
              <a:latin typeface="Arial"/>
            </a:endParaRPr>
          </a:p>
          <a:p>
            <a:pPr marL="343080" indent="-341280">
              <a:lnSpc>
                <a:spcPct val="15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After the information phase, monitoring will start for progress in construction, internal testing, questions entry documentation and RFC’s</a:t>
            </a:r>
            <a:endParaRPr lang="nl-BE" sz="1800" b="0" strike="noStrike" spc="-1" dirty="0">
              <a:latin typeface="Arial"/>
            </a:endParaRPr>
          </a:p>
          <a:p>
            <a:pPr>
              <a:lnSpc>
                <a:spcPct val="100000"/>
              </a:lnSpc>
              <a:spcBef>
                <a:spcPts val="400"/>
              </a:spcBef>
            </a:pPr>
            <a:endParaRPr lang="nl-BE" sz="1800" b="0" strike="noStrike" spc="-1" dirty="0">
              <a:latin typeface="Arial"/>
            </a:endParaRPr>
          </a:p>
        </p:txBody>
      </p:sp>
      <p:sp>
        <p:nvSpPr>
          <p:cNvPr id="878"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A8B2B6A1-69EB-4015-BF0A-05EBC251A30E}" type="slidenum">
              <a:rPr lang="nl-NL" sz="1200" b="0" strike="noStrike" spc="-1">
                <a:solidFill>
                  <a:srgbClr val="F6BC25"/>
                </a:solidFill>
                <a:latin typeface="Calibri"/>
                <a:ea typeface="DejaVu Sans"/>
              </a:rPr>
              <a:t>62</a:t>
            </a:fld>
            <a:endParaRPr lang="nl-BE" sz="1200" b="0" strike="noStrike" spc="-1">
              <a:latin typeface="Arial"/>
            </a:endParaRPr>
          </a:p>
        </p:txBody>
      </p:sp>
      <p:sp>
        <p:nvSpPr>
          <p:cNvPr id="879"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Monitoring via market readiness</a:t>
            </a:r>
            <a:endParaRPr lang="nl-BE" sz="2800" b="0" strike="noStrike" spc="-1">
              <a:latin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CustomShape 1"/>
          <p:cNvSpPr/>
          <p:nvPr/>
        </p:nvSpPr>
        <p:spPr>
          <a:xfrm>
            <a:off x="457200" y="522000"/>
            <a:ext cx="93762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881" name="CustomShape 2"/>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dirty="0">
                <a:solidFill>
                  <a:srgbClr val="000000"/>
                </a:solidFill>
                <a:latin typeface="Calibri"/>
                <a:ea typeface="Calibri"/>
              </a:rPr>
              <a:t>Requests for Change</a:t>
            </a:r>
            <a:br>
              <a:rPr dirty="0"/>
            </a:br>
            <a:endParaRPr lang="nl-BE" sz="2800" b="0" strike="noStrike" spc="-1" dirty="0">
              <a:latin typeface="Arial"/>
            </a:endParaRPr>
          </a:p>
          <a:p>
            <a:pPr>
              <a:lnSpc>
                <a:spcPct val="100000"/>
              </a:lnSpc>
              <a:spcBef>
                <a:spcPts val="479"/>
              </a:spcBef>
              <a:tabLst>
                <a:tab pos="0" algn="l"/>
              </a:tabLst>
            </a:pPr>
            <a:r>
              <a:rPr lang="en-GB" sz="2400" b="0" i="1" strike="noStrike" spc="-1" dirty="0">
                <a:solidFill>
                  <a:srgbClr val="000000"/>
                </a:solidFill>
                <a:latin typeface="Calibri"/>
                <a:ea typeface="Calibri"/>
              </a:rPr>
              <a:t>Bram van </a:t>
            </a:r>
            <a:r>
              <a:rPr lang="en-GB" sz="2400" b="0" i="1" strike="noStrike" spc="-1" dirty="0" err="1">
                <a:solidFill>
                  <a:srgbClr val="000000"/>
                </a:solidFill>
                <a:latin typeface="Calibri"/>
                <a:ea typeface="Calibri"/>
              </a:rPr>
              <a:t>Straalen</a:t>
            </a:r>
            <a:r>
              <a:rPr lang="en-GB" sz="2400" b="0" i="1" strike="noStrike" spc="-1" dirty="0">
                <a:solidFill>
                  <a:srgbClr val="000000"/>
                </a:solidFill>
                <a:latin typeface="Calibri"/>
                <a:ea typeface="Calibri"/>
              </a:rPr>
              <a:t> – DSO expert, member Work group XML Messages, member SR NEDU</a:t>
            </a:r>
            <a:endParaRPr lang="nl-BE" sz="2400" b="0" strike="noStrike" spc="-1" dirty="0">
              <a:latin typeface="Arial"/>
            </a:endParaRPr>
          </a:p>
        </p:txBody>
      </p:sp>
      <p:sp>
        <p:nvSpPr>
          <p:cNvPr id="882" name="CustomShape 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92460D9D-D992-425D-A906-B70125B96FE4}" type="slidenum">
              <a:rPr lang="nl-NL" sz="1200" b="0" strike="noStrike" spc="-1">
                <a:solidFill>
                  <a:srgbClr val="F6BC25"/>
                </a:solidFill>
                <a:latin typeface="Calibri"/>
                <a:ea typeface="DejaVu Sans"/>
              </a:rPr>
              <a:t>63</a:t>
            </a:fld>
            <a:endParaRPr lang="nl-BE" sz="1200" b="0" strike="noStrike" spc="-1">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CustomShape 1"/>
          <p:cNvSpPr/>
          <p:nvPr/>
        </p:nvSpPr>
        <p:spPr>
          <a:xfrm>
            <a:off x="609480" y="1342800"/>
            <a:ext cx="11028600" cy="463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1" strike="noStrike" spc="-1" dirty="0">
                <a:solidFill>
                  <a:srgbClr val="000000"/>
                </a:solidFill>
                <a:latin typeface="Calibri"/>
                <a:ea typeface="DejaVu Sans"/>
              </a:rPr>
              <a:t>Contents</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RFC TR2021.1 BRS update from version 1.0 to 2.0</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RFC TR2021.3 Modification BD Measurement Series Acknowledgement</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RFC TR2021.4 BRS update from version 2.0 to 3.0</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RFC 249.1 RFC 249.1 Separate consumptions after switch of BRP</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RFC 249.2 Mapping XML Metering values telemetric with MSCONS 99E</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RFC 249.3 Mapping status codes from XML Metering values telemetric to BALL</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RFC 231.1 Manual actions DSO on non-working days</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1" strike="noStrike" spc="-1" dirty="0">
                <a:solidFill>
                  <a:srgbClr val="000000"/>
                </a:solidFill>
                <a:latin typeface="Calibri"/>
                <a:ea typeface="Microsoft YaHei"/>
              </a:rPr>
              <a:t>Scope</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RFC TR2021.2 Expand scope to include IC259</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RFC Scope change TR2021 due to IC270</a:t>
            </a:r>
            <a:endParaRPr lang="nl-BE" sz="1800" b="0" strike="noStrike" spc="-1" dirty="0">
              <a:latin typeface="Arial"/>
            </a:endParaRPr>
          </a:p>
        </p:txBody>
      </p:sp>
      <p:sp>
        <p:nvSpPr>
          <p:cNvPr id="884"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5EDFEE43-61C0-4387-B5B7-AD5D96640B4B}" type="slidenum">
              <a:rPr lang="nl-NL" sz="1200" b="0" strike="noStrike" spc="-1">
                <a:solidFill>
                  <a:srgbClr val="F6BC25"/>
                </a:solidFill>
                <a:latin typeface="Calibri"/>
                <a:ea typeface="DejaVu Sans"/>
              </a:rPr>
              <a:t>64</a:t>
            </a:fld>
            <a:endParaRPr lang="nl-BE" sz="1200" b="0" strike="noStrike" spc="-1">
              <a:latin typeface="Arial"/>
            </a:endParaRPr>
          </a:p>
        </p:txBody>
      </p:sp>
      <p:sp>
        <p:nvSpPr>
          <p:cNvPr id="885" name="CustomShape 3"/>
          <p:cNvSpPr/>
          <p:nvPr/>
        </p:nvSpPr>
        <p:spPr>
          <a:xfrm>
            <a:off x="609480" y="483840"/>
            <a:ext cx="882180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RFC’s - overview</a:t>
            </a:r>
            <a:endParaRPr lang="nl-BE" sz="2800" b="0" strike="noStrike" spc="-1">
              <a:latin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CustomShape 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RFC’s - contents (1)</a:t>
            </a:r>
            <a:endParaRPr lang="nl-BE" sz="2800" b="0" strike="noStrike" spc="-1">
              <a:latin typeface="Arial"/>
            </a:endParaRPr>
          </a:p>
        </p:txBody>
      </p:sp>
      <p:sp>
        <p:nvSpPr>
          <p:cNvPr id="887" name="CustomShape 2"/>
          <p:cNvSpPr/>
          <p:nvPr/>
        </p:nvSpPr>
        <p:spPr>
          <a:xfrm>
            <a:off x="609480" y="1380240"/>
            <a:ext cx="10674360" cy="474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1-7-2020 </a:t>
            </a:r>
            <a:r>
              <a:rPr lang="en-GB" sz="1800" b="1" i="1" strike="noStrike" spc="-1" dirty="0">
                <a:solidFill>
                  <a:srgbClr val="000000"/>
                </a:solidFill>
                <a:latin typeface="Calibri"/>
                <a:ea typeface="DejaVu Sans"/>
              </a:rPr>
              <a:t>BRS Metering data GV &amp; Revisions Metering data GV 1.0 </a:t>
            </a:r>
            <a:r>
              <a:rPr lang="en-GB" sz="1800" b="0" strike="noStrike" spc="-1" dirty="0">
                <a:solidFill>
                  <a:srgbClr val="000000"/>
                </a:solidFill>
                <a:latin typeface="Calibri"/>
                <a:ea typeface="DejaVu Sans"/>
              </a:rPr>
              <a:t>(initial version with a few open points)</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7-8-2020 </a:t>
            </a:r>
            <a:r>
              <a:rPr lang="en-GB" sz="1800" b="1" i="1" strike="noStrike" spc="-1" dirty="0">
                <a:solidFill>
                  <a:srgbClr val="000000"/>
                </a:solidFill>
                <a:latin typeface="Calibri"/>
                <a:ea typeface="DejaVu Sans"/>
              </a:rPr>
              <a:t>BS Time series 1.0 </a:t>
            </a:r>
            <a:r>
              <a:rPr lang="en-GB" sz="1800" b="0" i="1" strike="noStrike" spc="-1" dirty="0">
                <a:solidFill>
                  <a:srgbClr val="000000"/>
                </a:solidFill>
                <a:latin typeface="Calibri"/>
                <a:ea typeface="DejaVu Sans"/>
              </a:rPr>
              <a:t>+ </a:t>
            </a:r>
            <a:r>
              <a:rPr lang="en-GB" sz="1800" b="1" i="1" strike="noStrike" spc="-1" dirty="0">
                <a:solidFill>
                  <a:srgbClr val="000000"/>
                </a:solidFill>
                <a:latin typeface="Calibri"/>
                <a:ea typeface="DejaVu Sans"/>
              </a:rPr>
              <a:t>BD Measurement Series 1.0 </a:t>
            </a:r>
            <a:r>
              <a:rPr lang="en-GB" sz="1800" b="0" strike="noStrike" spc="-1" dirty="0">
                <a:solidFill>
                  <a:srgbClr val="000000"/>
                </a:solidFill>
                <a:latin typeface="Calibri"/>
                <a:ea typeface="DejaVu Sans"/>
              </a:rPr>
              <a:t>(initial version)</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21-8-2020 </a:t>
            </a:r>
            <a:r>
              <a:rPr lang="en-GB" sz="1800" b="1" i="1" strike="noStrike" spc="-1" dirty="0">
                <a:solidFill>
                  <a:srgbClr val="000000"/>
                </a:solidFill>
                <a:latin typeface="Calibri"/>
                <a:ea typeface="DejaVu Sans"/>
              </a:rPr>
              <a:t>BS Time series 2.0 </a:t>
            </a:r>
            <a:r>
              <a:rPr lang="en-GB" sz="1800" b="0" i="1" strike="noStrike" spc="-1" dirty="0">
                <a:solidFill>
                  <a:srgbClr val="000000"/>
                </a:solidFill>
                <a:latin typeface="Calibri"/>
                <a:ea typeface="DejaVu Sans"/>
              </a:rPr>
              <a:t>+ </a:t>
            </a:r>
            <a:r>
              <a:rPr lang="en-GB" sz="1800" b="1" i="1" strike="noStrike" spc="-1" dirty="0">
                <a:solidFill>
                  <a:srgbClr val="000000"/>
                </a:solidFill>
                <a:latin typeface="Calibri"/>
                <a:ea typeface="DejaVu Sans"/>
              </a:rPr>
              <a:t>BD Measurement Series 2.0 </a:t>
            </a:r>
            <a:r>
              <a:rPr lang="en-GB" sz="1800" b="0" strike="noStrike" spc="-1" dirty="0">
                <a:solidFill>
                  <a:srgbClr val="000000"/>
                </a:solidFill>
                <a:latin typeface="Calibri"/>
                <a:ea typeface="DejaVu Sans"/>
              </a:rPr>
              <a:t>with the following changes:</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Expansion number of use cases in the BRS</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Number and usage decimals for volume</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Modification validation rules</a:t>
            </a:r>
            <a:endParaRPr lang="nl-BE" sz="1800" b="0" strike="noStrike" spc="-1" dirty="0">
              <a:latin typeface="Arial"/>
            </a:endParaRPr>
          </a:p>
          <a:p>
            <a:pPr marL="343080" indent="-341280">
              <a:lnSpc>
                <a:spcPct val="100000"/>
              </a:lnSpc>
              <a:spcBef>
                <a:spcPts val="400"/>
              </a:spcBef>
              <a:buClr>
                <a:srgbClr val="F6BC25"/>
              </a:buClr>
              <a:buSzPct val="110000"/>
              <a:buFont typeface="Wingdings" charset="2"/>
              <a:buChar char=""/>
            </a:pPr>
            <a:r>
              <a:rPr lang="en-GB" sz="1800" b="0" strike="noStrike" spc="-1" dirty="0">
                <a:solidFill>
                  <a:srgbClr val="000000"/>
                </a:solidFill>
                <a:latin typeface="Calibri"/>
                <a:ea typeface="DejaVu Sans"/>
              </a:rPr>
              <a:t>2-10-2020 </a:t>
            </a:r>
            <a:r>
              <a:rPr lang="en-GB" sz="2000" b="1" strike="noStrike" spc="-1" dirty="0">
                <a:solidFill>
                  <a:srgbClr val="000000"/>
                </a:solidFill>
                <a:latin typeface="Calibri"/>
                <a:ea typeface="DejaVu Sans"/>
              </a:rPr>
              <a:t>RFC TR2021.1 BRS update from version 1.0 to 2.0</a:t>
            </a:r>
            <a:endParaRPr lang="nl-BE" sz="20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Solution for open points in BRS version 1.0</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Addition use cases (for the TSO)</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DejaVu Sans"/>
              </a:rPr>
              <a:t>Various minor modifications</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2-10-2020 </a:t>
            </a:r>
            <a:r>
              <a:rPr lang="en-GB" sz="1800" b="1" i="1" strike="noStrike" spc="-1" dirty="0">
                <a:solidFill>
                  <a:srgbClr val="000000"/>
                </a:solidFill>
                <a:latin typeface="Calibri"/>
                <a:ea typeface="DejaVu Sans"/>
              </a:rPr>
              <a:t>BRS Metering data GV &amp; Revisions Metering data version 2.0</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2-10-2020</a:t>
            </a:r>
            <a:r>
              <a:rPr lang="en-GB" sz="1800" b="1" strike="noStrike" spc="-1" dirty="0">
                <a:solidFill>
                  <a:srgbClr val="000000"/>
                </a:solidFill>
                <a:latin typeface="Calibri"/>
                <a:ea typeface="DejaVu Sans"/>
              </a:rPr>
              <a:t> </a:t>
            </a:r>
            <a:r>
              <a:rPr lang="en-GB" sz="1800" b="1" i="1" strike="noStrike" spc="-1" dirty="0">
                <a:solidFill>
                  <a:srgbClr val="000000"/>
                </a:solidFill>
                <a:latin typeface="Calibri"/>
                <a:ea typeface="DejaVu Sans"/>
              </a:rPr>
              <a:t>BS Volumes and metre readings 1.0 + BD Volume Series 1.0</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2-10-2020</a:t>
            </a:r>
            <a:r>
              <a:rPr lang="en-GB" sz="1800" b="1" strike="noStrike" spc="-1" dirty="0">
                <a:solidFill>
                  <a:srgbClr val="000000"/>
                </a:solidFill>
                <a:latin typeface="Calibri"/>
                <a:ea typeface="DejaVu Sans"/>
              </a:rPr>
              <a:t> </a:t>
            </a:r>
            <a:r>
              <a:rPr lang="en-GB" sz="1800" b="1" i="1" strike="noStrike" spc="-1" dirty="0">
                <a:solidFill>
                  <a:srgbClr val="000000"/>
                </a:solidFill>
                <a:latin typeface="Calibri"/>
                <a:ea typeface="DejaVu Sans"/>
              </a:rPr>
              <a:t>BS Volumes installation 1.0 + BD Volume Installation Series 1.0</a:t>
            </a:r>
            <a:endParaRPr lang="nl-BE" sz="1800" b="0" strike="noStrike" spc="-1" dirty="0">
              <a:latin typeface="Arial"/>
            </a:endParaRPr>
          </a:p>
          <a:p>
            <a:pPr>
              <a:lnSpc>
                <a:spcPct val="100000"/>
              </a:lnSpc>
              <a:spcBef>
                <a:spcPts val="400"/>
              </a:spcBef>
            </a:pPr>
            <a:endParaRPr lang="nl-BE" sz="1800" b="0" strike="noStrike" spc="-1" dirty="0">
              <a:latin typeface="Arial"/>
            </a:endParaRPr>
          </a:p>
          <a:p>
            <a:pPr>
              <a:lnSpc>
                <a:spcPct val="100000"/>
              </a:lnSpc>
              <a:spcBef>
                <a:spcPts val="400"/>
              </a:spcBef>
            </a:pPr>
            <a:endParaRPr lang="nl-BE" sz="1800" b="0" strike="noStrike" spc="-1" dirty="0">
              <a:latin typeface="Arial"/>
            </a:endParaRPr>
          </a:p>
        </p:txBody>
      </p:sp>
      <p:sp>
        <p:nvSpPr>
          <p:cNvPr id="888" name="CustomShape 3"/>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A5862C5F-038A-49F9-BB1C-8B3311BD56E9}" type="slidenum">
              <a:rPr lang="nl-NL" sz="1200" b="0" strike="noStrike" spc="-1">
                <a:solidFill>
                  <a:srgbClr val="F6BC25"/>
                </a:solidFill>
                <a:latin typeface="Calibri"/>
                <a:ea typeface="DejaVu Sans"/>
              </a:rPr>
              <a:t>65</a:t>
            </a:fld>
            <a:endParaRPr lang="nl-BE" sz="1200" b="0" strike="noStrike" spc="-1">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CustomShape 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RFC’s - contents (2)</a:t>
            </a:r>
            <a:endParaRPr lang="nl-BE" sz="2800" b="0" strike="noStrike" spc="-1">
              <a:latin typeface="Arial"/>
            </a:endParaRPr>
          </a:p>
        </p:txBody>
      </p:sp>
      <p:sp>
        <p:nvSpPr>
          <p:cNvPr id="890" name="CustomShape 2"/>
          <p:cNvSpPr/>
          <p:nvPr/>
        </p:nvSpPr>
        <p:spPr>
          <a:xfrm>
            <a:off x="609480" y="1380240"/>
            <a:ext cx="10674360" cy="51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11-11-2020 </a:t>
            </a:r>
            <a:r>
              <a:rPr lang="en-GB" sz="1900" b="1" i="1" strike="noStrike" spc="-1" dirty="0">
                <a:solidFill>
                  <a:srgbClr val="000000"/>
                </a:solidFill>
                <a:latin typeface="Calibri"/>
                <a:ea typeface="DejaVu Sans"/>
              </a:rPr>
              <a:t>BS Revision requests 1.0 + BD Measurement Series Revision 1.0 + BD Allocation Volume Revision 1.0</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11-11-2020</a:t>
            </a:r>
            <a:r>
              <a:rPr lang="en-GB" sz="1900" b="1" strike="noStrike" spc="-1" dirty="0">
                <a:solidFill>
                  <a:srgbClr val="000000"/>
                </a:solidFill>
                <a:latin typeface="Calibri"/>
                <a:ea typeface="DejaVu Sans"/>
              </a:rPr>
              <a:t> RFC TR2021.3 Modification BD Measurement Series Acknowledgement</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Removal unnecessary parts of the Acknowledgement message</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11-11-2020 </a:t>
            </a:r>
            <a:r>
              <a:rPr lang="en-GB" sz="1900" b="1" i="1" strike="noStrike" spc="-1" dirty="0">
                <a:solidFill>
                  <a:srgbClr val="000000"/>
                </a:solidFill>
                <a:latin typeface="Calibri"/>
                <a:ea typeface="DejaVu Sans"/>
              </a:rPr>
              <a:t>BD Measurement Series Acknowledgement 3.0</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11-11-2020 </a:t>
            </a:r>
            <a:r>
              <a:rPr lang="en-GB" sz="1900" b="1" i="1" strike="noStrike" spc="-1" dirty="0">
                <a:solidFill>
                  <a:srgbClr val="000000"/>
                </a:solidFill>
                <a:latin typeface="Calibri"/>
                <a:ea typeface="DejaVu Sans"/>
              </a:rPr>
              <a:t>BS Time series 3.0 </a:t>
            </a:r>
            <a:r>
              <a:rPr lang="en-GB" sz="1900" b="0" strike="noStrike" spc="-1" dirty="0">
                <a:solidFill>
                  <a:srgbClr val="000000"/>
                </a:solidFill>
                <a:latin typeface="Calibri"/>
                <a:ea typeface="DejaVu Sans"/>
              </a:rPr>
              <a:t>with the following changes:</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Supply volumes in whole numbers (without decimals)</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Modification of a few validation rules</a:t>
            </a:r>
            <a:endParaRPr lang="nl-BE" sz="1900" b="0" strike="noStrike" spc="-1" dirty="0">
              <a:latin typeface="Arial"/>
            </a:endParaRPr>
          </a:p>
          <a:p>
            <a:pPr marL="343080" indent="-341280">
              <a:lnSpc>
                <a:spcPct val="100000"/>
              </a:lnSpc>
              <a:spcBef>
                <a:spcPts val="439"/>
              </a:spcBef>
              <a:buClr>
                <a:srgbClr val="F6BC25"/>
              </a:buClr>
              <a:buSzPct val="110000"/>
              <a:buFont typeface="Wingdings" charset="2"/>
              <a:buChar char=""/>
            </a:pPr>
            <a:r>
              <a:rPr lang="en-GB" sz="1900" b="0" strike="noStrike" spc="-1" dirty="0">
                <a:solidFill>
                  <a:srgbClr val="000000"/>
                </a:solidFill>
                <a:latin typeface="Calibri"/>
                <a:ea typeface="DejaVu Sans"/>
              </a:rPr>
              <a:t>16-12-2020</a:t>
            </a:r>
            <a:r>
              <a:rPr lang="en-GB" sz="1900" b="0" strike="noStrike" spc="-1" dirty="0">
                <a:solidFill>
                  <a:srgbClr val="FF0000"/>
                </a:solidFill>
                <a:latin typeface="Calibri"/>
                <a:ea typeface="DejaVu Sans"/>
              </a:rPr>
              <a:t> </a:t>
            </a:r>
            <a:r>
              <a:rPr lang="en-GB" sz="2200" b="1" strike="noStrike" spc="-1" dirty="0">
                <a:solidFill>
                  <a:srgbClr val="000000"/>
                </a:solidFill>
                <a:latin typeface="Calibri"/>
                <a:ea typeface="DejaVu Sans"/>
              </a:rPr>
              <a:t>RFC TR2021.4 BRS update from version 2.0 to 3.0</a:t>
            </a:r>
            <a:endParaRPr lang="nl-BE" sz="22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New use case A20.036 added for metering data TSO</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New use case UC A20.010 added for MWNET</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Use cases A20.010, A20.101, A20.111, A20.112, A20.121 and A20.131 modified</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Information exchange revision requests modified: first confirmation/rejection correctly received followed by response about whether or not revision request processed</a:t>
            </a:r>
            <a:endParaRPr lang="nl-BE" sz="1900" b="0" strike="noStrike" spc="-1" dirty="0">
              <a:latin typeface="Arial"/>
            </a:endParaRPr>
          </a:p>
          <a:p>
            <a:pPr marL="720720" lvl="1" indent="-358560">
              <a:lnSpc>
                <a:spcPct val="100000"/>
              </a:lnSpc>
              <a:spcBef>
                <a:spcPts val="380"/>
              </a:spcBef>
              <a:buClr>
                <a:srgbClr val="000000"/>
              </a:buClr>
              <a:buFont typeface="Wingdings" charset="2"/>
              <a:buChar char=""/>
            </a:pPr>
            <a:r>
              <a:rPr lang="en-GB" sz="1900" b="0" strike="noStrike" spc="-1" dirty="0">
                <a:solidFill>
                  <a:srgbClr val="000000"/>
                </a:solidFill>
                <a:latin typeface="Calibri"/>
                <a:ea typeface="DejaVu Sans"/>
              </a:rPr>
              <a:t>Table added with status of metering data and revision possibilities (table from IC248)</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16-12-2020 </a:t>
            </a:r>
            <a:r>
              <a:rPr lang="en-GB" sz="1900" b="1" i="1" strike="noStrike" spc="-1" dirty="0">
                <a:solidFill>
                  <a:srgbClr val="000000"/>
                </a:solidFill>
                <a:latin typeface="Calibri"/>
                <a:ea typeface="DejaVu Sans"/>
              </a:rPr>
              <a:t>BRS Metering data GV &amp; Objections Metering data version 3.0</a:t>
            </a:r>
            <a:endParaRPr lang="nl-BE" sz="1900" b="0" strike="noStrike" spc="-1" dirty="0">
              <a:latin typeface="Arial"/>
            </a:endParaRPr>
          </a:p>
          <a:p>
            <a:pPr>
              <a:lnSpc>
                <a:spcPct val="100000"/>
              </a:lnSpc>
            </a:pPr>
            <a:endParaRPr lang="nl-BE" sz="1900" b="0" strike="noStrike" spc="-1" dirty="0">
              <a:latin typeface="Arial"/>
            </a:endParaRPr>
          </a:p>
          <a:p>
            <a:pPr>
              <a:lnSpc>
                <a:spcPct val="100000"/>
              </a:lnSpc>
            </a:pPr>
            <a:endParaRPr lang="nl-BE" sz="1900" b="0" strike="noStrike" spc="-1" dirty="0">
              <a:latin typeface="Arial"/>
            </a:endParaRPr>
          </a:p>
        </p:txBody>
      </p:sp>
      <p:sp>
        <p:nvSpPr>
          <p:cNvPr id="891" name="CustomShape 3"/>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49EC9F09-588C-4541-9917-D7F2B6BBA136}" type="slidenum">
              <a:rPr lang="nl-NL" sz="1200" b="0" strike="noStrike" spc="-1">
                <a:solidFill>
                  <a:srgbClr val="F6BC25"/>
                </a:solidFill>
                <a:latin typeface="Calibri"/>
                <a:ea typeface="DejaVu Sans"/>
              </a:rPr>
              <a:t>66</a:t>
            </a:fld>
            <a:endParaRPr lang="nl-BE" sz="1200" b="0" strike="noStrike" spc="-1">
              <a:latin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CustomShape 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RFC’s - contents (3)</a:t>
            </a:r>
            <a:endParaRPr lang="nl-BE" sz="2800" b="0" strike="noStrike" spc="-1">
              <a:latin typeface="Arial"/>
            </a:endParaRPr>
          </a:p>
        </p:txBody>
      </p:sp>
      <p:sp>
        <p:nvSpPr>
          <p:cNvPr id="893" name="CustomShape 2"/>
          <p:cNvSpPr/>
          <p:nvPr/>
        </p:nvSpPr>
        <p:spPr>
          <a:xfrm>
            <a:off x="609480" y="1380240"/>
            <a:ext cx="10674360" cy="474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00"/>
              </a:spcBef>
            </a:pPr>
            <a:r>
              <a:rPr lang="en-GB" sz="1800" b="0" strike="noStrike" spc="-1" dirty="0">
                <a:solidFill>
                  <a:srgbClr val="000000"/>
                </a:solidFill>
                <a:latin typeface="Calibri"/>
                <a:ea typeface="Microsoft YaHei"/>
              </a:rPr>
              <a:t>20-1-2021</a:t>
            </a:r>
            <a:r>
              <a:rPr lang="en-GB" sz="2000" b="0" strike="noStrike" spc="-1" dirty="0">
                <a:solidFill>
                  <a:srgbClr val="000000"/>
                </a:solidFill>
                <a:latin typeface="Calibri"/>
                <a:ea typeface="Microsoft YaHei"/>
              </a:rPr>
              <a:t> </a:t>
            </a:r>
            <a:r>
              <a:rPr lang="en-GB" sz="2000" b="1" strike="noStrike" spc="-1" dirty="0">
                <a:solidFill>
                  <a:srgbClr val="000000"/>
                </a:solidFill>
                <a:latin typeface="Calibri"/>
                <a:ea typeface="Microsoft YaHei"/>
              </a:rPr>
              <a:t>RFC 249.1 Separate consumptions after switch of BRP</a:t>
            </a:r>
            <a:endParaRPr lang="nl-BE" sz="20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For BRP switch, MRP also supplies split consumptions to SO</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Impact on code change proposal, BRS and BS Volumes and metre readings</a:t>
            </a:r>
            <a:endParaRPr lang="nl-BE" sz="1800" b="0" strike="noStrike" spc="-1" dirty="0">
              <a:latin typeface="Arial"/>
            </a:endParaRPr>
          </a:p>
          <a:p>
            <a:pPr marL="343080" indent="-341280">
              <a:lnSpc>
                <a:spcPct val="100000"/>
              </a:lnSpc>
              <a:spcBef>
                <a:spcPts val="400"/>
              </a:spcBef>
              <a:buClr>
                <a:srgbClr val="F6BC25"/>
              </a:buClr>
              <a:buSzPct val="110000"/>
              <a:buFont typeface="Wingdings" charset="2"/>
              <a:buChar char=""/>
            </a:pPr>
            <a:r>
              <a:rPr lang="en-GB" sz="1800" b="0" strike="noStrike" spc="-1" dirty="0">
                <a:solidFill>
                  <a:srgbClr val="000000"/>
                </a:solidFill>
                <a:latin typeface="Calibri"/>
                <a:ea typeface="Microsoft YaHei"/>
              </a:rPr>
              <a:t>20/01/2021</a:t>
            </a:r>
            <a:r>
              <a:rPr lang="en-GB" sz="2000" b="0" strike="noStrike" spc="-1" dirty="0">
                <a:solidFill>
                  <a:srgbClr val="000000"/>
                </a:solidFill>
                <a:latin typeface="Calibri"/>
                <a:ea typeface="Microsoft YaHei"/>
              </a:rPr>
              <a:t> </a:t>
            </a:r>
            <a:r>
              <a:rPr lang="en-GB" sz="2000" b="1" strike="noStrike" spc="-1" dirty="0">
                <a:solidFill>
                  <a:srgbClr val="000000"/>
                </a:solidFill>
                <a:latin typeface="Calibri"/>
                <a:ea typeface="Microsoft YaHei"/>
              </a:rPr>
              <a:t>RFC 249.2 Mapping XML Metering values telemetry with MSCONS 99E</a:t>
            </a:r>
            <a:endParaRPr lang="nl-BE" sz="20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Validation statuses in MSCONS 99E are left empty</a:t>
            </a:r>
            <a:endParaRPr lang="nl-BE" sz="18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Exception for metering data repaired by grid operator</a:t>
            </a:r>
            <a:endParaRPr lang="nl-BE" sz="1800" b="0" strike="noStrike" spc="-1" dirty="0">
              <a:latin typeface="Arial"/>
            </a:endParaRPr>
          </a:p>
          <a:p>
            <a:pPr marL="343080" indent="-341280">
              <a:lnSpc>
                <a:spcPct val="100000"/>
              </a:lnSpc>
              <a:spcBef>
                <a:spcPts val="400"/>
              </a:spcBef>
              <a:buClr>
                <a:srgbClr val="F6BC25"/>
              </a:buClr>
              <a:buSzPct val="110000"/>
              <a:buFont typeface="Wingdings" charset="2"/>
              <a:buChar char=""/>
            </a:pPr>
            <a:r>
              <a:rPr lang="en-GB" sz="1800" b="0" strike="noStrike" spc="-1" dirty="0">
                <a:solidFill>
                  <a:srgbClr val="000000"/>
                </a:solidFill>
                <a:latin typeface="Calibri"/>
                <a:ea typeface="Microsoft YaHei"/>
              </a:rPr>
              <a:t>10/02/2021</a:t>
            </a:r>
            <a:r>
              <a:rPr lang="en-GB" sz="2000" b="0" strike="noStrike" spc="-1" dirty="0">
                <a:solidFill>
                  <a:srgbClr val="000000"/>
                </a:solidFill>
                <a:latin typeface="Calibri"/>
                <a:ea typeface="Microsoft YaHei"/>
              </a:rPr>
              <a:t> </a:t>
            </a:r>
            <a:r>
              <a:rPr lang="en-GB" sz="2000" b="1" strike="noStrike" spc="-1" dirty="0">
                <a:solidFill>
                  <a:srgbClr val="000000"/>
                </a:solidFill>
                <a:latin typeface="Calibri"/>
                <a:ea typeface="Microsoft YaHei"/>
              </a:rPr>
              <a:t>RFC 249.3 Mapping status codes from XML Metering values telemetric to BALL</a:t>
            </a:r>
            <a:endParaRPr lang="nl-BE" sz="20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The mapping table contains mapping for validation statuses in the BALL message</a:t>
            </a:r>
            <a:endParaRPr lang="nl-BE" sz="1800" b="0" strike="noStrike" spc="-1" dirty="0">
              <a:latin typeface="Arial"/>
            </a:endParaRPr>
          </a:p>
          <a:p>
            <a:pPr marL="343080" indent="-341280">
              <a:lnSpc>
                <a:spcPct val="100000"/>
              </a:lnSpc>
              <a:spcBef>
                <a:spcPts val="400"/>
              </a:spcBef>
              <a:buClr>
                <a:srgbClr val="F6BC25"/>
              </a:buClr>
              <a:buSzPct val="110000"/>
              <a:buFont typeface="Wingdings" charset="2"/>
              <a:buChar char=""/>
            </a:pPr>
            <a:r>
              <a:rPr lang="en-GB" sz="1800" b="0" strike="noStrike" spc="-1" dirty="0">
                <a:solidFill>
                  <a:srgbClr val="000000"/>
                </a:solidFill>
                <a:latin typeface="Calibri"/>
                <a:ea typeface="Microsoft YaHei"/>
              </a:rPr>
              <a:t>03/03/2021</a:t>
            </a:r>
            <a:r>
              <a:rPr lang="en-GB" sz="2000" b="0" strike="noStrike" spc="-1" dirty="0">
                <a:solidFill>
                  <a:srgbClr val="000000"/>
                </a:solidFill>
                <a:latin typeface="Calibri"/>
                <a:ea typeface="Microsoft YaHei"/>
              </a:rPr>
              <a:t> </a:t>
            </a:r>
            <a:r>
              <a:rPr lang="en-GB" sz="2000" b="1" strike="noStrike" spc="-1" dirty="0">
                <a:solidFill>
                  <a:srgbClr val="000000"/>
                </a:solidFill>
                <a:latin typeface="Calibri"/>
                <a:ea typeface="Microsoft YaHei"/>
              </a:rPr>
              <a:t>RFC 231.1 Manual actions DSO on non-working days</a:t>
            </a:r>
            <a:endParaRPr lang="nl-BE" sz="2000" b="0" strike="noStrike" spc="-1" dirty="0">
              <a:latin typeface="Arial"/>
            </a:endParaRPr>
          </a:p>
          <a:p>
            <a:pPr marL="720720" lvl="1" indent="-358560">
              <a:lnSpc>
                <a:spcPct val="100000"/>
              </a:lnSpc>
              <a:spcBef>
                <a:spcPts val="360"/>
              </a:spcBef>
              <a:buClr>
                <a:srgbClr val="000000"/>
              </a:buClr>
              <a:buFont typeface="Wingdings" charset="2"/>
              <a:buChar char=""/>
            </a:pPr>
            <a:r>
              <a:rPr lang="en-GB" sz="1800" b="0" strike="noStrike" spc="-1" dirty="0">
                <a:solidFill>
                  <a:srgbClr val="000000"/>
                </a:solidFill>
                <a:latin typeface="Calibri"/>
                <a:ea typeface="Microsoft YaHei"/>
              </a:rPr>
              <a:t>Clarified that the DSO need not perform manual actions on non-working days</a:t>
            </a:r>
            <a:endParaRPr lang="nl-BE" sz="1800" b="0" strike="noStrike" spc="-1" dirty="0">
              <a:latin typeface="Arial"/>
            </a:endParaRPr>
          </a:p>
          <a:p>
            <a:pPr>
              <a:lnSpc>
                <a:spcPct val="100000"/>
              </a:lnSpc>
            </a:pPr>
            <a:endParaRPr lang="nl-BE" sz="1800" b="0" strike="noStrike" spc="-1" dirty="0">
              <a:latin typeface="Arial"/>
            </a:endParaRPr>
          </a:p>
        </p:txBody>
      </p:sp>
      <p:sp>
        <p:nvSpPr>
          <p:cNvPr id="894" name="CustomShape 3"/>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CFEB0B17-CE00-42F9-9F64-01DEC0BE3F9B}" type="slidenum">
              <a:rPr lang="nl-NL" sz="1200" b="0" strike="noStrike" spc="-1">
                <a:solidFill>
                  <a:srgbClr val="F6BC25"/>
                </a:solidFill>
                <a:latin typeface="Calibri"/>
                <a:ea typeface="DejaVu Sans"/>
              </a:rPr>
              <a:t>67</a:t>
            </a:fld>
            <a:endParaRPr lang="nl-BE" sz="1200" b="0" strike="noStrike" spc="-1">
              <a:latin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CustomShape 1"/>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RFC’s - contents (4)</a:t>
            </a:r>
            <a:endParaRPr lang="nl-BE" sz="2800" b="0" strike="noStrike" spc="-1">
              <a:latin typeface="Arial"/>
            </a:endParaRPr>
          </a:p>
        </p:txBody>
      </p:sp>
      <p:sp>
        <p:nvSpPr>
          <p:cNvPr id="896" name="CustomShape 2"/>
          <p:cNvSpPr/>
          <p:nvPr/>
        </p:nvSpPr>
        <p:spPr>
          <a:xfrm>
            <a:off x="609480" y="1380240"/>
            <a:ext cx="10674360" cy="474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3-3-2021 </a:t>
            </a:r>
            <a:r>
              <a:rPr lang="en-GB" sz="1800" b="1" i="1" strike="noStrike" spc="-1">
                <a:solidFill>
                  <a:srgbClr val="000000"/>
                </a:solidFill>
                <a:latin typeface="Calibri"/>
                <a:ea typeface="DejaVu Sans"/>
              </a:rPr>
              <a:t>BS Time series 4.0 </a:t>
            </a:r>
            <a:r>
              <a:rPr lang="en-GB" sz="1800" b="0" strike="noStrike" spc="-1">
                <a:solidFill>
                  <a:srgbClr val="000000"/>
                </a:solidFill>
                <a:latin typeface="Calibri"/>
                <a:ea typeface="DejaVu Sans"/>
              </a:rPr>
              <a:t>with the following changes:</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Modification of a few validation rules </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3-3-2021 </a:t>
            </a:r>
            <a:r>
              <a:rPr lang="en-GB" sz="1800" b="1" i="1" strike="noStrike" spc="-1">
                <a:solidFill>
                  <a:srgbClr val="000000"/>
                </a:solidFill>
                <a:latin typeface="Calibri"/>
                <a:ea typeface="DejaVu Sans"/>
              </a:rPr>
              <a:t>BS Volumes and metre readings 2.0 </a:t>
            </a:r>
            <a:r>
              <a:rPr lang="en-GB" sz="1800" b="0" strike="noStrike" spc="-1">
                <a:solidFill>
                  <a:srgbClr val="000000"/>
                </a:solidFill>
                <a:latin typeface="Calibri"/>
                <a:ea typeface="DejaVu Sans"/>
              </a:rPr>
              <a:t>with the following changes:</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Modification XML code product type</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Modification of a few validation rules</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3-3-2021 </a:t>
            </a:r>
            <a:r>
              <a:rPr lang="en-GB" sz="1800" b="1" i="1" strike="noStrike" spc="-1">
                <a:solidFill>
                  <a:srgbClr val="000000"/>
                </a:solidFill>
                <a:latin typeface="Calibri"/>
                <a:ea typeface="DejaVu Sans"/>
              </a:rPr>
              <a:t>BS Volumes installation 2.0 </a:t>
            </a:r>
            <a:r>
              <a:rPr lang="en-GB" sz="1800" b="0" strike="noStrike" spc="-1">
                <a:solidFill>
                  <a:srgbClr val="000000"/>
                </a:solidFill>
                <a:latin typeface="Calibri"/>
                <a:ea typeface="DejaVu Sans"/>
              </a:rPr>
              <a:t>with the following changes:</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Modification XML code product type</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Limitation XML codes energy direction</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Modification of a few validation rules</a:t>
            </a: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3-3-2021 </a:t>
            </a:r>
            <a:r>
              <a:rPr lang="en-GB" sz="1800" b="1" i="1" strike="noStrike" spc="-1">
                <a:solidFill>
                  <a:srgbClr val="000000"/>
                </a:solidFill>
                <a:latin typeface="Calibri"/>
                <a:ea typeface="DejaVu Sans"/>
              </a:rPr>
              <a:t>BS Revision requests 2.0 </a:t>
            </a:r>
            <a:r>
              <a:rPr lang="en-GB" sz="1800" b="0" strike="noStrike" spc="-1">
                <a:solidFill>
                  <a:srgbClr val="000000"/>
                </a:solidFill>
                <a:latin typeface="Calibri"/>
                <a:ea typeface="DejaVu Sans"/>
              </a:rPr>
              <a:t>with the following changes:</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Modification XML code product type</a:t>
            </a:r>
            <a:endParaRPr lang="nl-BE" sz="1800" b="0" strike="noStrike" spc="-1">
              <a:latin typeface="Arial"/>
            </a:endParaRPr>
          </a:p>
          <a:p>
            <a:pPr>
              <a:lnSpc>
                <a:spcPct val="100000"/>
              </a:lnSpc>
              <a:spcBef>
                <a:spcPts val="400"/>
              </a:spcBef>
            </a:pPr>
            <a:endParaRPr lang="nl-BE" sz="1800" b="0" strike="noStrike" spc="-1">
              <a:latin typeface="Arial"/>
            </a:endParaRPr>
          </a:p>
        </p:txBody>
      </p:sp>
      <p:sp>
        <p:nvSpPr>
          <p:cNvPr id="897" name="CustomShape 3"/>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81969C15-8813-4F7A-9590-15B3B9A92205}" type="slidenum">
              <a:rPr lang="nl-NL" sz="1200" b="0" strike="noStrike" spc="-1">
                <a:solidFill>
                  <a:srgbClr val="F6BC25"/>
                </a:solidFill>
                <a:latin typeface="Calibri"/>
                <a:ea typeface="DejaVu Sans"/>
              </a:rPr>
              <a:t>68</a:t>
            </a:fld>
            <a:endParaRPr lang="nl-BE" sz="1200" b="0" strike="noStrike" spc="-1">
              <a:latin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CustomShape 1"/>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RFC’s - scope</a:t>
            </a:r>
            <a:endParaRPr lang="nl-BE" sz="2800" b="0" strike="noStrike" spc="-1">
              <a:latin typeface="Arial"/>
            </a:endParaRPr>
          </a:p>
        </p:txBody>
      </p:sp>
      <p:sp>
        <p:nvSpPr>
          <p:cNvPr id="899" name="CustomShape 2"/>
          <p:cNvSpPr/>
          <p:nvPr/>
        </p:nvSpPr>
        <p:spPr>
          <a:xfrm>
            <a:off x="609480" y="1380240"/>
            <a:ext cx="10674360" cy="474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400"/>
              </a:spcBef>
              <a:buClr>
                <a:srgbClr val="F6BC25"/>
              </a:buClr>
              <a:buSzPct val="110000"/>
              <a:buFont typeface="Wingdings" charset="2"/>
              <a:buChar char=""/>
            </a:pPr>
            <a:r>
              <a:rPr lang="en-GB" sz="1800" b="0" strike="noStrike" spc="-1">
                <a:solidFill>
                  <a:srgbClr val="000000"/>
                </a:solidFill>
                <a:latin typeface="Calibri"/>
                <a:ea typeface="DejaVu Sans"/>
              </a:rPr>
              <a:t>11-11-2020 </a:t>
            </a:r>
            <a:r>
              <a:rPr lang="en-GB" sz="2000" b="1" strike="sngStrike" spc="-1">
                <a:solidFill>
                  <a:srgbClr val="000000"/>
                </a:solidFill>
                <a:latin typeface="Calibri"/>
                <a:ea typeface="DejaVu Sans"/>
              </a:rPr>
              <a:t>RFC TR2021.2 Expansion scope to include IC259</a:t>
            </a:r>
            <a:endParaRPr lang="nl-BE" sz="20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IC259 Registration MRP on S-AP (MLOEA)</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New release date for IC259 on 23-10-2021</a:t>
            </a:r>
            <a:endParaRPr lang="nl-BE" sz="1800" b="0" strike="noStrike" spc="-1">
              <a:latin typeface="Arial"/>
            </a:endParaRPr>
          </a:p>
          <a:p>
            <a:pPr marL="343080" indent="-341280">
              <a:lnSpc>
                <a:spcPct val="100000"/>
              </a:lnSpc>
              <a:spcBef>
                <a:spcPts val="400"/>
              </a:spcBef>
              <a:buClr>
                <a:srgbClr val="F6BC25"/>
              </a:buClr>
              <a:buSzPct val="110000"/>
              <a:buFont typeface="Wingdings" charset="2"/>
              <a:buChar char=""/>
            </a:pPr>
            <a:r>
              <a:rPr lang="en-GB" sz="1800" b="0" strike="noStrike" spc="-1">
                <a:solidFill>
                  <a:srgbClr val="000000"/>
                </a:solidFill>
                <a:latin typeface="Calibri"/>
                <a:ea typeface="DejaVu Sans"/>
              </a:rPr>
              <a:t>10-2-2021 </a:t>
            </a:r>
            <a:r>
              <a:rPr lang="en-GB" sz="2000" b="1" strike="noStrike" spc="-1">
                <a:solidFill>
                  <a:srgbClr val="000000"/>
                </a:solidFill>
                <a:latin typeface="Calibri"/>
                <a:ea typeface="DejaVu Sans"/>
              </a:rPr>
              <a:t>RFC Scope change TR2021 due to IC270</a:t>
            </a:r>
            <a:endParaRPr lang="nl-BE" sz="20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IC259 Registration MRP on S-AP (MLOEA) out of scope TR2021 and to NR2021</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IC270 EAN code connection point for MLOEA also in NR2021</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This means TR2021 consists of: IC231, IC248 and IC249</a:t>
            </a:r>
            <a:endParaRPr lang="nl-BE" sz="1800" b="0" strike="noStrike" spc="-1">
              <a:latin typeface="Arial"/>
            </a:endParaRPr>
          </a:p>
        </p:txBody>
      </p:sp>
      <p:sp>
        <p:nvSpPr>
          <p:cNvPr id="900" name="CustomShape 3"/>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442AF904-BFF8-4BC6-8B7B-5CE641CBD2E9}" type="slidenum">
              <a:rPr lang="nl-NL" sz="1200" b="0" strike="noStrike" spc="-1">
                <a:solidFill>
                  <a:srgbClr val="F6BC25"/>
                </a:solidFill>
                <a:latin typeface="Calibri"/>
                <a:ea typeface="DejaVu Sans"/>
              </a:rPr>
              <a:t>69</a:t>
            </a:fld>
            <a:endParaRPr lang="nl-BE" sz="1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16934EEF-C101-4758-A376-F59A6200594D}" type="slidenum">
              <a:rPr lang="nl-NL" sz="1200" b="0" strike="noStrike" spc="-1">
                <a:solidFill>
                  <a:srgbClr val="F6BC25"/>
                </a:solidFill>
                <a:latin typeface="Calibri"/>
                <a:ea typeface="DejaVu Sans"/>
              </a:rPr>
              <a:t>7</a:t>
            </a:fld>
            <a:endParaRPr lang="nl-BE" sz="1200" b="0" strike="noStrike" spc="-1">
              <a:latin typeface="Arial"/>
            </a:endParaRPr>
          </a:p>
        </p:txBody>
      </p:sp>
      <p:sp>
        <p:nvSpPr>
          <p:cNvPr id="148" name="CustomShape 2"/>
          <p:cNvSpPr/>
          <p:nvPr/>
        </p:nvSpPr>
        <p:spPr>
          <a:xfrm>
            <a:off x="496800" y="1467000"/>
            <a:ext cx="11196720" cy="4078080"/>
          </a:xfrm>
          <a:prstGeom prst="rect">
            <a:avLst/>
          </a:prstGeom>
          <a:noFill/>
          <a:ln w="0">
            <a:noFill/>
          </a:ln>
        </p:spPr>
        <p:style>
          <a:lnRef idx="0">
            <a:scrgbClr r="0" g="0" b="0"/>
          </a:lnRef>
          <a:fillRef idx="0">
            <a:scrgbClr r="0" g="0" b="0"/>
          </a:fillRef>
          <a:effectRef idx="0">
            <a:scrgbClr r="0" g="0" b="0"/>
          </a:effectRef>
          <a:fontRef idx="minor"/>
        </p:style>
      </p:sp>
      <p:sp>
        <p:nvSpPr>
          <p:cNvPr id="149" name="CustomShape 3"/>
          <p:cNvSpPr/>
          <p:nvPr/>
        </p:nvSpPr>
        <p:spPr>
          <a:xfrm>
            <a:off x="9914040" y="2655720"/>
            <a:ext cx="1522080" cy="2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0" name="CustomShape 4"/>
          <p:cNvSpPr/>
          <p:nvPr/>
        </p:nvSpPr>
        <p:spPr>
          <a:xfrm>
            <a:off x="219240" y="498600"/>
            <a:ext cx="10285920" cy="1055880"/>
          </a:xfrm>
          <a:prstGeom prst="rect">
            <a:avLst/>
          </a:prstGeom>
          <a:noFill/>
          <a:ln w="0">
            <a:noFill/>
          </a:ln>
        </p:spPr>
        <p:style>
          <a:lnRef idx="0">
            <a:scrgbClr r="0" g="0" b="0"/>
          </a:lnRef>
          <a:fillRef idx="0">
            <a:scrgbClr r="0" g="0" b="0"/>
          </a:fillRef>
          <a:effectRef idx="0">
            <a:scrgbClr r="0" g="0" b="0"/>
          </a:effectRef>
          <a:fontRef idx="minor"/>
        </p:style>
      </p:sp>
      <p:pic>
        <p:nvPicPr>
          <p:cNvPr id="151" name="Picture 4"/>
          <p:cNvPicPr/>
          <p:nvPr/>
        </p:nvPicPr>
        <p:blipFill>
          <a:blip r:embed="rId2"/>
          <a:stretch/>
        </p:blipFill>
        <p:spPr>
          <a:xfrm>
            <a:off x="506520" y="2153880"/>
            <a:ext cx="9074160" cy="4447080"/>
          </a:xfrm>
          <a:prstGeom prst="rect">
            <a:avLst/>
          </a:prstGeom>
          <a:ln w="0">
            <a:noFill/>
          </a:ln>
        </p:spPr>
      </p:pic>
      <p:sp>
        <p:nvSpPr>
          <p:cNvPr id="152" name="CustomShape 5"/>
          <p:cNvSpPr/>
          <p:nvPr/>
        </p:nvSpPr>
        <p:spPr>
          <a:xfrm>
            <a:off x="8954640" y="1993680"/>
            <a:ext cx="624960" cy="583560"/>
          </a:xfrm>
          <a:prstGeom prst="star5">
            <a:avLst>
              <a:gd name="adj" fmla="val 19098"/>
              <a:gd name="hf" fmla="val 105146"/>
              <a:gd name="vf" fmla="val 110557"/>
            </a:avLst>
          </a:prstGeom>
          <a:solidFill>
            <a:srgbClr val="FFFF00"/>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3" name="CustomShape 6"/>
          <p:cNvSpPr/>
          <p:nvPr/>
        </p:nvSpPr>
        <p:spPr>
          <a:xfrm>
            <a:off x="609480" y="1197720"/>
            <a:ext cx="4851720" cy="293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Sector has spent a long time redesigning the allocation process</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Revision needed due to delay Energy Act and basis for CSMA</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At various moments during the past 5 years, the underlying principles, purpose and need for </a:t>
            </a:r>
            <a:r>
              <a:rPr lang="en-GB" sz="1800" b="0" strike="noStrike" spc="-1" dirty="0" err="1">
                <a:solidFill>
                  <a:srgbClr val="000000"/>
                </a:solidFill>
                <a:latin typeface="Calibri"/>
                <a:ea typeface="DejaVu Sans"/>
              </a:rPr>
              <a:t>Allocatie</a:t>
            </a:r>
            <a:r>
              <a:rPr lang="en-GB" sz="1800" b="0" strike="noStrike" spc="-1" dirty="0">
                <a:solidFill>
                  <a:srgbClr val="000000"/>
                </a:solidFill>
                <a:latin typeface="Calibri"/>
                <a:ea typeface="DejaVu Sans"/>
              </a:rPr>
              <a:t> 2.0 were defined in greater detail with major support from the sector</a:t>
            </a:r>
            <a:endParaRPr lang="nl-BE" sz="1800" b="0" strike="noStrike" spc="-1" dirty="0">
              <a:latin typeface="Arial"/>
            </a:endParaRPr>
          </a:p>
          <a:p>
            <a:pPr marL="360360">
              <a:lnSpc>
                <a:spcPct val="100000"/>
              </a:lnSpc>
              <a:spcBef>
                <a:spcPts val="320"/>
              </a:spcBef>
              <a:tabLst>
                <a:tab pos="0" algn="l"/>
              </a:tabLst>
            </a:pPr>
            <a:endParaRPr lang="nl-BE" sz="1800" b="0" strike="noStrike" spc="-1" dirty="0">
              <a:latin typeface="Arial"/>
            </a:endParaRPr>
          </a:p>
        </p:txBody>
      </p:sp>
      <p:sp>
        <p:nvSpPr>
          <p:cNvPr id="154" name="CustomShape 7"/>
          <p:cNvSpPr/>
          <p:nvPr/>
        </p:nvSpPr>
        <p:spPr>
          <a:xfrm>
            <a:off x="9479520" y="1430640"/>
            <a:ext cx="2537640" cy="326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Delays in Energy Act and basis for CSMA </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Required interim solution for </a:t>
            </a:r>
            <a:br>
              <a:rPr dirty="0"/>
            </a:br>
            <a:r>
              <a:rPr lang="en-GB" sz="1800" b="0" strike="noStrike" spc="-1" dirty="0">
                <a:solidFill>
                  <a:srgbClr val="000000"/>
                </a:solidFill>
                <a:latin typeface="Calibri"/>
                <a:ea typeface="DejaVu Sans"/>
              </a:rPr>
              <a:t>profile allocation needed by 1 January 2023</a:t>
            </a:r>
            <a:endParaRPr lang="nl-BE" sz="1800" b="0" strike="noStrike" spc="-1" dirty="0">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dirty="0">
                <a:solidFill>
                  <a:srgbClr val="000000"/>
                </a:solidFill>
                <a:latin typeface="Calibri"/>
                <a:ea typeface="DejaVu Sans"/>
              </a:rPr>
              <a:t>Revision of programme</a:t>
            </a:r>
            <a:endParaRPr lang="nl-BE" sz="1800" b="0" strike="noStrike" spc="-1" dirty="0">
              <a:latin typeface="Arial"/>
            </a:endParaRPr>
          </a:p>
          <a:p>
            <a:pPr marL="360360">
              <a:lnSpc>
                <a:spcPct val="100000"/>
              </a:lnSpc>
              <a:spcBef>
                <a:spcPts val="320"/>
              </a:spcBef>
              <a:tabLst>
                <a:tab pos="0" algn="l"/>
              </a:tabLst>
            </a:pPr>
            <a:endParaRPr lang="nl-BE" sz="1800" b="0" strike="noStrike" spc="-1" dirty="0">
              <a:latin typeface="Arial"/>
            </a:endParaRPr>
          </a:p>
        </p:txBody>
      </p:sp>
      <p:sp>
        <p:nvSpPr>
          <p:cNvPr id="155" name="CustomShape 8"/>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Review Allocatie 2.0</a:t>
            </a:r>
            <a:endParaRPr lang="nl-BE" sz="2800" b="0" strike="noStrike" spc="-1">
              <a:latin typeface="Arial"/>
            </a:endParaRPr>
          </a:p>
        </p:txBody>
      </p:sp>
      <p:sp>
        <p:nvSpPr>
          <p:cNvPr id="156" name="CustomShape 9"/>
          <p:cNvSpPr/>
          <p:nvPr/>
        </p:nvSpPr>
        <p:spPr>
          <a:xfrm>
            <a:off x="7964640" y="2790720"/>
            <a:ext cx="1199160" cy="7934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95000"/>
              </a:lnSpc>
              <a:tabLst>
                <a:tab pos="0" algn="l"/>
              </a:tabLst>
            </a:pPr>
            <a:r>
              <a:rPr lang="nl" sz="1100" b="1" strike="noStrike" spc="-1" dirty="0">
                <a:solidFill>
                  <a:srgbClr val="000000"/>
                </a:solidFill>
                <a:latin typeface="Calibri"/>
                <a:ea typeface="DejaVu Sans"/>
              </a:rPr>
              <a:t>September 2019</a:t>
            </a:r>
            <a:endParaRPr lang="nl-BE" sz="1100" b="0" strike="noStrike" spc="-1" dirty="0">
              <a:latin typeface="Arial"/>
            </a:endParaRPr>
          </a:p>
          <a:p>
            <a:pPr algn="ctr">
              <a:lnSpc>
                <a:spcPct val="95000"/>
              </a:lnSpc>
              <a:tabLst>
                <a:tab pos="0" algn="l"/>
              </a:tabLst>
            </a:pPr>
            <a:r>
              <a:rPr lang="nl" sz="1100" b="0" strike="noStrike" spc="-1" dirty="0">
                <a:solidFill>
                  <a:srgbClr val="000000"/>
                </a:solidFill>
                <a:latin typeface="Calibri"/>
                <a:ea typeface="DejaVu Sans"/>
              </a:rPr>
              <a:t>ALV NEDU agrees to conditional phased planning of allocatie 2.0</a:t>
            </a:r>
            <a:endParaRPr lang="nl-BE" sz="1100" b="0" strike="noStrike" spc="-1" dirty="0">
              <a:latin typeface="Arial"/>
            </a:endParaRPr>
          </a:p>
        </p:txBody>
      </p:sp>
      <p:sp>
        <p:nvSpPr>
          <p:cNvPr id="157" name="CustomShape 10"/>
          <p:cNvSpPr/>
          <p:nvPr/>
        </p:nvSpPr>
        <p:spPr>
          <a:xfrm>
            <a:off x="5850360" y="3123360"/>
            <a:ext cx="1671480" cy="95220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95000"/>
              </a:lnSpc>
            </a:pPr>
            <a:r>
              <a:rPr lang="nl" sz="1100" b="1" strike="noStrike" spc="-1" dirty="0">
                <a:solidFill>
                  <a:srgbClr val="000000"/>
                </a:solidFill>
                <a:latin typeface="Calibri"/>
                <a:ea typeface="DejaVu Sans"/>
              </a:rPr>
              <a:t>July 2019</a:t>
            </a:r>
            <a:endParaRPr lang="nl-BE" sz="1100" b="0" strike="noStrike" spc="-1" dirty="0">
              <a:latin typeface="Arial"/>
            </a:endParaRPr>
          </a:p>
          <a:p>
            <a:pPr algn="ctr">
              <a:lnSpc>
                <a:spcPct val="95000"/>
              </a:lnSpc>
              <a:tabLst>
                <a:tab pos="0" algn="l"/>
              </a:tabLst>
            </a:pPr>
            <a:r>
              <a:rPr lang="nl" sz="1100" b="0" strike="noStrike" spc="-1" dirty="0">
                <a:solidFill>
                  <a:srgbClr val="000000"/>
                </a:solidFill>
                <a:latin typeface="Calibri"/>
                <a:ea typeface="DejaVu Sans"/>
              </a:rPr>
              <a:t>ALV NEDU agrees with the outline proces model and requests the workgroup allocation 2.0 to further elaborate this on that basis</a:t>
            </a:r>
            <a:endParaRPr lang="nl-BE" sz="1100" b="0" strike="noStrike" spc="-1" dirty="0">
              <a:latin typeface="Arial"/>
            </a:endParaRPr>
          </a:p>
        </p:txBody>
      </p:sp>
      <p:sp>
        <p:nvSpPr>
          <p:cNvPr id="158" name="CustomShape 11"/>
          <p:cNvSpPr/>
          <p:nvPr/>
        </p:nvSpPr>
        <p:spPr>
          <a:xfrm>
            <a:off x="4962240" y="4419000"/>
            <a:ext cx="1906200" cy="95220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95000"/>
              </a:lnSpc>
            </a:pPr>
            <a:r>
              <a:rPr lang="nl" sz="1100" b="1" strike="noStrike" spc="-1" dirty="0">
                <a:solidFill>
                  <a:srgbClr val="000000"/>
                </a:solidFill>
                <a:latin typeface="Calibri"/>
                <a:ea typeface="DejaVu Sans"/>
              </a:rPr>
              <a:t>December 2017</a:t>
            </a:r>
            <a:endParaRPr lang="nl-BE" sz="1100" b="0" strike="noStrike" spc="-1" dirty="0">
              <a:latin typeface="Arial"/>
            </a:endParaRPr>
          </a:p>
          <a:p>
            <a:pPr algn="ctr">
              <a:lnSpc>
                <a:spcPct val="95000"/>
              </a:lnSpc>
            </a:pPr>
            <a:r>
              <a:rPr lang="nl" sz="1100" b="0" strike="noStrike" spc="-1" dirty="0">
                <a:solidFill>
                  <a:srgbClr val="000000"/>
                </a:solidFill>
                <a:latin typeface="Calibri"/>
                <a:ea typeface="DejaVu Sans"/>
              </a:rPr>
              <a:t>Social business case and principles allocation 2.0 aligned in ALV NEDU</a:t>
            </a:r>
            <a:endParaRPr lang="nl-BE" sz="1100" b="0" strike="noStrike" spc="-1" dirty="0">
              <a:latin typeface="Arial"/>
            </a:endParaRPr>
          </a:p>
          <a:p>
            <a:pPr marL="88920" indent="-87120" algn="ctr">
              <a:lnSpc>
                <a:spcPct val="95000"/>
              </a:lnSpc>
              <a:buClr>
                <a:srgbClr val="000000"/>
              </a:buClr>
              <a:buFont typeface="Calibri"/>
              <a:buChar char="-"/>
            </a:pPr>
            <a:r>
              <a:rPr lang="nl" sz="1100" b="0" strike="noStrike" spc="-1" dirty="0">
                <a:solidFill>
                  <a:srgbClr val="000000"/>
                </a:solidFill>
                <a:latin typeface="Calibri"/>
                <a:ea typeface="DejaVu Sans"/>
              </a:rPr>
              <a:t>start NEDU work group allocatie 2.0</a:t>
            </a:r>
            <a:endParaRPr lang="nl-BE" sz="1100" b="0" strike="noStrike" spc="-1" dirty="0">
              <a:latin typeface="Arial"/>
            </a:endParaRPr>
          </a:p>
        </p:txBody>
      </p:sp>
      <p:sp>
        <p:nvSpPr>
          <p:cNvPr id="159" name="CustomShape 12"/>
          <p:cNvSpPr/>
          <p:nvPr/>
        </p:nvSpPr>
        <p:spPr>
          <a:xfrm>
            <a:off x="3221640" y="5455080"/>
            <a:ext cx="1662480" cy="643253"/>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95000"/>
              </a:lnSpc>
              <a:tabLst>
                <a:tab pos="0" algn="l"/>
              </a:tabLst>
            </a:pPr>
            <a:r>
              <a:rPr lang="nl" sz="1100" b="1" strike="noStrike" spc="-1" dirty="0">
                <a:solidFill>
                  <a:srgbClr val="000000"/>
                </a:solidFill>
                <a:latin typeface="Calibri"/>
                <a:ea typeface="DejaVu Sans"/>
              </a:rPr>
              <a:t>2017</a:t>
            </a:r>
            <a:endParaRPr lang="nl-BE" sz="1100" b="0" strike="noStrike" spc="-1" dirty="0">
              <a:latin typeface="Arial"/>
            </a:endParaRPr>
          </a:p>
          <a:p>
            <a:pPr algn="ctr">
              <a:lnSpc>
                <a:spcPct val="95000"/>
              </a:lnSpc>
              <a:tabLst>
                <a:tab pos="0" algn="l"/>
              </a:tabLst>
            </a:pPr>
            <a:r>
              <a:rPr lang="nl" sz="1100" b="0" strike="noStrike" spc="-1" dirty="0">
                <a:solidFill>
                  <a:srgbClr val="000000"/>
                </a:solidFill>
                <a:latin typeface="Calibri"/>
                <a:ea typeface="DejaVu Sans"/>
              </a:rPr>
              <a:t>Analysis of social business case by </a:t>
            </a:r>
            <a:r>
              <a:rPr lang="nl-NL" sz="1100" spc="-1" dirty="0">
                <a:solidFill>
                  <a:srgbClr val="000000"/>
                </a:solidFill>
                <a:latin typeface="Calibri"/>
              </a:rPr>
              <a:t>a management consulting </a:t>
            </a:r>
            <a:r>
              <a:rPr lang="nl-NL" sz="1100" spc="-1" dirty="0" err="1">
                <a:solidFill>
                  <a:srgbClr val="000000"/>
                </a:solidFill>
                <a:latin typeface="Calibri"/>
              </a:rPr>
              <a:t>firm</a:t>
            </a:r>
            <a:endParaRPr lang="nl-BE" sz="1100" b="0" strike="noStrike" spc="-1" dirty="0">
              <a:latin typeface="Arial"/>
            </a:endParaRPr>
          </a:p>
        </p:txBody>
      </p:sp>
      <p:sp>
        <p:nvSpPr>
          <p:cNvPr id="160" name="CustomShape 13"/>
          <p:cNvSpPr/>
          <p:nvPr/>
        </p:nvSpPr>
        <p:spPr>
          <a:xfrm>
            <a:off x="936000" y="5545080"/>
            <a:ext cx="1662480" cy="7934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95000"/>
              </a:lnSpc>
              <a:tabLst>
                <a:tab pos="0" algn="l"/>
              </a:tabLst>
            </a:pPr>
            <a:r>
              <a:rPr lang="nl" sz="1100" b="1" strike="noStrike" spc="-1">
                <a:solidFill>
                  <a:srgbClr val="000000"/>
                </a:solidFill>
                <a:latin typeface="Calibri"/>
                <a:ea typeface="DejaVu Sans"/>
              </a:rPr>
              <a:t>2015</a:t>
            </a:r>
            <a:endParaRPr lang="nl-BE" sz="1100" b="0" strike="noStrike" spc="-1">
              <a:latin typeface="Arial"/>
            </a:endParaRPr>
          </a:p>
          <a:p>
            <a:pPr algn="ctr">
              <a:lnSpc>
                <a:spcPct val="95000"/>
              </a:lnSpc>
              <a:tabLst>
                <a:tab pos="0" algn="l"/>
              </a:tabLst>
            </a:pPr>
            <a:r>
              <a:rPr lang="nl" sz="1100" b="0" strike="noStrike" spc="-1">
                <a:solidFill>
                  <a:srgbClr val="000000"/>
                </a:solidFill>
                <a:latin typeface="Calibri"/>
                <a:ea typeface="DejaVu Sans"/>
              </a:rPr>
              <a:t>Principles of smart meter allocation laid down in first sketch. Programme Pantheon</a:t>
            </a:r>
            <a:endParaRPr lang="nl-BE" sz="1100" b="0" strike="noStrike" spc="-1">
              <a:latin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CustomShape 1"/>
          <p:cNvSpPr/>
          <p:nvPr/>
        </p:nvSpPr>
        <p:spPr>
          <a:xfrm>
            <a:off x="457200" y="1343160"/>
            <a:ext cx="11028600" cy="478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tabLst>
                <a:tab pos="0" algn="l"/>
              </a:tabLst>
            </a:pPr>
            <a:r>
              <a:rPr lang="en-GB" sz="2800" b="1" strike="noStrike" spc="-1">
                <a:solidFill>
                  <a:srgbClr val="000000"/>
                </a:solidFill>
                <a:latin typeface="Calibri"/>
                <a:ea typeface="Calibri"/>
              </a:rPr>
              <a:t>Testing and transition</a:t>
            </a:r>
            <a:br/>
            <a:endParaRPr lang="nl-BE" sz="2800" b="0" strike="noStrike" spc="-1">
              <a:latin typeface="Arial"/>
            </a:endParaRPr>
          </a:p>
          <a:p>
            <a:pPr>
              <a:lnSpc>
                <a:spcPct val="100000"/>
              </a:lnSpc>
              <a:spcBef>
                <a:spcPts val="479"/>
              </a:spcBef>
              <a:tabLst>
                <a:tab pos="0" algn="l"/>
              </a:tabLst>
            </a:pPr>
            <a:r>
              <a:rPr lang="en-GB" sz="2400" b="0" i="1" strike="noStrike" spc="-1">
                <a:solidFill>
                  <a:srgbClr val="000000"/>
                </a:solidFill>
                <a:latin typeface="Calibri"/>
                <a:ea typeface="Calibri"/>
              </a:rPr>
              <a:t>Jorik van Vilsteren - Test and Transition manager, EDSN &amp; NEDU</a:t>
            </a:r>
            <a:br/>
            <a:endParaRPr lang="nl-BE" sz="2400" b="0" strike="noStrike" spc="-1">
              <a:latin typeface="Arial"/>
            </a:endParaRPr>
          </a:p>
        </p:txBody>
      </p:sp>
      <p:sp>
        <p:nvSpPr>
          <p:cNvPr id="902"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D1AC69E6-BEB7-4775-80D8-77337C262401}" type="slidenum">
              <a:rPr lang="nl-NL" sz="1200" b="0" strike="noStrike" spc="-1">
                <a:solidFill>
                  <a:srgbClr val="F6BC25"/>
                </a:solidFill>
                <a:latin typeface="Calibri"/>
                <a:ea typeface="DejaVu Sans"/>
              </a:rPr>
              <a:t>70</a:t>
            </a:fld>
            <a:endParaRPr lang="nl-BE" sz="1200" b="0" strike="noStrike" spc="-1">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CustomShape 1"/>
          <p:cNvSpPr/>
          <p:nvPr/>
        </p:nvSpPr>
        <p:spPr>
          <a:xfrm>
            <a:off x="2133720" y="1845000"/>
            <a:ext cx="7770600" cy="97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Explanation Work package Tests</a:t>
            </a:r>
            <a:br/>
            <a:endParaRPr lang="nl-BE" sz="2800" b="0" strike="noStrike" spc="-1">
              <a:latin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CustomShape 1"/>
          <p:cNvSpPr/>
          <p:nvPr/>
        </p:nvSpPr>
        <p:spPr>
          <a:xfrm>
            <a:off x="699480" y="1202040"/>
            <a:ext cx="8398080" cy="492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69500" lnSpcReduction="20000"/>
          </a:bodyPr>
          <a:lstStyle/>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Lead group (representatives DSO, TSO, MRP, BRP) performs progression </a:t>
            </a:r>
            <a:r>
              <a:rPr lang="en-GB" sz="2600" b="0" u="sng" strike="noStrike" spc="-1">
                <a:solidFill>
                  <a:srgbClr val="000000"/>
                </a:solidFill>
                <a:uFillTx/>
                <a:latin typeface="Calibri"/>
                <a:ea typeface="DejaVu Sans"/>
              </a:rPr>
              <a:t>and</a:t>
            </a:r>
            <a:r>
              <a:rPr lang="en-GB" sz="2600" b="0" strike="noStrike" spc="-1">
                <a:solidFill>
                  <a:srgbClr val="000000"/>
                </a:solidFill>
                <a:latin typeface="Calibri"/>
                <a:ea typeface="DejaVu Sans"/>
              </a:rPr>
              <a:t> regression test, before releasing for User Acceptance Test (GAT) </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Lead groups tests take place from </a:t>
            </a:r>
            <a:r>
              <a:rPr lang="en-GB" sz="2600" b="1" strike="noStrike" spc="-1">
                <a:solidFill>
                  <a:srgbClr val="000000"/>
                </a:solidFill>
                <a:latin typeface="Calibri"/>
                <a:ea typeface="DejaVu Sans"/>
              </a:rPr>
              <a:t>29/11/2021 – 17/12/2021</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GAT has been scheduled for </a:t>
            </a:r>
            <a:r>
              <a:rPr lang="en-GB" sz="2600" b="1" strike="noStrike" spc="-1">
                <a:solidFill>
                  <a:srgbClr val="000000"/>
                </a:solidFill>
                <a:latin typeface="Calibri"/>
                <a:ea typeface="DejaVu Sans"/>
              </a:rPr>
              <a:t>03/01/2022 – 25/02/2022</a:t>
            </a:r>
            <a:r>
              <a:rPr lang="en-GB" sz="2600" b="0" strike="noStrike" spc="-1">
                <a:solidFill>
                  <a:srgbClr val="000000"/>
                </a:solidFill>
                <a:latin typeface="Calibri"/>
                <a:ea typeface="DejaVu Sans"/>
              </a:rPr>
              <a:t>, followed by 2 weeks overrun/re-resting</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Market parties perform GAT and voluntary tests</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EDSN provides dedicated support during the GAT</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Due to the size of TR2021 Allocatie 2.0 Tranche 1, participating market parties are divided into groups; 2 groups perform parallel tests for 1 week</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The findings process will be controlled from within the project TR2021 Allocatie 2.0 Tranche 1 (Test coordinator)</a:t>
            </a:r>
            <a:endParaRPr lang="nl-BE" sz="2600" b="0" strike="noStrike" spc="-1">
              <a:latin typeface="Arial"/>
            </a:endParaRPr>
          </a:p>
          <a:p>
            <a:pPr>
              <a:lnSpc>
                <a:spcPct val="100000"/>
              </a:lnSpc>
            </a:pPr>
            <a:endParaRPr lang="nl-BE" sz="2600" b="0" strike="noStrike" spc="-1">
              <a:latin typeface="Arial"/>
            </a:endParaRPr>
          </a:p>
          <a:p>
            <a:pPr marL="343080" indent="-341280">
              <a:lnSpc>
                <a:spcPct val="100000"/>
              </a:lnSpc>
              <a:buClr>
                <a:srgbClr val="F6BC25"/>
              </a:buClr>
              <a:buSzPct val="110000"/>
              <a:buFont typeface="Wingdings" charset="2"/>
              <a:buChar char=""/>
            </a:pPr>
            <a:r>
              <a:rPr lang="en-GB" sz="2600" b="0" strike="noStrike" spc="-1">
                <a:solidFill>
                  <a:srgbClr val="000000"/>
                </a:solidFill>
                <a:latin typeface="Calibri"/>
                <a:ea typeface="DejaVu Sans"/>
              </a:rPr>
              <a:t>Progress will be monitored within the project TR2021 Allocatie 2.0 Tranche 1 (Test coordinator)</a:t>
            </a:r>
            <a:endParaRPr lang="nl-BE" sz="2600" b="0" strike="noStrike" spc="-1">
              <a:latin typeface="Arial"/>
            </a:endParaRPr>
          </a:p>
          <a:p>
            <a:pPr>
              <a:lnSpc>
                <a:spcPct val="100000"/>
              </a:lnSpc>
            </a:pPr>
            <a:endParaRPr lang="nl-BE" sz="2600" b="0" strike="noStrike" spc="-1">
              <a:latin typeface="Arial"/>
            </a:endParaRPr>
          </a:p>
          <a:p>
            <a:pPr>
              <a:lnSpc>
                <a:spcPct val="100000"/>
              </a:lnSpc>
              <a:spcBef>
                <a:spcPts val="281"/>
              </a:spcBef>
            </a:pPr>
            <a:endParaRPr lang="nl-BE" sz="2600" b="0" strike="noStrike" spc="-1">
              <a:latin typeface="Arial"/>
            </a:endParaRPr>
          </a:p>
          <a:p>
            <a:pPr>
              <a:lnSpc>
                <a:spcPct val="100000"/>
              </a:lnSpc>
              <a:spcBef>
                <a:spcPts val="400"/>
              </a:spcBef>
            </a:pPr>
            <a:endParaRPr lang="nl-BE" sz="2600" b="0" strike="noStrike" spc="-1">
              <a:latin typeface="Arial"/>
            </a:endParaRPr>
          </a:p>
        </p:txBody>
      </p:sp>
      <p:sp>
        <p:nvSpPr>
          <p:cNvPr id="905"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0B531B97-0884-4C30-8130-055D67286D7E}" type="slidenum">
              <a:rPr lang="nl-NL" sz="1200" b="0" strike="noStrike" spc="-1">
                <a:solidFill>
                  <a:srgbClr val="F6BC25"/>
                </a:solidFill>
                <a:latin typeface="Calibri"/>
                <a:ea typeface="DejaVu Sans"/>
              </a:rPr>
              <a:t>72</a:t>
            </a:fld>
            <a:endParaRPr lang="nl-BE" sz="1200" b="0" strike="noStrike" spc="-1">
              <a:latin typeface="Arial"/>
            </a:endParaRPr>
          </a:p>
        </p:txBody>
      </p:sp>
      <p:sp>
        <p:nvSpPr>
          <p:cNvPr id="906"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TR2021 Allocatie 2.0 Tranche 1 - tests</a:t>
            </a:r>
            <a:endParaRPr lang="nl-BE" sz="2800" b="0" strike="noStrike" spc="-1">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7" name="Table 1"/>
          <p:cNvGraphicFramePr/>
          <p:nvPr/>
        </p:nvGraphicFramePr>
        <p:xfrm>
          <a:off x="891360" y="1319400"/>
          <a:ext cx="9204480" cy="4608000"/>
        </p:xfrm>
        <a:graphic>
          <a:graphicData uri="http://schemas.openxmlformats.org/drawingml/2006/table">
            <a:tbl>
              <a:tblPr/>
              <a:tblGrid>
                <a:gridCol w="4083480">
                  <a:extLst>
                    <a:ext uri="{9D8B030D-6E8A-4147-A177-3AD203B41FA5}">
                      <a16:colId xmlns:a16="http://schemas.microsoft.com/office/drawing/2014/main" val="20000"/>
                    </a:ext>
                  </a:extLst>
                </a:gridCol>
                <a:gridCol w="1504080">
                  <a:extLst>
                    <a:ext uri="{9D8B030D-6E8A-4147-A177-3AD203B41FA5}">
                      <a16:colId xmlns:a16="http://schemas.microsoft.com/office/drawing/2014/main" val="20001"/>
                    </a:ext>
                  </a:extLst>
                </a:gridCol>
                <a:gridCol w="3616920">
                  <a:extLst>
                    <a:ext uri="{9D8B030D-6E8A-4147-A177-3AD203B41FA5}">
                      <a16:colId xmlns:a16="http://schemas.microsoft.com/office/drawing/2014/main" val="20002"/>
                    </a:ext>
                  </a:extLst>
                </a:gridCol>
              </a:tblGrid>
              <a:tr h="418680">
                <a:tc>
                  <a:txBody>
                    <a:bodyPr/>
                    <a:lstStyle/>
                    <a:p>
                      <a:pPr algn="ctr">
                        <a:lnSpc>
                          <a:spcPts val="1400"/>
                        </a:lnSpc>
                      </a:pPr>
                      <a:r>
                        <a:rPr lang="en-GB" sz="1000" b="1" strike="noStrike" spc="-1">
                          <a:solidFill>
                            <a:srgbClr val="000000"/>
                          </a:solidFill>
                          <a:latin typeface="Calibri"/>
                          <a:ea typeface="Times New Roman"/>
                        </a:rPr>
                        <a:t>Group number</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solidFill>
                      <a:srgbClr val="BDD7EE"/>
                    </a:solidFill>
                  </a:tcPr>
                </a:tc>
                <a:tc>
                  <a:txBody>
                    <a:bodyPr/>
                    <a:lstStyle/>
                    <a:p>
                      <a:pPr algn="ctr">
                        <a:lnSpc>
                          <a:spcPts val="1400"/>
                        </a:lnSpc>
                      </a:pPr>
                      <a:r>
                        <a:rPr lang="en-GB" sz="1000" b="1" strike="noStrike" spc="-1">
                          <a:solidFill>
                            <a:srgbClr val="000000"/>
                          </a:solidFill>
                          <a:latin typeface="Calibri"/>
                          <a:ea typeface="Times New Roman"/>
                        </a:rPr>
                        <a:t>Week number</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solidFill>
                      <a:srgbClr val="BDD7EE"/>
                    </a:solidFill>
                  </a:tcPr>
                </a:tc>
                <a:tc>
                  <a:txBody>
                    <a:bodyPr/>
                    <a:lstStyle/>
                    <a:p>
                      <a:pPr algn="ctr">
                        <a:lnSpc>
                          <a:spcPts val="1400"/>
                        </a:lnSpc>
                      </a:pPr>
                      <a:r>
                        <a:rPr lang="en-GB" sz="1000" b="1" strike="noStrike" spc="-1">
                          <a:solidFill>
                            <a:srgbClr val="000000"/>
                          </a:solidFill>
                          <a:latin typeface="Calibri"/>
                          <a:ea typeface="Times New Roman"/>
                        </a:rPr>
                        <a:t>Period</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solidFill>
                      <a:srgbClr val="BDD7EE"/>
                    </a:solidFill>
                  </a:tcPr>
                </a:tc>
                <a:extLst>
                  <a:ext uri="{0D108BD9-81ED-4DB2-BD59-A6C34878D82A}">
                    <a16:rowId xmlns:a16="http://schemas.microsoft.com/office/drawing/2014/main" val="10000"/>
                  </a:ext>
                </a:extLst>
              </a:tr>
              <a:tr h="418680">
                <a:tc>
                  <a:txBody>
                    <a:bodyPr/>
                    <a:lstStyle/>
                    <a:p>
                      <a:pPr algn="ctr">
                        <a:lnSpc>
                          <a:spcPts val="1400"/>
                        </a:lnSpc>
                      </a:pPr>
                      <a:r>
                        <a:rPr lang="en-GB" sz="1000" b="1" i="1" strike="noStrike" spc="-1">
                          <a:solidFill>
                            <a:srgbClr val="000000"/>
                          </a:solidFill>
                          <a:latin typeface="Calibri"/>
                          <a:ea typeface="Times New Roman"/>
                        </a:rPr>
                        <a:t>Lead group TR2021 Allocatie 2.0 Tranche 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nl-NL"/>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 </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418680">
                <a:tc>
                  <a:txBody>
                    <a:bodyPr/>
                    <a:lstStyle/>
                    <a:p>
                      <a:pPr algn="ctr">
                        <a:lnSpc>
                          <a:spcPts val="1400"/>
                        </a:lnSpc>
                      </a:pPr>
                      <a:r>
                        <a:rPr lang="en-GB" sz="1000" b="1" strike="noStrike" spc="-1">
                          <a:solidFill>
                            <a:srgbClr val="000000"/>
                          </a:solidFill>
                          <a:latin typeface="Calibri"/>
                          <a:ea typeface="Times New Roman"/>
                        </a:rPr>
                        <a:t>Lead group tests</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48, 49, 50</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29/11/2021 to 17/12/2021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418680">
                <a:tc>
                  <a:txBody>
                    <a:bodyPr/>
                    <a:lstStyle/>
                    <a:p>
                      <a:pPr algn="ctr">
                        <a:lnSpc>
                          <a:spcPts val="1400"/>
                        </a:lnSpc>
                      </a:pPr>
                      <a:r>
                        <a:rPr lang="en-GB" sz="1000" b="1" strike="noStrike" spc="-1">
                          <a:solidFill>
                            <a:srgbClr val="000000"/>
                          </a:solidFill>
                          <a:latin typeface="Calibri"/>
                          <a:ea typeface="Times New Roman"/>
                        </a:rPr>
                        <a:t>Potential overrun</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51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20/12/2021 to 24/12/2021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418680">
                <a:tc>
                  <a:txBody>
                    <a:bodyPr/>
                    <a:lstStyle/>
                    <a:p>
                      <a:pPr algn="ctr">
                        <a:lnSpc>
                          <a:spcPts val="1400"/>
                        </a:lnSpc>
                      </a:pPr>
                      <a:r>
                        <a:rPr lang="en-GB" sz="1000" b="1" i="1" strike="noStrike" spc="-1">
                          <a:solidFill>
                            <a:srgbClr val="000000"/>
                          </a:solidFill>
                          <a:latin typeface="Calibri"/>
                          <a:ea typeface="Times New Roman"/>
                        </a:rPr>
                        <a:t>GAT TR2021 Allocatie 2.0 Tranche 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 </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 </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418680">
                <a:tc>
                  <a:txBody>
                    <a:bodyPr/>
                    <a:lstStyle/>
                    <a:p>
                      <a:pPr algn="ctr">
                        <a:lnSpc>
                          <a:spcPts val="1400"/>
                        </a:lnSpc>
                      </a:pPr>
                      <a:r>
                        <a:rPr lang="en-GB" sz="1000" b="1" strike="noStrike" spc="-1">
                          <a:solidFill>
                            <a:srgbClr val="000000"/>
                          </a:solidFill>
                          <a:latin typeface="Calibri"/>
                          <a:ea typeface="Times New Roman"/>
                        </a:rPr>
                        <a:t>Group 1 &amp; 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03/01/2022 to 07/01/2022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418680">
                <a:tc>
                  <a:txBody>
                    <a:bodyPr/>
                    <a:lstStyle/>
                    <a:p>
                      <a:pPr algn="ctr">
                        <a:lnSpc>
                          <a:spcPts val="1400"/>
                        </a:lnSpc>
                      </a:pPr>
                      <a:r>
                        <a:rPr lang="en-GB" sz="1000" b="1" strike="noStrike" spc="-1">
                          <a:solidFill>
                            <a:srgbClr val="000000"/>
                          </a:solidFill>
                          <a:latin typeface="Calibri"/>
                          <a:ea typeface="Times New Roman"/>
                        </a:rPr>
                        <a:t> Group 3 &amp; 4</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10/01/2022 to 14/01/2022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418680">
                <a:tc>
                  <a:txBody>
                    <a:bodyPr/>
                    <a:lstStyle/>
                    <a:p>
                      <a:pPr algn="ctr">
                        <a:lnSpc>
                          <a:spcPts val="1400"/>
                        </a:lnSpc>
                      </a:pPr>
                      <a:r>
                        <a:rPr lang="en-GB" sz="1000" b="1" strike="noStrike" spc="-1">
                          <a:solidFill>
                            <a:srgbClr val="000000"/>
                          </a:solidFill>
                          <a:latin typeface="Calibri"/>
                          <a:ea typeface="Times New Roman"/>
                        </a:rPr>
                        <a:t>Group 5 &amp; 6</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3</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17/01/2022 to 21/01/2022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418680">
                <a:tc>
                  <a:txBody>
                    <a:bodyPr/>
                    <a:lstStyle/>
                    <a:p>
                      <a:pPr algn="ctr">
                        <a:lnSpc>
                          <a:spcPts val="1400"/>
                        </a:lnSpc>
                      </a:pPr>
                      <a:r>
                        <a:rPr lang="en-GB" sz="1000" b="1" strike="noStrike" spc="-1">
                          <a:solidFill>
                            <a:srgbClr val="000000"/>
                          </a:solidFill>
                          <a:latin typeface="Calibri"/>
                          <a:ea typeface="Times New Roman"/>
                        </a:rPr>
                        <a:t>Group 7</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4</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24/01/2022 to 28/01/2022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418680">
                <a:tc>
                  <a:txBody>
                    <a:bodyPr/>
                    <a:lstStyle/>
                    <a:p>
                      <a:pPr algn="ctr">
                        <a:lnSpc>
                          <a:spcPts val="1400"/>
                        </a:lnSpc>
                      </a:pPr>
                      <a:r>
                        <a:rPr lang="en-GB" sz="1000" b="1" strike="noStrike" spc="-1">
                          <a:solidFill>
                            <a:srgbClr val="000000"/>
                          </a:solidFill>
                          <a:latin typeface="Calibri"/>
                          <a:ea typeface="Times New Roman"/>
                        </a:rPr>
                        <a:t>Overrun week / re-testing findings</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5, 6, 7, 8</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31/01/2022 to 11/02/2022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421200">
                <a:tc>
                  <a:txBody>
                    <a:bodyPr/>
                    <a:lstStyle/>
                    <a:p>
                      <a:pPr algn="ctr">
                        <a:lnSpc>
                          <a:spcPts val="1400"/>
                        </a:lnSpc>
                      </a:pPr>
                      <a:r>
                        <a:rPr lang="en-GB" sz="1000" b="1" strike="noStrike" spc="-1">
                          <a:solidFill>
                            <a:srgbClr val="000000"/>
                          </a:solidFill>
                          <a:latin typeface="Calibri"/>
                          <a:ea typeface="Times New Roman"/>
                        </a:rPr>
                        <a:t>Freeze period</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10, 11</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ts val="1400"/>
                        </a:lnSpc>
                      </a:pPr>
                      <a:r>
                        <a:rPr lang="en-GB" sz="1000" b="1" strike="noStrike" spc="-1">
                          <a:solidFill>
                            <a:srgbClr val="000000"/>
                          </a:solidFill>
                          <a:latin typeface="Calibri"/>
                          <a:ea typeface="Times New Roman"/>
                        </a:rPr>
                        <a:t>09/03/2022 to 18/03/2022</a:t>
                      </a:r>
                      <a:endParaRPr lang="nl-BE" sz="1000" b="0" strike="noStrike" spc="-1">
                        <a:latin typeface="Arial"/>
                      </a:endParaRPr>
                    </a:p>
                  </a:txBody>
                  <a:tcPr marL="44280" marR="4428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bl>
          </a:graphicData>
        </a:graphic>
      </p:graphicFrame>
      <p:sp>
        <p:nvSpPr>
          <p:cNvPr id="908"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42D234B9-9113-434D-B57B-92902A4FB372}" type="slidenum">
              <a:rPr lang="nl-NL" sz="1200" b="0" strike="noStrike" spc="-1">
                <a:solidFill>
                  <a:srgbClr val="F6BC25"/>
                </a:solidFill>
                <a:latin typeface="Calibri"/>
                <a:ea typeface="DejaVu Sans"/>
              </a:rPr>
              <a:t>73</a:t>
            </a:fld>
            <a:endParaRPr lang="nl-BE" sz="1200" b="0" strike="noStrike" spc="-1">
              <a:latin typeface="Arial"/>
            </a:endParaRPr>
          </a:p>
        </p:txBody>
      </p:sp>
      <p:sp>
        <p:nvSpPr>
          <p:cNvPr id="909"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Milestones User acceptance test</a:t>
            </a:r>
            <a:endParaRPr lang="nl-BE" sz="2800" b="0" strike="noStrike" spc="-1">
              <a:latin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CustomShape 1"/>
          <p:cNvSpPr/>
          <p:nvPr/>
        </p:nvSpPr>
        <p:spPr>
          <a:xfrm>
            <a:off x="2133720" y="1845000"/>
            <a:ext cx="7770600" cy="97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GB" sz="2800" b="1" strike="noStrike" spc="-1">
                <a:solidFill>
                  <a:srgbClr val="000000"/>
                </a:solidFill>
                <a:latin typeface="Calibri"/>
                <a:ea typeface="DejaVu Sans"/>
              </a:rPr>
              <a:t>Explanation work package transition</a:t>
            </a:r>
            <a:br/>
            <a:endParaRPr lang="nl-BE" sz="2800" b="0" strike="noStrike" spc="-1">
              <a:latin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CustomShape 1"/>
          <p:cNvSpPr/>
          <p:nvPr/>
        </p:nvSpPr>
        <p:spPr>
          <a:xfrm>
            <a:off x="609480" y="1202040"/>
            <a:ext cx="933732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00"/>
              </a:spcBef>
              <a:tabLst>
                <a:tab pos="0" algn="l"/>
              </a:tabLst>
            </a:pPr>
            <a:r>
              <a:rPr lang="en-GB" sz="2000" b="0" strike="noStrike" spc="-1">
                <a:solidFill>
                  <a:srgbClr val="000000"/>
                </a:solidFill>
                <a:latin typeface="Calibri"/>
                <a:ea typeface="DejaVu Sans"/>
              </a:rPr>
              <a:t>Deliverables:</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Transition plan</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Fall-back plan</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Entry and Exit Criteria</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Process agreements</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Communication and command structure</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Technical roadmap</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Operational roadmap</a:t>
            </a:r>
            <a:endParaRPr lang="nl-BE" sz="2000" b="0" strike="noStrike" spc="-1">
              <a:latin typeface="Arial"/>
            </a:endParaRPr>
          </a:p>
          <a:p>
            <a:pPr marL="343080" indent="-341280">
              <a:lnSpc>
                <a:spcPct val="100000"/>
              </a:lnSpc>
              <a:spcBef>
                <a:spcPts val="400"/>
              </a:spcBef>
              <a:buClr>
                <a:srgbClr val="F6BC25"/>
              </a:buClr>
              <a:buSzPct val="110000"/>
              <a:buFont typeface="Wingdings" charset="2"/>
              <a:buChar char=""/>
              <a:tabLst>
                <a:tab pos="0" algn="l"/>
              </a:tabLst>
            </a:pPr>
            <a:r>
              <a:rPr lang="en-GB" sz="2000" b="0" strike="noStrike" spc="-1">
                <a:solidFill>
                  <a:srgbClr val="000000"/>
                </a:solidFill>
                <a:latin typeface="Calibri"/>
                <a:ea typeface="DejaVu Sans"/>
              </a:rPr>
              <a:t>Market readiness (qualification)</a:t>
            </a:r>
            <a:endParaRPr lang="nl-BE" sz="2000" b="0" strike="noStrike" spc="-1">
              <a:latin typeface="Arial"/>
            </a:endParaRPr>
          </a:p>
          <a:p>
            <a:pPr>
              <a:lnSpc>
                <a:spcPct val="100000"/>
              </a:lnSpc>
              <a:spcBef>
                <a:spcPts val="400"/>
              </a:spcBef>
              <a:tabLst>
                <a:tab pos="0" algn="l"/>
              </a:tabLst>
            </a:pPr>
            <a:endParaRPr lang="nl-BE" sz="2000" b="0" strike="noStrike" spc="-1">
              <a:latin typeface="Arial"/>
            </a:endParaRPr>
          </a:p>
          <a:p>
            <a:pPr marL="360360">
              <a:lnSpc>
                <a:spcPct val="100000"/>
              </a:lnSpc>
              <a:spcBef>
                <a:spcPts val="320"/>
              </a:spcBef>
              <a:tabLst>
                <a:tab pos="0" algn="l"/>
              </a:tabLst>
            </a:pPr>
            <a:endParaRPr lang="nl-BE" sz="2000" b="0" strike="noStrike" spc="-1">
              <a:latin typeface="Arial"/>
            </a:endParaRPr>
          </a:p>
          <a:p>
            <a:pPr marL="360360">
              <a:lnSpc>
                <a:spcPct val="100000"/>
              </a:lnSpc>
              <a:tabLst>
                <a:tab pos="0" algn="l"/>
              </a:tabLst>
            </a:pPr>
            <a:endParaRPr lang="nl-BE" sz="2000" b="0" strike="noStrike" spc="-1">
              <a:latin typeface="Arial"/>
            </a:endParaRPr>
          </a:p>
          <a:p>
            <a:pPr marL="360360">
              <a:lnSpc>
                <a:spcPct val="100000"/>
              </a:lnSpc>
              <a:spcBef>
                <a:spcPts val="400"/>
              </a:spcBef>
              <a:tabLst>
                <a:tab pos="0" algn="l"/>
              </a:tabLst>
            </a:pPr>
            <a:endParaRPr lang="nl-BE" sz="2000" b="0" strike="noStrike" spc="-1">
              <a:latin typeface="Arial"/>
            </a:endParaRPr>
          </a:p>
        </p:txBody>
      </p:sp>
      <p:sp>
        <p:nvSpPr>
          <p:cNvPr id="912"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F7296A41-C3BA-4AAF-AA83-813DF4471558}" type="slidenum">
              <a:rPr lang="nl-NL" sz="1200" b="0" strike="noStrike" spc="-1">
                <a:solidFill>
                  <a:srgbClr val="F6BC25"/>
                </a:solidFill>
                <a:latin typeface="Calibri"/>
                <a:ea typeface="DejaVu Sans"/>
              </a:rPr>
              <a:t>75</a:t>
            </a:fld>
            <a:endParaRPr lang="nl-BE" sz="1200" b="0" strike="noStrike" spc="-1">
              <a:latin typeface="Arial"/>
            </a:endParaRPr>
          </a:p>
        </p:txBody>
      </p:sp>
      <p:sp>
        <p:nvSpPr>
          <p:cNvPr id="913"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Work package transition</a:t>
            </a:r>
            <a:endParaRPr lang="nl-BE" sz="2800" b="0" strike="noStrike" spc="-1">
              <a:latin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CustomShape 1"/>
          <p:cNvSpPr/>
          <p:nvPr/>
        </p:nvSpPr>
        <p:spPr>
          <a:xfrm>
            <a:off x="609480" y="1202040"/>
            <a:ext cx="933732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Fall-back plan contains a description of the possibilities and measures for initiating a different scenario if the go live is unsuccessful</a:t>
            </a:r>
            <a:endParaRPr lang="nl-BE" sz="1800" b="0" strike="noStrike" spc="-1">
              <a:latin typeface="Arial"/>
            </a:endParaRPr>
          </a:p>
          <a:p>
            <a:pPr>
              <a:lnSpc>
                <a:spcPct val="100000"/>
              </a:lnSpc>
              <a:spcBef>
                <a:spcPts val="360"/>
              </a:spcBef>
              <a:tabLst>
                <a:tab pos="0" algn="l"/>
              </a:tabLst>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tabLst>
                <a:tab pos="0" algn="l"/>
              </a:tabLst>
            </a:pPr>
            <a:r>
              <a:rPr lang="en-GB" sz="1800" b="0" strike="noStrike" spc="-1">
                <a:solidFill>
                  <a:srgbClr val="000000"/>
                </a:solidFill>
                <a:latin typeface="Calibri"/>
                <a:ea typeface="DejaVu Sans"/>
              </a:rPr>
              <a:t>The aim of this document is to establish agreements that will allow the sector to be prepared for the fall-back scenario if the go/no go criteria for the transition are not met</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915"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4AE19AFB-8C5F-4BF2-AE6D-507CE82850A1}" type="slidenum">
              <a:rPr lang="nl-NL" sz="1200" b="0" strike="noStrike" spc="-1">
                <a:solidFill>
                  <a:srgbClr val="F6BC25"/>
                </a:solidFill>
                <a:latin typeface="Calibri"/>
                <a:ea typeface="DejaVu Sans"/>
              </a:rPr>
              <a:t>76</a:t>
            </a:fld>
            <a:endParaRPr lang="nl-BE" sz="1200" b="0" strike="noStrike" spc="-1">
              <a:latin typeface="Arial"/>
            </a:endParaRPr>
          </a:p>
        </p:txBody>
      </p:sp>
      <p:sp>
        <p:nvSpPr>
          <p:cNvPr id="916"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Fall-back plan</a:t>
            </a:r>
            <a:endParaRPr lang="nl-BE" sz="2800" b="0" strike="noStrike" spc="-1">
              <a:latin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CustomShape 1"/>
          <p:cNvSpPr/>
          <p:nvPr/>
        </p:nvSpPr>
        <p:spPr>
          <a:xfrm>
            <a:off x="609480" y="1202040"/>
            <a:ext cx="933732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aim of the entry and exit criteria is to establish criteria that must be met before the transition can be started, or criteria that must be met before the transition can be ended</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This document makes a distinction between two software deployments:</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Dry run</a:t>
            </a:r>
            <a:endParaRPr lang="nl-BE" sz="1800" b="0" strike="noStrike" spc="-1">
              <a:latin typeface="Arial"/>
            </a:endParaRPr>
          </a:p>
          <a:p>
            <a:pPr marL="720720" lvl="1" indent="-358560">
              <a:lnSpc>
                <a:spcPct val="100000"/>
              </a:lnSpc>
              <a:spcBef>
                <a:spcPts val="360"/>
              </a:spcBef>
              <a:buClr>
                <a:srgbClr val="000000"/>
              </a:buClr>
              <a:buFont typeface="Wingdings" charset="2"/>
              <a:buChar char=""/>
            </a:pPr>
            <a:r>
              <a:rPr lang="en-GB" sz="1800" b="0" strike="noStrike" spc="-1">
                <a:solidFill>
                  <a:srgbClr val="000000"/>
                </a:solidFill>
                <a:latin typeface="Calibri"/>
                <a:ea typeface="DejaVu Sans"/>
              </a:rPr>
              <a:t>Go live</a:t>
            </a:r>
            <a:endParaRPr lang="nl-BE" sz="1800" b="0" strike="noStrike" spc="-1">
              <a:latin typeface="Arial"/>
            </a:endParaRPr>
          </a:p>
          <a:p>
            <a:pPr>
              <a:lnSpc>
                <a:spcPct val="100000"/>
              </a:lnSpc>
            </a:pPr>
            <a:endParaRPr lang="nl-BE" sz="1800" b="0" strike="noStrike" spc="-1">
              <a:latin typeface="Arial"/>
            </a:endParaRPr>
          </a:p>
          <a:p>
            <a:pPr>
              <a:lnSpc>
                <a:spcPct val="100000"/>
              </a:lnSpc>
              <a:spcBef>
                <a:spcPts val="400"/>
              </a:spcBef>
            </a:pP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918"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EE02B593-C546-43CD-AABC-2F21E6284822}" type="slidenum">
              <a:rPr lang="nl-NL" sz="1200" b="0" strike="noStrike" spc="-1">
                <a:solidFill>
                  <a:srgbClr val="F6BC25"/>
                </a:solidFill>
                <a:latin typeface="Calibri"/>
                <a:ea typeface="DejaVu Sans"/>
              </a:rPr>
              <a:t>77</a:t>
            </a:fld>
            <a:endParaRPr lang="nl-BE" sz="1200" b="0" strike="noStrike" spc="-1">
              <a:latin typeface="Arial"/>
            </a:endParaRPr>
          </a:p>
        </p:txBody>
      </p:sp>
      <p:sp>
        <p:nvSpPr>
          <p:cNvPr id="919"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Entry and Exit Criteria</a:t>
            </a:r>
            <a:endParaRPr lang="nl-BE" sz="2800" b="0" strike="noStrike" spc="-1">
              <a:latin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CustomShape 1"/>
          <p:cNvSpPr/>
          <p:nvPr/>
        </p:nvSpPr>
        <p:spPr>
          <a:xfrm>
            <a:off x="609480" y="1202040"/>
            <a:ext cx="976968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aim of process agreements is to establish, and inform the sector about, alternative and additional sector agreements in relation to the transition</a:t>
            </a:r>
            <a:endParaRPr lang="nl-BE" sz="1800" b="0" strike="noStrike" spc="-1">
              <a:latin typeface="Arial"/>
            </a:endParaRPr>
          </a:p>
        </p:txBody>
      </p:sp>
      <p:sp>
        <p:nvSpPr>
          <p:cNvPr id="921"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7AAA0696-34F0-440C-91EF-F4FFEC21B9E1}" type="slidenum">
              <a:rPr lang="nl-NL" sz="1200" b="0" strike="noStrike" spc="-1">
                <a:solidFill>
                  <a:srgbClr val="F6BC25"/>
                </a:solidFill>
                <a:latin typeface="Calibri"/>
                <a:ea typeface="DejaVu Sans"/>
              </a:rPr>
              <a:t>78</a:t>
            </a:fld>
            <a:endParaRPr lang="nl-BE" sz="1200" b="0" strike="noStrike" spc="-1">
              <a:latin typeface="Arial"/>
            </a:endParaRPr>
          </a:p>
        </p:txBody>
      </p:sp>
      <p:sp>
        <p:nvSpPr>
          <p:cNvPr id="922"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Process agreements</a:t>
            </a:r>
            <a:endParaRPr lang="nl-BE" sz="2800" b="0" strike="noStrike" spc="-1">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CustomShape 1"/>
          <p:cNvSpPr/>
          <p:nvPr/>
        </p:nvSpPr>
        <p:spPr>
          <a:xfrm>
            <a:off x="609480" y="1202040"/>
            <a:ext cx="976968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buClr>
                <a:srgbClr val="F6BC25"/>
              </a:buClr>
              <a:buSzPct val="110000"/>
              <a:buFont typeface="Wingdings" charset="2"/>
              <a:buChar char=""/>
            </a:pPr>
            <a:r>
              <a:rPr lang="en-GB" sz="1700" b="0" strike="noStrike" spc="-1">
                <a:solidFill>
                  <a:srgbClr val="000000"/>
                </a:solidFill>
                <a:latin typeface="Calibri"/>
                <a:ea typeface="DejaVu Sans"/>
              </a:rPr>
              <a:t>The communication and command structure describes the communication channels and governance structure prior to and during execution of the dry run and go live for the sector release</a:t>
            </a:r>
            <a:endParaRPr lang="nl-BE" sz="1700" b="0" strike="noStrike" spc="-1">
              <a:latin typeface="Arial"/>
            </a:endParaRPr>
          </a:p>
          <a:p>
            <a:pPr>
              <a:lnSpc>
                <a:spcPct val="100000"/>
              </a:lnSpc>
            </a:pPr>
            <a:endParaRPr lang="nl-BE" sz="1700" b="0" strike="noStrike" spc="-1">
              <a:latin typeface="Arial"/>
            </a:endParaRPr>
          </a:p>
          <a:p>
            <a:pPr marL="343080" indent="-341280">
              <a:lnSpc>
                <a:spcPct val="100000"/>
              </a:lnSpc>
              <a:buClr>
                <a:srgbClr val="F6BC25"/>
              </a:buClr>
              <a:buSzPct val="110000"/>
              <a:buFont typeface="Wingdings" charset="2"/>
              <a:buChar char=""/>
            </a:pPr>
            <a:r>
              <a:rPr lang="en-GB" sz="1700" b="0" strike="noStrike" spc="-1">
                <a:solidFill>
                  <a:srgbClr val="000000"/>
                </a:solidFill>
                <a:latin typeface="Calibri"/>
                <a:ea typeface="DejaVu Sans"/>
              </a:rPr>
              <a:t>There must be absolute clarity about who is entitled to make specific decisions during the project. In addition, the involved parties must clearly know which communication they can expect and how they can contact central coordinators about issues, and how these issues will be dealt with. Furthermore, there must be a clear description about how involved parties can report performed actions to the transition centre</a:t>
            </a:r>
            <a:endParaRPr lang="nl-BE" sz="1700" b="0" strike="noStrike" spc="-1">
              <a:latin typeface="Arial"/>
            </a:endParaRPr>
          </a:p>
          <a:p>
            <a:pPr>
              <a:lnSpc>
                <a:spcPct val="100000"/>
              </a:lnSpc>
            </a:pPr>
            <a:endParaRPr lang="nl-BE" sz="1700" b="0" strike="noStrike" spc="-1">
              <a:latin typeface="Arial"/>
            </a:endParaRPr>
          </a:p>
          <a:p>
            <a:pPr marL="343080" indent="-341280">
              <a:lnSpc>
                <a:spcPct val="100000"/>
              </a:lnSpc>
              <a:buClr>
                <a:srgbClr val="F6BC25"/>
              </a:buClr>
              <a:buSzPct val="110000"/>
              <a:buFont typeface="Wingdings" charset="2"/>
              <a:buChar char=""/>
            </a:pPr>
            <a:r>
              <a:rPr lang="en-GB" sz="1700" b="0" strike="noStrike" spc="-1">
                <a:solidFill>
                  <a:srgbClr val="000000"/>
                </a:solidFill>
                <a:latin typeface="Calibri"/>
                <a:ea typeface="DejaVu Sans"/>
              </a:rPr>
              <a:t>This document makes a distinction between the following processes:</a:t>
            </a:r>
            <a:endParaRPr lang="nl-BE" sz="1700" b="0" strike="noStrike" spc="-1">
              <a:latin typeface="Arial"/>
            </a:endParaRPr>
          </a:p>
          <a:p>
            <a:pPr marL="720720" lvl="1" indent="-358560">
              <a:lnSpc>
                <a:spcPct val="100000"/>
              </a:lnSpc>
              <a:buClr>
                <a:srgbClr val="000000"/>
              </a:buClr>
              <a:buFont typeface="Calibri"/>
              <a:buAutoNum type="arabicPeriod"/>
            </a:pPr>
            <a:r>
              <a:rPr lang="en-GB" sz="1700" b="0" i="1" strike="noStrike" spc="-1">
                <a:solidFill>
                  <a:srgbClr val="000000"/>
                </a:solidFill>
                <a:latin typeface="Calibri"/>
                <a:ea typeface="DejaVu Sans"/>
              </a:rPr>
              <a:t>Communication:</a:t>
            </a:r>
            <a:r>
              <a:rPr lang="en-GB" sz="1700" b="0" strike="noStrike" spc="-1">
                <a:solidFill>
                  <a:srgbClr val="000000"/>
                </a:solidFill>
                <a:latin typeface="Calibri"/>
                <a:ea typeface="DejaVu Sans"/>
              </a:rPr>
              <a:t> the process that arranges information exchange from and to market parties based on the transition roadmap</a:t>
            </a:r>
            <a:endParaRPr lang="nl-BE" sz="1700" b="0" strike="noStrike" spc="-1">
              <a:latin typeface="Arial"/>
            </a:endParaRPr>
          </a:p>
          <a:p>
            <a:pPr marL="720720" lvl="1" indent="-358560">
              <a:lnSpc>
                <a:spcPct val="100000"/>
              </a:lnSpc>
              <a:buClr>
                <a:srgbClr val="000000"/>
              </a:buClr>
              <a:buFont typeface="Calibri"/>
              <a:buAutoNum type="arabicPeriod"/>
            </a:pPr>
            <a:r>
              <a:rPr lang="en-GB" sz="1700" b="0" i="1" strike="noStrike" spc="-1">
                <a:solidFill>
                  <a:srgbClr val="000000"/>
                </a:solidFill>
                <a:latin typeface="Calibri"/>
                <a:ea typeface="DejaVu Sans"/>
              </a:rPr>
              <a:t>Issue process:</a:t>
            </a:r>
            <a:r>
              <a:rPr lang="en-GB" sz="1700" b="0" strike="noStrike" spc="-1">
                <a:solidFill>
                  <a:srgbClr val="000000"/>
                </a:solidFill>
                <a:latin typeface="Calibri"/>
                <a:ea typeface="DejaVu Sans"/>
              </a:rPr>
              <a:t> the issue process is a process that is initiated during the process if there are potential risks for the Transition roadmap, due to both central and local issues</a:t>
            </a:r>
            <a:endParaRPr lang="nl-BE" sz="1700" b="0" strike="noStrike" spc="-1">
              <a:latin typeface="Arial"/>
            </a:endParaRPr>
          </a:p>
          <a:p>
            <a:pPr marL="720720" lvl="1" indent="-358560">
              <a:lnSpc>
                <a:spcPct val="100000"/>
              </a:lnSpc>
              <a:buClr>
                <a:srgbClr val="000000"/>
              </a:buClr>
              <a:buFont typeface="Calibri"/>
              <a:buAutoNum type="arabicPeriod"/>
            </a:pPr>
            <a:r>
              <a:rPr lang="en-GB" sz="1700" b="0" i="1" strike="noStrike" spc="-1">
                <a:solidFill>
                  <a:srgbClr val="000000"/>
                </a:solidFill>
                <a:latin typeface="Calibri"/>
                <a:ea typeface="DejaVu Sans"/>
              </a:rPr>
              <a:t>Decision-making:</a:t>
            </a:r>
            <a:r>
              <a:rPr lang="en-GB" sz="1700" b="0" strike="noStrike" spc="-1">
                <a:solidFill>
                  <a:srgbClr val="000000"/>
                </a:solidFill>
                <a:latin typeface="Calibri"/>
                <a:ea typeface="DejaVu Sans"/>
              </a:rPr>
              <a:t> decision-making process during planned decision-making moments and unplanned issues</a:t>
            </a:r>
            <a:endParaRPr lang="nl-BE" sz="1700" b="0" strike="noStrike" spc="-1">
              <a:latin typeface="Arial"/>
            </a:endParaRPr>
          </a:p>
        </p:txBody>
      </p:sp>
      <p:sp>
        <p:nvSpPr>
          <p:cNvPr id="924"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FEFE726C-381E-449F-8994-23750FB5EA0B}" type="slidenum">
              <a:rPr lang="nl-NL" sz="1200" b="0" strike="noStrike" spc="-1">
                <a:solidFill>
                  <a:srgbClr val="F6BC25"/>
                </a:solidFill>
                <a:latin typeface="Calibri"/>
                <a:ea typeface="DejaVu Sans"/>
              </a:rPr>
              <a:t>79</a:t>
            </a:fld>
            <a:endParaRPr lang="nl-BE" sz="1200" b="0" strike="noStrike" spc="-1">
              <a:latin typeface="Arial"/>
            </a:endParaRPr>
          </a:p>
        </p:txBody>
      </p:sp>
      <p:sp>
        <p:nvSpPr>
          <p:cNvPr id="925"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Communication and command structure</a:t>
            </a:r>
            <a:endParaRPr lang="nl-BE" sz="2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457200" y="522000"/>
            <a:ext cx="9376200" cy="51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799"/>
              </a:spcAft>
            </a:pPr>
            <a:br/>
            <a:endParaRPr lang="nl-BE" sz="1800" b="0" strike="noStrike" spc="-1">
              <a:latin typeface="Arial"/>
            </a:endParaRPr>
          </a:p>
        </p:txBody>
      </p:sp>
      <p:sp>
        <p:nvSpPr>
          <p:cNvPr id="162" name="CustomShape 2"/>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F8ACDEAB-4975-4409-9BA9-E26A581B0594}" type="slidenum">
              <a:rPr lang="nl-NL" sz="1200" b="0" strike="noStrike" spc="-1">
                <a:solidFill>
                  <a:srgbClr val="F6BC25"/>
                </a:solidFill>
                <a:latin typeface="Calibri"/>
                <a:ea typeface="DejaVu Sans"/>
              </a:rPr>
              <a:t>8</a:t>
            </a:fld>
            <a:endParaRPr lang="nl-BE" sz="1200" b="0" strike="noStrike" spc="-1">
              <a:latin typeface="Arial"/>
            </a:endParaRPr>
          </a:p>
        </p:txBody>
      </p:sp>
      <p:sp>
        <p:nvSpPr>
          <p:cNvPr id="163" name="CustomShape 3"/>
          <p:cNvSpPr/>
          <p:nvPr/>
        </p:nvSpPr>
        <p:spPr>
          <a:xfrm>
            <a:off x="609480" y="1235520"/>
            <a:ext cx="10750320" cy="502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20"/>
              </a:spcBef>
              <a:tabLst>
                <a:tab pos="0" algn="l"/>
              </a:tabLst>
            </a:pPr>
            <a:r>
              <a:rPr lang="en-GB" sz="1600" b="1" strike="noStrike" spc="-1">
                <a:solidFill>
                  <a:srgbClr val="000000"/>
                </a:solidFill>
                <a:latin typeface="Calibri"/>
                <a:ea typeface="DejaVu Sans"/>
              </a:rPr>
              <a:t>Time constraints due to profile issues</a:t>
            </a:r>
            <a:br/>
            <a:r>
              <a:rPr lang="en-GB" sz="1600" b="0" strike="noStrike" spc="-1">
                <a:solidFill>
                  <a:srgbClr val="000000"/>
                </a:solidFill>
                <a:latin typeface="Calibri"/>
                <a:ea typeface="DejaVu Sans"/>
              </a:rPr>
              <a:t>Revision needed due to problems with profile-based method (deviations will become unacceptably high by early 2023)</a:t>
            </a:r>
            <a:endParaRPr lang="nl-BE" sz="1600" b="0" strike="noStrike" spc="-1">
              <a:latin typeface="Arial"/>
            </a:endParaRPr>
          </a:p>
          <a:p>
            <a:pPr>
              <a:lnSpc>
                <a:spcPct val="100000"/>
              </a:lnSpc>
              <a:spcBef>
                <a:spcPts val="320"/>
              </a:spcBef>
              <a:tabLst>
                <a:tab pos="0" algn="l"/>
              </a:tabLst>
            </a:pPr>
            <a:endParaRPr lang="nl-BE" sz="1600" b="0" strike="noStrike" spc="-1">
              <a:latin typeface="Arial"/>
            </a:endParaRPr>
          </a:p>
          <a:p>
            <a:pPr>
              <a:lnSpc>
                <a:spcPct val="100000"/>
              </a:lnSpc>
              <a:spcBef>
                <a:spcPts val="320"/>
              </a:spcBef>
              <a:tabLst>
                <a:tab pos="0" algn="l"/>
              </a:tabLst>
            </a:pPr>
            <a:r>
              <a:rPr lang="en-GB" sz="1600" b="1" strike="noStrike" spc="-1">
                <a:solidFill>
                  <a:srgbClr val="000000"/>
                </a:solidFill>
                <a:latin typeface="Calibri"/>
                <a:ea typeface="DejaVu Sans"/>
              </a:rPr>
              <a:t>Regular NEDU approach is unsuitable because:</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Scale of market change is much greater than standard process; this can no longer be classed as a simple change.</a:t>
            </a:r>
            <a:br/>
            <a:r>
              <a:rPr lang="en-GB" sz="1600" b="0" strike="noStrike" spc="-1">
                <a:solidFill>
                  <a:srgbClr val="000000"/>
                </a:solidFill>
                <a:latin typeface="Calibri"/>
                <a:ea typeface="DejaVu Sans"/>
              </a:rPr>
              <a:t>Consequences for iterations with members (more strategic, different stakeholders involved)</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2 central platforms are affected simultaneously: C-ARM and MMC Hub (TenneT). This requires integral programme management</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Multi-release with dependencies</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Extended development time (no longer suitable for standard release process)</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Reliance of legislation and many code changes </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u="sng" strike="noStrike" spc="-1">
                <a:solidFill>
                  <a:srgbClr val="000000"/>
                </a:solidFill>
                <a:uFillTx/>
                <a:latin typeface="Calibri"/>
                <a:ea typeface="DejaVu Sans"/>
              </a:rPr>
              <a:t>All</a:t>
            </a:r>
            <a:r>
              <a:rPr lang="en-GB" sz="1600" b="0" strike="noStrike" spc="-1">
                <a:solidFill>
                  <a:srgbClr val="000000"/>
                </a:solidFill>
                <a:latin typeface="Calibri"/>
                <a:ea typeface="DejaVu Sans"/>
              </a:rPr>
              <a:t> Market Participants (except GTS) are affected </a:t>
            </a:r>
            <a:r>
              <a:rPr lang="en-GB" sz="1600" b="0" strike="noStrike" spc="-1">
                <a:solidFill>
                  <a:srgbClr val="FF0000"/>
                </a:solidFill>
                <a:latin typeface="Calibri"/>
                <a:ea typeface="DejaVu Sans"/>
              </a:rPr>
              <a:t> </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Major financial impact (interests/investments) for e.g. BRP’s and grid operators</a:t>
            </a:r>
            <a:endParaRPr lang="nl-BE" sz="1600" b="0" strike="noStrike" spc="-1">
              <a:latin typeface="Arial"/>
            </a:endParaRPr>
          </a:p>
          <a:p>
            <a:pPr>
              <a:lnSpc>
                <a:spcPct val="100000"/>
              </a:lnSpc>
              <a:tabLst>
                <a:tab pos="0" algn="l"/>
              </a:tabLst>
            </a:pPr>
            <a:endParaRPr lang="nl-BE" sz="1600" b="0" strike="noStrike" spc="-1">
              <a:latin typeface="Arial"/>
            </a:endParaRPr>
          </a:p>
          <a:p>
            <a:pPr>
              <a:lnSpc>
                <a:spcPct val="100000"/>
              </a:lnSpc>
              <a:spcBef>
                <a:spcPts val="320"/>
              </a:spcBef>
              <a:tabLst>
                <a:tab pos="0" algn="l"/>
              </a:tabLst>
            </a:pPr>
            <a:r>
              <a:rPr lang="en-GB" sz="1600" b="1" strike="noStrike" spc="-1">
                <a:solidFill>
                  <a:srgbClr val="000000"/>
                </a:solidFill>
                <a:latin typeface="Calibri"/>
                <a:ea typeface="DejaVu Sans"/>
              </a:rPr>
              <a:t>Therefore: scale of the programme requires:</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Multi-release transition strategy</a:t>
            </a:r>
            <a:endParaRPr lang="nl-BE" sz="1600" b="0" strike="noStrike" spc="-1">
              <a:latin typeface="Arial"/>
            </a:endParaRPr>
          </a:p>
          <a:p>
            <a:pPr marL="720720" lvl="1" indent="-358560">
              <a:lnSpc>
                <a:spcPct val="100000"/>
              </a:lnSpc>
              <a:spcBef>
                <a:spcPts val="320"/>
              </a:spcBef>
              <a:buClr>
                <a:srgbClr val="FFC000"/>
              </a:buClr>
              <a:buFont typeface="Wingdings" charset="2"/>
              <a:buChar char=""/>
              <a:tabLst>
                <a:tab pos="0" algn="l"/>
              </a:tabLst>
            </a:pPr>
            <a:r>
              <a:rPr lang="en-GB" sz="1600" b="0" strike="noStrike" spc="-1">
                <a:solidFill>
                  <a:srgbClr val="000000"/>
                </a:solidFill>
                <a:latin typeface="Calibri"/>
                <a:ea typeface="DejaVu Sans"/>
              </a:rPr>
              <a:t>More effective control within NEDU (programme structure) </a:t>
            </a:r>
            <a:endParaRPr lang="nl-BE" sz="1600" b="0" strike="noStrike" spc="-1">
              <a:latin typeface="Arial"/>
            </a:endParaRPr>
          </a:p>
          <a:p>
            <a:pPr>
              <a:lnSpc>
                <a:spcPct val="100000"/>
              </a:lnSpc>
              <a:spcBef>
                <a:spcPts val="320"/>
              </a:spcBef>
              <a:tabLst>
                <a:tab pos="0" algn="l"/>
              </a:tabLst>
            </a:pPr>
            <a:endParaRPr lang="nl-BE" sz="1600" b="0" strike="noStrike" spc="-1">
              <a:latin typeface="Arial"/>
            </a:endParaRPr>
          </a:p>
        </p:txBody>
      </p:sp>
      <p:sp>
        <p:nvSpPr>
          <p:cNvPr id="164" name="CustomShape 4"/>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Change of course: Allocatie 2.0</a:t>
            </a:r>
            <a:endParaRPr lang="nl-BE" sz="2800" b="0" strike="noStrike" spc="-1">
              <a:latin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CustomShape 1"/>
          <p:cNvSpPr/>
          <p:nvPr/>
        </p:nvSpPr>
        <p:spPr>
          <a:xfrm>
            <a:off x="609480" y="1202040"/>
            <a:ext cx="976968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The roadmaps for the dry run and go live are compiled in collaboration with the Consultation group</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Roadmaps are used to coordinate the intended activities during the dry run and go live window</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Progress and coordination will be supported by the project</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927"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DE74129E-AC0F-449D-9322-97EAD5ABE821}" type="slidenum">
              <a:rPr lang="nl-NL" sz="1200" b="0" strike="noStrike" spc="-1">
                <a:solidFill>
                  <a:srgbClr val="F6BC25"/>
                </a:solidFill>
                <a:latin typeface="Calibri"/>
                <a:ea typeface="DejaVu Sans"/>
              </a:rPr>
              <a:t>80</a:t>
            </a:fld>
            <a:endParaRPr lang="nl-BE" sz="1200" b="0" strike="noStrike" spc="-1">
              <a:latin typeface="Arial"/>
            </a:endParaRPr>
          </a:p>
        </p:txBody>
      </p:sp>
      <p:sp>
        <p:nvSpPr>
          <p:cNvPr id="928"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Roadmaps (Technical + Operational)</a:t>
            </a:r>
            <a:endParaRPr lang="nl-BE" sz="2800" b="0" strike="noStrike" spc="-1">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CustomShape 1"/>
          <p:cNvSpPr/>
          <p:nvPr/>
        </p:nvSpPr>
        <p:spPr>
          <a:xfrm>
            <a:off x="609480" y="1202040"/>
            <a:ext cx="9769680" cy="49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Market parties must qualify for the MMC Hub in relation to TR2021 Allocatie 2.0 Tranche 1 (see presentation Tennet TSO)</a:t>
            </a:r>
            <a:endParaRPr lang="nl-BE" sz="1800" b="0" strike="noStrike" spc="-1">
              <a:latin typeface="Arial"/>
            </a:endParaRPr>
          </a:p>
          <a:p>
            <a:pPr>
              <a:lnSpc>
                <a:spcPct val="100000"/>
              </a:lnSpc>
              <a:spcBef>
                <a:spcPts val="360"/>
              </a:spcBef>
            </a:pPr>
            <a:endParaRPr lang="nl-BE" sz="1800" b="0" strike="noStrike" spc="-1">
              <a:latin typeface="Arial"/>
            </a:endParaRPr>
          </a:p>
          <a:p>
            <a:pPr marL="343080" indent="-341280">
              <a:lnSpc>
                <a:spcPct val="100000"/>
              </a:lnSpc>
              <a:spcBef>
                <a:spcPts val="360"/>
              </a:spcBef>
              <a:buClr>
                <a:srgbClr val="F6BC25"/>
              </a:buClr>
              <a:buSzPct val="110000"/>
              <a:buFont typeface="Wingdings" charset="2"/>
              <a:buChar char=""/>
            </a:pPr>
            <a:r>
              <a:rPr lang="en-GB" sz="1800" b="0" strike="noStrike" spc="-1">
                <a:solidFill>
                  <a:srgbClr val="000000"/>
                </a:solidFill>
                <a:latin typeface="Calibri"/>
                <a:ea typeface="DejaVu Sans"/>
              </a:rPr>
              <a:t>Monitoring and reporting progress about qualification requirements</a:t>
            </a:r>
            <a:endParaRPr lang="nl-BE" sz="1800" b="0" strike="noStrike" spc="-1">
              <a:latin typeface="Arial"/>
            </a:endParaRPr>
          </a:p>
          <a:p>
            <a:pPr>
              <a:lnSpc>
                <a:spcPct val="100000"/>
              </a:lnSpc>
              <a:spcBef>
                <a:spcPts val="400"/>
              </a:spcBef>
              <a:tabLst>
                <a:tab pos="0" algn="l"/>
              </a:tabLst>
            </a:pPr>
            <a:endParaRPr lang="nl-BE" sz="1800" b="0" strike="noStrike" spc="-1">
              <a:latin typeface="Arial"/>
            </a:endParaRPr>
          </a:p>
        </p:txBody>
      </p:sp>
      <p:sp>
        <p:nvSpPr>
          <p:cNvPr id="930"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51A2D8D1-65D6-4D0E-BA70-0EA9546F830E}" type="slidenum">
              <a:rPr lang="nl-NL" sz="1200" b="0" strike="noStrike" spc="-1">
                <a:solidFill>
                  <a:srgbClr val="F6BC25"/>
                </a:solidFill>
                <a:latin typeface="Calibri"/>
                <a:ea typeface="DejaVu Sans"/>
              </a:rPr>
              <a:t>81</a:t>
            </a:fld>
            <a:endParaRPr lang="nl-BE" sz="1200" b="0" strike="noStrike" spc="-1">
              <a:latin typeface="Arial"/>
            </a:endParaRPr>
          </a:p>
        </p:txBody>
      </p:sp>
      <p:sp>
        <p:nvSpPr>
          <p:cNvPr id="931"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Market readiness</a:t>
            </a:r>
            <a:endParaRPr lang="nl-BE" sz="2800" b="0" strike="noStrike" spc="-1">
              <a:latin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CustomShape 1"/>
          <p:cNvSpPr/>
          <p:nvPr/>
        </p:nvSpPr>
        <p:spPr>
          <a:xfrm>
            <a:off x="609480" y="1202040"/>
            <a:ext cx="9421920" cy="451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buClr>
                <a:srgbClr val="F6BC25"/>
              </a:buClr>
              <a:buSzPct val="110000"/>
              <a:buFont typeface="Wingdings" charset="2"/>
              <a:buChar char=""/>
            </a:pPr>
            <a:r>
              <a:rPr lang="en-GB" sz="1800" b="0" strike="noStrike" spc="-1">
                <a:solidFill>
                  <a:srgbClr val="000000"/>
                </a:solidFill>
                <a:latin typeface="Calibri"/>
                <a:ea typeface="DejaVu Sans"/>
              </a:rPr>
              <a:t>Supplier, balance responsible parties, metering responsible parties, national grid operators and regional grid operators will be part of the Consultation group Transition, in order to:</a:t>
            </a:r>
            <a:endParaRPr lang="nl-BE" sz="1800" b="0" strike="noStrike" spc="-1">
              <a:latin typeface="Arial"/>
            </a:endParaRPr>
          </a:p>
          <a:p>
            <a:pPr marL="720720" lvl="1" indent="-358560">
              <a:lnSpc>
                <a:spcPct val="100000"/>
              </a:lnSpc>
              <a:buClr>
                <a:srgbClr val="000000"/>
              </a:buClr>
              <a:buFont typeface="Wingdings" charset="2"/>
              <a:buChar char=""/>
            </a:pPr>
            <a:r>
              <a:rPr lang="en-GB" sz="1800" b="0" strike="noStrike" spc="-1">
                <a:solidFill>
                  <a:srgbClr val="000000"/>
                </a:solidFill>
                <a:latin typeface="Calibri"/>
                <a:ea typeface="DejaVu Sans"/>
              </a:rPr>
              <a:t>Be a central consultation for </a:t>
            </a:r>
            <a:r>
              <a:rPr lang="en-GB" sz="1800" b="1" strike="noStrike" spc="-1">
                <a:solidFill>
                  <a:srgbClr val="000000"/>
                </a:solidFill>
                <a:latin typeface="Calibri"/>
                <a:ea typeface="DejaVu Sans"/>
              </a:rPr>
              <a:t>coordination</a:t>
            </a:r>
            <a:r>
              <a:rPr lang="en-GB" sz="1800" b="0" strike="noStrike" spc="-1">
                <a:solidFill>
                  <a:srgbClr val="000000"/>
                </a:solidFill>
                <a:latin typeface="Calibri"/>
                <a:ea typeface="DejaVu Sans"/>
              </a:rPr>
              <a:t> with EDSN</a:t>
            </a:r>
            <a:endParaRPr lang="nl-BE" sz="1800" b="0" strike="noStrike" spc="-1">
              <a:latin typeface="Arial"/>
            </a:endParaRPr>
          </a:p>
          <a:p>
            <a:pPr marL="720720" lvl="1" indent="-358560">
              <a:lnSpc>
                <a:spcPct val="100000"/>
              </a:lnSpc>
              <a:buClr>
                <a:srgbClr val="000000"/>
              </a:buClr>
              <a:buFont typeface="Wingdings" charset="2"/>
              <a:buChar char=""/>
            </a:pPr>
            <a:r>
              <a:rPr lang="en-GB" sz="1800" b="1" strike="noStrike" spc="-1">
                <a:solidFill>
                  <a:srgbClr val="000000"/>
                </a:solidFill>
                <a:latin typeface="Calibri"/>
                <a:ea typeface="DejaVu Sans"/>
              </a:rPr>
              <a:t>Test</a:t>
            </a:r>
            <a:r>
              <a:rPr lang="en-GB" sz="1800" b="0" strike="noStrike" spc="-1">
                <a:solidFill>
                  <a:srgbClr val="000000"/>
                </a:solidFill>
                <a:latin typeface="Calibri"/>
                <a:ea typeface="DejaVu Sans"/>
              </a:rPr>
              <a:t> the approach</a:t>
            </a:r>
            <a:endParaRPr lang="nl-BE" sz="1800" b="0" strike="noStrike" spc="-1">
              <a:latin typeface="Arial"/>
            </a:endParaRPr>
          </a:p>
          <a:p>
            <a:pPr>
              <a:lnSpc>
                <a:spcPct val="100000"/>
              </a:lnSpc>
            </a:pPr>
            <a:endParaRPr lang="nl-BE" sz="1800" b="0" strike="noStrike" spc="-1">
              <a:latin typeface="Arial"/>
            </a:endParaRPr>
          </a:p>
          <a:p>
            <a:pPr marL="343080" indent="-341280">
              <a:lnSpc>
                <a:spcPct val="100000"/>
              </a:lnSpc>
              <a:buClr>
                <a:srgbClr val="F6BC25"/>
              </a:buClr>
              <a:buSzPct val="110000"/>
              <a:buFont typeface="Wingdings" charset="2"/>
              <a:buChar char=""/>
            </a:pPr>
            <a:r>
              <a:rPr lang="en-GB" sz="1800" b="0" strike="noStrike" spc="-1">
                <a:solidFill>
                  <a:srgbClr val="000000"/>
                </a:solidFill>
                <a:latin typeface="Calibri"/>
                <a:ea typeface="DejaVu Sans"/>
              </a:rPr>
              <a:t>Agreements will be made with the Consultation group Transition about:  </a:t>
            </a:r>
            <a:endParaRPr lang="nl-BE" sz="1800" b="0" strike="noStrike" spc="-1">
              <a:latin typeface="Arial"/>
            </a:endParaRPr>
          </a:p>
          <a:p>
            <a:pPr marL="720720" lvl="1" indent="-358560">
              <a:lnSpc>
                <a:spcPct val="100000"/>
              </a:lnSpc>
              <a:buClr>
                <a:srgbClr val="000000"/>
              </a:buClr>
              <a:buFont typeface="Wingdings" charset="2"/>
              <a:buChar char=""/>
            </a:pPr>
            <a:r>
              <a:rPr lang="en-GB" sz="1800" b="0" strike="noStrike" spc="-1">
                <a:solidFill>
                  <a:srgbClr val="000000"/>
                </a:solidFill>
                <a:latin typeface="Calibri"/>
                <a:ea typeface="DejaVu Sans"/>
              </a:rPr>
              <a:t>Content of roadmaps for dry run and go live</a:t>
            </a:r>
            <a:endParaRPr lang="nl-BE" sz="1800" b="0" strike="noStrike" spc="-1">
              <a:latin typeface="Arial"/>
            </a:endParaRPr>
          </a:p>
          <a:p>
            <a:pPr marL="720720" lvl="1" indent="-358560">
              <a:lnSpc>
                <a:spcPct val="100000"/>
              </a:lnSpc>
              <a:buClr>
                <a:srgbClr val="000000"/>
              </a:buClr>
              <a:buFont typeface="Wingdings" charset="2"/>
              <a:buChar char=""/>
            </a:pPr>
            <a:r>
              <a:rPr lang="en-GB" sz="1800" b="0" strike="noStrike" spc="-1">
                <a:solidFill>
                  <a:srgbClr val="000000"/>
                </a:solidFill>
                <a:latin typeface="Calibri"/>
                <a:ea typeface="DejaVu Sans"/>
              </a:rPr>
              <a:t>Which channels and file formats will be used when supplying files</a:t>
            </a:r>
            <a:endParaRPr lang="nl-BE" sz="1800" b="0" strike="noStrike" spc="-1">
              <a:latin typeface="Arial"/>
            </a:endParaRPr>
          </a:p>
          <a:p>
            <a:pPr marL="720720" lvl="1" indent="-358560">
              <a:lnSpc>
                <a:spcPct val="100000"/>
              </a:lnSpc>
              <a:buClr>
                <a:srgbClr val="000000"/>
              </a:buClr>
              <a:buFont typeface="Wingdings" charset="2"/>
              <a:buChar char=""/>
            </a:pPr>
            <a:r>
              <a:rPr lang="en-GB" sz="1800" b="0" strike="noStrike" spc="-1">
                <a:solidFill>
                  <a:srgbClr val="000000"/>
                </a:solidFill>
                <a:latin typeface="Calibri"/>
                <a:ea typeface="DejaVu Sans"/>
              </a:rPr>
              <a:t>The number, and planning for, bulk and delta transfers</a:t>
            </a:r>
            <a:endParaRPr lang="nl-BE" sz="1800" b="0" strike="noStrike" spc="-1">
              <a:latin typeface="Arial"/>
            </a:endParaRPr>
          </a:p>
          <a:p>
            <a:pPr>
              <a:lnSpc>
                <a:spcPct val="100000"/>
              </a:lnSpc>
            </a:pPr>
            <a:endParaRPr lang="nl-BE" sz="1800" b="0" strike="noStrike" spc="-1">
              <a:latin typeface="Arial"/>
            </a:endParaRPr>
          </a:p>
          <a:p>
            <a:pPr marL="343080" indent="-341280">
              <a:lnSpc>
                <a:spcPct val="100000"/>
              </a:lnSpc>
              <a:buClr>
                <a:srgbClr val="F6BC25"/>
              </a:buClr>
              <a:buSzPct val="110000"/>
              <a:buFont typeface="Wingdings" charset="2"/>
              <a:buChar char=""/>
            </a:pPr>
            <a:r>
              <a:rPr lang="en-GB" sz="1800" b="0" strike="noStrike" spc="-1">
                <a:solidFill>
                  <a:srgbClr val="000000"/>
                </a:solidFill>
                <a:latin typeface="Calibri"/>
                <a:ea typeface="DejaVu Sans"/>
              </a:rPr>
              <a:t>Request to participate in Consultation group Transition immediately after information session March 2021</a:t>
            </a:r>
            <a:endParaRPr lang="nl-BE" sz="1800" b="0" strike="noStrike" spc="-1">
              <a:latin typeface="Arial"/>
            </a:endParaRPr>
          </a:p>
          <a:p>
            <a:pPr marL="720720" lvl="1" indent="-358560">
              <a:lnSpc>
                <a:spcPct val="100000"/>
              </a:lnSpc>
              <a:buClr>
                <a:srgbClr val="000000"/>
              </a:buClr>
              <a:buFont typeface="Wingdings" charset="2"/>
              <a:buChar char=""/>
            </a:pPr>
            <a:r>
              <a:rPr lang="en-GB" sz="1800" b="0" strike="noStrike" spc="-1">
                <a:solidFill>
                  <a:srgbClr val="000000"/>
                </a:solidFill>
                <a:latin typeface="Calibri"/>
                <a:ea typeface="DejaVu Sans"/>
              </a:rPr>
              <a:t>It would be ideal if all market roles that are impacted by TR2021 (DSO, TSO, MRP, BRP) are involved in the Consultation group</a:t>
            </a:r>
            <a:endParaRPr lang="nl-BE" sz="1800" b="0" strike="noStrike" spc="-1">
              <a:latin typeface="Arial"/>
            </a:endParaRPr>
          </a:p>
          <a:p>
            <a:pPr marL="720720" lvl="1" indent="-358560">
              <a:lnSpc>
                <a:spcPct val="100000"/>
              </a:lnSpc>
              <a:buClr>
                <a:srgbClr val="000000"/>
              </a:buClr>
              <a:buFont typeface="Wingdings" charset="2"/>
              <a:buChar char=""/>
            </a:pPr>
            <a:r>
              <a:rPr lang="en-GB" sz="1800" b="0" strike="noStrike" spc="-1">
                <a:solidFill>
                  <a:srgbClr val="000000"/>
                </a:solidFill>
                <a:latin typeface="Calibri"/>
                <a:ea typeface="DejaVu Sans"/>
              </a:rPr>
              <a:t>Registration is possible until 10 April 2021 via </a:t>
            </a:r>
            <a:r>
              <a:rPr lang="en-GB" sz="1800" b="0" strike="noStrike" spc="-1">
                <a:solidFill>
                  <a:srgbClr val="000000"/>
                </a:solidFill>
                <a:highlight>
                  <a:srgbClr val="FADA8A"/>
                </a:highlight>
                <a:latin typeface="Calibri"/>
                <a:ea typeface="DejaVu Sans"/>
              </a:rPr>
              <a:t>allocatie2.0@edsn.nl</a:t>
            </a:r>
            <a:endParaRPr lang="nl-BE" sz="1800" b="0" strike="noStrike" spc="-1">
              <a:latin typeface="Arial"/>
            </a:endParaRPr>
          </a:p>
          <a:p>
            <a:pPr>
              <a:lnSpc>
                <a:spcPct val="100000"/>
              </a:lnSpc>
              <a:spcBef>
                <a:spcPts val="360"/>
              </a:spcBef>
            </a:pPr>
            <a:endParaRPr lang="nl-BE" sz="1800" b="0" strike="noStrike" spc="-1">
              <a:latin typeface="Arial"/>
            </a:endParaRPr>
          </a:p>
          <a:p>
            <a:pPr>
              <a:lnSpc>
                <a:spcPct val="100000"/>
              </a:lnSpc>
              <a:spcBef>
                <a:spcPts val="400"/>
              </a:spcBef>
            </a:pPr>
            <a:endParaRPr lang="nl-BE" sz="1800" b="0" strike="noStrike" spc="-1">
              <a:latin typeface="Arial"/>
            </a:endParaRPr>
          </a:p>
          <a:p>
            <a:pPr marL="703440">
              <a:lnSpc>
                <a:spcPct val="100000"/>
              </a:lnSpc>
              <a:spcBef>
                <a:spcPts val="400"/>
              </a:spcBef>
              <a:tabLst>
                <a:tab pos="0" algn="l"/>
              </a:tabLst>
            </a:pPr>
            <a:endParaRPr lang="nl-BE" sz="1800" b="0" strike="noStrike" spc="-1">
              <a:latin typeface="Arial"/>
            </a:endParaRPr>
          </a:p>
          <a:p>
            <a:pPr marL="703440">
              <a:lnSpc>
                <a:spcPct val="100000"/>
              </a:lnSpc>
              <a:tabLst>
                <a:tab pos="0" algn="l"/>
              </a:tabLst>
            </a:pPr>
            <a:endParaRPr lang="nl-BE" sz="1800" b="0" strike="noStrike" spc="-1">
              <a:latin typeface="Arial"/>
            </a:endParaRPr>
          </a:p>
          <a:p>
            <a:pPr marL="703440">
              <a:lnSpc>
                <a:spcPct val="100000"/>
              </a:lnSpc>
              <a:spcBef>
                <a:spcPts val="400"/>
              </a:spcBef>
              <a:tabLst>
                <a:tab pos="0" algn="l"/>
              </a:tabLst>
            </a:pPr>
            <a:endParaRPr lang="nl-BE" sz="1800" b="0" strike="noStrike" spc="-1">
              <a:latin typeface="Arial"/>
            </a:endParaRPr>
          </a:p>
        </p:txBody>
      </p:sp>
      <p:sp>
        <p:nvSpPr>
          <p:cNvPr id="933"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0A4A76A9-13B7-414A-B903-67486A80F509}" type="slidenum">
              <a:rPr lang="nl-NL" sz="1200" b="0" strike="noStrike" spc="-1">
                <a:solidFill>
                  <a:srgbClr val="F6BC25"/>
                </a:solidFill>
                <a:latin typeface="Calibri"/>
                <a:ea typeface="DejaVu Sans"/>
              </a:rPr>
              <a:t>82</a:t>
            </a:fld>
            <a:endParaRPr lang="nl-BE" sz="1200" b="0" strike="noStrike" spc="-1">
              <a:latin typeface="Arial"/>
            </a:endParaRPr>
          </a:p>
        </p:txBody>
      </p:sp>
      <p:sp>
        <p:nvSpPr>
          <p:cNvPr id="934"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Consultation group Transition</a:t>
            </a:r>
            <a:endParaRPr lang="nl-BE" sz="2800" b="0" strike="noStrike" spc="-1">
              <a:latin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CustomShape 1"/>
          <p:cNvSpPr/>
          <p:nvPr/>
        </p:nvSpPr>
        <p:spPr>
          <a:xfrm>
            <a:off x="609480" y="1202040"/>
            <a:ext cx="9769680" cy="470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Scan entry documentation</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Start construction and testing</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b="0" strike="noStrike" spc="-1" dirty="0">
                <a:solidFill>
                  <a:srgbClr val="000000"/>
                </a:solidFill>
                <a:latin typeface="Calibri"/>
                <a:ea typeface="DejaVu Sans"/>
              </a:rPr>
              <a:t>Ask questions via: </a:t>
            </a:r>
            <a:r>
              <a:rPr lang="en-GB" sz="1900" b="0" u="sng" strike="noStrike" spc="-1" dirty="0">
                <a:solidFill>
                  <a:srgbClr val="0000FF"/>
                </a:solidFill>
                <a:highlight>
                  <a:srgbClr val="FADA8A"/>
                </a:highlight>
                <a:uFillTx/>
                <a:latin typeface="Calibri"/>
                <a:ea typeface="DejaVu Sans"/>
                <a:hlinkClick r:id="rId2"/>
              </a:rPr>
              <a:t>allocatie2.0@edsn.nl</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Questions about the hub via: </a:t>
            </a:r>
            <a:r>
              <a:rPr lang="en-GB" sz="1900" b="0" u="sng" strike="noStrike" spc="-1" dirty="0">
                <a:solidFill>
                  <a:srgbClr val="0000FF"/>
                </a:solidFill>
                <a:highlight>
                  <a:srgbClr val="FADA8A"/>
                </a:highlight>
                <a:uFillTx/>
                <a:latin typeface="Calibri"/>
                <a:ea typeface="DejaVu Sans"/>
                <a:hlinkClick r:id="rId3"/>
              </a:rPr>
              <a:t>allocatie2@tennet.eu</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Supply name project manager/contact person via: </a:t>
            </a:r>
            <a:r>
              <a:rPr lang="en-GB" sz="1900" b="0" u="sng" strike="noStrike" spc="-1" dirty="0">
                <a:solidFill>
                  <a:srgbClr val="0000FF"/>
                </a:solidFill>
                <a:highlight>
                  <a:srgbClr val="FADA8A"/>
                </a:highlight>
                <a:uFillTx/>
                <a:latin typeface="Calibri"/>
                <a:ea typeface="DejaVu Sans"/>
                <a:hlinkClick r:id="rId4"/>
              </a:rPr>
              <a:t>projecten@nedu.nl</a:t>
            </a:r>
            <a:endParaRPr lang="nl-BE" sz="1900" b="0" strike="noStrike" spc="-1" dirty="0">
              <a:latin typeface="Arial"/>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Read the newsletters (subscribe: </a:t>
            </a:r>
            <a:r>
              <a:rPr lang="en-GB" sz="1900" spc="-1" dirty="0">
                <a:solidFill>
                  <a:srgbClr val="000000"/>
                </a:solidFill>
                <a:latin typeface="Calibri"/>
                <a:ea typeface="DejaVu Sans"/>
                <a:hlinkClick r:id="rId5"/>
              </a:rPr>
              <a:t>www.nedu.nl/nieuws</a:t>
            </a:r>
            <a:r>
              <a:rPr lang="en-GB" sz="1900" spc="-1" dirty="0">
                <a:solidFill>
                  <a:srgbClr val="000000"/>
                </a:solidFill>
                <a:latin typeface="Calibri"/>
                <a:ea typeface="DejaVu Sans"/>
              </a:rPr>
              <a:t>)</a:t>
            </a:r>
            <a:endParaRPr lang="nl-BE" sz="1900" spc="-1" dirty="0">
              <a:solidFill>
                <a:srgbClr val="000000"/>
              </a:solidFill>
              <a:latin typeface="Calibri"/>
              <a:ea typeface="DejaVu Sans"/>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Respond to market readiness questions (</a:t>
            </a:r>
            <a:r>
              <a:rPr lang="en-GB" sz="1900" spc="-1" dirty="0" err="1">
                <a:solidFill>
                  <a:srgbClr val="000000"/>
                </a:solidFill>
                <a:latin typeface="Calibri"/>
                <a:ea typeface="DejaVu Sans"/>
              </a:rPr>
              <a:t>SurveyMonkey</a:t>
            </a:r>
            <a:r>
              <a:rPr lang="en-GB" sz="1900" spc="-1" dirty="0">
                <a:solidFill>
                  <a:srgbClr val="000000"/>
                </a:solidFill>
                <a:latin typeface="Calibri"/>
                <a:ea typeface="DejaVu Sans"/>
              </a:rPr>
              <a:t>)</a:t>
            </a:r>
            <a:endParaRPr lang="nl-BE" sz="1900" spc="-1" dirty="0">
              <a:solidFill>
                <a:srgbClr val="000000"/>
              </a:solidFill>
              <a:latin typeface="Calibri"/>
              <a:ea typeface="DejaVu Sans"/>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Information sheets on </a:t>
            </a:r>
            <a:r>
              <a:rPr lang="en-GB" sz="1900" spc="-1" dirty="0" err="1">
                <a:solidFill>
                  <a:srgbClr val="000000"/>
                </a:solidFill>
                <a:latin typeface="Calibri"/>
                <a:ea typeface="DejaVu Sans"/>
              </a:rPr>
              <a:t>mijnNEDU</a:t>
            </a:r>
            <a:r>
              <a:rPr lang="en-GB" sz="1900" spc="-1" dirty="0">
                <a:solidFill>
                  <a:srgbClr val="000000"/>
                </a:solidFill>
                <a:latin typeface="Calibri"/>
                <a:ea typeface="DejaVu Sans"/>
              </a:rPr>
              <a:t> this week</a:t>
            </a:r>
            <a:endParaRPr lang="nl-BE" sz="1900" spc="-1" dirty="0">
              <a:solidFill>
                <a:srgbClr val="000000"/>
              </a:solidFill>
              <a:latin typeface="Calibri"/>
              <a:ea typeface="DejaVu Sans"/>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Followed by translation into English</a:t>
            </a:r>
            <a:endParaRPr lang="nl-BE" sz="1900" spc="-1" dirty="0">
              <a:solidFill>
                <a:srgbClr val="000000"/>
              </a:solidFill>
              <a:latin typeface="Calibri"/>
              <a:ea typeface="DejaVu Sans"/>
            </a:endParaRPr>
          </a:p>
          <a:p>
            <a:pPr marL="343080" indent="-341280">
              <a:lnSpc>
                <a:spcPct val="100000"/>
              </a:lnSpc>
              <a:spcBef>
                <a:spcPts val="380"/>
              </a:spcBef>
              <a:buClr>
                <a:srgbClr val="F6BC25"/>
              </a:buClr>
              <a:buSzPct val="110000"/>
              <a:buFont typeface="Wingdings" charset="2"/>
              <a:buChar char=""/>
            </a:pPr>
            <a:r>
              <a:rPr lang="en-GB" sz="1900" spc="-1" dirty="0">
                <a:solidFill>
                  <a:srgbClr val="000000"/>
                </a:solidFill>
                <a:latin typeface="Calibri"/>
                <a:ea typeface="DejaVu Sans"/>
              </a:rPr>
              <a:t>Q&amp;A will follow in a few weeks, after double check</a:t>
            </a:r>
            <a:endParaRPr lang="nl-BE" sz="1900" spc="-1" dirty="0">
              <a:solidFill>
                <a:srgbClr val="000000"/>
              </a:solidFill>
              <a:latin typeface="Calibri"/>
              <a:ea typeface="DejaVu Sans"/>
            </a:endParaRPr>
          </a:p>
          <a:p>
            <a:pPr>
              <a:lnSpc>
                <a:spcPct val="100000"/>
              </a:lnSpc>
              <a:spcBef>
                <a:spcPts val="400"/>
              </a:spcBef>
            </a:pPr>
            <a:endParaRPr lang="nl-BE" sz="1900" b="0" strike="noStrike" spc="-1" dirty="0">
              <a:latin typeface="Arial"/>
            </a:endParaRPr>
          </a:p>
          <a:p>
            <a:pPr algn="ctr">
              <a:lnSpc>
                <a:spcPct val="100000"/>
              </a:lnSpc>
              <a:spcBef>
                <a:spcPts val="601"/>
              </a:spcBef>
              <a:tabLst>
                <a:tab pos="0" algn="l"/>
              </a:tabLst>
            </a:pPr>
            <a:r>
              <a:rPr lang="en-GB" sz="3000" b="1" spc="-1" dirty="0">
                <a:solidFill>
                  <a:srgbClr val="000000"/>
                </a:solidFill>
                <a:latin typeface="Calibri"/>
                <a:ea typeface="DejaVu Sans"/>
              </a:rPr>
              <a:t>Thank you for your attention, and good luck!</a:t>
            </a:r>
            <a:endParaRPr lang="nl-BE" sz="3000" b="1" spc="-1" dirty="0">
              <a:solidFill>
                <a:srgbClr val="000000"/>
              </a:solidFill>
              <a:latin typeface="Calibri"/>
              <a:ea typeface="DejaVu Sans"/>
            </a:endParaRPr>
          </a:p>
          <a:p>
            <a:pPr>
              <a:lnSpc>
                <a:spcPct val="100000"/>
              </a:lnSpc>
              <a:spcBef>
                <a:spcPts val="400"/>
              </a:spcBef>
              <a:tabLst>
                <a:tab pos="0" algn="l"/>
              </a:tabLst>
            </a:pPr>
            <a:endParaRPr lang="nl-BE" sz="3000" b="1" spc="-1" dirty="0">
              <a:solidFill>
                <a:srgbClr val="000000"/>
              </a:solidFill>
              <a:highlight>
                <a:srgbClr val="FADA8A"/>
              </a:highlight>
              <a:latin typeface="Calibri"/>
              <a:ea typeface="DejaVu Sans"/>
            </a:endParaRPr>
          </a:p>
          <a:p>
            <a:pPr>
              <a:lnSpc>
                <a:spcPct val="100000"/>
              </a:lnSpc>
              <a:spcBef>
                <a:spcPts val="400"/>
              </a:spcBef>
              <a:tabLst>
                <a:tab pos="0" algn="l"/>
              </a:tabLst>
            </a:pPr>
            <a:endParaRPr lang="nl-BE" sz="3000" b="0" strike="noStrike" spc="-1" dirty="0">
              <a:latin typeface="Arial"/>
            </a:endParaRPr>
          </a:p>
          <a:p>
            <a:pPr>
              <a:lnSpc>
                <a:spcPct val="100000"/>
              </a:lnSpc>
              <a:spcBef>
                <a:spcPts val="400"/>
              </a:spcBef>
              <a:tabLst>
                <a:tab pos="0" algn="l"/>
              </a:tabLst>
            </a:pPr>
            <a:endParaRPr lang="nl-BE" sz="3000" b="0" strike="noStrike" spc="-1" dirty="0">
              <a:latin typeface="Arial"/>
            </a:endParaRPr>
          </a:p>
        </p:txBody>
      </p:sp>
      <p:sp>
        <p:nvSpPr>
          <p:cNvPr id="936" name="CustomShape 2"/>
          <p:cNvSpPr/>
          <p:nvPr/>
        </p:nvSpPr>
        <p:spPr>
          <a:xfrm>
            <a:off x="873756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E517A282-C70E-4945-9D80-510E507E648E}" type="slidenum">
              <a:rPr lang="nl-NL" sz="1200" b="0" strike="noStrike" spc="-1">
                <a:solidFill>
                  <a:srgbClr val="F6BC25"/>
                </a:solidFill>
                <a:latin typeface="Calibri"/>
                <a:ea typeface="DejaVu Sans"/>
              </a:rPr>
              <a:t>83</a:t>
            </a:fld>
            <a:endParaRPr lang="nl-BE" sz="1200" b="0" strike="noStrike" spc="-1">
              <a:latin typeface="Arial"/>
            </a:endParaRPr>
          </a:p>
        </p:txBody>
      </p:sp>
      <p:sp>
        <p:nvSpPr>
          <p:cNvPr id="937" name="CustomShape 3"/>
          <p:cNvSpPr/>
          <p:nvPr/>
        </p:nvSpPr>
        <p:spPr>
          <a:xfrm>
            <a:off x="609480" y="48852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dirty="0">
                <a:solidFill>
                  <a:srgbClr val="000000"/>
                </a:solidFill>
                <a:latin typeface="Calibri"/>
                <a:ea typeface="DejaVu Sans"/>
              </a:rPr>
              <a:t>Finally, what do we expect of you?</a:t>
            </a:r>
            <a:endParaRPr lang="nl-BE" sz="28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767120" y="1443960"/>
            <a:ext cx="4804200" cy="1434240"/>
          </a:xfrm>
          <a:prstGeom prst="rect">
            <a:avLst/>
          </a:prstGeom>
          <a:ln w="12700">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100" b="0" strike="noStrike" spc="-1">
                <a:solidFill>
                  <a:srgbClr val="000000"/>
                </a:solidFill>
                <a:latin typeface="Calibri"/>
                <a:ea typeface="DejaVu Sans"/>
              </a:rPr>
              <a:t>SR NEDU</a:t>
            </a:r>
            <a:endParaRPr lang="nl-BE" sz="1100" b="0" strike="noStrike" spc="-1">
              <a:latin typeface="Arial"/>
            </a:endParaRPr>
          </a:p>
        </p:txBody>
      </p:sp>
      <p:sp>
        <p:nvSpPr>
          <p:cNvPr id="166" name="CustomShape 2"/>
          <p:cNvSpPr/>
          <p:nvPr/>
        </p:nvSpPr>
        <p:spPr>
          <a:xfrm>
            <a:off x="6705720" y="2479680"/>
            <a:ext cx="2658240" cy="287280"/>
          </a:xfrm>
          <a:prstGeom prst="homePlate">
            <a:avLst>
              <a:gd name="adj" fmla="val 50000"/>
            </a:avLst>
          </a:prstGeom>
          <a:solidFill>
            <a:schemeClr val="bg2"/>
          </a:solidFill>
          <a:ln w="9525">
            <a:solidFill>
              <a:srgbClr val="FFCD0C"/>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100" b="0" strike="noStrike" spc="-1">
                <a:solidFill>
                  <a:srgbClr val="000000"/>
                </a:solidFill>
                <a:latin typeface="Calibri"/>
                <a:ea typeface="DejaVu Sans"/>
              </a:rPr>
              <a:t>NR2021</a:t>
            </a:r>
            <a:endParaRPr lang="nl-BE" sz="1100" b="0" strike="noStrike" spc="-1">
              <a:latin typeface="Arial"/>
            </a:endParaRPr>
          </a:p>
        </p:txBody>
      </p:sp>
      <p:sp>
        <p:nvSpPr>
          <p:cNvPr id="167" name="CustomShape 3"/>
          <p:cNvSpPr/>
          <p:nvPr/>
        </p:nvSpPr>
        <p:spPr>
          <a:xfrm>
            <a:off x="2390760" y="1168200"/>
            <a:ext cx="6258240" cy="211320"/>
          </a:xfrm>
          <a:prstGeom prst="homePlate">
            <a:avLst>
              <a:gd name="adj" fmla="val 50000"/>
            </a:avLst>
          </a:prstGeom>
          <a:solidFill>
            <a:srgbClr val="FDD745"/>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GB" sz="1200" b="0" strike="noStrike" spc="-1">
                <a:solidFill>
                  <a:srgbClr val="000000"/>
                </a:solidFill>
                <a:latin typeface="Calibri"/>
                <a:ea typeface="DejaVu Sans"/>
              </a:rPr>
              <a:t>Existing NEDU approach</a:t>
            </a:r>
            <a:endParaRPr lang="nl-BE" sz="1200" b="0" strike="noStrike" spc="-1">
              <a:latin typeface="Arial"/>
            </a:endParaRPr>
          </a:p>
        </p:txBody>
      </p:sp>
      <p:sp>
        <p:nvSpPr>
          <p:cNvPr id="168" name="CustomShape 4"/>
          <p:cNvSpPr/>
          <p:nvPr/>
        </p:nvSpPr>
        <p:spPr>
          <a:xfrm>
            <a:off x="5351400" y="2144880"/>
            <a:ext cx="3753360" cy="287280"/>
          </a:xfrm>
          <a:prstGeom prst="homePlate">
            <a:avLst>
              <a:gd name="adj" fmla="val 50000"/>
            </a:avLst>
          </a:prstGeom>
          <a:solidFill>
            <a:schemeClr val="bg2"/>
          </a:solidFill>
          <a:ln w="9525">
            <a:solidFill>
              <a:srgbClr val="FFCD0C"/>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100" b="0" strike="noStrike" spc="-1">
                <a:solidFill>
                  <a:srgbClr val="000000"/>
                </a:solidFill>
                <a:latin typeface="Calibri"/>
                <a:ea typeface="DejaVu Sans"/>
              </a:rPr>
              <a:t>SR2020</a:t>
            </a:r>
            <a:endParaRPr lang="nl-BE" sz="1100" b="0" strike="noStrike" spc="-1">
              <a:latin typeface="Arial"/>
            </a:endParaRPr>
          </a:p>
        </p:txBody>
      </p:sp>
      <p:sp>
        <p:nvSpPr>
          <p:cNvPr id="169" name="CustomShape 5"/>
          <p:cNvSpPr/>
          <p:nvPr/>
        </p:nvSpPr>
        <p:spPr>
          <a:xfrm>
            <a:off x="3494160" y="1440360"/>
            <a:ext cx="1125360" cy="1446120"/>
          </a:xfrm>
          <a:prstGeom prst="rect">
            <a:avLst/>
          </a:prstGeom>
          <a:ln w="12700">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100" b="0" strike="noStrike" spc="-1">
                <a:solidFill>
                  <a:srgbClr val="000000"/>
                </a:solidFill>
                <a:latin typeface="Calibri"/>
                <a:ea typeface="DejaVu Sans"/>
              </a:rPr>
              <a:t>Sector planning committee</a:t>
            </a:r>
            <a:r>
              <a:rPr lang="en-GB" sz="1100" b="0" strike="noStrike" spc="-1">
                <a:solidFill>
                  <a:srgbClr val="77933C"/>
                </a:solidFill>
                <a:latin typeface="Calibri"/>
                <a:ea typeface="DejaVu Sans"/>
              </a:rPr>
              <a:t> </a:t>
            </a:r>
            <a:endParaRPr lang="nl-BE" sz="1100" b="0" strike="noStrike" spc="-1">
              <a:latin typeface="Arial"/>
            </a:endParaRPr>
          </a:p>
        </p:txBody>
      </p:sp>
      <p:sp>
        <p:nvSpPr>
          <p:cNvPr id="170" name="CustomShape 6"/>
          <p:cNvSpPr/>
          <p:nvPr/>
        </p:nvSpPr>
        <p:spPr>
          <a:xfrm>
            <a:off x="2374200" y="1448640"/>
            <a:ext cx="981720" cy="1429560"/>
          </a:xfrm>
          <a:prstGeom prst="rect">
            <a:avLst/>
          </a:prstGeom>
          <a:ln w="12700">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100" b="0" strike="noStrike" spc="-1">
                <a:solidFill>
                  <a:srgbClr val="000000"/>
                </a:solidFill>
                <a:latin typeface="Calibri"/>
                <a:ea typeface="DejaVu Sans"/>
              </a:rPr>
              <a:t>Issue committees</a:t>
            </a:r>
            <a:endParaRPr lang="nl-BE" sz="1100" b="0" strike="noStrike" spc="-1">
              <a:latin typeface="Arial"/>
            </a:endParaRPr>
          </a:p>
        </p:txBody>
      </p:sp>
      <p:sp>
        <p:nvSpPr>
          <p:cNvPr id="171" name="CustomShape 7"/>
          <p:cNvSpPr/>
          <p:nvPr/>
        </p:nvSpPr>
        <p:spPr>
          <a:xfrm>
            <a:off x="6978600" y="256500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2" name="CustomShape 8"/>
          <p:cNvSpPr/>
          <p:nvPr/>
        </p:nvSpPr>
        <p:spPr>
          <a:xfrm>
            <a:off x="5545080" y="213912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3" name="CustomShape 9"/>
          <p:cNvSpPr/>
          <p:nvPr/>
        </p:nvSpPr>
        <p:spPr>
          <a:xfrm>
            <a:off x="6275520" y="218268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4" name="CustomShape 10"/>
          <p:cNvSpPr/>
          <p:nvPr/>
        </p:nvSpPr>
        <p:spPr>
          <a:xfrm>
            <a:off x="7238880" y="255780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5" name="CustomShape 11"/>
          <p:cNvSpPr/>
          <p:nvPr/>
        </p:nvSpPr>
        <p:spPr>
          <a:xfrm>
            <a:off x="5952240" y="220284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6" name="CustomShape 12"/>
          <p:cNvSpPr/>
          <p:nvPr/>
        </p:nvSpPr>
        <p:spPr>
          <a:xfrm>
            <a:off x="6540120" y="220464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7" name="CustomShape 13"/>
          <p:cNvSpPr/>
          <p:nvPr/>
        </p:nvSpPr>
        <p:spPr>
          <a:xfrm>
            <a:off x="3016080" y="233604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8" name="CustomShape 14"/>
          <p:cNvSpPr/>
          <p:nvPr/>
        </p:nvSpPr>
        <p:spPr>
          <a:xfrm>
            <a:off x="2799000" y="265428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79" name="CustomShape 15"/>
          <p:cNvSpPr/>
          <p:nvPr/>
        </p:nvSpPr>
        <p:spPr>
          <a:xfrm>
            <a:off x="2690280" y="1870920"/>
            <a:ext cx="106920" cy="122040"/>
          </a:xfrm>
          <a:prstGeom prst="ellipse">
            <a:avLst/>
          </a:prstGeom>
          <a:solidFill>
            <a:srgbClr val="000000"/>
          </a:soli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80" name="CustomShape 16"/>
          <p:cNvSpPr/>
          <p:nvPr/>
        </p:nvSpPr>
        <p:spPr>
          <a:xfrm>
            <a:off x="3124800" y="2398320"/>
            <a:ext cx="3852000" cy="227160"/>
          </a:xfrm>
          <a:prstGeom prst="bentConnector3">
            <a:avLst>
              <a:gd name="adj1" fmla="val 50000"/>
            </a:avLst>
          </a:prstGeom>
          <a:noFill/>
          <a:ln>
            <a:prstDash val="lgDashDotDot"/>
            <a:round/>
            <a:tailEnd type="triangle" w="med" len="med"/>
          </a:ln>
        </p:spPr>
        <p:style>
          <a:lnRef idx="1">
            <a:schemeClr val="dk1"/>
          </a:lnRef>
          <a:fillRef idx="0">
            <a:schemeClr val="dk1"/>
          </a:fillRef>
          <a:effectRef idx="0">
            <a:schemeClr val="dk1"/>
          </a:effectRef>
          <a:fontRef idx="minor"/>
        </p:style>
      </p:sp>
      <p:sp>
        <p:nvSpPr>
          <p:cNvPr id="181" name="CustomShape 17"/>
          <p:cNvSpPr/>
          <p:nvPr/>
        </p:nvSpPr>
        <p:spPr>
          <a:xfrm>
            <a:off x="2799000" y="1932840"/>
            <a:ext cx="2744280" cy="266400"/>
          </a:xfrm>
          <a:prstGeom prst="bentConnector3">
            <a:avLst>
              <a:gd name="adj1" fmla="val 50000"/>
            </a:avLst>
          </a:prstGeom>
          <a:noFill/>
          <a:ln>
            <a:prstDash val="lgDashDotDot"/>
            <a:round/>
            <a:tailEnd type="triangle" w="med" len="med"/>
          </a:ln>
        </p:spPr>
        <p:style>
          <a:lnRef idx="1">
            <a:schemeClr val="dk1"/>
          </a:lnRef>
          <a:fillRef idx="0">
            <a:schemeClr val="dk1"/>
          </a:fillRef>
          <a:effectRef idx="0">
            <a:schemeClr val="dk1"/>
          </a:effectRef>
          <a:fontRef idx="minor"/>
        </p:style>
      </p:sp>
      <p:sp>
        <p:nvSpPr>
          <p:cNvPr id="182" name="CustomShape 18"/>
          <p:cNvSpPr/>
          <p:nvPr/>
        </p:nvSpPr>
        <p:spPr>
          <a:xfrm flipV="1">
            <a:off x="2907720" y="2323800"/>
            <a:ext cx="3097080" cy="387360"/>
          </a:xfrm>
          <a:prstGeom prst="bentConnector2">
            <a:avLst/>
          </a:prstGeom>
          <a:noFill/>
          <a:ln>
            <a:prstDash val="lgDashDotDot"/>
            <a:round/>
            <a:tailEnd type="triangle" w="med" len="med"/>
          </a:ln>
        </p:spPr>
        <p:style>
          <a:lnRef idx="1">
            <a:schemeClr val="dk1"/>
          </a:lnRef>
          <a:fillRef idx="0">
            <a:schemeClr val="dk1"/>
          </a:fillRef>
          <a:effectRef idx="0">
            <a:schemeClr val="dk1"/>
          </a:effectRef>
          <a:fontRef idx="minor"/>
        </p:style>
      </p:sp>
      <p:sp>
        <p:nvSpPr>
          <p:cNvPr id="183" name="CustomShape 19"/>
          <p:cNvSpPr/>
          <p:nvPr/>
        </p:nvSpPr>
        <p:spPr>
          <a:xfrm>
            <a:off x="515160" y="1448640"/>
            <a:ext cx="1403640" cy="1002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1200" b="0" strike="noStrike" spc="-1">
                <a:solidFill>
                  <a:srgbClr val="000000"/>
                </a:solidFill>
                <a:latin typeface="Calibri"/>
                <a:ea typeface="DejaVu Sans"/>
              </a:rPr>
              <a:t>‘Individual’ changes</a:t>
            </a:r>
            <a:endParaRPr lang="nl-BE" sz="1200" b="0" strike="noStrike" spc="-1">
              <a:latin typeface="Arial"/>
            </a:endParaRPr>
          </a:p>
          <a:p>
            <a:pPr>
              <a:lnSpc>
                <a:spcPct val="100000"/>
              </a:lnSpc>
            </a:pPr>
            <a:endParaRPr lang="nl-BE" sz="1200" b="0" strike="noStrike" spc="-1">
              <a:latin typeface="Arial"/>
            </a:endParaRPr>
          </a:p>
          <a:p>
            <a:pPr marL="171360" indent="-169560">
              <a:lnSpc>
                <a:spcPct val="100000"/>
              </a:lnSpc>
              <a:buClr>
                <a:srgbClr val="000000"/>
              </a:buClr>
              <a:buFont typeface="Arial"/>
              <a:buChar char="•"/>
            </a:pPr>
            <a:r>
              <a:rPr lang="en-GB" sz="1200" b="0" strike="noStrike" spc="-1">
                <a:solidFill>
                  <a:srgbClr val="000000"/>
                </a:solidFill>
                <a:latin typeface="Calibri"/>
                <a:ea typeface="DejaVu Sans"/>
              </a:rPr>
              <a:t>Legislation</a:t>
            </a:r>
            <a:endParaRPr lang="nl-BE" sz="1200" b="0" strike="noStrike" spc="-1">
              <a:latin typeface="Arial"/>
            </a:endParaRPr>
          </a:p>
          <a:p>
            <a:pPr marL="171360" indent="-169560">
              <a:lnSpc>
                <a:spcPct val="100000"/>
              </a:lnSpc>
              <a:buClr>
                <a:srgbClr val="000000"/>
              </a:buClr>
              <a:buFont typeface="Arial"/>
              <a:buChar char="•"/>
            </a:pPr>
            <a:r>
              <a:rPr lang="en-GB" sz="1200" b="0" strike="noStrike" spc="-1">
                <a:solidFill>
                  <a:srgbClr val="000000"/>
                </a:solidFill>
                <a:latin typeface="Calibri"/>
                <a:ea typeface="DejaVu Sans"/>
              </a:rPr>
              <a:t>Improvements</a:t>
            </a:r>
            <a:endParaRPr lang="nl-BE" sz="1200" b="0" strike="noStrike" spc="-1">
              <a:latin typeface="Arial"/>
            </a:endParaRPr>
          </a:p>
          <a:p>
            <a:pPr marL="171360" indent="-169560">
              <a:lnSpc>
                <a:spcPct val="100000"/>
              </a:lnSpc>
              <a:buClr>
                <a:srgbClr val="000000"/>
              </a:buClr>
              <a:buFont typeface="Arial"/>
              <a:buChar char="•"/>
            </a:pPr>
            <a:r>
              <a:rPr lang="en-GB" sz="1200" b="0" strike="noStrike" spc="-1">
                <a:solidFill>
                  <a:srgbClr val="000000"/>
                </a:solidFill>
                <a:latin typeface="Calibri"/>
                <a:ea typeface="DejaVu Sans"/>
              </a:rPr>
              <a:t>Preferences</a:t>
            </a:r>
            <a:endParaRPr lang="nl-BE" sz="1200" b="0" strike="noStrike" spc="-1">
              <a:latin typeface="Arial"/>
            </a:endParaRPr>
          </a:p>
        </p:txBody>
      </p:sp>
      <p:sp>
        <p:nvSpPr>
          <p:cNvPr id="184" name="CustomShape 20"/>
          <p:cNvSpPr/>
          <p:nvPr/>
        </p:nvSpPr>
        <p:spPr>
          <a:xfrm>
            <a:off x="591120" y="4088880"/>
            <a:ext cx="1632600" cy="100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200" b="0" strike="noStrike" spc="-1">
                <a:solidFill>
                  <a:srgbClr val="000000"/>
                </a:solidFill>
                <a:latin typeface="Calibri"/>
                <a:ea typeface="DejaVu Sans"/>
              </a:rPr>
              <a:t>Integral A2.0 strategy</a:t>
            </a:r>
            <a:endParaRPr lang="nl-BE" sz="1200" b="0" strike="noStrike" spc="-1">
              <a:latin typeface="Arial"/>
            </a:endParaRPr>
          </a:p>
          <a:p>
            <a:pPr>
              <a:lnSpc>
                <a:spcPct val="100000"/>
              </a:lnSpc>
            </a:pPr>
            <a:endParaRPr lang="nl-BE" sz="1200" b="0" strike="noStrike" spc="-1">
              <a:latin typeface="Arial"/>
            </a:endParaRPr>
          </a:p>
          <a:p>
            <a:pPr marL="171360" indent="-169560">
              <a:lnSpc>
                <a:spcPct val="100000"/>
              </a:lnSpc>
              <a:buClr>
                <a:srgbClr val="000000"/>
              </a:buClr>
              <a:buFont typeface="Arial"/>
              <a:buChar char="•"/>
            </a:pPr>
            <a:r>
              <a:rPr lang="en-GB" sz="1200" b="0" strike="noStrike" spc="-1">
                <a:solidFill>
                  <a:srgbClr val="000000"/>
                </a:solidFill>
                <a:latin typeface="Calibri"/>
                <a:ea typeface="DejaVu Sans"/>
              </a:rPr>
              <a:t>Legislation</a:t>
            </a:r>
            <a:endParaRPr lang="nl-BE" sz="1200" b="0" strike="noStrike" spc="-1">
              <a:latin typeface="Arial"/>
            </a:endParaRPr>
          </a:p>
          <a:p>
            <a:pPr marL="171360" indent="-169560">
              <a:lnSpc>
                <a:spcPct val="100000"/>
              </a:lnSpc>
              <a:buClr>
                <a:srgbClr val="000000"/>
              </a:buClr>
              <a:buFont typeface="Arial"/>
              <a:buChar char="•"/>
            </a:pPr>
            <a:r>
              <a:rPr lang="en-GB" sz="1200" b="0" strike="noStrike" spc="-1">
                <a:solidFill>
                  <a:srgbClr val="000000"/>
                </a:solidFill>
                <a:latin typeface="Calibri"/>
                <a:ea typeface="DejaVu Sans"/>
              </a:rPr>
              <a:t>Improvements</a:t>
            </a:r>
            <a:endParaRPr lang="nl-BE" sz="1200" b="0" strike="noStrike" spc="-1">
              <a:latin typeface="Arial"/>
            </a:endParaRPr>
          </a:p>
          <a:p>
            <a:pPr marL="171360" indent="-169560">
              <a:lnSpc>
                <a:spcPct val="100000"/>
              </a:lnSpc>
              <a:buClr>
                <a:srgbClr val="000000"/>
              </a:buClr>
              <a:buFont typeface="Arial"/>
              <a:buChar char="•"/>
            </a:pPr>
            <a:r>
              <a:rPr lang="en-GB" sz="1200" b="0" strike="noStrike" spc="-1">
                <a:solidFill>
                  <a:srgbClr val="000000"/>
                </a:solidFill>
                <a:latin typeface="Calibri"/>
                <a:ea typeface="DejaVu Sans"/>
              </a:rPr>
              <a:t>Preferences</a:t>
            </a:r>
            <a:endParaRPr lang="nl-BE" sz="1200" b="0" strike="noStrike" spc="-1">
              <a:latin typeface="Arial"/>
            </a:endParaRPr>
          </a:p>
        </p:txBody>
      </p:sp>
      <p:sp>
        <p:nvSpPr>
          <p:cNvPr id="185" name="Line 21"/>
          <p:cNvSpPr/>
          <p:nvPr/>
        </p:nvSpPr>
        <p:spPr>
          <a:xfrm>
            <a:off x="591120" y="3371760"/>
            <a:ext cx="10618560" cy="21240"/>
          </a:xfrm>
          <a:prstGeom prst="line">
            <a:avLst/>
          </a:prstGeom>
          <a:ln>
            <a:round/>
          </a:ln>
        </p:spPr>
        <p:style>
          <a:lnRef idx="2">
            <a:schemeClr val="dk1"/>
          </a:lnRef>
          <a:fillRef idx="0">
            <a:schemeClr val="dk1"/>
          </a:fillRef>
          <a:effectRef idx="1">
            <a:schemeClr val="dk1"/>
          </a:effectRef>
          <a:fontRef idx="minor"/>
        </p:style>
      </p:sp>
      <p:sp>
        <p:nvSpPr>
          <p:cNvPr id="186" name="CustomShape 22"/>
          <p:cNvSpPr/>
          <p:nvPr/>
        </p:nvSpPr>
        <p:spPr>
          <a:xfrm>
            <a:off x="6420240" y="4157280"/>
            <a:ext cx="4788000" cy="1419480"/>
          </a:xfrm>
          <a:prstGeom prst="rect">
            <a:avLst/>
          </a:prstGeom>
          <a:ln w="15875">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900" b="1" strike="noStrike" spc="-1">
                <a:solidFill>
                  <a:srgbClr val="000000"/>
                </a:solidFill>
                <a:latin typeface="Calibri"/>
                <a:ea typeface="DejaVu Sans"/>
              </a:rPr>
              <a:t>SR NEDU</a:t>
            </a:r>
            <a:endParaRPr lang="nl-BE" sz="900" b="0" strike="noStrike" spc="-1">
              <a:latin typeface="Arial"/>
            </a:endParaRPr>
          </a:p>
        </p:txBody>
      </p:sp>
      <p:sp>
        <p:nvSpPr>
          <p:cNvPr id="187" name="CustomShape 23"/>
          <p:cNvSpPr/>
          <p:nvPr/>
        </p:nvSpPr>
        <p:spPr>
          <a:xfrm>
            <a:off x="8258040" y="5126040"/>
            <a:ext cx="2477160" cy="287280"/>
          </a:xfrm>
          <a:prstGeom prst="homePlate">
            <a:avLst>
              <a:gd name="adj" fmla="val 50000"/>
            </a:avLst>
          </a:prstGeom>
          <a:solidFill>
            <a:srgbClr val="FEF7E6"/>
          </a:solidFill>
          <a:ln w="12700">
            <a:solidFill>
              <a:srgbClr val="FFC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050" b="1" strike="noStrike" spc="-1">
                <a:solidFill>
                  <a:srgbClr val="000000"/>
                </a:solidFill>
                <a:latin typeface="Calibri"/>
                <a:ea typeface="DejaVu Sans"/>
              </a:rPr>
              <a:t>Tranche 3/4</a:t>
            </a:r>
            <a:endParaRPr lang="nl-BE" sz="1050" b="0" strike="noStrike" spc="-1">
              <a:latin typeface="Arial"/>
            </a:endParaRPr>
          </a:p>
        </p:txBody>
      </p:sp>
      <p:sp>
        <p:nvSpPr>
          <p:cNvPr id="188" name="CustomShape 24"/>
          <p:cNvSpPr/>
          <p:nvPr/>
        </p:nvSpPr>
        <p:spPr>
          <a:xfrm>
            <a:off x="7399800" y="4874040"/>
            <a:ext cx="2477160" cy="287280"/>
          </a:xfrm>
          <a:prstGeom prst="homePlate">
            <a:avLst>
              <a:gd name="adj" fmla="val 50000"/>
            </a:avLst>
          </a:prstGeom>
          <a:solidFill>
            <a:srgbClr val="FEF7E6"/>
          </a:solidFill>
          <a:ln w="12700">
            <a:solidFill>
              <a:srgbClr val="FFC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050" b="1" strike="noStrike" spc="-1">
                <a:solidFill>
                  <a:srgbClr val="000000"/>
                </a:solidFill>
                <a:latin typeface="Calibri"/>
                <a:ea typeface="DejaVu Sans"/>
              </a:rPr>
              <a:t>Tranche 2   </a:t>
            </a:r>
            <a:endParaRPr lang="nl-BE" sz="1050" b="0" strike="noStrike" spc="-1">
              <a:latin typeface="Arial"/>
            </a:endParaRPr>
          </a:p>
        </p:txBody>
      </p:sp>
      <p:sp>
        <p:nvSpPr>
          <p:cNvPr id="189" name="CustomShape 25"/>
          <p:cNvSpPr/>
          <p:nvPr/>
        </p:nvSpPr>
        <p:spPr>
          <a:xfrm>
            <a:off x="6559920" y="4633560"/>
            <a:ext cx="2477160" cy="287280"/>
          </a:xfrm>
          <a:prstGeom prst="homePlate">
            <a:avLst>
              <a:gd name="adj" fmla="val 50000"/>
            </a:avLst>
          </a:prstGeom>
          <a:solidFill>
            <a:srgbClr val="FEF7E6"/>
          </a:solidFill>
          <a:ln w="12700">
            <a:solidFill>
              <a:srgbClr val="FFC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050" b="1" strike="noStrike" spc="-1">
                <a:solidFill>
                  <a:srgbClr val="000000"/>
                </a:solidFill>
                <a:latin typeface="Calibri"/>
                <a:ea typeface="DejaVu Sans"/>
              </a:rPr>
              <a:t>Tranche 1 - TR2021</a:t>
            </a:r>
            <a:endParaRPr lang="nl-BE" sz="1050" b="0" strike="noStrike" spc="-1">
              <a:latin typeface="Arial"/>
            </a:endParaRPr>
          </a:p>
        </p:txBody>
      </p:sp>
      <p:sp>
        <p:nvSpPr>
          <p:cNvPr id="190" name="CustomShape 26"/>
          <p:cNvSpPr/>
          <p:nvPr/>
        </p:nvSpPr>
        <p:spPr>
          <a:xfrm>
            <a:off x="2389680" y="4157280"/>
            <a:ext cx="420120" cy="1421280"/>
          </a:xfrm>
          <a:prstGeom prst="rect">
            <a:avLst/>
          </a:prstGeom>
          <a:noFill/>
          <a:ln w="12700">
            <a:solidFill>
              <a:schemeClr val="accent3">
                <a:lumMod val="60000"/>
                <a:lumOff val="40000"/>
              </a:schemeClr>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050" b="0" strike="noStrike" spc="-1">
                <a:solidFill>
                  <a:srgbClr val="000000"/>
                </a:solidFill>
                <a:latin typeface="Calibri"/>
                <a:ea typeface="DejaVu Sans"/>
              </a:rPr>
              <a:t>DA</a:t>
            </a:r>
            <a:endParaRPr lang="nl-BE" sz="1050" b="0" strike="noStrike" spc="-1">
              <a:latin typeface="Arial"/>
            </a:endParaRPr>
          </a:p>
        </p:txBody>
      </p:sp>
      <p:sp>
        <p:nvSpPr>
          <p:cNvPr id="191" name="CustomShape 27"/>
          <p:cNvSpPr/>
          <p:nvPr/>
        </p:nvSpPr>
        <p:spPr>
          <a:xfrm>
            <a:off x="2385360" y="574668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2" name="CustomShape 28"/>
          <p:cNvSpPr/>
          <p:nvPr/>
        </p:nvSpPr>
        <p:spPr>
          <a:xfrm>
            <a:off x="2453040" y="5685840"/>
            <a:ext cx="1144440" cy="241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1000" b="0" strike="noStrike" spc="-1">
                <a:solidFill>
                  <a:srgbClr val="77933C"/>
                </a:solidFill>
                <a:latin typeface="Calibri"/>
                <a:ea typeface="DejaVu Sans"/>
              </a:rPr>
              <a:t>Allocatie 2.0 issues</a:t>
            </a:r>
            <a:endParaRPr lang="nl-BE" sz="1000" b="0" strike="noStrike" spc="-1">
              <a:latin typeface="Arial"/>
            </a:endParaRPr>
          </a:p>
        </p:txBody>
      </p:sp>
      <p:sp>
        <p:nvSpPr>
          <p:cNvPr id="193" name="CustomShape 29"/>
          <p:cNvSpPr/>
          <p:nvPr/>
        </p:nvSpPr>
        <p:spPr>
          <a:xfrm>
            <a:off x="3088080" y="442116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4" name="CustomShape 30"/>
          <p:cNvSpPr/>
          <p:nvPr/>
        </p:nvSpPr>
        <p:spPr>
          <a:xfrm>
            <a:off x="3255480" y="454068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5" name="CustomShape 31"/>
          <p:cNvSpPr/>
          <p:nvPr/>
        </p:nvSpPr>
        <p:spPr>
          <a:xfrm>
            <a:off x="3399480" y="442908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6" name="CustomShape 32"/>
          <p:cNvSpPr/>
          <p:nvPr/>
        </p:nvSpPr>
        <p:spPr>
          <a:xfrm>
            <a:off x="3079800" y="477252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7" name="CustomShape 33"/>
          <p:cNvSpPr/>
          <p:nvPr/>
        </p:nvSpPr>
        <p:spPr>
          <a:xfrm>
            <a:off x="3241440" y="489636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8" name="CustomShape 34"/>
          <p:cNvSpPr/>
          <p:nvPr/>
        </p:nvSpPr>
        <p:spPr>
          <a:xfrm>
            <a:off x="3390840" y="478764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199" name="CustomShape 35"/>
          <p:cNvSpPr/>
          <p:nvPr/>
        </p:nvSpPr>
        <p:spPr>
          <a:xfrm>
            <a:off x="3079800" y="517752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00" name="CustomShape 36"/>
          <p:cNvSpPr/>
          <p:nvPr/>
        </p:nvSpPr>
        <p:spPr>
          <a:xfrm>
            <a:off x="3254040" y="527544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01" name="CustomShape 37"/>
          <p:cNvSpPr/>
          <p:nvPr/>
        </p:nvSpPr>
        <p:spPr>
          <a:xfrm>
            <a:off x="3404520" y="517680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02" name="CustomShape 38"/>
          <p:cNvSpPr/>
          <p:nvPr/>
        </p:nvSpPr>
        <p:spPr>
          <a:xfrm>
            <a:off x="4735800" y="4154400"/>
            <a:ext cx="344160" cy="1422720"/>
          </a:xfrm>
          <a:prstGeom prst="rect">
            <a:avLst/>
          </a:prstGeom>
          <a:solidFill>
            <a:schemeClr val="accent3">
              <a:lumMod val="20000"/>
              <a:lumOff val="80000"/>
            </a:schemeClr>
          </a:solidFill>
          <a:ln w="12700">
            <a:solidFill>
              <a:schemeClr val="accent3">
                <a:lumMod val="60000"/>
                <a:lumOff val="40000"/>
              </a:schemeClr>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050" b="0" strike="noStrike" spc="-1">
                <a:solidFill>
                  <a:srgbClr val="000000"/>
                </a:solidFill>
                <a:latin typeface="Calibri"/>
                <a:ea typeface="DejaVu Sans"/>
              </a:rPr>
              <a:t>DA</a:t>
            </a:r>
            <a:endParaRPr lang="nl-BE" sz="1050" b="0" strike="noStrike" spc="-1">
              <a:latin typeface="Arial"/>
            </a:endParaRPr>
          </a:p>
        </p:txBody>
      </p:sp>
      <p:sp>
        <p:nvSpPr>
          <p:cNvPr id="203" name="CustomShape 39"/>
          <p:cNvSpPr/>
          <p:nvPr/>
        </p:nvSpPr>
        <p:spPr>
          <a:xfrm>
            <a:off x="5195520" y="4151880"/>
            <a:ext cx="1139400" cy="1420560"/>
          </a:xfrm>
          <a:prstGeom prst="rect">
            <a:avLst/>
          </a:prstGeom>
          <a:ln w="12700">
            <a:solidFill>
              <a:srgbClr val="FFCD0C"/>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100" b="0" strike="noStrike" spc="-1">
                <a:solidFill>
                  <a:srgbClr val="000000"/>
                </a:solidFill>
                <a:latin typeface="Calibri"/>
                <a:ea typeface="DejaVu Sans"/>
              </a:rPr>
              <a:t>Sector planning</a:t>
            </a:r>
            <a:endParaRPr lang="nl-BE" sz="1100" b="0" strike="noStrike" spc="-1">
              <a:latin typeface="Arial"/>
            </a:endParaRPr>
          </a:p>
          <a:p>
            <a:pPr>
              <a:lnSpc>
                <a:spcPct val="100000"/>
              </a:lnSpc>
            </a:pPr>
            <a:r>
              <a:rPr lang="en-GB" sz="1100" b="0" strike="noStrike" spc="-1">
                <a:solidFill>
                  <a:srgbClr val="000000"/>
                </a:solidFill>
                <a:latin typeface="Calibri"/>
                <a:ea typeface="DejaVu Sans"/>
              </a:rPr>
              <a:t>committee</a:t>
            </a:r>
            <a:r>
              <a:rPr lang="en-GB" sz="1100" b="0" strike="noStrike" spc="-1">
                <a:solidFill>
                  <a:srgbClr val="77933C"/>
                </a:solidFill>
                <a:latin typeface="Calibri"/>
                <a:ea typeface="DejaVu Sans"/>
              </a:rPr>
              <a:t> </a:t>
            </a:r>
            <a:endParaRPr lang="nl-BE" sz="1100" b="0" strike="noStrike" spc="-1">
              <a:latin typeface="Arial"/>
            </a:endParaRPr>
          </a:p>
        </p:txBody>
      </p:sp>
      <p:sp>
        <p:nvSpPr>
          <p:cNvPr id="204" name="CustomShape 40"/>
          <p:cNvSpPr/>
          <p:nvPr/>
        </p:nvSpPr>
        <p:spPr>
          <a:xfrm>
            <a:off x="2385360" y="3871440"/>
            <a:ext cx="7900920" cy="211320"/>
          </a:xfrm>
          <a:prstGeom prst="homePlate">
            <a:avLst>
              <a:gd name="adj" fmla="val 50000"/>
            </a:avLst>
          </a:prstGeom>
          <a:solidFill>
            <a:schemeClr val="accent3">
              <a:lumMod val="20000"/>
              <a:lumOff val="80000"/>
            </a:schemeClr>
          </a:solidFill>
          <a:ln w="12700">
            <a:solidFill>
              <a:schemeClr val="accent3">
                <a:lumMod val="60000"/>
                <a:lumOff val="40000"/>
              </a:schemeClr>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r>
              <a:rPr lang="en-GB" sz="1200" b="0" strike="noStrike" spc="-1">
                <a:solidFill>
                  <a:srgbClr val="000000"/>
                </a:solidFill>
                <a:latin typeface="Calibri"/>
                <a:ea typeface="DejaVu Sans"/>
              </a:rPr>
              <a:t>Allocatie 2.0 method</a:t>
            </a:r>
            <a:endParaRPr lang="nl-BE" sz="1200" b="0" strike="noStrike" spc="-1">
              <a:latin typeface="Arial"/>
            </a:endParaRPr>
          </a:p>
        </p:txBody>
      </p:sp>
      <p:sp>
        <p:nvSpPr>
          <p:cNvPr id="205" name="CustomShape 41"/>
          <p:cNvSpPr/>
          <p:nvPr/>
        </p:nvSpPr>
        <p:spPr>
          <a:xfrm>
            <a:off x="2971440" y="4151880"/>
            <a:ext cx="1649160" cy="1420560"/>
          </a:xfrm>
          <a:prstGeom prst="rect">
            <a:avLst/>
          </a:prstGeom>
          <a:noFill/>
          <a:ln w="12700">
            <a:solidFill>
              <a:schemeClr val="accent3">
                <a:lumMod val="60000"/>
                <a:lumOff val="40000"/>
              </a:schemeClr>
            </a:solidFill>
            <a:round/>
          </a:ln>
        </p:spPr>
        <p:style>
          <a:lnRef idx="2">
            <a:schemeClr val="dk1"/>
          </a:lnRef>
          <a:fillRef idx="1">
            <a:schemeClr val="lt1"/>
          </a:fillRef>
          <a:effectRef idx="0">
            <a:schemeClr val="dk1"/>
          </a:effectRef>
          <a:fontRef idx="minor"/>
        </p:style>
        <p:txBody>
          <a:bodyPr lIns="90000" tIns="45000" rIns="90000" bIns="45000">
            <a:noAutofit/>
          </a:bodyPr>
          <a:lstStyle/>
          <a:p>
            <a:pPr>
              <a:lnSpc>
                <a:spcPct val="100000"/>
              </a:lnSpc>
            </a:pPr>
            <a:r>
              <a:rPr lang="en-GB" sz="1050" b="0" strike="noStrike" spc="-1">
                <a:solidFill>
                  <a:srgbClr val="000000"/>
                </a:solidFill>
                <a:latin typeface="Calibri"/>
                <a:ea typeface="DejaVu Sans"/>
              </a:rPr>
              <a:t>Transition strategy</a:t>
            </a:r>
            <a:endParaRPr lang="nl-BE" sz="1050" b="0" strike="noStrike" spc="-1">
              <a:latin typeface="Arial"/>
            </a:endParaRPr>
          </a:p>
        </p:txBody>
      </p:sp>
      <p:sp>
        <p:nvSpPr>
          <p:cNvPr id="206" name="CustomShape 42"/>
          <p:cNvSpPr/>
          <p:nvPr/>
        </p:nvSpPr>
        <p:spPr>
          <a:xfrm>
            <a:off x="3546000" y="4558320"/>
            <a:ext cx="119520" cy="192600"/>
          </a:xfrm>
          <a:prstGeom prst="bentConnector3">
            <a:avLst>
              <a:gd name="adj1" fmla="val 50000"/>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07" name="CustomShape 43"/>
          <p:cNvSpPr/>
          <p:nvPr/>
        </p:nvSpPr>
        <p:spPr>
          <a:xfrm>
            <a:off x="4499280" y="4752360"/>
            <a:ext cx="2059200" cy="24120"/>
          </a:xfrm>
          <a:prstGeom prst="bentConnector3">
            <a:avLst>
              <a:gd name="adj1" fmla="val 50000"/>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08" name="CustomShape 44"/>
          <p:cNvSpPr/>
          <p:nvPr/>
        </p:nvSpPr>
        <p:spPr>
          <a:xfrm>
            <a:off x="3045240" y="4398480"/>
            <a:ext cx="498960" cy="317880"/>
          </a:xfrm>
          <a:prstGeom prst="rect">
            <a:avLst/>
          </a:prstGeom>
          <a:noFill/>
          <a:ln w="12700">
            <a:solidFill>
              <a:schemeClr val="accent3">
                <a:lumMod val="60000"/>
                <a:lumOff val="40000"/>
              </a:schemeClr>
            </a:solidFill>
            <a:prstDash val="dash"/>
            <a:round/>
          </a:ln>
        </p:spPr>
        <p:style>
          <a:lnRef idx="2">
            <a:schemeClr val="dk1"/>
          </a:lnRef>
          <a:fillRef idx="1">
            <a:schemeClr val="lt1"/>
          </a:fillRef>
          <a:effectRef idx="0">
            <a:schemeClr val="dk1"/>
          </a:effectRef>
          <a:fontRef idx="minor"/>
        </p:style>
      </p:sp>
      <p:sp>
        <p:nvSpPr>
          <p:cNvPr id="209" name="CustomShape 45"/>
          <p:cNvSpPr/>
          <p:nvPr/>
        </p:nvSpPr>
        <p:spPr>
          <a:xfrm>
            <a:off x="3047040" y="4752360"/>
            <a:ext cx="498960" cy="317880"/>
          </a:xfrm>
          <a:prstGeom prst="rect">
            <a:avLst/>
          </a:prstGeom>
          <a:noFill/>
          <a:ln w="12700">
            <a:solidFill>
              <a:schemeClr val="accent3">
                <a:lumMod val="60000"/>
                <a:lumOff val="40000"/>
              </a:schemeClr>
            </a:solidFill>
            <a:prstDash val="dash"/>
            <a:round/>
          </a:ln>
        </p:spPr>
        <p:style>
          <a:lnRef idx="2">
            <a:schemeClr val="dk1"/>
          </a:lnRef>
          <a:fillRef idx="1">
            <a:schemeClr val="lt1"/>
          </a:fillRef>
          <a:effectRef idx="0">
            <a:schemeClr val="dk1"/>
          </a:effectRef>
          <a:fontRef idx="minor"/>
        </p:style>
      </p:sp>
      <p:sp>
        <p:nvSpPr>
          <p:cNvPr id="210" name="CustomShape 46"/>
          <p:cNvSpPr/>
          <p:nvPr/>
        </p:nvSpPr>
        <p:spPr>
          <a:xfrm flipV="1">
            <a:off x="3547800" y="4892400"/>
            <a:ext cx="202320" cy="16560"/>
          </a:xfrm>
          <a:prstGeom prst="bentConnector3">
            <a:avLst>
              <a:gd name="adj1" fmla="val 50000"/>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11" name="CustomShape 47"/>
          <p:cNvSpPr/>
          <p:nvPr/>
        </p:nvSpPr>
        <p:spPr>
          <a:xfrm>
            <a:off x="4551480" y="4893840"/>
            <a:ext cx="2846520" cy="122760"/>
          </a:xfrm>
          <a:prstGeom prst="bentConnector3">
            <a:avLst>
              <a:gd name="adj1" fmla="val 50000"/>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12" name="CustomShape 48"/>
          <p:cNvSpPr/>
          <p:nvPr/>
        </p:nvSpPr>
        <p:spPr>
          <a:xfrm>
            <a:off x="3052440" y="5135760"/>
            <a:ext cx="498960" cy="317880"/>
          </a:xfrm>
          <a:prstGeom prst="rect">
            <a:avLst/>
          </a:prstGeom>
          <a:noFill/>
          <a:ln w="12700">
            <a:solidFill>
              <a:schemeClr val="accent3">
                <a:lumMod val="60000"/>
                <a:lumOff val="40000"/>
              </a:schemeClr>
            </a:solidFill>
            <a:prstDash val="dash"/>
            <a:round/>
          </a:ln>
        </p:spPr>
        <p:style>
          <a:lnRef idx="2">
            <a:schemeClr val="dk1"/>
          </a:lnRef>
          <a:fillRef idx="1">
            <a:schemeClr val="lt1"/>
          </a:fillRef>
          <a:effectRef idx="0">
            <a:schemeClr val="dk1"/>
          </a:effectRef>
          <a:fontRef idx="minor"/>
        </p:style>
      </p:sp>
      <p:sp>
        <p:nvSpPr>
          <p:cNvPr id="213" name="CustomShape 49"/>
          <p:cNvSpPr/>
          <p:nvPr/>
        </p:nvSpPr>
        <p:spPr>
          <a:xfrm flipV="1">
            <a:off x="3553200" y="5035680"/>
            <a:ext cx="260640" cy="255960"/>
          </a:xfrm>
          <a:prstGeom prst="bentConnector3">
            <a:avLst>
              <a:gd name="adj1" fmla="val 50000"/>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14" name="CustomShape 50"/>
          <p:cNvSpPr/>
          <p:nvPr/>
        </p:nvSpPr>
        <p:spPr>
          <a:xfrm>
            <a:off x="4621680" y="5037840"/>
            <a:ext cx="3634560" cy="231120"/>
          </a:xfrm>
          <a:prstGeom prst="bentConnector3">
            <a:avLst>
              <a:gd name="adj1" fmla="val 28067"/>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pic>
        <p:nvPicPr>
          <p:cNvPr id="215" name="Afbeelding 129"/>
          <p:cNvPicPr/>
          <p:nvPr/>
        </p:nvPicPr>
        <p:blipFill>
          <a:blip r:embed="rId2"/>
          <a:stretch/>
        </p:blipFill>
        <p:spPr>
          <a:xfrm>
            <a:off x="3667320" y="4700520"/>
            <a:ext cx="829800" cy="101880"/>
          </a:xfrm>
          <a:prstGeom prst="rect">
            <a:avLst/>
          </a:prstGeom>
          <a:ln w="0">
            <a:noFill/>
          </a:ln>
        </p:spPr>
      </p:pic>
      <p:pic>
        <p:nvPicPr>
          <p:cNvPr id="216" name="Afbeelding 136"/>
          <p:cNvPicPr/>
          <p:nvPr/>
        </p:nvPicPr>
        <p:blipFill>
          <a:blip r:embed="rId3"/>
          <a:stretch/>
        </p:blipFill>
        <p:spPr>
          <a:xfrm>
            <a:off x="3751920" y="4843800"/>
            <a:ext cx="798120" cy="98280"/>
          </a:xfrm>
          <a:prstGeom prst="rect">
            <a:avLst/>
          </a:prstGeom>
          <a:ln w="0">
            <a:noFill/>
          </a:ln>
        </p:spPr>
      </p:pic>
      <p:pic>
        <p:nvPicPr>
          <p:cNvPr id="217" name="Afbeelding 151"/>
          <p:cNvPicPr/>
          <p:nvPr/>
        </p:nvPicPr>
        <p:blipFill>
          <a:blip r:embed="rId4"/>
          <a:stretch/>
        </p:blipFill>
        <p:spPr>
          <a:xfrm>
            <a:off x="3815280" y="4987440"/>
            <a:ext cx="804240" cy="98640"/>
          </a:xfrm>
          <a:prstGeom prst="rect">
            <a:avLst/>
          </a:prstGeom>
          <a:ln w="0">
            <a:noFill/>
          </a:ln>
        </p:spPr>
      </p:pic>
      <p:sp>
        <p:nvSpPr>
          <p:cNvPr id="218" name="CustomShape 51"/>
          <p:cNvSpPr/>
          <p:nvPr/>
        </p:nvSpPr>
        <p:spPr>
          <a:xfrm>
            <a:off x="2434680" y="437508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19" name="CustomShape 52"/>
          <p:cNvSpPr/>
          <p:nvPr/>
        </p:nvSpPr>
        <p:spPr>
          <a:xfrm>
            <a:off x="2635200" y="470772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0" name="CustomShape 53"/>
          <p:cNvSpPr/>
          <p:nvPr/>
        </p:nvSpPr>
        <p:spPr>
          <a:xfrm>
            <a:off x="2630520" y="441360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1" name="CustomShape 54"/>
          <p:cNvSpPr/>
          <p:nvPr/>
        </p:nvSpPr>
        <p:spPr>
          <a:xfrm>
            <a:off x="2475360" y="461088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2" name="CustomShape 55"/>
          <p:cNvSpPr/>
          <p:nvPr/>
        </p:nvSpPr>
        <p:spPr>
          <a:xfrm>
            <a:off x="2462760" y="490608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3" name="CustomShape 56"/>
          <p:cNvSpPr/>
          <p:nvPr/>
        </p:nvSpPr>
        <p:spPr>
          <a:xfrm>
            <a:off x="2646720" y="498240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4" name="CustomShape 57"/>
          <p:cNvSpPr/>
          <p:nvPr/>
        </p:nvSpPr>
        <p:spPr>
          <a:xfrm>
            <a:off x="2421720" y="539352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5" name="CustomShape 58"/>
          <p:cNvSpPr/>
          <p:nvPr/>
        </p:nvSpPr>
        <p:spPr>
          <a:xfrm>
            <a:off x="2637720" y="527796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6" name="CustomShape 59"/>
          <p:cNvSpPr/>
          <p:nvPr/>
        </p:nvSpPr>
        <p:spPr>
          <a:xfrm>
            <a:off x="2489040" y="5169960"/>
            <a:ext cx="106920" cy="122040"/>
          </a:xfrm>
          <a:prstGeom prst="ellipse">
            <a:avLst/>
          </a:prstGeom>
          <a:gradFill rotWithShape="0">
            <a:gsLst>
              <a:gs pos="0">
                <a:srgbClr val="9FC949"/>
              </a:gs>
              <a:gs pos="100000">
                <a:srgbClr val="D9FFA4"/>
              </a:gs>
            </a:gsLst>
            <a:lin ang="16200000"/>
          </a:gradFill>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227" name="CustomShape 60"/>
          <p:cNvSpPr/>
          <p:nvPr/>
        </p:nvSpPr>
        <p:spPr>
          <a:xfrm>
            <a:off x="2739240" y="4475520"/>
            <a:ext cx="304200" cy="80640"/>
          </a:xfrm>
          <a:prstGeom prst="bentConnector3">
            <a:avLst>
              <a:gd name="adj1" fmla="val 50000"/>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28" name="CustomShape 61"/>
          <p:cNvSpPr/>
          <p:nvPr/>
        </p:nvSpPr>
        <p:spPr>
          <a:xfrm>
            <a:off x="2584080" y="4672800"/>
            <a:ext cx="461520" cy="237600"/>
          </a:xfrm>
          <a:prstGeom prst="bentConnector3">
            <a:avLst>
              <a:gd name="adj1" fmla="val 60967"/>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29" name="CustomShape 62"/>
          <p:cNvSpPr/>
          <p:nvPr/>
        </p:nvSpPr>
        <p:spPr>
          <a:xfrm flipV="1">
            <a:off x="2530080" y="5293440"/>
            <a:ext cx="520200" cy="158040"/>
          </a:xfrm>
          <a:prstGeom prst="bentConnector3">
            <a:avLst>
              <a:gd name="adj1" fmla="val 66215"/>
            </a:avLst>
          </a:prstGeom>
          <a:noFill/>
          <a:ln>
            <a:solidFill>
              <a:srgbClr val="98B855"/>
            </a:solidFill>
            <a:prstDash val="lgDashDotDot"/>
            <a:round/>
            <a:tailEnd type="triangle" w="med" len="med"/>
          </a:ln>
        </p:spPr>
        <p:style>
          <a:lnRef idx="1">
            <a:schemeClr val="accent3"/>
          </a:lnRef>
          <a:fillRef idx="0">
            <a:schemeClr val="accent3"/>
          </a:fillRef>
          <a:effectRef idx="0">
            <a:schemeClr val="accent3"/>
          </a:effectRef>
          <a:fontRef idx="minor"/>
        </p:style>
      </p:sp>
      <p:sp>
        <p:nvSpPr>
          <p:cNvPr id="230" name="CustomShape 63"/>
          <p:cNvSpPr/>
          <p:nvPr/>
        </p:nvSpPr>
        <p:spPr>
          <a:xfrm>
            <a:off x="8920800" y="6482160"/>
            <a:ext cx="2546280" cy="32940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pPr>
            <a:fld id="{D4D69851-A671-403A-B5AF-59C56B4ABAA9}" type="slidenum">
              <a:rPr lang="nl-NL" sz="1200" b="0" strike="noStrike" spc="-1">
                <a:solidFill>
                  <a:srgbClr val="F6BC25"/>
                </a:solidFill>
                <a:latin typeface="Calibri"/>
                <a:ea typeface="DejaVu Sans"/>
              </a:rPr>
              <a:t>9</a:t>
            </a:fld>
            <a:endParaRPr lang="nl-BE" sz="1200" b="0" strike="noStrike" spc="-1">
              <a:latin typeface="Arial"/>
            </a:endParaRPr>
          </a:p>
        </p:txBody>
      </p:sp>
      <p:sp>
        <p:nvSpPr>
          <p:cNvPr id="231" name="CustomShape 64"/>
          <p:cNvSpPr/>
          <p:nvPr/>
        </p:nvSpPr>
        <p:spPr>
          <a:xfrm>
            <a:off x="609480" y="483840"/>
            <a:ext cx="8577720" cy="7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800" b="1" strike="noStrike" spc="-1">
                <a:solidFill>
                  <a:srgbClr val="000000"/>
                </a:solidFill>
                <a:latin typeface="Calibri"/>
                <a:ea typeface="DejaVu Sans"/>
              </a:rPr>
              <a:t>Programme design: multi-release transition strategy </a:t>
            </a:r>
            <a:endParaRPr lang="nl-BE" sz="2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C91830ED340E4FB1005DCFC6E51CF5" ma:contentTypeVersion="8" ma:contentTypeDescription="Een nieuw document maken." ma:contentTypeScope="" ma:versionID="71eacb6464d9d567aeafb3d8af5ea873">
  <xsd:schema xmlns:xsd="http://www.w3.org/2001/XMLSchema" xmlns:xs="http://www.w3.org/2001/XMLSchema" xmlns:p="http://schemas.microsoft.com/office/2006/metadata/properties" xmlns:ns2="28a68a4d-228e-49b4-bd64-f059bd770b71" targetNamespace="http://schemas.microsoft.com/office/2006/metadata/properties" ma:root="true" ma:fieldsID="6b65879fc593b33e4c8f86cefd148f14" ns2:_="">
    <xsd:import namespace="28a68a4d-228e-49b4-bd64-f059bd770b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68a4d-228e-49b4-bd64-f059bd770b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0B02CC-C5E0-4117-B71F-524B3F6120CE}"/>
</file>

<file path=customXml/itemProps2.xml><?xml version="1.0" encoding="utf-8"?>
<ds:datastoreItem xmlns:ds="http://schemas.openxmlformats.org/officeDocument/2006/customXml" ds:itemID="{9E26A3A9-BBD5-417B-A72B-64492DC136B4}"/>
</file>

<file path=customXml/itemProps3.xml><?xml version="1.0" encoding="utf-8"?>
<ds:datastoreItem xmlns:ds="http://schemas.openxmlformats.org/officeDocument/2006/customXml" ds:itemID="{5442ED5D-E186-40AD-B7CE-77F400F8EC09}"/>
</file>

<file path=docProps/app.xml><?xml version="1.0" encoding="utf-8"?>
<Properties xmlns="http://schemas.openxmlformats.org/officeDocument/2006/extended-properties" xmlns:vt="http://schemas.openxmlformats.org/officeDocument/2006/docPropsVTypes">
  <Template>NEDU_Presentatie_16x9_1.0</Template>
  <TotalTime>271</TotalTime>
  <Words>7409</Words>
  <Application>Microsoft Macintosh PowerPoint</Application>
  <PresentationFormat>Breedbeeld</PresentationFormat>
  <Paragraphs>1340</Paragraphs>
  <Slides>83</Slides>
  <Notes>7</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83</vt:i4>
      </vt:variant>
    </vt:vector>
  </HeadingPairs>
  <TitlesOfParts>
    <vt:vector size="92" baseType="lpstr">
      <vt:lpstr>Arial</vt:lpstr>
      <vt:lpstr>Calibri</vt:lpstr>
      <vt:lpstr>Symbol</vt:lpstr>
      <vt:lpstr>Times New Roman</vt:lpstr>
      <vt:lpstr>Verdana</vt:lpstr>
      <vt:lpstr>Wingdings</vt:lpstr>
      <vt:lpstr>Office Theme</vt:lpstr>
      <vt:lpstr>Office Theme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Service descriptions TR2021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 Voorlichting TR2021 – Tranche 1</dc:title>
  <dc:subject/>
  <dc:creator>Mirjam van der Horst</dc:creator>
  <dc:description/>
  <cp:lastModifiedBy>Jacco Hogeweg</cp:lastModifiedBy>
  <cp:revision>190</cp:revision>
  <cp:lastPrinted>2017-01-05T13:08:47Z</cp:lastPrinted>
  <dcterms:created xsi:type="dcterms:W3CDTF">2021-02-26T08:47:34Z</dcterms:created>
  <dcterms:modified xsi:type="dcterms:W3CDTF">2021-04-21T11:34:47Z</dcterms:modified>
  <dc:language>nl-BE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7</vt:i4>
  </property>
  <property fmtid="{D5CDD505-2E9C-101B-9397-08002B2CF9AE}" pid="8" name="PresentationFormat">
    <vt:lpwstr>Breedbeeld</vt:lpwstr>
  </property>
  <property fmtid="{D5CDD505-2E9C-101B-9397-08002B2CF9AE}" pid="9" name="ScaleCrop">
    <vt:bool>false</vt:bool>
  </property>
  <property fmtid="{D5CDD505-2E9C-101B-9397-08002B2CF9AE}" pid="10" name="ShareDoc">
    <vt:bool>false</vt:bool>
  </property>
  <property fmtid="{D5CDD505-2E9C-101B-9397-08002B2CF9AE}" pid="11" name="Slides">
    <vt:i4>83</vt:i4>
  </property>
  <property fmtid="{D5CDD505-2E9C-101B-9397-08002B2CF9AE}" pid="12" name="ContentTypeId">
    <vt:lpwstr>0x010100E6BB593861114E4FBDCCCA97658EAFA8</vt:lpwstr>
  </property>
  <property fmtid="{D5CDD505-2E9C-101B-9397-08002B2CF9AE}" pid="13" name="Order">
    <vt:r8>8300</vt:r8>
  </property>
</Properties>
</file>