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6"/>
  </p:notesMasterIdLst>
  <p:handoutMasterIdLst>
    <p:handoutMasterId r:id="rId57"/>
  </p:handoutMasterIdLst>
  <p:sldIdLst>
    <p:sldId id="257" r:id="rId5"/>
    <p:sldId id="952" r:id="rId6"/>
    <p:sldId id="277" r:id="rId7"/>
    <p:sldId id="262" r:id="rId8"/>
    <p:sldId id="266" r:id="rId9"/>
    <p:sldId id="273" r:id="rId10"/>
    <p:sldId id="922" r:id="rId11"/>
    <p:sldId id="275" r:id="rId12"/>
    <p:sldId id="924" r:id="rId13"/>
    <p:sldId id="912" r:id="rId14"/>
    <p:sldId id="913" r:id="rId15"/>
    <p:sldId id="948" r:id="rId16"/>
    <p:sldId id="951" r:id="rId17"/>
    <p:sldId id="925" r:id="rId18"/>
    <p:sldId id="954" r:id="rId19"/>
    <p:sldId id="955" r:id="rId20"/>
    <p:sldId id="956" r:id="rId21"/>
    <p:sldId id="926" r:id="rId22"/>
    <p:sldId id="957" r:id="rId23"/>
    <p:sldId id="958" r:id="rId24"/>
    <p:sldId id="959" r:id="rId25"/>
    <p:sldId id="960" r:id="rId26"/>
    <p:sldId id="961" r:id="rId27"/>
    <p:sldId id="919" r:id="rId28"/>
    <p:sldId id="261" r:id="rId29"/>
    <p:sldId id="431" r:id="rId30"/>
    <p:sldId id="279" r:id="rId31"/>
    <p:sldId id="927" r:id="rId32"/>
    <p:sldId id="928" r:id="rId33"/>
    <p:sldId id="929" r:id="rId34"/>
    <p:sldId id="930" r:id="rId35"/>
    <p:sldId id="931" r:id="rId36"/>
    <p:sldId id="932" r:id="rId37"/>
    <p:sldId id="933" r:id="rId38"/>
    <p:sldId id="934" r:id="rId39"/>
    <p:sldId id="935" r:id="rId40"/>
    <p:sldId id="936" r:id="rId41"/>
    <p:sldId id="937" r:id="rId42"/>
    <p:sldId id="938" r:id="rId43"/>
    <p:sldId id="939" r:id="rId44"/>
    <p:sldId id="940" r:id="rId45"/>
    <p:sldId id="910" r:id="rId46"/>
    <p:sldId id="941" r:id="rId47"/>
    <p:sldId id="942" r:id="rId48"/>
    <p:sldId id="449" r:id="rId49"/>
    <p:sldId id="944" r:id="rId50"/>
    <p:sldId id="945" r:id="rId51"/>
    <p:sldId id="923" r:id="rId52"/>
    <p:sldId id="946" r:id="rId53"/>
    <p:sldId id="947" r:id="rId54"/>
    <p:sldId id="911" r:id="rId55"/>
  </p:sldIdLst>
  <p:sldSz cx="12192000" cy="6858000"/>
  <p:notesSz cx="6797675" cy="987425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A8A"/>
    <a:srgbClr val="F6FBE3"/>
    <a:srgbClr val="F6BC25"/>
    <a:srgbClr val="000000"/>
    <a:srgbClr val="131E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59" autoAdjust="0"/>
    <p:restoredTop sz="95865"/>
  </p:normalViewPr>
  <p:slideViewPr>
    <p:cSldViewPr snapToGrid="0" snapToObjects="1">
      <p:cViewPr varScale="1">
        <p:scale>
          <a:sx n="109" d="100"/>
          <a:sy n="109" d="100"/>
        </p:scale>
        <p:origin x="948"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diagrams/_rels/data1.xml.rels><?xml version="1.0" encoding="UTF-8" standalone="yes"?>
<Relationships xmlns="http://schemas.openxmlformats.org/package/2006/relationships"><Relationship Id="rId1" Type="http://schemas.openxmlformats.org/officeDocument/2006/relationships/hyperlink" Target="mailto:allocatie2@tennet.eu"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allocatie2@tennet.e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3259B7-22AA-4304-8490-1E6304CAFB7B}"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nl-NL"/>
        </a:p>
      </dgm:t>
    </dgm:pt>
    <dgm:pt modelId="{34BB45C7-1107-4E00-8B65-47DAA76833C6}">
      <dgm:prSet phldrT="[Tekst]"/>
      <dgm:spPr/>
      <dgm:t>
        <a:bodyPr/>
        <a:lstStyle/>
        <a:p>
          <a:r>
            <a:rPr lang="en-GB"/>
            <a:t>Establishing connection</a:t>
          </a:r>
        </a:p>
      </dgm:t>
    </dgm:pt>
    <dgm:pt modelId="{98079AEE-04C8-46DE-AA22-9BBCD72E8098}" type="parTrans" cxnId="{EB8AB391-CD5B-4A05-A0B1-8B24C2BA3979}">
      <dgm:prSet/>
      <dgm:spPr/>
      <dgm:t>
        <a:bodyPr/>
        <a:lstStyle/>
        <a:p>
          <a:endParaRPr lang="nl-NL"/>
        </a:p>
      </dgm:t>
    </dgm:pt>
    <dgm:pt modelId="{DE56011E-BDD2-4AC3-B658-6EC942FA920E}" type="sibTrans" cxnId="{EB8AB391-CD5B-4A05-A0B1-8B24C2BA3979}">
      <dgm:prSet/>
      <dgm:spPr/>
      <dgm:t>
        <a:bodyPr/>
        <a:lstStyle/>
        <a:p>
          <a:endParaRPr lang="nl-NL"/>
        </a:p>
      </dgm:t>
    </dgm:pt>
    <dgm:pt modelId="{EB416CC9-1C80-4E95-9BE0-F63BE2DC1F29}">
      <dgm:prSet phldrT="[Tekst]" custT="1"/>
      <dgm:spPr/>
      <dgm:t>
        <a:bodyPr/>
        <a:lstStyle/>
        <a:p>
          <a:r>
            <a:rPr lang="en-GB" sz="1200"/>
            <a:t>Information can be found in document: Allocation2.0/Tranche1 Test and Qualification Guide on mijnNEDU</a:t>
          </a:r>
        </a:p>
      </dgm:t>
    </dgm:pt>
    <dgm:pt modelId="{EC2BA17E-3D2C-4FC8-9870-9A8C65451E2F}" type="parTrans" cxnId="{AEDE329B-EDED-45EF-ABC0-A69EFD1D89F1}">
      <dgm:prSet/>
      <dgm:spPr/>
      <dgm:t>
        <a:bodyPr/>
        <a:lstStyle/>
        <a:p>
          <a:endParaRPr lang="nl-NL"/>
        </a:p>
      </dgm:t>
    </dgm:pt>
    <dgm:pt modelId="{76C51C7F-B5BE-4534-9CC0-071D4F4F7007}" type="sibTrans" cxnId="{AEDE329B-EDED-45EF-ABC0-A69EFD1D89F1}">
      <dgm:prSet/>
      <dgm:spPr/>
      <dgm:t>
        <a:bodyPr/>
        <a:lstStyle/>
        <a:p>
          <a:endParaRPr lang="nl-NL"/>
        </a:p>
      </dgm:t>
    </dgm:pt>
    <dgm:pt modelId="{DA9958BA-DD82-49DE-A55A-431717C650AD}">
      <dgm:prSet phldrT="[Tekst]"/>
      <dgm:spPr/>
      <dgm:t>
        <a:bodyPr/>
        <a:lstStyle/>
        <a:p>
          <a:r>
            <a:rPr lang="en-GB" dirty="0"/>
            <a:t>qualification</a:t>
          </a:r>
        </a:p>
      </dgm:t>
    </dgm:pt>
    <dgm:pt modelId="{8E4CFD23-8EB4-4587-916C-BA513E5064F0}" type="parTrans" cxnId="{CE77927C-E8F8-4219-9DC4-03370D7FAE6A}">
      <dgm:prSet/>
      <dgm:spPr/>
      <dgm:t>
        <a:bodyPr/>
        <a:lstStyle/>
        <a:p>
          <a:endParaRPr lang="nl-NL"/>
        </a:p>
      </dgm:t>
    </dgm:pt>
    <dgm:pt modelId="{B06E2337-9565-43F0-BA44-0CD4067DD3DB}" type="sibTrans" cxnId="{CE77927C-E8F8-4219-9DC4-03370D7FAE6A}">
      <dgm:prSet/>
      <dgm:spPr/>
      <dgm:t>
        <a:bodyPr/>
        <a:lstStyle/>
        <a:p>
          <a:endParaRPr lang="nl-NL"/>
        </a:p>
      </dgm:t>
    </dgm:pt>
    <dgm:pt modelId="{EE46BE8E-76FA-45B9-9D04-82E3BC43C1A4}">
      <dgm:prSet phldrT="[Tekst]" custT="1"/>
      <dgm:spPr/>
      <dgm:t>
        <a:bodyPr/>
        <a:lstStyle/>
        <a:p>
          <a:r>
            <a:rPr lang="en-GB" sz="1200"/>
            <a:t>Via TQF (environment)</a:t>
          </a:r>
        </a:p>
      </dgm:t>
    </dgm:pt>
    <dgm:pt modelId="{F3CB48FE-F827-4B73-B960-4F4E3B1D0280}" type="parTrans" cxnId="{3765EDDC-140E-46E0-8D84-5BA552477125}">
      <dgm:prSet/>
      <dgm:spPr/>
      <dgm:t>
        <a:bodyPr/>
        <a:lstStyle/>
        <a:p>
          <a:endParaRPr lang="nl-NL"/>
        </a:p>
      </dgm:t>
    </dgm:pt>
    <dgm:pt modelId="{4777F94A-F39D-4989-8EAC-37BC12B8669B}" type="sibTrans" cxnId="{3765EDDC-140E-46E0-8D84-5BA552477125}">
      <dgm:prSet/>
      <dgm:spPr/>
      <dgm:t>
        <a:bodyPr/>
        <a:lstStyle/>
        <a:p>
          <a:endParaRPr lang="nl-NL"/>
        </a:p>
      </dgm:t>
    </dgm:pt>
    <dgm:pt modelId="{2E110769-866F-43C0-ABB5-B75CE40FC824}">
      <dgm:prSet phldrT="[Tekst]" custT="1"/>
      <dgm:spPr/>
      <dgm:t>
        <a:bodyPr/>
        <a:lstStyle/>
        <a:p>
          <a:r>
            <a:rPr lang="en-GB" sz="1200" dirty="0"/>
            <a:t>the NEDU GAT</a:t>
          </a:r>
        </a:p>
      </dgm:t>
    </dgm:pt>
    <dgm:pt modelId="{9AA69302-209D-4F69-B9F9-D2C77FD6A364}" type="parTrans" cxnId="{0EACD739-9D0D-4588-B8E7-B838EF2B81E2}">
      <dgm:prSet/>
      <dgm:spPr/>
      <dgm:t>
        <a:bodyPr/>
        <a:lstStyle/>
        <a:p>
          <a:endParaRPr lang="nl-NL"/>
        </a:p>
      </dgm:t>
    </dgm:pt>
    <dgm:pt modelId="{BA4BBD19-166B-4BC6-A71D-0EEED3ECE778}" type="sibTrans" cxnId="{0EACD739-9D0D-4588-B8E7-B838EF2B81E2}">
      <dgm:prSet/>
      <dgm:spPr/>
      <dgm:t>
        <a:bodyPr/>
        <a:lstStyle/>
        <a:p>
          <a:endParaRPr lang="nl-NL"/>
        </a:p>
      </dgm:t>
    </dgm:pt>
    <dgm:pt modelId="{5FCA060F-49AC-461E-8516-32788DB1789C}">
      <dgm:prSet phldrT="[Tekst]" custT="1"/>
      <dgm:spPr/>
      <dgm:t>
        <a:bodyPr/>
        <a:lstStyle/>
        <a:p>
          <a:r>
            <a:rPr lang="en-GB" sz="1200"/>
            <a:t>Technical validation against XSD</a:t>
          </a:r>
        </a:p>
      </dgm:t>
    </dgm:pt>
    <dgm:pt modelId="{91156C6F-D01F-4785-AFD3-5336DB993268}" type="parTrans" cxnId="{AA2F126B-0EF0-4E9C-B543-98FD51F60C82}">
      <dgm:prSet/>
      <dgm:spPr/>
      <dgm:t>
        <a:bodyPr/>
        <a:lstStyle/>
        <a:p>
          <a:endParaRPr lang="nl-NL"/>
        </a:p>
      </dgm:t>
    </dgm:pt>
    <dgm:pt modelId="{ADF12F8F-9927-4CBB-A327-110901F09C05}" type="sibTrans" cxnId="{AA2F126B-0EF0-4E9C-B543-98FD51F60C82}">
      <dgm:prSet/>
      <dgm:spPr/>
      <dgm:t>
        <a:bodyPr/>
        <a:lstStyle/>
        <a:p>
          <a:endParaRPr lang="nl-NL"/>
        </a:p>
      </dgm:t>
    </dgm:pt>
    <dgm:pt modelId="{C56A7BD4-54C2-4C02-A92B-FB380257E4EF}">
      <dgm:prSet phldrT="[Tekst]" custT="1"/>
      <dgm:spPr/>
      <dgm:t>
        <a:bodyPr/>
        <a:lstStyle/>
        <a:p>
          <a:r>
            <a:rPr lang="en-GB" sz="1200"/>
            <a:t>Questions: </a:t>
          </a:r>
          <a:r>
            <a:rPr lang="en-GB" sz="1200">
              <a:hlinkClick xmlns:r="http://schemas.openxmlformats.org/officeDocument/2006/relationships" r:id="rId1"/>
            </a:rPr>
            <a:t>allocatie2@tennet.eu</a:t>
          </a:r>
        </a:p>
      </dgm:t>
    </dgm:pt>
    <dgm:pt modelId="{030B48DF-0B14-457C-A9A9-4437F21DEDAD}" type="parTrans" cxnId="{DA5D7ED1-1292-40BC-98C4-5AA60847F1BF}">
      <dgm:prSet/>
      <dgm:spPr/>
      <dgm:t>
        <a:bodyPr/>
        <a:lstStyle/>
        <a:p>
          <a:endParaRPr lang="nl-NL"/>
        </a:p>
      </dgm:t>
    </dgm:pt>
    <dgm:pt modelId="{87249B91-C66E-4192-950C-DF23A535F27A}" type="sibTrans" cxnId="{DA5D7ED1-1292-40BC-98C4-5AA60847F1BF}">
      <dgm:prSet/>
      <dgm:spPr/>
      <dgm:t>
        <a:bodyPr/>
        <a:lstStyle/>
        <a:p>
          <a:endParaRPr lang="nl-NL"/>
        </a:p>
      </dgm:t>
    </dgm:pt>
    <dgm:pt modelId="{0005C90A-9294-4A36-84C0-23BA82E4DEB3}">
      <dgm:prSet phldrT="[Tekst]" custT="1"/>
      <dgm:spPr/>
      <dgm:t>
        <a:bodyPr/>
        <a:lstStyle/>
        <a:p>
          <a:r>
            <a:rPr lang="en-GB" sz="1200"/>
            <a:t>Semantic validation</a:t>
          </a:r>
        </a:p>
      </dgm:t>
    </dgm:pt>
    <dgm:pt modelId="{FF1F97BB-EC39-4699-B339-9EA66B81BF42}" type="parTrans" cxnId="{5AADEEC6-28FE-4985-8CB1-670805307E5C}">
      <dgm:prSet/>
      <dgm:spPr/>
      <dgm:t>
        <a:bodyPr/>
        <a:lstStyle/>
        <a:p>
          <a:endParaRPr lang="nl-NL"/>
        </a:p>
      </dgm:t>
    </dgm:pt>
    <dgm:pt modelId="{98874EB6-E84B-479E-8999-A776A374F68D}" type="sibTrans" cxnId="{5AADEEC6-28FE-4985-8CB1-670805307E5C}">
      <dgm:prSet/>
      <dgm:spPr/>
      <dgm:t>
        <a:bodyPr/>
        <a:lstStyle/>
        <a:p>
          <a:endParaRPr lang="nl-NL"/>
        </a:p>
      </dgm:t>
    </dgm:pt>
    <dgm:pt modelId="{46045E2B-3ED2-4794-A702-89E0D161D08E}">
      <dgm:prSet phldrT="[Tekst]" custT="1"/>
      <dgm:spPr/>
      <dgm:t>
        <a:bodyPr/>
        <a:lstStyle/>
        <a:p>
          <a:r>
            <a:rPr lang="en-GB" sz="1200"/>
            <a:t>Questions: </a:t>
          </a:r>
          <a:r>
            <a:rPr lang="en-GB" sz="1200">
              <a:hlinkClick xmlns:r="http://schemas.openxmlformats.org/officeDocument/2006/relationships" r:id="rId1"/>
            </a:rPr>
            <a:t>allocatie2@tennet.eu</a:t>
          </a:r>
        </a:p>
      </dgm:t>
    </dgm:pt>
    <dgm:pt modelId="{49951018-FCD1-452D-8894-D573237E4864}" type="sibTrans" cxnId="{B515EB6D-282D-461E-BB03-F589F3F3F9C5}">
      <dgm:prSet/>
      <dgm:spPr/>
      <dgm:t>
        <a:bodyPr/>
        <a:lstStyle/>
        <a:p>
          <a:endParaRPr lang="nl-NL"/>
        </a:p>
      </dgm:t>
    </dgm:pt>
    <dgm:pt modelId="{D315CCA0-9BA4-47C4-9A86-D7EAF3BCA07B}" type="parTrans" cxnId="{B515EB6D-282D-461E-BB03-F589F3F3F9C5}">
      <dgm:prSet/>
      <dgm:spPr/>
      <dgm:t>
        <a:bodyPr/>
        <a:lstStyle/>
        <a:p>
          <a:endParaRPr lang="nl-NL"/>
        </a:p>
      </dgm:t>
    </dgm:pt>
    <dgm:pt modelId="{6F18C380-B135-44D8-90F6-0084497D4345}" type="pres">
      <dgm:prSet presAssocID="{A13259B7-22AA-4304-8490-1E6304CAFB7B}" presName="linearFlow" presStyleCnt="0">
        <dgm:presLayoutVars>
          <dgm:dir/>
          <dgm:animLvl val="lvl"/>
          <dgm:resizeHandles val="exact"/>
        </dgm:presLayoutVars>
      </dgm:prSet>
      <dgm:spPr/>
    </dgm:pt>
    <dgm:pt modelId="{B3BF7010-AE10-48EE-B0FB-E5B530C2B6EF}" type="pres">
      <dgm:prSet presAssocID="{34BB45C7-1107-4E00-8B65-47DAA76833C6}" presName="composite" presStyleCnt="0"/>
      <dgm:spPr/>
    </dgm:pt>
    <dgm:pt modelId="{13C3A2CF-7A1A-4616-B725-E7D4B55BB577}" type="pres">
      <dgm:prSet presAssocID="{34BB45C7-1107-4E00-8B65-47DAA76833C6}" presName="parTx" presStyleLbl="node1" presStyleIdx="0" presStyleCnt="3">
        <dgm:presLayoutVars>
          <dgm:chMax val="0"/>
          <dgm:chPref val="0"/>
          <dgm:bulletEnabled val="1"/>
        </dgm:presLayoutVars>
      </dgm:prSet>
      <dgm:spPr/>
    </dgm:pt>
    <dgm:pt modelId="{0CC29995-E433-48F6-8749-3C98B8409482}" type="pres">
      <dgm:prSet presAssocID="{34BB45C7-1107-4E00-8B65-47DAA76833C6}" presName="parSh" presStyleLbl="node1" presStyleIdx="0" presStyleCnt="3"/>
      <dgm:spPr/>
    </dgm:pt>
    <dgm:pt modelId="{6D40472B-9BAD-433E-8378-01EB82BF8242}" type="pres">
      <dgm:prSet presAssocID="{34BB45C7-1107-4E00-8B65-47DAA76833C6}" presName="desTx" presStyleLbl="fgAcc1" presStyleIdx="0" presStyleCnt="3" custScaleX="107564">
        <dgm:presLayoutVars>
          <dgm:bulletEnabled val="1"/>
        </dgm:presLayoutVars>
      </dgm:prSet>
      <dgm:spPr/>
    </dgm:pt>
    <dgm:pt modelId="{52F3974E-D95F-4FFE-BC19-1C2AC0B661AC}" type="pres">
      <dgm:prSet presAssocID="{DE56011E-BDD2-4AC3-B658-6EC942FA920E}" presName="sibTrans" presStyleLbl="sibTrans2D1" presStyleIdx="0" presStyleCnt="2"/>
      <dgm:spPr/>
    </dgm:pt>
    <dgm:pt modelId="{895D6F69-8828-438D-8CB6-29ECD71A4582}" type="pres">
      <dgm:prSet presAssocID="{DE56011E-BDD2-4AC3-B658-6EC942FA920E}" presName="connTx" presStyleLbl="sibTrans2D1" presStyleIdx="0" presStyleCnt="2"/>
      <dgm:spPr/>
    </dgm:pt>
    <dgm:pt modelId="{68DB8F0B-90F7-4D69-99E6-1A0C02129CCE}" type="pres">
      <dgm:prSet presAssocID="{DA9958BA-DD82-49DE-A55A-431717C650AD}" presName="composite" presStyleCnt="0"/>
      <dgm:spPr/>
    </dgm:pt>
    <dgm:pt modelId="{E00EB9B4-C59A-478D-AADF-C509CB337B7B}" type="pres">
      <dgm:prSet presAssocID="{DA9958BA-DD82-49DE-A55A-431717C650AD}" presName="parTx" presStyleLbl="node1" presStyleIdx="0" presStyleCnt="3">
        <dgm:presLayoutVars>
          <dgm:chMax val="0"/>
          <dgm:chPref val="0"/>
          <dgm:bulletEnabled val="1"/>
        </dgm:presLayoutVars>
      </dgm:prSet>
      <dgm:spPr/>
    </dgm:pt>
    <dgm:pt modelId="{12149AF6-AE37-43FC-A3D5-F263F90A5753}" type="pres">
      <dgm:prSet presAssocID="{DA9958BA-DD82-49DE-A55A-431717C650AD}" presName="parSh" presStyleLbl="node1" presStyleIdx="1" presStyleCnt="3"/>
      <dgm:spPr/>
    </dgm:pt>
    <dgm:pt modelId="{46A108F6-F149-49F5-B521-A45BA8D99C53}" type="pres">
      <dgm:prSet presAssocID="{DA9958BA-DD82-49DE-A55A-431717C650AD}" presName="desTx" presStyleLbl="fgAcc1" presStyleIdx="1" presStyleCnt="3">
        <dgm:presLayoutVars>
          <dgm:bulletEnabled val="1"/>
        </dgm:presLayoutVars>
      </dgm:prSet>
      <dgm:spPr/>
    </dgm:pt>
    <dgm:pt modelId="{2976875D-81D1-4448-B13D-1438C854EEA2}" type="pres">
      <dgm:prSet presAssocID="{B06E2337-9565-43F0-BA44-0CD4067DD3DB}" presName="sibTrans" presStyleLbl="sibTrans2D1" presStyleIdx="1" presStyleCnt="2"/>
      <dgm:spPr/>
    </dgm:pt>
    <dgm:pt modelId="{6873C762-FECD-42FD-BE18-A0BBA1FA9BF7}" type="pres">
      <dgm:prSet presAssocID="{B06E2337-9565-43F0-BA44-0CD4067DD3DB}" presName="connTx" presStyleLbl="sibTrans2D1" presStyleIdx="1" presStyleCnt="2"/>
      <dgm:spPr/>
    </dgm:pt>
    <dgm:pt modelId="{3442529B-6525-456E-8820-A8B46E6DB6C3}" type="pres">
      <dgm:prSet presAssocID="{2E110769-866F-43C0-ABB5-B75CE40FC824}" presName="composite" presStyleCnt="0"/>
      <dgm:spPr/>
    </dgm:pt>
    <dgm:pt modelId="{6D8C0AC8-FEDA-47B6-8D21-639E4FACAD05}" type="pres">
      <dgm:prSet presAssocID="{2E110769-866F-43C0-ABB5-B75CE40FC824}" presName="parTx" presStyleLbl="node1" presStyleIdx="1" presStyleCnt="3">
        <dgm:presLayoutVars>
          <dgm:chMax val="0"/>
          <dgm:chPref val="0"/>
          <dgm:bulletEnabled val="1"/>
        </dgm:presLayoutVars>
      </dgm:prSet>
      <dgm:spPr/>
    </dgm:pt>
    <dgm:pt modelId="{44A536F1-8DF2-4ABC-9B02-F9AC20FCA6DB}" type="pres">
      <dgm:prSet presAssocID="{2E110769-866F-43C0-ABB5-B75CE40FC824}" presName="parSh" presStyleLbl="node1" presStyleIdx="2" presStyleCnt="3" custLinFactNeighborX="-11253" custLinFactNeighborY="-26036"/>
      <dgm:spPr/>
    </dgm:pt>
    <dgm:pt modelId="{2EAB71CF-A2C9-4F77-BE5D-A989745BEF25}" type="pres">
      <dgm:prSet presAssocID="{2E110769-866F-43C0-ABB5-B75CE40FC824}" presName="desTx" presStyleLbl="fgAcc1" presStyleIdx="2" presStyleCnt="3" custFlipVert="1" custScaleX="2714" custScaleY="4822" custLinFactY="-100000" custLinFactNeighborX="-21616" custLinFactNeighborY="-103792">
        <dgm:presLayoutVars>
          <dgm:bulletEnabled val="1"/>
        </dgm:presLayoutVars>
      </dgm:prSet>
      <dgm:spPr/>
    </dgm:pt>
  </dgm:ptLst>
  <dgm:cxnLst>
    <dgm:cxn modelId="{3CD56F00-52A7-4B7E-850C-AF9531A72157}" type="presOf" srcId="{0005C90A-9294-4A36-84C0-23BA82E4DEB3}" destId="{46A108F6-F149-49F5-B521-A45BA8D99C53}" srcOrd="0" destOrd="2" presId="urn:microsoft.com/office/officeart/2005/8/layout/process3"/>
    <dgm:cxn modelId="{5845DB19-FBE8-4E8F-9924-C2168332127F}" type="presOf" srcId="{5FCA060F-49AC-461E-8516-32788DB1789C}" destId="{46A108F6-F149-49F5-B521-A45BA8D99C53}" srcOrd="0" destOrd="1" presId="urn:microsoft.com/office/officeart/2005/8/layout/process3"/>
    <dgm:cxn modelId="{8613551F-9E6B-443A-87A4-01D82154928F}" type="presOf" srcId="{46045E2B-3ED2-4794-A702-89E0D161D08E}" destId="{6D40472B-9BAD-433E-8378-01EB82BF8242}" srcOrd="0" destOrd="1" presId="urn:microsoft.com/office/officeart/2005/8/layout/process3"/>
    <dgm:cxn modelId="{A34D7C26-AE76-4808-A97F-BE25E317AD2F}" type="presOf" srcId="{DE56011E-BDD2-4AC3-B658-6EC942FA920E}" destId="{895D6F69-8828-438D-8CB6-29ECD71A4582}" srcOrd="1" destOrd="0" presId="urn:microsoft.com/office/officeart/2005/8/layout/process3"/>
    <dgm:cxn modelId="{8C670E2A-B809-4795-8386-998D3878862F}" type="presOf" srcId="{34BB45C7-1107-4E00-8B65-47DAA76833C6}" destId="{0CC29995-E433-48F6-8749-3C98B8409482}" srcOrd="1" destOrd="0" presId="urn:microsoft.com/office/officeart/2005/8/layout/process3"/>
    <dgm:cxn modelId="{23358934-DE77-4E3A-BDA1-0B7E0CFACFD7}" type="presOf" srcId="{DE56011E-BDD2-4AC3-B658-6EC942FA920E}" destId="{52F3974E-D95F-4FFE-BC19-1C2AC0B661AC}" srcOrd="0" destOrd="0" presId="urn:microsoft.com/office/officeart/2005/8/layout/process3"/>
    <dgm:cxn modelId="{0EACD739-9D0D-4588-B8E7-B838EF2B81E2}" srcId="{A13259B7-22AA-4304-8490-1E6304CAFB7B}" destId="{2E110769-866F-43C0-ABB5-B75CE40FC824}" srcOrd="2" destOrd="0" parTransId="{9AA69302-209D-4F69-B9F9-D2C77FD6A364}" sibTransId="{BA4BBD19-166B-4BC6-A71D-0EEED3ECE778}"/>
    <dgm:cxn modelId="{55BF2E62-5235-4A00-8F93-4D6C6BEDE0E7}" type="presOf" srcId="{EE46BE8E-76FA-45B9-9D04-82E3BC43C1A4}" destId="{46A108F6-F149-49F5-B521-A45BA8D99C53}" srcOrd="0" destOrd="0" presId="urn:microsoft.com/office/officeart/2005/8/layout/process3"/>
    <dgm:cxn modelId="{003EC244-ABEB-4B23-94B9-822782A0BC60}" type="presOf" srcId="{2E110769-866F-43C0-ABB5-B75CE40FC824}" destId="{44A536F1-8DF2-4ABC-9B02-F9AC20FCA6DB}" srcOrd="1" destOrd="0" presId="urn:microsoft.com/office/officeart/2005/8/layout/process3"/>
    <dgm:cxn modelId="{AA2F126B-0EF0-4E9C-B543-98FD51F60C82}" srcId="{DA9958BA-DD82-49DE-A55A-431717C650AD}" destId="{5FCA060F-49AC-461E-8516-32788DB1789C}" srcOrd="1" destOrd="0" parTransId="{91156C6F-D01F-4785-AFD3-5336DB993268}" sibTransId="{ADF12F8F-9927-4CBB-A327-110901F09C05}"/>
    <dgm:cxn modelId="{B515EB6D-282D-461E-BB03-F589F3F3F9C5}" srcId="{34BB45C7-1107-4E00-8B65-47DAA76833C6}" destId="{46045E2B-3ED2-4794-A702-89E0D161D08E}" srcOrd="1" destOrd="0" parTransId="{D315CCA0-9BA4-47C4-9A86-D7EAF3BCA07B}" sibTransId="{49951018-FCD1-452D-8894-D573237E4864}"/>
    <dgm:cxn modelId="{3AE75556-D85C-4A2A-AF91-9FBCF30DEF68}" type="presOf" srcId="{A13259B7-22AA-4304-8490-1E6304CAFB7B}" destId="{6F18C380-B135-44D8-90F6-0084497D4345}" srcOrd="0" destOrd="0" presId="urn:microsoft.com/office/officeart/2005/8/layout/process3"/>
    <dgm:cxn modelId="{B2076D7C-D6D3-4BCB-978E-A4235A946E6A}" type="presOf" srcId="{EB416CC9-1C80-4E95-9BE0-F63BE2DC1F29}" destId="{6D40472B-9BAD-433E-8378-01EB82BF8242}" srcOrd="0" destOrd="0" presId="urn:microsoft.com/office/officeart/2005/8/layout/process3"/>
    <dgm:cxn modelId="{CE77927C-E8F8-4219-9DC4-03370D7FAE6A}" srcId="{A13259B7-22AA-4304-8490-1E6304CAFB7B}" destId="{DA9958BA-DD82-49DE-A55A-431717C650AD}" srcOrd="1" destOrd="0" parTransId="{8E4CFD23-8EB4-4587-916C-BA513E5064F0}" sibTransId="{B06E2337-9565-43F0-BA44-0CD4067DD3DB}"/>
    <dgm:cxn modelId="{EB8AB391-CD5B-4A05-A0B1-8B24C2BA3979}" srcId="{A13259B7-22AA-4304-8490-1E6304CAFB7B}" destId="{34BB45C7-1107-4E00-8B65-47DAA76833C6}" srcOrd="0" destOrd="0" parTransId="{98079AEE-04C8-46DE-AA22-9BBCD72E8098}" sibTransId="{DE56011E-BDD2-4AC3-B658-6EC942FA920E}"/>
    <dgm:cxn modelId="{719AD396-2B31-4857-88BD-2FA88C2B4F18}" type="presOf" srcId="{2E110769-866F-43C0-ABB5-B75CE40FC824}" destId="{6D8C0AC8-FEDA-47B6-8D21-639E4FACAD05}" srcOrd="0" destOrd="0" presId="urn:microsoft.com/office/officeart/2005/8/layout/process3"/>
    <dgm:cxn modelId="{AEDE329B-EDED-45EF-ABC0-A69EFD1D89F1}" srcId="{34BB45C7-1107-4E00-8B65-47DAA76833C6}" destId="{EB416CC9-1C80-4E95-9BE0-F63BE2DC1F29}" srcOrd="0" destOrd="0" parTransId="{EC2BA17E-3D2C-4FC8-9870-9A8C65451E2F}" sibTransId="{76C51C7F-B5BE-4534-9CC0-071D4F4F7007}"/>
    <dgm:cxn modelId="{6C515AA0-AB9B-47D9-A51B-7C3992D1B4E4}" type="presOf" srcId="{B06E2337-9565-43F0-BA44-0CD4067DD3DB}" destId="{6873C762-FECD-42FD-BE18-A0BBA1FA9BF7}" srcOrd="1" destOrd="0" presId="urn:microsoft.com/office/officeart/2005/8/layout/process3"/>
    <dgm:cxn modelId="{F76A0BB2-E211-4CDE-8EE8-9457F5FF81D7}" type="presOf" srcId="{C56A7BD4-54C2-4C02-A92B-FB380257E4EF}" destId="{46A108F6-F149-49F5-B521-A45BA8D99C53}" srcOrd="0" destOrd="3" presId="urn:microsoft.com/office/officeart/2005/8/layout/process3"/>
    <dgm:cxn modelId="{4BE205B3-6330-4264-BA40-4C3FC4647E75}" type="presOf" srcId="{DA9958BA-DD82-49DE-A55A-431717C650AD}" destId="{12149AF6-AE37-43FC-A3D5-F263F90A5753}" srcOrd="1" destOrd="0" presId="urn:microsoft.com/office/officeart/2005/8/layout/process3"/>
    <dgm:cxn modelId="{22E423BA-B7F1-4F4A-BBFF-FFE2ABC41D7F}" type="presOf" srcId="{34BB45C7-1107-4E00-8B65-47DAA76833C6}" destId="{13C3A2CF-7A1A-4616-B725-E7D4B55BB577}" srcOrd="0" destOrd="0" presId="urn:microsoft.com/office/officeart/2005/8/layout/process3"/>
    <dgm:cxn modelId="{73110CC1-6351-4634-A92F-3D063F323D70}" type="presOf" srcId="{DA9958BA-DD82-49DE-A55A-431717C650AD}" destId="{E00EB9B4-C59A-478D-AADF-C509CB337B7B}" srcOrd="0" destOrd="0" presId="urn:microsoft.com/office/officeart/2005/8/layout/process3"/>
    <dgm:cxn modelId="{5AADEEC6-28FE-4985-8CB1-670805307E5C}" srcId="{DA9958BA-DD82-49DE-A55A-431717C650AD}" destId="{0005C90A-9294-4A36-84C0-23BA82E4DEB3}" srcOrd="2" destOrd="0" parTransId="{FF1F97BB-EC39-4699-B339-9EA66B81BF42}" sibTransId="{98874EB6-E84B-479E-8999-A776A374F68D}"/>
    <dgm:cxn modelId="{DA5D7ED1-1292-40BC-98C4-5AA60847F1BF}" srcId="{DA9958BA-DD82-49DE-A55A-431717C650AD}" destId="{C56A7BD4-54C2-4C02-A92B-FB380257E4EF}" srcOrd="3" destOrd="0" parTransId="{030B48DF-0B14-457C-A9A9-4437F21DEDAD}" sibTransId="{87249B91-C66E-4192-950C-DF23A535F27A}"/>
    <dgm:cxn modelId="{3765EDDC-140E-46E0-8D84-5BA552477125}" srcId="{DA9958BA-DD82-49DE-A55A-431717C650AD}" destId="{EE46BE8E-76FA-45B9-9D04-82E3BC43C1A4}" srcOrd="0" destOrd="0" parTransId="{F3CB48FE-F827-4B73-B960-4F4E3B1D0280}" sibTransId="{4777F94A-F39D-4989-8EAC-37BC12B8669B}"/>
    <dgm:cxn modelId="{E47497F6-1D46-47B3-B5E1-1ED32706C4E1}" type="presOf" srcId="{B06E2337-9565-43F0-BA44-0CD4067DD3DB}" destId="{2976875D-81D1-4448-B13D-1438C854EEA2}" srcOrd="0" destOrd="0" presId="urn:microsoft.com/office/officeart/2005/8/layout/process3"/>
    <dgm:cxn modelId="{9D598443-B5FB-495A-8FEE-E2D72FB73EC8}" type="presParOf" srcId="{6F18C380-B135-44D8-90F6-0084497D4345}" destId="{B3BF7010-AE10-48EE-B0FB-E5B530C2B6EF}" srcOrd="0" destOrd="0" presId="urn:microsoft.com/office/officeart/2005/8/layout/process3"/>
    <dgm:cxn modelId="{661558D7-F434-488C-AC52-479CC3813907}" type="presParOf" srcId="{B3BF7010-AE10-48EE-B0FB-E5B530C2B6EF}" destId="{13C3A2CF-7A1A-4616-B725-E7D4B55BB577}" srcOrd="0" destOrd="0" presId="urn:microsoft.com/office/officeart/2005/8/layout/process3"/>
    <dgm:cxn modelId="{31DD5E84-B096-4E43-AF64-1ADBA57FC23F}" type="presParOf" srcId="{B3BF7010-AE10-48EE-B0FB-E5B530C2B6EF}" destId="{0CC29995-E433-48F6-8749-3C98B8409482}" srcOrd="1" destOrd="0" presId="urn:microsoft.com/office/officeart/2005/8/layout/process3"/>
    <dgm:cxn modelId="{30EF5DCE-FF4F-458B-9B47-B34C53266C20}" type="presParOf" srcId="{B3BF7010-AE10-48EE-B0FB-E5B530C2B6EF}" destId="{6D40472B-9BAD-433E-8378-01EB82BF8242}" srcOrd="2" destOrd="0" presId="urn:microsoft.com/office/officeart/2005/8/layout/process3"/>
    <dgm:cxn modelId="{4D7D3A48-5E01-415C-872C-A0FD88836284}" type="presParOf" srcId="{6F18C380-B135-44D8-90F6-0084497D4345}" destId="{52F3974E-D95F-4FFE-BC19-1C2AC0B661AC}" srcOrd="1" destOrd="0" presId="urn:microsoft.com/office/officeart/2005/8/layout/process3"/>
    <dgm:cxn modelId="{DB861505-BE41-4C83-9F0B-D7F99EEAB362}" type="presParOf" srcId="{52F3974E-D95F-4FFE-BC19-1C2AC0B661AC}" destId="{895D6F69-8828-438D-8CB6-29ECD71A4582}" srcOrd="0" destOrd="0" presId="urn:microsoft.com/office/officeart/2005/8/layout/process3"/>
    <dgm:cxn modelId="{FE1A9698-669B-4AC2-9ADF-A4199CDA620A}" type="presParOf" srcId="{6F18C380-B135-44D8-90F6-0084497D4345}" destId="{68DB8F0B-90F7-4D69-99E6-1A0C02129CCE}" srcOrd="2" destOrd="0" presId="urn:microsoft.com/office/officeart/2005/8/layout/process3"/>
    <dgm:cxn modelId="{07042FE2-0D3C-4D32-A3B8-D043FBA3B07B}" type="presParOf" srcId="{68DB8F0B-90F7-4D69-99E6-1A0C02129CCE}" destId="{E00EB9B4-C59A-478D-AADF-C509CB337B7B}" srcOrd="0" destOrd="0" presId="urn:microsoft.com/office/officeart/2005/8/layout/process3"/>
    <dgm:cxn modelId="{295F808B-CF0E-423D-A843-64F21B47EAEA}" type="presParOf" srcId="{68DB8F0B-90F7-4D69-99E6-1A0C02129CCE}" destId="{12149AF6-AE37-43FC-A3D5-F263F90A5753}" srcOrd="1" destOrd="0" presId="urn:microsoft.com/office/officeart/2005/8/layout/process3"/>
    <dgm:cxn modelId="{28A4D076-A147-4809-868C-54716EDAFC40}" type="presParOf" srcId="{68DB8F0B-90F7-4D69-99E6-1A0C02129CCE}" destId="{46A108F6-F149-49F5-B521-A45BA8D99C53}" srcOrd="2" destOrd="0" presId="urn:microsoft.com/office/officeart/2005/8/layout/process3"/>
    <dgm:cxn modelId="{2153408D-15B1-43BE-902B-8489D0BF04FE}" type="presParOf" srcId="{6F18C380-B135-44D8-90F6-0084497D4345}" destId="{2976875D-81D1-4448-B13D-1438C854EEA2}" srcOrd="3" destOrd="0" presId="urn:microsoft.com/office/officeart/2005/8/layout/process3"/>
    <dgm:cxn modelId="{74079B2A-ED5F-4F96-A148-A9FFBC1395CE}" type="presParOf" srcId="{2976875D-81D1-4448-B13D-1438C854EEA2}" destId="{6873C762-FECD-42FD-BE18-A0BBA1FA9BF7}" srcOrd="0" destOrd="0" presId="urn:microsoft.com/office/officeart/2005/8/layout/process3"/>
    <dgm:cxn modelId="{78388AB2-31F8-43E4-9222-42F084B51665}" type="presParOf" srcId="{6F18C380-B135-44D8-90F6-0084497D4345}" destId="{3442529B-6525-456E-8820-A8B46E6DB6C3}" srcOrd="4" destOrd="0" presId="urn:microsoft.com/office/officeart/2005/8/layout/process3"/>
    <dgm:cxn modelId="{15AC597C-DC69-4099-90BE-10E0D4B96179}" type="presParOf" srcId="{3442529B-6525-456E-8820-A8B46E6DB6C3}" destId="{6D8C0AC8-FEDA-47B6-8D21-639E4FACAD05}" srcOrd="0" destOrd="0" presId="urn:microsoft.com/office/officeart/2005/8/layout/process3"/>
    <dgm:cxn modelId="{D6CF8D52-9FC9-48F3-84A9-237875C16D99}" type="presParOf" srcId="{3442529B-6525-456E-8820-A8B46E6DB6C3}" destId="{44A536F1-8DF2-4ABC-9B02-F9AC20FCA6DB}" srcOrd="1" destOrd="0" presId="urn:microsoft.com/office/officeart/2005/8/layout/process3"/>
    <dgm:cxn modelId="{70C20ACD-93BE-42E6-9A18-797F68FE0FAF}" type="presParOf" srcId="{3442529B-6525-456E-8820-A8B46E6DB6C3}" destId="{2EAB71CF-A2C9-4F77-BE5D-A989745BEF25}"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29995-E433-48F6-8749-3C98B8409482}">
      <dsp:nvSpPr>
        <dsp:cNvPr id="0" name=""/>
        <dsp:cNvSpPr/>
      </dsp:nvSpPr>
      <dsp:spPr>
        <a:xfrm>
          <a:off x="4487" y="2378707"/>
          <a:ext cx="2447088" cy="14682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GB" sz="2500" kern="1200"/>
            <a:t>Establishing connection</a:t>
          </a:r>
        </a:p>
      </dsp:txBody>
      <dsp:txXfrm>
        <a:off x="4487" y="2378707"/>
        <a:ext cx="2447088" cy="978835"/>
      </dsp:txXfrm>
    </dsp:sp>
    <dsp:sp modelId="{6D40472B-9BAD-433E-8378-01EB82BF8242}">
      <dsp:nvSpPr>
        <dsp:cNvPr id="0" name=""/>
        <dsp:cNvSpPr/>
      </dsp:nvSpPr>
      <dsp:spPr>
        <a:xfrm>
          <a:off x="413149" y="3357543"/>
          <a:ext cx="2632186" cy="144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a:t>Information can be found in document: Allocation2.0/Tranche1 Test and Qualification Guide on mijnNEDU</a:t>
          </a:r>
        </a:p>
        <a:p>
          <a:pPr marL="114300" lvl="1" indent="-114300" algn="l" defTabSz="533400">
            <a:lnSpc>
              <a:spcPct val="90000"/>
            </a:lnSpc>
            <a:spcBef>
              <a:spcPct val="0"/>
            </a:spcBef>
            <a:spcAft>
              <a:spcPct val="15000"/>
            </a:spcAft>
            <a:buChar char="•"/>
          </a:pPr>
          <a:r>
            <a:rPr lang="en-GB" sz="1200" kern="1200"/>
            <a:t>Questions: </a:t>
          </a:r>
          <a:r>
            <a:rPr lang="en-GB" sz="1200" kern="1200">
              <a:hlinkClick xmlns:r="http://schemas.openxmlformats.org/officeDocument/2006/relationships" r:id="rId1"/>
            </a:rPr>
            <a:t>allocatie2@tennet.eu</a:t>
          </a:r>
        </a:p>
      </dsp:txBody>
      <dsp:txXfrm>
        <a:off x="455325" y="3399719"/>
        <a:ext cx="2547834" cy="1355648"/>
      </dsp:txXfrm>
    </dsp:sp>
    <dsp:sp modelId="{52F3974E-D95F-4FFE-BC19-1C2AC0B661AC}">
      <dsp:nvSpPr>
        <dsp:cNvPr id="0" name=""/>
        <dsp:cNvSpPr/>
      </dsp:nvSpPr>
      <dsp:spPr>
        <a:xfrm>
          <a:off x="2845682" y="2563498"/>
          <a:ext cx="835506" cy="6092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nl-NL" sz="2000" kern="1200"/>
        </a:p>
      </dsp:txBody>
      <dsp:txXfrm>
        <a:off x="2845682" y="2685349"/>
        <a:ext cx="652730" cy="365552"/>
      </dsp:txXfrm>
    </dsp:sp>
    <dsp:sp modelId="{12149AF6-AE37-43FC-A3D5-F263F90A5753}">
      <dsp:nvSpPr>
        <dsp:cNvPr id="0" name=""/>
        <dsp:cNvSpPr/>
      </dsp:nvSpPr>
      <dsp:spPr>
        <a:xfrm>
          <a:off x="4028003" y="2378707"/>
          <a:ext cx="2447088" cy="14682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GB" sz="2500" kern="1200" dirty="0"/>
            <a:t>qualification</a:t>
          </a:r>
        </a:p>
      </dsp:txBody>
      <dsp:txXfrm>
        <a:off x="4028003" y="2378707"/>
        <a:ext cx="2447088" cy="978835"/>
      </dsp:txXfrm>
    </dsp:sp>
    <dsp:sp modelId="{46A108F6-F149-49F5-B521-A45BA8D99C53}">
      <dsp:nvSpPr>
        <dsp:cNvPr id="0" name=""/>
        <dsp:cNvSpPr/>
      </dsp:nvSpPr>
      <dsp:spPr>
        <a:xfrm>
          <a:off x="4529214" y="3357543"/>
          <a:ext cx="2447088" cy="1440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a:t>Via TQF (environment)</a:t>
          </a:r>
        </a:p>
        <a:p>
          <a:pPr marL="114300" lvl="1" indent="-114300" algn="l" defTabSz="533400">
            <a:lnSpc>
              <a:spcPct val="90000"/>
            </a:lnSpc>
            <a:spcBef>
              <a:spcPct val="0"/>
            </a:spcBef>
            <a:spcAft>
              <a:spcPct val="15000"/>
            </a:spcAft>
            <a:buChar char="•"/>
          </a:pPr>
          <a:r>
            <a:rPr lang="en-GB" sz="1200" kern="1200"/>
            <a:t>Technical validation against XSD</a:t>
          </a:r>
        </a:p>
        <a:p>
          <a:pPr marL="114300" lvl="1" indent="-114300" algn="l" defTabSz="533400">
            <a:lnSpc>
              <a:spcPct val="90000"/>
            </a:lnSpc>
            <a:spcBef>
              <a:spcPct val="0"/>
            </a:spcBef>
            <a:spcAft>
              <a:spcPct val="15000"/>
            </a:spcAft>
            <a:buChar char="•"/>
          </a:pPr>
          <a:r>
            <a:rPr lang="en-GB" sz="1200" kern="1200"/>
            <a:t>Semantic validation</a:t>
          </a:r>
        </a:p>
        <a:p>
          <a:pPr marL="114300" lvl="1" indent="-114300" algn="l" defTabSz="533400">
            <a:lnSpc>
              <a:spcPct val="90000"/>
            </a:lnSpc>
            <a:spcBef>
              <a:spcPct val="0"/>
            </a:spcBef>
            <a:spcAft>
              <a:spcPct val="15000"/>
            </a:spcAft>
            <a:buChar char="•"/>
          </a:pPr>
          <a:r>
            <a:rPr lang="en-GB" sz="1200" kern="1200"/>
            <a:t>Questions: </a:t>
          </a:r>
          <a:r>
            <a:rPr lang="en-GB" sz="1200" kern="1200">
              <a:hlinkClick xmlns:r="http://schemas.openxmlformats.org/officeDocument/2006/relationships" r:id="rId1"/>
            </a:rPr>
            <a:t>allocatie2@tennet.eu</a:t>
          </a:r>
        </a:p>
      </dsp:txBody>
      <dsp:txXfrm>
        <a:off x="4571390" y="3399719"/>
        <a:ext cx="2362736" cy="1355648"/>
      </dsp:txXfrm>
    </dsp:sp>
    <dsp:sp modelId="{2976875D-81D1-4448-B13D-1438C854EEA2}">
      <dsp:nvSpPr>
        <dsp:cNvPr id="0" name=""/>
        <dsp:cNvSpPr/>
      </dsp:nvSpPr>
      <dsp:spPr>
        <a:xfrm rot="21562730">
          <a:off x="6777199" y="2543485"/>
          <a:ext cx="640546" cy="6092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nl-NL" sz="2000" kern="1200"/>
        </a:p>
      </dsp:txBody>
      <dsp:txXfrm>
        <a:off x="6777204" y="2666327"/>
        <a:ext cx="457770" cy="365552"/>
      </dsp:txXfrm>
    </dsp:sp>
    <dsp:sp modelId="{44A536F1-8DF2-4ABC-9B02-F9AC20FCA6DB}">
      <dsp:nvSpPr>
        <dsp:cNvPr id="0" name=""/>
        <dsp:cNvSpPr/>
      </dsp:nvSpPr>
      <dsp:spPr>
        <a:xfrm>
          <a:off x="7683599" y="2339074"/>
          <a:ext cx="2447088" cy="14682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GB" sz="1200" kern="1200" dirty="0"/>
            <a:t>the NEDU GAT</a:t>
          </a:r>
        </a:p>
      </dsp:txBody>
      <dsp:txXfrm>
        <a:off x="7683599" y="2339074"/>
        <a:ext cx="2447088" cy="978835"/>
      </dsp:txXfrm>
    </dsp:sp>
    <dsp:sp modelId="{2EAB71CF-A2C9-4F77-BE5D-A989745BEF25}">
      <dsp:nvSpPr>
        <dsp:cNvPr id="0" name=""/>
        <dsp:cNvSpPr/>
      </dsp:nvSpPr>
      <dsp:spPr>
        <a:xfrm flipV="1">
          <a:off x="9121555" y="1450860"/>
          <a:ext cx="66413" cy="694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F3B28F06-5C16-4220-8BC8-CE8960CD4DCC}" type="datetimeFigureOut">
              <a:rPr lang="nl-NL" smtClean="0"/>
              <a:t>11-10-2021</a:t>
            </a:fld>
            <a:endParaRPr lang="nl-NL"/>
          </a:p>
        </p:txBody>
      </p:sp>
      <p:sp>
        <p:nvSpPr>
          <p:cNvPr id="4" name="Tijdelijke aanduiding voor voettekst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254BB6BC-AD9E-4B36-96EF-00361725A954}" type="slidenum">
              <a:rPr lang="nl-NL" smtClean="0"/>
              <a:t>‹nr.›</a:t>
            </a:fld>
            <a:endParaRPr lang="nl-NL"/>
          </a:p>
        </p:txBody>
      </p:sp>
    </p:spTree>
    <p:extLst>
      <p:ext uri="{BB962C8B-B14F-4D97-AF65-F5344CB8AC3E}">
        <p14:creationId xmlns:p14="http://schemas.microsoft.com/office/powerpoint/2010/main" val="226153475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D1C46774-C0C6-4431-9882-41BFFE5EBD5F}" type="datetimeFigureOut">
              <a:rPr lang="nl-NL" smtClean="0"/>
              <a:t>11-10-2021</a:t>
            </a:fld>
            <a:endParaRPr lang="nl-NL"/>
          </a:p>
        </p:txBody>
      </p:sp>
      <p:sp>
        <p:nvSpPr>
          <p:cNvPr id="4" name="Tijdelijke aanduiding voor dia-afbeelding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A8740B1A-B399-4BCF-84C5-ED949A64448C}" type="slidenum">
              <a:rPr lang="nl-NL" smtClean="0"/>
              <a:t>‹nr.›</a:t>
            </a:fld>
            <a:endParaRPr lang="nl-NL"/>
          </a:p>
        </p:txBody>
      </p:sp>
    </p:spTree>
    <p:extLst>
      <p:ext uri="{BB962C8B-B14F-4D97-AF65-F5344CB8AC3E}">
        <p14:creationId xmlns:p14="http://schemas.microsoft.com/office/powerpoint/2010/main" val="19530182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atum 3"/>
          <p:cNvSpPr>
            <a:spLocks noGrp="1"/>
          </p:cNvSpPr>
          <p:nvPr>
            <p:ph type="dt" idx="1"/>
          </p:nvPr>
        </p:nvSpPr>
        <p:spPr/>
        <p:txBody>
          <a:bodyPr/>
          <a:lstStyle/>
          <a:p>
            <a:fld id="{0A399188-00E1-294E-9C80-E57F23E0CE92}" type="datetime1">
              <a:rPr lang="nl-NL" smtClean="0"/>
              <a:t>11-10-2021</a:t>
            </a:fld>
            <a:endParaRPr lang="nl-NL"/>
          </a:p>
        </p:txBody>
      </p:sp>
      <p:sp>
        <p:nvSpPr>
          <p:cNvPr id="5" name="Tijdelijke aanduiding voor dianummer 4"/>
          <p:cNvSpPr>
            <a:spLocks noGrp="1"/>
          </p:cNvSpPr>
          <p:nvPr>
            <p:ph type="sldNum" sz="quarter" idx="5"/>
          </p:nvPr>
        </p:nvSpPr>
        <p:spPr/>
        <p:txBody>
          <a:bodyPr/>
          <a:lstStyle/>
          <a:p>
            <a:fld id="{A8740B1A-B399-4BCF-84C5-ED949A64448C}" type="slidenum">
              <a:rPr lang="nl-NL" smtClean="0"/>
              <a:t>1</a:t>
            </a:fld>
            <a:endParaRPr lang="nl-NL"/>
          </a:p>
        </p:txBody>
      </p:sp>
    </p:spTree>
    <p:extLst>
      <p:ext uri="{BB962C8B-B14F-4D97-AF65-F5344CB8AC3E}">
        <p14:creationId xmlns:p14="http://schemas.microsoft.com/office/powerpoint/2010/main" val="28040498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7600" y="795600"/>
            <a:ext cx="10800000" cy="1470025"/>
          </a:xfrm>
        </p:spPr>
        <p:txBody>
          <a:bodyPr>
            <a:normAutofit/>
          </a:bodyPr>
          <a:lstStyle>
            <a:lvl1pPr algn="l">
              <a:defRPr sz="5000">
                <a:solidFill>
                  <a:srgbClr val="000000"/>
                </a:solidFill>
              </a:defRPr>
            </a:lvl1pPr>
          </a:lstStyle>
          <a:p>
            <a:r>
              <a:rPr lang="nl-NL"/>
              <a:t>Klik om stijl te bewerken</a:t>
            </a:r>
            <a:endParaRPr lang="nl-NL" dirty="0"/>
          </a:p>
        </p:txBody>
      </p:sp>
      <p:sp>
        <p:nvSpPr>
          <p:cNvPr id="3" name="Subtitel 2" descr="PresentatieSubtitel"/>
          <p:cNvSpPr>
            <a:spLocks noGrp="1"/>
          </p:cNvSpPr>
          <p:nvPr>
            <p:ph type="subTitle" idx="1"/>
          </p:nvPr>
        </p:nvSpPr>
        <p:spPr>
          <a:xfrm>
            <a:off x="687600" y="2264400"/>
            <a:ext cx="10800000" cy="1025665"/>
          </a:xfrm>
        </p:spPr>
        <p:txBody>
          <a:bodyPr>
            <a:normAutofit/>
          </a:bodyPr>
          <a:lstStyle>
            <a:lvl1pPr marL="0" indent="0" algn="l">
              <a:buNone/>
              <a:defRPr sz="30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4" name="Tijdelijke aanduiding voor datum 3" descr="PresentatieDatum"/>
          <p:cNvSpPr>
            <a:spLocks noGrp="1"/>
          </p:cNvSpPr>
          <p:nvPr>
            <p:ph type="dt" sz="half" idx="10"/>
          </p:nvPr>
        </p:nvSpPr>
        <p:spPr>
          <a:xfrm>
            <a:off x="687600" y="3936834"/>
            <a:ext cx="3286800" cy="365125"/>
          </a:xfrm>
          <a:prstGeom prst="rect">
            <a:avLst/>
          </a:prstGeom>
        </p:spPr>
        <p:txBody>
          <a:bodyPr/>
          <a:lstStyle>
            <a:lvl1pPr algn="l">
              <a:defRPr sz="2000">
                <a:solidFill>
                  <a:srgbClr val="000000"/>
                </a:solidFill>
              </a:defRPr>
            </a:lvl1pPr>
          </a:lstStyle>
          <a:p>
            <a:endParaRPr lang="nl-NL" dirty="0"/>
          </a:p>
        </p:txBody>
      </p:sp>
      <p:sp>
        <p:nvSpPr>
          <p:cNvPr id="5" name="Tijdelijke aanduiding voor voettekst 4" descr="PresentatieSpreker"/>
          <p:cNvSpPr>
            <a:spLocks noGrp="1"/>
          </p:cNvSpPr>
          <p:nvPr>
            <p:ph type="ftr" sz="quarter" idx="11"/>
          </p:nvPr>
        </p:nvSpPr>
        <p:spPr>
          <a:xfrm>
            <a:off x="687600" y="3429001"/>
            <a:ext cx="10800000" cy="365125"/>
          </a:xfrm>
          <a:prstGeom prst="rect">
            <a:avLst/>
          </a:prstGeom>
        </p:spPr>
        <p:txBody>
          <a:bodyPr/>
          <a:lstStyle>
            <a:lvl1pPr algn="l">
              <a:defRPr sz="2000">
                <a:solidFill>
                  <a:srgbClr val="000000"/>
                </a:solidFill>
              </a:defRPr>
            </a:lvl1pPr>
          </a:lstStyle>
          <a:p>
            <a:endParaRPr lang="nl-NL" dirty="0"/>
          </a:p>
        </p:txBody>
      </p:sp>
      <p:sp>
        <p:nvSpPr>
          <p:cNvPr id="6" name="Tijdelijke aanduiding voor dianummer 5"/>
          <p:cNvSpPr>
            <a:spLocks noGrp="1"/>
          </p:cNvSpPr>
          <p:nvPr>
            <p:ph type="sldNum" sz="quarter" idx="12"/>
          </p:nvPr>
        </p:nvSpPr>
        <p:spPr>
          <a:xfrm>
            <a:off x="8736000" y="6483534"/>
            <a:ext cx="2548800"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6285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000"/>
            </a:lvl1pPr>
          </a:lstStyle>
          <a:p>
            <a:r>
              <a:rPr lang="nl-NL"/>
              <a:t>Klik om stijl te bewerken</a:t>
            </a:r>
            <a:endParaRPr lang="nl-NL" dirty="0"/>
          </a:p>
        </p:txBody>
      </p:sp>
      <p:sp>
        <p:nvSpPr>
          <p:cNvPr id="3" name="Tijdelijke aanduiding voor inhoud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dianummer 5"/>
          <p:cNvSpPr>
            <a:spLocks noGrp="1"/>
          </p:cNvSpPr>
          <p:nvPr>
            <p:ph type="sldNum" sz="quarter" idx="12"/>
          </p:nvPr>
        </p:nvSpPr>
        <p:spPr>
          <a:xfrm>
            <a:off x="8737602" y="6482185"/>
            <a:ext cx="2548092" cy="331200"/>
          </a:xfrm>
        </p:spPr>
        <p:txBody>
          <a:bodyPr/>
          <a:lstStyle/>
          <a:p>
            <a:fld id="{A1C3A1F5-F269-2A47-BBB9-BDB2D4CF88E3}" type="slidenum">
              <a:rPr lang="nl-NL" smtClean="0"/>
              <a:t>‹nr.›</a:t>
            </a:fld>
            <a:endParaRPr lang="nl-NL" dirty="0"/>
          </a:p>
        </p:txBody>
      </p:sp>
    </p:spTree>
    <p:extLst>
      <p:ext uri="{BB962C8B-B14F-4D97-AF65-F5344CB8AC3E}">
        <p14:creationId xmlns:p14="http://schemas.microsoft.com/office/powerpoint/2010/main" val="2640577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3"/>
            <a:ext cx="10363200" cy="1362075"/>
          </a:xfrm>
        </p:spPr>
        <p:txBody>
          <a:bodyPr anchor="t"/>
          <a:lstStyle>
            <a:lvl1pPr algn="l">
              <a:defRPr sz="5000" b="0" cap="all"/>
            </a:lvl1pPr>
          </a:lstStyle>
          <a:p>
            <a:r>
              <a:rPr lang="nl-NL"/>
              <a:t>Klik om stijl te bewerken</a:t>
            </a:r>
            <a:endParaRPr lang="nl-NL" dirty="0"/>
          </a:p>
        </p:txBody>
      </p:sp>
      <p:sp>
        <p:nvSpPr>
          <p:cNvPr id="3" name="Tijdelijke aanduiding voor tekst 2"/>
          <p:cNvSpPr>
            <a:spLocks noGrp="1"/>
          </p:cNvSpPr>
          <p:nvPr>
            <p:ph type="body" idx="1"/>
          </p:nvPr>
        </p:nvSpPr>
        <p:spPr>
          <a:xfrm>
            <a:off x="963084" y="2906713"/>
            <a:ext cx="10363200" cy="1500187"/>
          </a:xfrm>
        </p:spPr>
        <p:txBody>
          <a:bodyPr anchor="b">
            <a:normAutofit/>
          </a:bodyPr>
          <a:lstStyle>
            <a:lvl1pPr marL="0" indent="0">
              <a:buNone/>
              <a:defRPr sz="3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6" name="Tijdelijke aanduiding voor dianummer 5"/>
          <p:cNvSpPr>
            <a:spLocks noGrp="1"/>
          </p:cNvSpPr>
          <p:nvPr>
            <p:ph type="sldNum" sz="quarter" idx="12"/>
          </p:nvPr>
        </p:nvSpPr>
        <p:spPr>
          <a:xfrm>
            <a:off x="8737602" y="6483534"/>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3585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3" name="Tijdelijke aanduiding voor inhoud 2"/>
          <p:cNvSpPr>
            <a:spLocks noGrp="1"/>
          </p:cNvSpPr>
          <p:nvPr>
            <p:ph sz="half" idx="1"/>
          </p:nvPr>
        </p:nvSpPr>
        <p:spPr>
          <a:xfrm>
            <a:off x="609600" y="1911251"/>
            <a:ext cx="5384800"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inhoud 3"/>
          <p:cNvSpPr>
            <a:spLocks noGrp="1"/>
          </p:cNvSpPr>
          <p:nvPr>
            <p:ph sz="half" idx="2"/>
          </p:nvPr>
        </p:nvSpPr>
        <p:spPr>
          <a:xfrm>
            <a:off x="6197602" y="1911251"/>
            <a:ext cx="5088092"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jdelijke aanduiding voor dianummer 6"/>
          <p:cNvSpPr>
            <a:spLocks noGrp="1"/>
          </p:cNvSpPr>
          <p:nvPr>
            <p:ph type="sldNum" sz="quarter" idx="12"/>
          </p:nvPr>
        </p:nvSpPr>
        <p:spPr>
          <a:xfrm>
            <a:off x="8737602" y="6483600"/>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8658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2" y="1131078"/>
            <a:ext cx="10676092" cy="713631"/>
          </a:xfrm>
        </p:spPr>
        <p:txBody>
          <a:bodyPr/>
          <a:lstStyle>
            <a:lvl1pPr>
              <a:defRPr/>
            </a:lvl1pPr>
          </a:lstStyle>
          <a:p>
            <a:r>
              <a:rPr lang="nl-NL"/>
              <a:t>Klik om stijl te bewerken</a:t>
            </a:r>
            <a:endParaRPr lang="nl-NL" dirty="0"/>
          </a:p>
        </p:txBody>
      </p:sp>
      <p:sp>
        <p:nvSpPr>
          <p:cNvPr id="3" name="Tijdelijke aanduiding voor tekst 2"/>
          <p:cNvSpPr>
            <a:spLocks noGrp="1"/>
          </p:cNvSpPr>
          <p:nvPr>
            <p:ph type="body" idx="1"/>
          </p:nvPr>
        </p:nvSpPr>
        <p:spPr>
          <a:xfrm>
            <a:off x="609600" y="1988119"/>
            <a:ext cx="5386917"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p:cNvSpPr>
            <a:spLocks noGrp="1"/>
          </p:cNvSpPr>
          <p:nvPr>
            <p:ph sz="half" idx="2"/>
          </p:nvPr>
        </p:nvSpPr>
        <p:spPr>
          <a:xfrm>
            <a:off x="609600" y="2709646"/>
            <a:ext cx="5386917" cy="3416519"/>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tekst 4"/>
          <p:cNvSpPr>
            <a:spLocks noGrp="1"/>
          </p:cNvSpPr>
          <p:nvPr>
            <p:ph type="body" sz="quarter" idx="3"/>
          </p:nvPr>
        </p:nvSpPr>
        <p:spPr>
          <a:xfrm>
            <a:off x="6193368" y="1988119"/>
            <a:ext cx="5092325"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p:cNvSpPr>
            <a:spLocks noGrp="1"/>
          </p:cNvSpPr>
          <p:nvPr>
            <p:ph sz="quarter" idx="4"/>
          </p:nvPr>
        </p:nvSpPr>
        <p:spPr>
          <a:xfrm>
            <a:off x="6193369" y="2709643"/>
            <a:ext cx="5092327" cy="3416520"/>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9" name="Tijdelijke aanduiding voor dianummer 8"/>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0045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5" name="Tijdelijke aanduiding voor dianummer 4"/>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730253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61686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2" y="1098958"/>
            <a:ext cx="4011084" cy="1162050"/>
          </a:xfrm>
        </p:spPr>
        <p:txBody>
          <a:bodyPr anchor="b"/>
          <a:lstStyle>
            <a:lvl1pPr algn="l">
              <a:defRPr sz="3000" b="0"/>
            </a:lvl1pPr>
          </a:lstStyle>
          <a:p>
            <a:r>
              <a:rPr lang="nl-NL"/>
              <a:t>Klik om stijl te bewerken</a:t>
            </a:r>
            <a:endParaRPr lang="nl-NL" dirty="0"/>
          </a:p>
        </p:txBody>
      </p:sp>
      <p:sp>
        <p:nvSpPr>
          <p:cNvPr id="3" name="Tijdelijke aanduiding voor inhoud 2"/>
          <p:cNvSpPr>
            <a:spLocks noGrp="1"/>
          </p:cNvSpPr>
          <p:nvPr>
            <p:ph idx="1"/>
          </p:nvPr>
        </p:nvSpPr>
        <p:spPr>
          <a:xfrm>
            <a:off x="4766733" y="1098961"/>
            <a:ext cx="6815667" cy="5027205"/>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tekst 3"/>
          <p:cNvSpPr>
            <a:spLocks noGrp="1"/>
          </p:cNvSpPr>
          <p:nvPr>
            <p:ph type="body" sz="half" idx="2"/>
          </p:nvPr>
        </p:nvSpPr>
        <p:spPr>
          <a:xfrm>
            <a:off x="609602" y="2390865"/>
            <a:ext cx="4011084" cy="3735301"/>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92476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12192000" cy="68580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nl-NL" dirty="0"/>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9565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09601" y="483992"/>
            <a:ext cx="8579555" cy="713631"/>
          </a:xfrm>
          <a:prstGeom prst="rect">
            <a:avLst/>
          </a:prstGeom>
        </p:spPr>
        <p:txBody>
          <a:bodyPr vert="horz" lIns="91440" tIns="45720" rIns="91440" bIns="45720" rtlCol="0" anchor="ctr">
            <a:noAutofit/>
          </a:bodyPr>
          <a:lstStyle/>
          <a:p>
            <a:r>
              <a:rPr lang="nl-NL" dirty="0"/>
              <a:t>Titelstijl van model bewerken</a:t>
            </a:r>
          </a:p>
        </p:txBody>
      </p:sp>
      <p:sp>
        <p:nvSpPr>
          <p:cNvPr id="3" name="Tijdelijke aanduiding voor tekst 2"/>
          <p:cNvSpPr>
            <a:spLocks noGrp="1"/>
          </p:cNvSpPr>
          <p:nvPr>
            <p:ph type="body" idx="1"/>
          </p:nvPr>
        </p:nvSpPr>
        <p:spPr>
          <a:xfrm>
            <a:off x="609602" y="1380067"/>
            <a:ext cx="10676092" cy="4746096"/>
          </a:xfrm>
          <a:prstGeom prst="rect">
            <a:avLst/>
          </a:prstGeom>
        </p:spPr>
        <p:txBody>
          <a:bodyPr vert="horz" lIns="91440" tIns="45720" rIns="91440" bIns="45720" rtlCol="0">
            <a:normAutofit/>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dianummer 5"/>
          <p:cNvSpPr>
            <a:spLocks noGrp="1"/>
          </p:cNvSpPr>
          <p:nvPr>
            <p:ph type="sldNum" sz="quarter" idx="4"/>
          </p:nvPr>
        </p:nvSpPr>
        <p:spPr>
          <a:xfrm>
            <a:off x="8920800" y="6483600"/>
            <a:ext cx="2548092" cy="331200"/>
          </a:xfrm>
          <a:prstGeom prst="rect">
            <a:avLst/>
          </a:prstGeom>
        </p:spPr>
        <p:txBody>
          <a:bodyPr vert="horz" lIns="91440" tIns="45720" rIns="0" bIns="45720" rtlCol="0" anchor="ctr"/>
          <a:lstStyle>
            <a:lvl1pPr algn="r">
              <a:defRPr sz="1200">
                <a:solidFill>
                  <a:srgbClr val="F6BC25"/>
                </a:solidFill>
              </a:defRPr>
            </a:lvl1pPr>
          </a:lstStyle>
          <a:p>
            <a:fld id="{A1C3A1F5-F269-2A47-BBB9-BDB2D4CF88E3}" type="slidenum">
              <a:rPr lang="nl-NL" smtClean="0"/>
              <a:pPr/>
              <a:t>‹nr.›</a:t>
            </a:fld>
            <a:endParaRPr lang="nl-NL" dirty="0"/>
          </a:p>
        </p:txBody>
      </p:sp>
    </p:spTree>
    <p:extLst>
      <p:ext uri="{BB962C8B-B14F-4D97-AF65-F5344CB8AC3E}">
        <p14:creationId xmlns:p14="http://schemas.microsoft.com/office/powerpoint/2010/main" val="3089715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l" defTabSz="457200" rtl="0" eaLnBrk="1" latinLnBrk="0" hangingPunct="1">
        <a:spcBef>
          <a:spcPct val="0"/>
        </a:spcBef>
        <a:buNone/>
        <a:defRPr sz="3000" kern="1200">
          <a:solidFill>
            <a:srgbClr val="000000"/>
          </a:solidFill>
          <a:latin typeface="+mj-lt"/>
          <a:ea typeface="+mj-ea"/>
          <a:cs typeface="+mj-cs"/>
        </a:defRPr>
      </a:lvl1pPr>
    </p:titleStyle>
    <p:bodyStyle>
      <a:lvl1pPr marL="342900" indent="-342900" algn="l" defTabSz="457200" rtl="0" eaLnBrk="1" latinLnBrk="0" hangingPunct="1">
        <a:spcBef>
          <a:spcPct val="20000"/>
        </a:spcBef>
        <a:buClr>
          <a:srgbClr val="F6BC25"/>
        </a:buClr>
        <a:buSzPct val="110000"/>
        <a:buFont typeface="Arial"/>
        <a:buChar char="•"/>
        <a:defRPr sz="2000" kern="1200">
          <a:solidFill>
            <a:srgbClr val="000000"/>
          </a:solidFill>
          <a:latin typeface="+mn-lt"/>
          <a:ea typeface="+mn-ea"/>
          <a:cs typeface="+mn-cs"/>
        </a:defRPr>
      </a:lvl1pPr>
      <a:lvl2pPr marL="720725" indent="-360363" algn="l" defTabSz="457200" rtl="0" eaLnBrk="1" latinLnBrk="0" hangingPunct="1">
        <a:spcBef>
          <a:spcPct val="20000"/>
        </a:spcBef>
        <a:buFont typeface="Arial"/>
        <a:buChar char="–"/>
        <a:defRPr sz="2000" kern="1200">
          <a:solidFill>
            <a:srgbClr val="000000"/>
          </a:solidFill>
          <a:latin typeface="+mn-lt"/>
          <a:ea typeface="+mn-ea"/>
          <a:cs typeface="+mn-cs"/>
        </a:defRPr>
      </a:lvl2pPr>
      <a:lvl3pPr marL="1073150" indent="-352425" algn="l" defTabSz="457200" rtl="0" eaLnBrk="1" latinLnBrk="0" hangingPunct="1">
        <a:spcBef>
          <a:spcPct val="20000"/>
        </a:spcBef>
        <a:buFont typeface="Arial"/>
        <a:buChar char="•"/>
        <a:defRPr sz="2000" kern="1200">
          <a:solidFill>
            <a:srgbClr val="000000"/>
          </a:solidFill>
          <a:latin typeface="+mn-lt"/>
          <a:ea typeface="+mn-ea"/>
          <a:cs typeface="+mn-cs"/>
        </a:defRPr>
      </a:lvl3pPr>
      <a:lvl4pPr marL="1435100" indent="-361950" algn="l" defTabSz="457200" rtl="0" eaLnBrk="1" latinLnBrk="0" hangingPunct="1">
        <a:spcBef>
          <a:spcPct val="20000"/>
        </a:spcBef>
        <a:buFont typeface="Arial"/>
        <a:buChar char="–"/>
        <a:defRPr sz="2000" kern="1200">
          <a:solidFill>
            <a:srgbClr val="000000"/>
          </a:solidFill>
          <a:latin typeface="+mn-lt"/>
          <a:ea typeface="+mn-ea"/>
          <a:cs typeface="+mn-cs"/>
        </a:defRPr>
      </a:lvl4pPr>
      <a:lvl5pPr marL="1795463" indent="-360363" algn="l" defTabSz="457200" rtl="0" eaLnBrk="1" latinLnBrk="0" hangingPunct="1">
        <a:spcBef>
          <a:spcPct val="20000"/>
        </a:spcBef>
        <a:buFont typeface="Arial"/>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hyperlink" Target="https://nedunl.sharepoint.com/:p:/r/sites/TR2021-tranche1A20/_layouts/15/Doc.aspx?sourcedoc=%7bF1607D43-C1B1-4BE0-B0CC-CA24170A1EB3%7d&amp;file=Guide%20test%20and%20qualification%20process%20_%20MMChub_Allocatie2.0_Tranche1.pptx&amp;action=edit&amp;mobileredirect=tru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svg"/><Relationship Id="rId3" Type="http://schemas.openxmlformats.org/officeDocument/2006/relationships/image" Target="../media/image6.svg"/><Relationship Id="rId7" Type="http://schemas.openxmlformats.org/officeDocument/2006/relationships/image" Target="../media/image10.svg"/><Relationship Id="rId12" Type="http://schemas.openxmlformats.org/officeDocument/2006/relationships/image" Target="../media/image15.png"/><Relationship Id="rId17" Type="http://schemas.openxmlformats.org/officeDocument/2006/relationships/image" Target="../media/image20.svg"/><Relationship Id="rId2" Type="http://schemas.openxmlformats.org/officeDocument/2006/relationships/image" Target="../media/image5.png"/><Relationship Id="rId16" Type="http://schemas.openxmlformats.org/officeDocument/2006/relationships/image" Target="../media/image19.png"/><Relationship Id="rId1" Type="http://schemas.openxmlformats.org/officeDocument/2006/relationships/slideLayout" Target="../slideLayouts/slideLayout9.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8.svg"/><Relationship Id="rId15" Type="http://schemas.openxmlformats.org/officeDocument/2006/relationships/image" Target="../media/image18.sv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svg"/><Relationship Id="rId14" Type="http://schemas.openxmlformats.org/officeDocument/2006/relationships/image" Target="../media/image17.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y.tennet.eu/nl/Paginas/ITConnectivity.aspx#/mmchub/webservices" TargetMode="External"/><Relationship Id="rId2" Type="http://schemas.openxmlformats.org/officeDocument/2006/relationships/hyperlink" Target="https://nedunl.sharepoint.com/sites/TR2021-tranche1A20/Gedeelde%20documenten/Forms/AllItems.aspx" TargetMode="External"/><Relationship Id="rId1" Type="http://schemas.openxmlformats.org/officeDocument/2006/relationships/slideLayout" Target="../slideLayouts/slideLayout2.xml"/><Relationship Id="rId6" Type="http://schemas.openxmlformats.org/officeDocument/2006/relationships/hyperlink" Target="mailto:projecten@nedu.nl" TargetMode="External"/><Relationship Id="rId5" Type="http://schemas.openxmlformats.org/officeDocument/2006/relationships/hyperlink" Target="mailto:allocatie2@tennet.eu" TargetMode="External"/><Relationship Id="rId4" Type="http://schemas.openxmlformats.org/officeDocument/2006/relationships/hyperlink" Target="mailto:allocatie2.0@edsn.n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4000" y="795603"/>
            <a:ext cx="10800000" cy="1470025"/>
          </a:xfrm>
        </p:spPr>
        <p:txBody>
          <a:bodyPr>
            <a:normAutofit fontScale="90000"/>
          </a:bodyPr>
          <a:lstStyle/>
          <a:p>
            <a:r>
              <a:rPr lang="en-GB"/>
              <a:t>2nd Information session TR2021 - Tranche 1</a:t>
            </a:r>
          </a:p>
        </p:txBody>
      </p:sp>
      <p:sp>
        <p:nvSpPr>
          <p:cNvPr id="3" name="Ondertitel 2" descr="PresentatieSubtitel"/>
          <p:cNvSpPr>
            <a:spLocks noGrp="1"/>
          </p:cNvSpPr>
          <p:nvPr>
            <p:ph type="subTitle" idx="1"/>
          </p:nvPr>
        </p:nvSpPr>
        <p:spPr>
          <a:xfrm>
            <a:off x="687600" y="2265625"/>
            <a:ext cx="10800000" cy="1033052"/>
          </a:xfrm>
        </p:spPr>
        <p:txBody>
          <a:bodyPr/>
          <a:lstStyle/>
          <a:p>
            <a:r>
              <a:rPr lang="en-GB"/>
              <a:t>Programme Allocatie 2.0</a:t>
            </a:r>
          </a:p>
        </p:txBody>
      </p:sp>
      <p:sp>
        <p:nvSpPr>
          <p:cNvPr id="4" name="Tijdelijke aanduiding voor datum 3" descr="PresentatieDatum"/>
          <p:cNvSpPr>
            <a:spLocks noGrp="1"/>
          </p:cNvSpPr>
          <p:nvPr>
            <p:ph type="dt" sz="half" idx="10"/>
          </p:nvPr>
        </p:nvSpPr>
        <p:spPr>
          <a:xfrm>
            <a:off x="687600" y="3936834"/>
            <a:ext cx="3285565" cy="365125"/>
          </a:xfrm>
        </p:spPr>
        <p:txBody>
          <a:bodyPr/>
          <a:lstStyle/>
          <a:p>
            <a:r>
              <a:rPr lang="en-GB"/>
              <a:t>14 September 2021</a:t>
            </a:r>
          </a:p>
        </p:txBody>
      </p:sp>
      <p:sp>
        <p:nvSpPr>
          <p:cNvPr id="5" name="Tijdelijke aanduiding voor dianummer 4"/>
          <p:cNvSpPr>
            <a:spLocks noGrp="1"/>
          </p:cNvSpPr>
          <p:nvPr>
            <p:ph type="sldNum" sz="quarter" idx="12"/>
          </p:nvPr>
        </p:nvSpPr>
        <p:spPr>
          <a:xfrm>
            <a:off x="8920800" y="6483534"/>
            <a:ext cx="2548800" cy="331200"/>
          </a:xfrm>
        </p:spPr>
        <p:txBody>
          <a:bodyPr/>
          <a:lstStyle/>
          <a:p>
            <a:fld id="{A1C3A1F5-F269-2A47-BBB9-BDB2D4CF88E3}" type="slidenum">
              <a:rPr lang="nl-NL" smtClean="0"/>
              <a:t>1</a:t>
            </a:fld>
            <a:endParaRPr lang="nl-NL"/>
          </a:p>
        </p:txBody>
      </p:sp>
    </p:spTree>
    <p:extLst>
      <p:ext uri="{BB962C8B-B14F-4D97-AF65-F5344CB8AC3E}">
        <p14:creationId xmlns:p14="http://schemas.microsoft.com/office/powerpoint/2010/main" val="231353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8D20788B-20FB-4730-8D1B-81E641343850}"/>
              </a:ext>
            </a:extLst>
          </p:cNvPr>
          <p:cNvSpPr>
            <a:spLocks noGrp="1"/>
          </p:cNvSpPr>
          <p:nvPr>
            <p:ph idx="1"/>
          </p:nvPr>
        </p:nvSpPr>
        <p:spPr/>
        <p:txBody>
          <a:bodyPr/>
          <a:lstStyle/>
          <a:p>
            <a:endParaRPr lang="nl-NL"/>
          </a:p>
          <a:p>
            <a:endParaRPr lang="nl-NL"/>
          </a:p>
          <a:p>
            <a:endParaRPr lang="nl-NL"/>
          </a:p>
          <a:p>
            <a:endParaRPr lang="nl-NL"/>
          </a:p>
          <a:p>
            <a:pPr marL="0" indent="0">
              <a:buNone/>
            </a:pPr>
            <a:endParaRPr lang="nl-NL" dirty="0"/>
          </a:p>
        </p:txBody>
      </p:sp>
      <p:sp>
        <p:nvSpPr>
          <p:cNvPr id="4" name="Tijdelijke aanduiding voor dianummer 3">
            <a:extLst>
              <a:ext uri="{FF2B5EF4-FFF2-40B4-BE49-F238E27FC236}">
                <a16:creationId xmlns:a16="http://schemas.microsoft.com/office/drawing/2014/main" id="{A7EB85E4-3884-4DBF-8982-DF5460C9E6CE}"/>
              </a:ext>
            </a:extLst>
          </p:cNvPr>
          <p:cNvSpPr>
            <a:spLocks noGrp="1"/>
          </p:cNvSpPr>
          <p:nvPr>
            <p:ph type="sldNum" sz="quarter" idx="12"/>
          </p:nvPr>
        </p:nvSpPr>
        <p:spPr/>
        <p:txBody>
          <a:bodyPr/>
          <a:lstStyle/>
          <a:p>
            <a:fld id="{A1C3A1F5-F269-2A47-BBB9-BDB2D4CF88E3}" type="slidenum">
              <a:rPr lang="nl-NL" smtClean="0"/>
              <a:t>10</a:t>
            </a:fld>
            <a:endParaRPr lang="nl-NL"/>
          </a:p>
        </p:txBody>
      </p:sp>
      <p:sp>
        <p:nvSpPr>
          <p:cNvPr id="98" name="Rechthoek: afgeronde hoeken 20">
            <a:extLst>
              <a:ext uri="{FF2B5EF4-FFF2-40B4-BE49-F238E27FC236}">
                <a16:creationId xmlns:a16="http://schemas.microsoft.com/office/drawing/2014/main" id="{3E980A5B-9740-442A-A5D9-5D322EB104AB}"/>
              </a:ext>
            </a:extLst>
          </p:cNvPr>
          <p:cNvSpPr/>
          <p:nvPr/>
        </p:nvSpPr>
        <p:spPr>
          <a:xfrm>
            <a:off x="983770" y="1749497"/>
            <a:ext cx="8520652" cy="20574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sp>
        <p:nvSpPr>
          <p:cNvPr id="99" name="Rectangle 171">
            <a:extLst>
              <a:ext uri="{FF2B5EF4-FFF2-40B4-BE49-F238E27FC236}">
                <a16:creationId xmlns:a16="http://schemas.microsoft.com/office/drawing/2014/main" id="{6A60D06B-7618-4F50-B39E-63ACFC25659F}"/>
              </a:ext>
            </a:extLst>
          </p:cNvPr>
          <p:cNvSpPr/>
          <p:nvPr/>
        </p:nvSpPr>
        <p:spPr>
          <a:xfrm>
            <a:off x="1975727" y="3706330"/>
            <a:ext cx="2332776" cy="1351662"/>
          </a:xfrm>
          <a:prstGeom prst="rect">
            <a:avLst/>
          </a:prstGeom>
          <a:solidFill>
            <a:schemeClr val="accent2">
              <a:lumMod val="20000"/>
              <a:lumOff val="80000"/>
            </a:schemeClr>
          </a:solidFill>
          <a:ln w="12700">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endParaRPr lang="nl-NL" sz="675">
              <a:solidFill>
                <a:prstClr val="white"/>
              </a:solidFill>
              <a:latin typeface="Arial"/>
              <a:cs typeface="Arial"/>
            </a:endParaRPr>
          </a:p>
        </p:txBody>
      </p:sp>
      <p:sp>
        <p:nvSpPr>
          <p:cNvPr id="100" name="Rectangle 173">
            <a:extLst>
              <a:ext uri="{FF2B5EF4-FFF2-40B4-BE49-F238E27FC236}">
                <a16:creationId xmlns:a16="http://schemas.microsoft.com/office/drawing/2014/main" id="{EC3269BD-57C4-4121-BA02-5E33E9DE2A3E}"/>
              </a:ext>
            </a:extLst>
          </p:cNvPr>
          <p:cNvSpPr/>
          <p:nvPr/>
        </p:nvSpPr>
        <p:spPr>
          <a:xfrm>
            <a:off x="5204348" y="3808217"/>
            <a:ext cx="1307442" cy="1155600"/>
          </a:xfrm>
          <a:prstGeom prst="rect">
            <a:avLst/>
          </a:prstGeom>
          <a:solidFill>
            <a:schemeClr val="accent4">
              <a:lumMod val="20000"/>
              <a:lumOff val="80000"/>
            </a:schemeClr>
          </a:solidFill>
          <a:ln w="12700">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endParaRPr lang="nl-NL" sz="675">
              <a:solidFill>
                <a:prstClr val="white"/>
              </a:solidFill>
              <a:latin typeface="Arial"/>
              <a:cs typeface="Arial"/>
            </a:endParaRPr>
          </a:p>
        </p:txBody>
      </p:sp>
      <p:sp>
        <p:nvSpPr>
          <p:cNvPr id="101" name="Rectangle 172">
            <a:extLst>
              <a:ext uri="{FF2B5EF4-FFF2-40B4-BE49-F238E27FC236}">
                <a16:creationId xmlns:a16="http://schemas.microsoft.com/office/drawing/2014/main" id="{C2DCAF2D-49E2-419F-95AC-2F240D5CE07E}"/>
              </a:ext>
            </a:extLst>
          </p:cNvPr>
          <p:cNvSpPr/>
          <p:nvPr/>
        </p:nvSpPr>
        <p:spPr>
          <a:xfrm>
            <a:off x="4335954" y="3802713"/>
            <a:ext cx="860156" cy="1158896"/>
          </a:xfrm>
          <a:prstGeom prst="rect">
            <a:avLst/>
          </a:prstGeom>
          <a:solidFill>
            <a:srgbClr val="ADF1EB"/>
          </a:solidFill>
          <a:ln w="12700">
            <a:solidFill>
              <a:srgbClr val="ADF1EB"/>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endParaRPr lang="nl-NL" sz="675">
              <a:solidFill>
                <a:prstClr val="white"/>
              </a:solidFill>
              <a:latin typeface="Arial"/>
              <a:cs typeface="Arial"/>
            </a:endParaRPr>
          </a:p>
        </p:txBody>
      </p:sp>
      <p:sp>
        <p:nvSpPr>
          <p:cNvPr id="102" name="Pijl: punthaak 22">
            <a:extLst>
              <a:ext uri="{FF2B5EF4-FFF2-40B4-BE49-F238E27FC236}">
                <a16:creationId xmlns:a16="http://schemas.microsoft.com/office/drawing/2014/main" id="{095548F8-9902-4273-AD71-57957E37F645}"/>
              </a:ext>
            </a:extLst>
          </p:cNvPr>
          <p:cNvSpPr/>
          <p:nvPr/>
        </p:nvSpPr>
        <p:spPr>
          <a:xfrm>
            <a:off x="2746848" y="4375662"/>
            <a:ext cx="2453711" cy="137160"/>
          </a:xfrm>
          <a:prstGeom prst="chevron">
            <a:avLst>
              <a:gd name="adj" fmla="val 26159"/>
            </a:avLst>
          </a:prstGeom>
          <a:solidFill>
            <a:srgbClr val="BEF4EF"/>
          </a:solidFill>
          <a:ln>
            <a:solidFill>
              <a:srgbClr val="21C4B6"/>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defTabSz="685783"/>
            <a:r>
              <a:rPr lang="en-GB" sz="600" b="1" dirty="0">
                <a:solidFill>
                  <a:schemeClr val="tx1">
                    <a:lumMod val="75000"/>
                    <a:lumOff val="25000"/>
                  </a:schemeClr>
                </a:solidFill>
                <a:latin typeface="Arial"/>
                <a:cs typeface="Arial"/>
              </a:rPr>
              <a:t>WGA </a:t>
            </a:r>
            <a:r>
              <a:rPr lang="en-GB" sz="450" dirty="0">
                <a:solidFill>
                  <a:schemeClr val="tx1">
                    <a:lumMod val="75000"/>
                    <a:lumOff val="25000"/>
                  </a:schemeClr>
                </a:solidFill>
                <a:latin typeface="Arial"/>
                <a:cs typeface="Arial"/>
              </a:rPr>
              <a:t>– Premature Acceptance</a:t>
            </a:r>
          </a:p>
        </p:txBody>
      </p:sp>
      <p:sp>
        <p:nvSpPr>
          <p:cNvPr id="103" name="Rechthoek: afgeronde hoeken 14">
            <a:extLst>
              <a:ext uri="{FF2B5EF4-FFF2-40B4-BE49-F238E27FC236}">
                <a16:creationId xmlns:a16="http://schemas.microsoft.com/office/drawing/2014/main" id="{C45E4FB1-AA01-421F-B560-BC54ABB359DB}"/>
              </a:ext>
            </a:extLst>
          </p:cNvPr>
          <p:cNvSpPr/>
          <p:nvPr/>
        </p:nvSpPr>
        <p:spPr>
          <a:xfrm>
            <a:off x="1418033" y="2503810"/>
            <a:ext cx="8520650" cy="648952"/>
          </a:xfrm>
          <a:prstGeom prst="roundRect">
            <a:avLst>
              <a:gd name="adj" fmla="val 3039"/>
            </a:avLst>
          </a:prstGeom>
          <a:solidFill>
            <a:schemeClr val="bg1"/>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cxnSp>
        <p:nvCxnSpPr>
          <p:cNvPr id="104" name="Rechte verbindingslijn 16">
            <a:extLst>
              <a:ext uri="{FF2B5EF4-FFF2-40B4-BE49-F238E27FC236}">
                <a16:creationId xmlns:a16="http://schemas.microsoft.com/office/drawing/2014/main" id="{20D14614-F210-462A-8ED1-46F8398DA412}"/>
              </a:ext>
            </a:extLst>
          </p:cNvPr>
          <p:cNvCxnSpPr>
            <a:cxnSpLocks/>
          </p:cNvCxnSpPr>
          <p:nvPr/>
        </p:nvCxnSpPr>
        <p:spPr>
          <a:xfrm flipH="1">
            <a:off x="5193192" y="1901200"/>
            <a:ext cx="13765" cy="2537460"/>
          </a:xfrm>
          <a:prstGeom prst="line">
            <a:avLst/>
          </a:prstGeom>
          <a:noFill/>
          <a:ln w="12700" cap="flat" cmpd="sng" algn="ctr">
            <a:solidFill>
              <a:sysClr val="windowText" lastClr="000000"/>
            </a:solidFill>
            <a:prstDash val="sysDash"/>
            <a:miter lim="800000"/>
          </a:ln>
          <a:effectLst/>
        </p:spPr>
      </p:cxnSp>
      <p:sp>
        <p:nvSpPr>
          <p:cNvPr id="105" name="Rectangle 166">
            <a:extLst>
              <a:ext uri="{FF2B5EF4-FFF2-40B4-BE49-F238E27FC236}">
                <a16:creationId xmlns:a16="http://schemas.microsoft.com/office/drawing/2014/main" id="{79F7F782-B622-4090-94E3-B1BB05544004}"/>
              </a:ext>
            </a:extLst>
          </p:cNvPr>
          <p:cNvSpPr/>
          <p:nvPr/>
        </p:nvSpPr>
        <p:spPr>
          <a:xfrm>
            <a:off x="4800522" y="3014749"/>
            <a:ext cx="417563" cy="202682"/>
          </a:xfrm>
          <a:prstGeom prst="rect">
            <a:avLst/>
          </a:prstGeom>
          <a:solidFill>
            <a:schemeClr val="bg1"/>
          </a:solidFill>
          <a:ln w="3175" cap="flat" cmpd="sng" algn="ctr">
            <a:noFill/>
            <a:prstDash val="solid"/>
          </a:ln>
          <a:effectLst/>
        </p:spPr>
        <p:txBody>
          <a:bodyPr wrap="none" lIns="81000" tIns="0" rIns="81000" bIns="0" rtlCol="0" anchor="ctr"/>
          <a:lstStyle/>
          <a:p>
            <a:pPr algn="ctr" defTabSz="342848"/>
            <a:endParaRPr lang="nl-NL" sz="825" b="1" err="1">
              <a:solidFill>
                <a:schemeClr val="tx1">
                  <a:lumMod val="75000"/>
                  <a:lumOff val="25000"/>
                </a:schemeClr>
              </a:solidFill>
              <a:latin typeface="+mj-lt"/>
            </a:endParaRPr>
          </a:p>
        </p:txBody>
      </p:sp>
      <p:sp>
        <p:nvSpPr>
          <p:cNvPr id="106" name="Rechthoek: afgeronde hoeken 14">
            <a:extLst>
              <a:ext uri="{FF2B5EF4-FFF2-40B4-BE49-F238E27FC236}">
                <a16:creationId xmlns:a16="http://schemas.microsoft.com/office/drawing/2014/main" id="{9625D230-E53D-440A-9B53-C0EF51651D5C}"/>
              </a:ext>
            </a:extLst>
          </p:cNvPr>
          <p:cNvSpPr/>
          <p:nvPr/>
        </p:nvSpPr>
        <p:spPr>
          <a:xfrm>
            <a:off x="983770" y="2253116"/>
            <a:ext cx="8520651" cy="383596"/>
          </a:xfrm>
          <a:prstGeom prst="roundRect">
            <a:avLst>
              <a:gd name="adj" fmla="val 8081"/>
            </a:avLst>
          </a:prstGeom>
          <a:solidFill>
            <a:srgbClr val="FFEDB3"/>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07" name="Rechthoek: afgeronde hoeken 20">
            <a:extLst>
              <a:ext uri="{FF2B5EF4-FFF2-40B4-BE49-F238E27FC236}">
                <a16:creationId xmlns:a16="http://schemas.microsoft.com/office/drawing/2014/main" id="{7F26910D-297B-4FCF-BBA7-C44027982613}"/>
              </a:ext>
            </a:extLst>
          </p:cNvPr>
          <p:cNvSpPr/>
          <p:nvPr/>
        </p:nvSpPr>
        <p:spPr>
          <a:xfrm>
            <a:off x="983770" y="2004614"/>
            <a:ext cx="8520652" cy="205740"/>
          </a:xfrm>
          <a:prstGeom prst="roundRect">
            <a:avLst>
              <a:gd name="adj" fmla="val 2612"/>
            </a:avLst>
          </a:prstGeom>
          <a:solidFill>
            <a:srgbClr val="344B6A">
              <a:alpha val="10000"/>
            </a:srgbClr>
          </a:solidFill>
          <a:ln w="12700" cap="flat" cmpd="sng" algn="ctr">
            <a:solidFill>
              <a:srgbClr val="344B6A"/>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cxnSp>
        <p:nvCxnSpPr>
          <p:cNvPr id="108" name="Rechte verbindingslijn 16">
            <a:extLst>
              <a:ext uri="{FF2B5EF4-FFF2-40B4-BE49-F238E27FC236}">
                <a16:creationId xmlns:a16="http://schemas.microsoft.com/office/drawing/2014/main" id="{66BC704E-8648-4926-80F0-CB653E2389FC}"/>
              </a:ext>
            </a:extLst>
          </p:cNvPr>
          <p:cNvCxnSpPr>
            <a:cxnSpLocks/>
          </p:cNvCxnSpPr>
          <p:nvPr/>
        </p:nvCxnSpPr>
        <p:spPr>
          <a:xfrm>
            <a:off x="5841613" y="1916441"/>
            <a:ext cx="0" cy="2880360"/>
          </a:xfrm>
          <a:prstGeom prst="line">
            <a:avLst/>
          </a:prstGeom>
          <a:noFill/>
          <a:ln w="12700" cap="flat" cmpd="sng" algn="ctr">
            <a:solidFill>
              <a:sysClr val="windowText" lastClr="000000"/>
            </a:solidFill>
            <a:prstDash val="sysDash"/>
            <a:miter lim="800000"/>
          </a:ln>
          <a:effectLst/>
        </p:spPr>
      </p:cxnSp>
      <p:cxnSp>
        <p:nvCxnSpPr>
          <p:cNvPr id="109" name="Rechte verbindingslijn 16">
            <a:extLst>
              <a:ext uri="{FF2B5EF4-FFF2-40B4-BE49-F238E27FC236}">
                <a16:creationId xmlns:a16="http://schemas.microsoft.com/office/drawing/2014/main" id="{12B9881A-0595-4994-91D1-C2F9CA4F14DF}"/>
              </a:ext>
            </a:extLst>
          </p:cNvPr>
          <p:cNvCxnSpPr>
            <a:cxnSpLocks/>
          </p:cNvCxnSpPr>
          <p:nvPr/>
        </p:nvCxnSpPr>
        <p:spPr>
          <a:xfrm flipH="1">
            <a:off x="5424268" y="1916441"/>
            <a:ext cx="570" cy="2743200"/>
          </a:xfrm>
          <a:prstGeom prst="line">
            <a:avLst/>
          </a:prstGeom>
          <a:noFill/>
          <a:ln w="12700" cap="flat" cmpd="sng" algn="ctr">
            <a:solidFill>
              <a:sysClr val="windowText" lastClr="000000"/>
            </a:solidFill>
            <a:prstDash val="sysDash"/>
            <a:miter lim="800000"/>
          </a:ln>
          <a:effectLst/>
        </p:spPr>
      </p:cxnSp>
      <p:sp>
        <p:nvSpPr>
          <p:cNvPr id="110" name="Rectangle 57">
            <a:extLst>
              <a:ext uri="{FF2B5EF4-FFF2-40B4-BE49-F238E27FC236}">
                <a16:creationId xmlns:a16="http://schemas.microsoft.com/office/drawing/2014/main" id="{9904A3DA-8B8C-4498-B02A-AED694AE324E}"/>
              </a:ext>
            </a:extLst>
          </p:cNvPr>
          <p:cNvSpPr/>
          <p:nvPr/>
        </p:nvSpPr>
        <p:spPr>
          <a:xfrm>
            <a:off x="5246654" y="3002966"/>
            <a:ext cx="1027301" cy="232077"/>
          </a:xfrm>
          <a:prstGeom prst="rect">
            <a:avLst/>
          </a:prstGeom>
          <a:solidFill>
            <a:schemeClr val="bg1"/>
          </a:solidFill>
          <a:ln w="3175" cap="flat" cmpd="sng" algn="ctr">
            <a:noFill/>
            <a:prstDash val="solid"/>
          </a:ln>
          <a:effectLst/>
        </p:spPr>
        <p:txBody>
          <a:bodyPr wrap="none" lIns="81000" tIns="0" rIns="81000" bIns="0" rtlCol="0" anchor="ctr"/>
          <a:lstStyle/>
          <a:p>
            <a:pPr algn="ctr" defTabSz="342848"/>
            <a:endParaRPr lang="nl-NL" sz="825" b="1" err="1">
              <a:solidFill>
                <a:schemeClr val="tx1">
                  <a:lumMod val="75000"/>
                  <a:lumOff val="25000"/>
                </a:schemeClr>
              </a:solidFill>
              <a:latin typeface="+mj-lt"/>
            </a:endParaRPr>
          </a:p>
        </p:txBody>
      </p:sp>
      <p:cxnSp>
        <p:nvCxnSpPr>
          <p:cNvPr id="111" name="Rechte verbindingslijn 110">
            <a:extLst>
              <a:ext uri="{FF2B5EF4-FFF2-40B4-BE49-F238E27FC236}">
                <a16:creationId xmlns:a16="http://schemas.microsoft.com/office/drawing/2014/main" id="{F4B7AC88-3F39-479A-9EEF-95B0A3C0A6A5}"/>
              </a:ext>
            </a:extLst>
          </p:cNvPr>
          <p:cNvCxnSpPr>
            <a:cxnSpLocks/>
          </p:cNvCxnSpPr>
          <p:nvPr/>
        </p:nvCxnSpPr>
        <p:spPr>
          <a:xfrm>
            <a:off x="6511791" y="1916441"/>
            <a:ext cx="0" cy="1028700"/>
          </a:xfrm>
          <a:prstGeom prst="line">
            <a:avLst/>
          </a:prstGeom>
          <a:noFill/>
          <a:ln w="12700" cap="flat" cmpd="sng" algn="ctr">
            <a:solidFill>
              <a:sysClr val="windowText" lastClr="000000"/>
            </a:solidFill>
            <a:prstDash val="sysDash"/>
            <a:miter lim="800000"/>
          </a:ln>
          <a:effectLst/>
        </p:spPr>
      </p:cxnSp>
      <p:sp>
        <p:nvSpPr>
          <p:cNvPr id="112" name="TextBox 7">
            <a:extLst>
              <a:ext uri="{FF2B5EF4-FFF2-40B4-BE49-F238E27FC236}">
                <a16:creationId xmlns:a16="http://schemas.microsoft.com/office/drawing/2014/main" id="{64577D31-75E5-4C87-8FE1-B7F188949790}"/>
              </a:ext>
            </a:extLst>
          </p:cNvPr>
          <p:cNvSpPr txBox="1"/>
          <p:nvPr/>
        </p:nvSpPr>
        <p:spPr>
          <a:xfrm>
            <a:off x="5586782" y="3005530"/>
            <a:ext cx="576594"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latin typeface="Calibri" panose="020F0502020204030204"/>
              </a:rPr>
              <a:t>T2</a:t>
            </a:r>
            <a:r>
              <a:rPr lang="en-GB" sz="600">
                <a:solidFill>
                  <a:prstClr val="black"/>
                </a:solidFill>
                <a:latin typeface="Calibri" panose="020F0502020204030204"/>
              </a:rPr>
              <a:t>: GAT</a:t>
            </a:r>
          </a:p>
          <a:p>
            <a:pPr algn="ctr" defTabSz="685783">
              <a:defRPr/>
            </a:pPr>
            <a:r>
              <a:rPr lang="en-GB" sz="600">
                <a:solidFill>
                  <a:prstClr val="black"/>
                </a:solidFill>
                <a:latin typeface="Calibri" panose="020F0502020204030204"/>
                <a:cs typeface="Calibri"/>
              </a:rPr>
              <a:t>3 Jan. ’22</a:t>
            </a:r>
          </a:p>
        </p:txBody>
      </p:sp>
      <p:sp>
        <p:nvSpPr>
          <p:cNvPr id="113" name="Isosceles Triangle 8">
            <a:extLst>
              <a:ext uri="{FF2B5EF4-FFF2-40B4-BE49-F238E27FC236}">
                <a16:creationId xmlns:a16="http://schemas.microsoft.com/office/drawing/2014/main" id="{DC64092F-B8EC-43D0-A7DD-3119CC95E347}"/>
              </a:ext>
            </a:extLst>
          </p:cNvPr>
          <p:cNvSpPr/>
          <p:nvPr/>
        </p:nvSpPr>
        <p:spPr>
          <a:xfrm>
            <a:off x="5773551" y="2938196"/>
            <a:ext cx="137160" cy="68580"/>
          </a:xfrm>
          <a:prstGeom prst="triangle">
            <a:avLst/>
          </a:prstGeom>
          <a:solidFill>
            <a:schemeClr val="bg1">
              <a:lumMod val="50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14" name="TextBox 9">
            <a:extLst>
              <a:ext uri="{FF2B5EF4-FFF2-40B4-BE49-F238E27FC236}">
                <a16:creationId xmlns:a16="http://schemas.microsoft.com/office/drawing/2014/main" id="{9A1FD8D0-F440-44D8-95DA-96CE930B186D}"/>
              </a:ext>
            </a:extLst>
          </p:cNvPr>
          <p:cNvSpPr txBox="1"/>
          <p:nvPr/>
        </p:nvSpPr>
        <p:spPr>
          <a:xfrm>
            <a:off x="6272359" y="3005530"/>
            <a:ext cx="477535"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latin typeface="Calibri" panose="020F0502020204030204"/>
                <a:cs typeface="Calibri"/>
              </a:rPr>
              <a:t>Go Live</a:t>
            </a:r>
          </a:p>
          <a:p>
            <a:pPr algn="ctr" defTabSz="685783">
              <a:defRPr/>
            </a:pPr>
            <a:r>
              <a:rPr lang="en-GB" sz="600">
                <a:solidFill>
                  <a:prstClr val="black"/>
                </a:solidFill>
                <a:latin typeface="Calibri" panose="020F0502020204030204"/>
                <a:cs typeface="Calibri"/>
              </a:rPr>
              <a:t>19 Mar. ’22</a:t>
            </a:r>
          </a:p>
        </p:txBody>
      </p:sp>
      <p:sp>
        <p:nvSpPr>
          <p:cNvPr id="115" name="Isosceles Triangle 10">
            <a:extLst>
              <a:ext uri="{FF2B5EF4-FFF2-40B4-BE49-F238E27FC236}">
                <a16:creationId xmlns:a16="http://schemas.microsoft.com/office/drawing/2014/main" id="{1AA84585-866C-4A66-B193-3EA018840B4E}"/>
              </a:ext>
            </a:extLst>
          </p:cNvPr>
          <p:cNvSpPr/>
          <p:nvPr/>
        </p:nvSpPr>
        <p:spPr>
          <a:xfrm>
            <a:off x="6438591" y="2938196"/>
            <a:ext cx="137160" cy="68580"/>
          </a:xfrm>
          <a:prstGeom prst="triangle">
            <a:avLst/>
          </a:prstGeom>
          <a:solidFill>
            <a:schemeClr val="accent2"/>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16" name="TextBox 11">
            <a:extLst>
              <a:ext uri="{FF2B5EF4-FFF2-40B4-BE49-F238E27FC236}">
                <a16:creationId xmlns:a16="http://schemas.microsoft.com/office/drawing/2014/main" id="{590B4E04-3B5A-4129-AC5D-7155863C8B01}"/>
              </a:ext>
            </a:extLst>
          </p:cNvPr>
          <p:cNvSpPr txBox="1"/>
          <p:nvPr/>
        </p:nvSpPr>
        <p:spPr>
          <a:xfrm>
            <a:off x="5274259" y="3005530"/>
            <a:ext cx="537482" cy="253916"/>
          </a:xfrm>
          <a:prstGeom prst="rect">
            <a:avLst/>
          </a:prstGeom>
          <a:noFill/>
        </p:spPr>
        <p:txBody>
          <a:bodyPr wrap="square" lIns="68580" tIns="34290" rIns="68580" bIns="34290" rtlCol="0" anchor="t">
            <a:spAutoFit/>
          </a:bodyPr>
          <a:lstStyle/>
          <a:p>
            <a:pPr defTabSz="685783">
              <a:defRPr/>
            </a:pPr>
            <a:r>
              <a:rPr lang="en-GB" sz="600" b="1">
                <a:solidFill>
                  <a:prstClr val="black"/>
                </a:solidFill>
              </a:rPr>
              <a:t>T2’: </a:t>
            </a:r>
            <a:r>
              <a:rPr lang="en-GB" sz="600">
                <a:solidFill>
                  <a:prstClr val="black"/>
                </a:solidFill>
              </a:rPr>
              <a:t>FAT/K</a:t>
            </a:r>
            <a:r>
              <a:rPr lang="en-GB" sz="600" b="1">
                <a:solidFill>
                  <a:prstClr val="black"/>
                </a:solidFill>
              </a:rPr>
              <a:t> </a:t>
            </a:r>
          </a:p>
          <a:p>
            <a:pPr defTabSz="685783">
              <a:defRPr/>
            </a:pPr>
            <a:r>
              <a:rPr lang="en-GB" sz="600">
                <a:solidFill>
                  <a:prstClr val="black"/>
                </a:solidFill>
                <a:latin typeface="Calibri" panose="020F0502020204030204"/>
                <a:cs typeface="Calibri"/>
              </a:rPr>
              <a:t>29 Nov. ‘21</a:t>
            </a:r>
          </a:p>
        </p:txBody>
      </p:sp>
      <p:sp>
        <p:nvSpPr>
          <p:cNvPr id="117" name="Isosceles Triangle 12">
            <a:extLst>
              <a:ext uri="{FF2B5EF4-FFF2-40B4-BE49-F238E27FC236}">
                <a16:creationId xmlns:a16="http://schemas.microsoft.com/office/drawing/2014/main" id="{E4A0F810-FB8A-41CD-A17B-1A0ED1764BB1}"/>
              </a:ext>
            </a:extLst>
          </p:cNvPr>
          <p:cNvSpPr/>
          <p:nvPr/>
        </p:nvSpPr>
        <p:spPr>
          <a:xfrm>
            <a:off x="5354070" y="2938196"/>
            <a:ext cx="137160" cy="6858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685783"/>
            <a:endParaRPr lang="nl-NL" sz="1350" kern="0">
              <a:solidFill>
                <a:prstClr val="white"/>
              </a:solidFill>
              <a:latin typeface="Calibri" panose="020F0502020204030204"/>
            </a:endParaRPr>
          </a:p>
        </p:txBody>
      </p:sp>
      <p:sp>
        <p:nvSpPr>
          <p:cNvPr id="118" name="Pijl: punthaak 22">
            <a:extLst>
              <a:ext uri="{FF2B5EF4-FFF2-40B4-BE49-F238E27FC236}">
                <a16:creationId xmlns:a16="http://schemas.microsoft.com/office/drawing/2014/main" id="{F635A851-E98D-4F7D-AB97-2C663465C92D}"/>
              </a:ext>
            </a:extLst>
          </p:cNvPr>
          <p:cNvSpPr/>
          <p:nvPr/>
        </p:nvSpPr>
        <p:spPr>
          <a:xfrm>
            <a:off x="5180333" y="2725885"/>
            <a:ext cx="1302335" cy="185166"/>
          </a:xfrm>
          <a:prstGeom prst="chevron">
            <a:avLst/>
          </a:prstGeom>
          <a:solidFill>
            <a:sysClr val="window" lastClr="FFFFFF">
              <a:lumMod val="50000"/>
            </a:sysClr>
          </a:solidFill>
          <a:ln w="12700" cap="flat" cmpd="sng" algn="ctr">
            <a:noFill/>
            <a:prstDash val="solid"/>
            <a:miter lim="800000"/>
          </a:ln>
          <a:effectLst/>
        </p:spPr>
        <p:txBody>
          <a:bodyPr lIns="68580" tIns="34290" rIns="68580" bIns="34290" rtlCol="0" anchor="ctr"/>
          <a:lstStyle/>
          <a:p>
            <a:pPr algn="ctr" defTabSz="685783">
              <a:defRPr/>
            </a:pPr>
            <a:r>
              <a:rPr lang="en-GB" sz="675" b="1">
                <a:solidFill>
                  <a:prstClr val="white"/>
                </a:solidFill>
                <a:latin typeface="Arial"/>
                <a:cs typeface="Arial"/>
              </a:rPr>
              <a:t>Deployment</a:t>
            </a:r>
          </a:p>
          <a:p>
            <a:pPr algn="ctr" defTabSz="685783">
              <a:defRPr/>
            </a:pPr>
            <a:r>
              <a:rPr lang="en-GB" sz="450" b="1">
                <a:solidFill>
                  <a:prstClr val="white"/>
                </a:solidFill>
                <a:latin typeface="Arial"/>
                <a:cs typeface="Arial"/>
              </a:rPr>
              <a:t>Transition &amp; Go Live</a:t>
            </a:r>
          </a:p>
        </p:txBody>
      </p:sp>
      <p:sp>
        <p:nvSpPr>
          <p:cNvPr id="119" name="Pijl: punthaak 26">
            <a:extLst>
              <a:ext uri="{FF2B5EF4-FFF2-40B4-BE49-F238E27FC236}">
                <a16:creationId xmlns:a16="http://schemas.microsoft.com/office/drawing/2014/main" id="{19A56530-6DB0-406E-B464-A7ECCB1D6149}"/>
              </a:ext>
            </a:extLst>
          </p:cNvPr>
          <p:cNvSpPr/>
          <p:nvPr/>
        </p:nvSpPr>
        <p:spPr>
          <a:xfrm>
            <a:off x="6562945" y="2725885"/>
            <a:ext cx="843293" cy="89154"/>
          </a:xfrm>
          <a:prstGeom prst="chevron">
            <a:avLst/>
          </a:prstGeom>
          <a:solidFill>
            <a:srgbClr val="7F7F7F"/>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After care</a:t>
            </a:r>
          </a:p>
        </p:txBody>
      </p:sp>
      <p:sp>
        <p:nvSpPr>
          <p:cNvPr id="120" name="Pijl: punthaak 26">
            <a:extLst>
              <a:ext uri="{FF2B5EF4-FFF2-40B4-BE49-F238E27FC236}">
                <a16:creationId xmlns:a16="http://schemas.microsoft.com/office/drawing/2014/main" id="{B4EA1998-7A30-4F31-8555-F7CE84E682C9}"/>
              </a:ext>
            </a:extLst>
          </p:cNvPr>
          <p:cNvSpPr/>
          <p:nvPr/>
        </p:nvSpPr>
        <p:spPr>
          <a:xfrm>
            <a:off x="6564279" y="2821897"/>
            <a:ext cx="841021" cy="89154"/>
          </a:xfrm>
          <a:prstGeom prst="chevron">
            <a:avLst/>
          </a:prstGeom>
          <a:solidFill>
            <a:sysClr val="window" lastClr="FFFFFF">
              <a:lumMod val="50000"/>
              <a:alpha val="50000"/>
            </a:sysClr>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Management</a:t>
            </a:r>
          </a:p>
        </p:txBody>
      </p:sp>
      <p:sp>
        <p:nvSpPr>
          <p:cNvPr id="121" name="Pijl: punthaak 120">
            <a:extLst>
              <a:ext uri="{FF2B5EF4-FFF2-40B4-BE49-F238E27FC236}">
                <a16:creationId xmlns:a16="http://schemas.microsoft.com/office/drawing/2014/main" id="{B4E36513-F25C-41C2-8BC1-6C8921DBD434}"/>
              </a:ext>
            </a:extLst>
          </p:cNvPr>
          <p:cNvSpPr/>
          <p:nvPr/>
        </p:nvSpPr>
        <p:spPr>
          <a:xfrm>
            <a:off x="4902466" y="2038706"/>
            <a:ext cx="827560" cy="137556"/>
          </a:xfrm>
          <a:prstGeom prst="chevron">
            <a:avLst/>
          </a:prstGeom>
          <a:solidFill>
            <a:schemeClr val="accent2"/>
          </a:solidFill>
          <a:ln w="12700" cap="flat" cmpd="sng" algn="ctr">
            <a:noFill/>
            <a:prstDash val="solid"/>
            <a:miter lim="800000"/>
          </a:ln>
          <a:effectLst/>
        </p:spPr>
        <p:txBody>
          <a:bodyPr rtlCol="0" anchor="ctr"/>
          <a:lstStyle/>
          <a:p>
            <a:pPr algn="ctr" defTabSz="685783"/>
            <a:r>
              <a:rPr lang="en-GB" sz="600" b="1">
                <a:solidFill>
                  <a:prstClr val="white"/>
                </a:solidFill>
                <a:latin typeface="Arial" panose="020B0604020202020204" pitchFamily="34" charset="0"/>
                <a:cs typeface="Arial" panose="020B0604020202020204" pitchFamily="34" charset="0"/>
              </a:rPr>
              <a:t>PI-21.4</a:t>
            </a:r>
          </a:p>
        </p:txBody>
      </p:sp>
      <p:sp>
        <p:nvSpPr>
          <p:cNvPr id="122" name="Pijl: punthaak 26">
            <a:extLst>
              <a:ext uri="{FF2B5EF4-FFF2-40B4-BE49-F238E27FC236}">
                <a16:creationId xmlns:a16="http://schemas.microsoft.com/office/drawing/2014/main" id="{D75E58B1-A56A-4693-84EA-E7A615F1C1F8}"/>
              </a:ext>
            </a:extLst>
          </p:cNvPr>
          <p:cNvSpPr/>
          <p:nvPr/>
        </p:nvSpPr>
        <p:spPr>
          <a:xfrm>
            <a:off x="5778769" y="2043637"/>
            <a:ext cx="827560" cy="127695"/>
          </a:xfrm>
          <a:prstGeom prst="chevron">
            <a:avLst/>
          </a:prstGeom>
          <a:solidFill>
            <a:schemeClr val="accent2">
              <a:lumMod val="60000"/>
              <a:lumOff val="40000"/>
            </a:schemeClr>
          </a:solidFill>
          <a:ln w="12700" cap="flat" cmpd="sng" algn="ctr">
            <a:noFill/>
            <a:prstDash val="solid"/>
            <a:miter lim="800000"/>
          </a:ln>
          <a:effectLst/>
        </p:spPr>
        <p:txBody>
          <a:bodyPr rtlCol="0" anchor="ctr"/>
          <a:lstStyle/>
          <a:p>
            <a:pPr algn="ctr" defTabSz="685783"/>
            <a:r>
              <a:rPr lang="en-GB" sz="600" b="1">
                <a:solidFill>
                  <a:prstClr val="white"/>
                </a:solidFill>
                <a:latin typeface="Arial" panose="020B0604020202020204" pitchFamily="34" charset="0"/>
                <a:cs typeface="Arial" panose="020B0604020202020204" pitchFamily="34" charset="0"/>
              </a:rPr>
              <a:t>PI-22.1</a:t>
            </a:r>
          </a:p>
        </p:txBody>
      </p:sp>
      <p:sp>
        <p:nvSpPr>
          <p:cNvPr id="123" name="Pijl: punthaak 26">
            <a:extLst>
              <a:ext uri="{FF2B5EF4-FFF2-40B4-BE49-F238E27FC236}">
                <a16:creationId xmlns:a16="http://schemas.microsoft.com/office/drawing/2014/main" id="{A5618E8B-424C-432E-AB67-A11E4F627999}"/>
              </a:ext>
            </a:extLst>
          </p:cNvPr>
          <p:cNvSpPr/>
          <p:nvPr/>
        </p:nvSpPr>
        <p:spPr>
          <a:xfrm>
            <a:off x="6655072" y="2043638"/>
            <a:ext cx="827560" cy="127694"/>
          </a:xfrm>
          <a:prstGeom prst="chevron">
            <a:avLst/>
          </a:prstGeom>
          <a:solidFill>
            <a:schemeClr val="accent2">
              <a:lumMod val="60000"/>
              <a:lumOff val="40000"/>
            </a:schemeClr>
          </a:solidFill>
          <a:ln w="12700" cap="flat" cmpd="sng" algn="ctr">
            <a:noFill/>
            <a:prstDash val="solid"/>
            <a:miter lim="800000"/>
          </a:ln>
          <a:effectLst/>
        </p:spPr>
        <p:txBody>
          <a:bodyPr rtlCol="0" anchor="ctr"/>
          <a:lstStyle/>
          <a:p>
            <a:pPr algn="ctr" defTabSz="685783"/>
            <a:r>
              <a:rPr lang="en-GB" sz="600" b="1">
                <a:solidFill>
                  <a:prstClr val="white"/>
                </a:solidFill>
                <a:latin typeface="Arial" panose="020B0604020202020204" pitchFamily="34" charset="0"/>
                <a:cs typeface="Arial" panose="020B0604020202020204" pitchFamily="34" charset="0"/>
              </a:rPr>
              <a:t>PI-22.2</a:t>
            </a:r>
          </a:p>
        </p:txBody>
      </p:sp>
      <p:sp>
        <p:nvSpPr>
          <p:cNvPr id="124" name="Rectangle 45">
            <a:extLst>
              <a:ext uri="{FF2B5EF4-FFF2-40B4-BE49-F238E27FC236}">
                <a16:creationId xmlns:a16="http://schemas.microsoft.com/office/drawing/2014/main" id="{505249A4-4750-497B-831F-BCC39DAA0F9A}"/>
              </a:ext>
            </a:extLst>
          </p:cNvPr>
          <p:cNvSpPr/>
          <p:nvPr/>
        </p:nvSpPr>
        <p:spPr>
          <a:xfrm>
            <a:off x="2274401" y="1783787"/>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‘21</a:t>
            </a:r>
          </a:p>
        </p:txBody>
      </p:sp>
      <p:sp>
        <p:nvSpPr>
          <p:cNvPr id="125" name="Rectangle 46">
            <a:extLst>
              <a:ext uri="{FF2B5EF4-FFF2-40B4-BE49-F238E27FC236}">
                <a16:creationId xmlns:a16="http://schemas.microsoft.com/office/drawing/2014/main" id="{2342168A-9D06-4A62-8DBA-1D1F9975781D}"/>
              </a:ext>
            </a:extLst>
          </p:cNvPr>
          <p:cNvSpPr/>
          <p:nvPr/>
        </p:nvSpPr>
        <p:spPr>
          <a:xfrm>
            <a:off x="3150535" y="1783787"/>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‘21</a:t>
            </a:r>
          </a:p>
        </p:txBody>
      </p:sp>
      <p:sp>
        <p:nvSpPr>
          <p:cNvPr id="126" name="Rectangle 47">
            <a:extLst>
              <a:ext uri="{FF2B5EF4-FFF2-40B4-BE49-F238E27FC236}">
                <a16:creationId xmlns:a16="http://schemas.microsoft.com/office/drawing/2014/main" id="{E4E856E7-3A26-41D7-B2CF-E0CBA6676824}"/>
              </a:ext>
            </a:extLst>
          </p:cNvPr>
          <p:cNvSpPr/>
          <p:nvPr/>
        </p:nvSpPr>
        <p:spPr>
          <a:xfrm>
            <a:off x="4026670" y="1783787"/>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Q3 '21</a:t>
            </a:r>
          </a:p>
        </p:txBody>
      </p:sp>
      <p:sp>
        <p:nvSpPr>
          <p:cNvPr id="127" name="Rectangle 48">
            <a:extLst>
              <a:ext uri="{FF2B5EF4-FFF2-40B4-BE49-F238E27FC236}">
                <a16:creationId xmlns:a16="http://schemas.microsoft.com/office/drawing/2014/main" id="{F0B43C0E-AF94-4E80-BC8E-F266DA98CB05}"/>
              </a:ext>
            </a:extLst>
          </p:cNvPr>
          <p:cNvSpPr/>
          <p:nvPr/>
        </p:nvSpPr>
        <p:spPr>
          <a:xfrm>
            <a:off x="4902804" y="1783787"/>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Q4 '21</a:t>
            </a:r>
          </a:p>
        </p:txBody>
      </p:sp>
      <p:sp>
        <p:nvSpPr>
          <p:cNvPr id="128" name="Rectangle 49">
            <a:extLst>
              <a:ext uri="{FF2B5EF4-FFF2-40B4-BE49-F238E27FC236}">
                <a16:creationId xmlns:a16="http://schemas.microsoft.com/office/drawing/2014/main" id="{BCF9B5A1-4EFE-4255-A592-44C758225336}"/>
              </a:ext>
            </a:extLst>
          </p:cNvPr>
          <p:cNvSpPr/>
          <p:nvPr/>
        </p:nvSpPr>
        <p:spPr>
          <a:xfrm>
            <a:off x="5778938" y="1783787"/>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‘22</a:t>
            </a:r>
          </a:p>
        </p:txBody>
      </p:sp>
      <p:sp>
        <p:nvSpPr>
          <p:cNvPr id="129" name="Rectangle 50">
            <a:extLst>
              <a:ext uri="{FF2B5EF4-FFF2-40B4-BE49-F238E27FC236}">
                <a16:creationId xmlns:a16="http://schemas.microsoft.com/office/drawing/2014/main" id="{83EB4955-BCA2-4E32-9E4C-44992A9B4ACB}"/>
              </a:ext>
            </a:extLst>
          </p:cNvPr>
          <p:cNvSpPr/>
          <p:nvPr/>
        </p:nvSpPr>
        <p:spPr>
          <a:xfrm>
            <a:off x="6655072" y="1783787"/>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‘22</a:t>
            </a:r>
          </a:p>
        </p:txBody>
      </p:sp>
      <p:sp>
        <p:nvSpPr>
          <p:cNvPr id="130" name="Rectangle 72">
            <a:extLst>
              <a:ext uri="{FF2B5EF4-FFF2-40B4-BE49-F238E27FC236}">
                <a16:creationId xmlns:a16="http://schemas.microsoft.com/office/drawing/2014/main" id="{845DC22D-F275-4AF1-988D-A13CAF2A2415}"/>
              </a:ext>
            </a:extLst>
          </p:cNvPr>
          <p:cNvSpPr/>
          <p:nvPr/>
        </p:nvSpPr>
        <p:spPr>
          <a:xfrm>
            <a:off x="1046173" y="2004613"/>
            <a:ext cx="754380" cy="2057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a:solidFill>
                  <a:prstClr val="white"/>
                </a:solidFill>
                <a:latin typeface="Arial"/>
                <a:cs typeface="Arial"/>
              </a:rPr>
              <a:t>Program Incr.</a:t>
            </a:r>
          </a:p>
        </p:txBody>
      </p:sp>
      <p:sp>
        <p:nvSpPr>
          <p:cNvPr id="131" name="Rectangle 73">
            <a:extLst>
              <a:ext uri="{FF2B5EF4-FFF2-40B4-BE49-F238E27FC236}">
                <a16:creationId xmlns:a16="http://schemas.microsoft.com/office/drawing/2014/main" id="{7911E8FE-F609-412B-908D-8241A4414163}"/>
              </a:ext>
            </a:extLst>
          </p:cNvPr>
          <p:cNvSpPr/>
          <p:nvPr/>
        </p:nvSpPr>
        <p:spPr>
          <a:xfrm>
            <a:off x="1046173" y="1754127"/>
            <a:ext cx="754380" cy="1976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a:solidFill>
                  <a:prstClr val="white"/>
                </a:solidFill>
                <a:latin typeface="Arial"/>
                <a:cs typeface="Arial"/>
              </a:rPr>
              <a:t>Quarter</a:t>
            </a:r>
          </a:p>
        </p:txBody>
      </p:sp>
      <p:sp>
        <p:nvSpPr>
          <p:cNvPr id="132" name="Rectangle 118">
            <a:extLst>
              <a:ext uri="{FF2B5EF4-FFF2-40B4-BE49-F238E27FC236}">
                <a16:creationId xmlns:a16="http://schemas.microsoft.com/office/drawing/2014/main" id="{4F56D0CE-DD0A-4E8B-B3D3-30411283D90F}"/>
              </a:ext>
            </a:extLst>
          </p:cNvPr>
          <p:cNvSpPr/>
          <p:nvPr/>
        </p:nvSpPr>
        <p:spPr>
          <a:xfrm>
            <a:off x="1046173" y="2253115"/>
            <a:ext cx="754380" cy="38097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a:solidFill>
                  <a:prstClr val="white"/>
                </a:solidFill>
                <a:latin typeface="Arial"/>
                <a:cs typeface="Arial"/>
              </a:rPr>
              <a:t>NEDU</a:t>
            </a:r>
          </a:p>
        </p:txBody>
      </p:sp>
      <p:sp>
        <p:nvSpPr>
          <p:cNvPr id="133" name="Rectangle 119">
            <a:extLst>
              <a:ext uri="{FF2B5EF4-FFF2-40B4-BE49-F238E27FC236}">
                <a16:creationId xmlns:a16="http://schemas.microsoft.com/office/drawing/2014/main" id="{0892C850-FF7F-40B2-9E2B-C6F5789AE286}"/>
              </a:ext>
            </a:extLst>
          </p:cNvPr>
          <p:cNvSpPr/>
          <p:nvPr/>
        </p:nvSpPr>
        <p:spPr>
          <a:xfrm>
            <a:off x="1046173" y="2669231"/>
            <a:ext cx="754380" cy="64895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a:solidFill>
                  <a:prstClr val="white"/>
                </a:solidFill>
                <a:latin typeface="Arial"/>
                <a:cs typeface="Arial"/>
              </a:rPr>
              <a:t>EDSN</a:t>
            </a:r>
          </a:p>
        </p:txBody>
      </p:sp>
      <p:sp>
        <p:nvSpPr>
          <p:cNvPr id="134" name="TextBox 126">
            <a:extLst>
              <a:ext uri="{FF2B5EF4-FFF2-40B4-BE49-F238E27FC236}">
                <a16:creationId xmlns:a16="http://schemas.microsoft.com/office/drawing/2014/main" id="{B1FCCBAA-9C0D-44FE-A397-30F1322702BF}"/>
              </a:ext>
            </a:extLst>
          </p:cNvPr>
          <p:cNvSpPr txBox="1"/>
          <p:nvPr/>
        </p:nvSpPr>
        <p:spPr>
          <a:xfrm>
            <a:off x="3037962" y="3005530"/>
            <a:ext cx="602570"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 Int. MMC hub</a:t>
            </a:r>
          </a:p>
          <a:p>
            <a:pPr algn="ctr" defTabSz="685783">
              <a:defRPr/>
            </a:pPr>
            <a:r>
              <a:rPr lang="en-GB" sz="600">
                <a:solidFill>
                  <a:prstClr val="black"/>
                </a:solidFill>
                <a:cs typeface="Calibri"/>
              </a:rPr>
              <a:t>April ’21</a:t>
            </a:r>
          </a:p>
        </p:txBody>
      </p:sp>
      <p:sp>
        <p:nvSpPr>
          <p:cNvPr id="135" name="Rechthoek: afgeronde hoeken 14">
            <a:extLst>
              <a:ext uri="{FF2B5EF4-FFF2-40B4-BE49-F238E27FC236}">
                <a16:creationId xmlns:a16="http://schemas.microsoft.com/office/drawing/2014/main" id="{76D9AB2B-1A1E-4A21-9FD6-4DED8575E7B0}"/>
              </a:ext>
            </a:extLst>
          </p:cNvPr>
          <p:cNvSpPr/>
          <p:nvPr/>
        </p:nvSpPr>
        <p:spPr>
          <a:xfrm>
            <a:off x="983771" y="3379326"/>
            <a:ext cx="8520650" cy="1648052"/>
          </a:xfrm>
          <a:prstGeom prst="roundRect">
            <a:avLst>
              <a:gd name="adj" fmla="val 1643"/>
            </a:avLst>
          </a:prstGeom>
          <a:no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36" name="Rectangle 105">
            <a:extLst>
              <a:ext uri="{FF2B5EF4-FFF2-40B4-BE49-F238E27FC236}">
                <a16:creationId xmlns:a16="http://schemas.microsoft.com/office/drawing/2014/main" id="{31F3103B-955E-4D2E-8562-90EE85A81F65}"/>
              </a:ext>
            </a:extLst>
          </p:cNvPr>
          <p:cNvSpPr/>
          <p:nvPr/>
        </p:nvSpPr>
        <p:spPr>
          <a:xfrm>
            <a:off x="1040843" y="3376705"/>
            <a:ext cx="754380" cy="165329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a:solidFill>
                  <a:prstClr val="white"/>
                </a:solidFill>
                <a:latin typeface="Arial"/>
                <a:cs typeface="Arial"/>
              </a:rPr>
              <a:t>TEST</a:t>
            </a:r>
          </a:p>
        </p:txBody>
      </p:sp>
      <p:sp>
        <p:nvSpPr>
          <p:cNvPr id="137" name="Pijl: punthaak 22">
            <a:extLst>
              <a:ext uri="{FF2B5EF4-FFF2-40B4-BE49-F238E27FC236}">
                <a16:creationId xmlns:a16="http://schemas.microsoft.com/office/drawing/2014/main" id="{B2807293-8E95-40B7-A9BF-4884BD380924}"/>
              </a:ext>
            </a:extLst>
          </p:cNvPr>
          <p:cNvSpPr/>
          <p:nvPr/>
        </p:nvSpPr>
        <p:spPr>
          <a:xfrm>
            <a:off x="4532465" y="4374145"/>
            <a:ext cx="667444" cy="13716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685783">
              <a:defRPr/>
            </a:pPr>
            <a:endParaRPr lang="nl-NL" sz="600" b="1" kern="0">
              <a:solidFill>
                <a:prstClr val="white"/>
              </a:solidFill>
              <a:latin typeface="Arial" panose="020B0604020202020204" pitchFamily="34" charset="0"/>
              <a:cs typeface="Arial" panose="020B0604020202020204" pitchFamily="34" charset="0"/>
            </a:endParaRPr>
          </a:p>
        </p:txBody>
      </p:sp>
      <p:sp>
        <p:nvSpPr>
          <p:cNvPr id="138" name="Pijl: punthaak 22">
            <a:extLst>
              <a:ext uri="{FF2B5EF4-FFF2-40B4-BE49-F238E27FC236}">
                <a16:creationId xmlns:a16="http://schemas.microsoft.com/office/drawing/2014/main" id="{6169C16C-9796-4CDB-8E43-212600C19A13}"/>
              </a:ext>
            </a:extLst>
          </p:cNvPr>
          <p:cNvSpPr/>
          <p:nvPr/>
        </p:nvSpPr>
        <p:spPr>
          <a:xfrm>
            <a:off x="5347258" y="4569171"/>
            <a:ext cx="431512" cy="137160"/>
          </a:xfrm>
          <a:prstGeom prst="chevron">
            <a:avLst>
              <a:gd name="adj" fmla="val 30825"/>
            </a:avLst>
          </a:prstGeom>
          <a:solidFill>
            <a:srgbClr val="06B27C"/>
          </a:solidFill>
          <a:ln w="12700" cap="flat" cmpd="sng" algn="ctr">
            <a:noFill/>
            <a:prstDash val="solid"/>
            <a:miter lim="800000"/>
          </a:ln>
          <a:effectLst/>
        </p:spPr>
        <p:txBody>
          <a:bodyPr rtlCol="0" anchor="ctr"/>
          <a:lstStyle/>
          <a:p>
            <a:pPr algn="ctr" defTabSz="685783">
              <a:defRPr/>
            </a:pPr>
            <a:endParaRPr lang="nl-NL" sz="600" b="1" kern="0">
              <a:solidFill>
                <a:prstClr val="white"/>
              </a:solidFill>
              <a:latin typeface="Arial" panose="020B0604020202020204" pitchFamily="34" charset="0"/>
              <a:cs typeface="Arial" panose="020B0604020202020204" pitchFamily="34" charset="0"/>
            </a:endParaRPr>
          </a:p>
        </p:txBody>
      </p:sp>
      <p:sp>
        <p:nvSpPr>
          <p:cNvPr id="139" name="Pijl: punthaak 22">
            <a:extLst>
              <a:ext uri="{FF2B5EF4-FFF2-40B4-BE49-F238E27FC236}">
                <a16:creationId xmlns:a16="http://schemas.microsoft.com/office/drawing/2014/main" id="{58FA21C1-7A7E-4493-B3C6-3DD3C9F27C68}"/>
              </a:ext>
            </a:extLst>
          </p:cNvPr>
          <p:cNvSpPr/>
          <p:nvPr/>
        </p:nvSpPr>
        <p:spPr>
          <a:xfrm>
            <a:off x="5782142" y="4748917"/>
            <a:ext cx="653855" cy="137160"/>
          </a:xfrm>
          <a:prstGeom prst="chevron">
            <a:avLst>
              <a:gd name="adj" fmla="val 41666"/>
            </a:avLst>
          </a:prstGeom>
          <a:solidFill>
            <a:srgbClr val="06B27C"/>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GAT</a:t>
            </a:r>
          </a:p>
        </p:txBody>
      </p:sp>
      <p:sp>
        <p:nvSpPr>
          <p:cNvPr id="140" name="Isosceles Triangle 143">
            <a:extLst>
              <a:ext uri="{FF2B5EF4-FFF2-40B4-BE49-F238E27FC236}">
                <a16:creationId xmlns:a16="http://schemas.microsoft.com/office/drawing/2014/main" id="{F9B426FA-F153-48E4-92AF-F33E51B660D9}"/>
              </a:ext>
            </a:extLst>
          </p:cNvPr>
          <p:cNvSpPr/>
          <p:nvPr/>
        </p:nvSpPr>
        <p:spPr>
          <a:xfrm>
            <a:off x="5130928" y="2941112"/>
            <a:ext cx="137160" cy="6858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685783"/>
            <a:endParaRPr lang="nl-NL" sz="1350" kern="0">
              <a:solidFill>
                <a:prstClr val="white"/>
              </a:solidFill>
              <a:latin typeface="Calibri" panose="020F0502020204030204"/>
            </a:endParaRPr>
          </a:p>
        </p:txBody>
      </p:sp>
      <p:sp>
        <p:nvSpPr>
          <p:cNvPr id="141" name="TextBox 144">
            <a:extLst>
              <a:ext uri="{FF2B5EF4-FFF2-40B4-BE49-F238E27FC236}">
                <a16:creationId xmlns:a16="http://schemas.microsoft.com/office/drawing/2014/main" id="{83DF4842-D0D6-4F1D-8F6E-7C0969E4E5E1}"/>
              </a:ext>
            </a:extLst>
          </p:cNvPr>
          <p:cNvSpPr txBox="1"/>
          <p:nvPr/>
        </p:nvSpPr>
        <p:spPr>
          <a:xfrm>
            <a:off x="4722482" y="3005530"/>
            <a:ext cx="620504" cy="253916"/>
          </a:xfrm>
          <a:prstGeom prst="rect">
            <a:avLst/>
          </a:prstGeom>
          <a:noFill/>
        </p:spPr>
        <p:txBody>
          <a:bodyPr wrap="square" lIns="68580" tIns="34290" rIns="68580" bIns="34290" rtlCol="0" anchor="t">
            <a:spAutoFit/>
          </a:bodyPr>
          <a:lstStyle/>
          <a:p>
            <a:pPr algn="r" defTabSz="685783">
              <a:defRPr/>
            </a:pPr>
            <a:r>
              <a:rPr lang="en-GB" sz="600" b="1" dirty="0">
                <a:solidFill>
                  <a:prstClr val="black"/>
                </a:solidFill>
                <a:cs typeface="Calibri"/>
              </a:rPr>
              <a:t>End RNBAT</a:t>
            </a:r>
          </a:p>
          <a:p>
            <a:pPr algn="r" defTabSz="685783">
              <a:defRPr/>
            </a:pPr>
            <a:r>
              <a:rPr lang="en-GB" sz="600" dirty="0">
                <a:solidFill>
                  <a:prstClr val="black"/>
                </a:solidFill>
                <a:cs typeface="Calibri"/>
              </a:rPr>
              <a:t>26 Nov. ’21</a:t>
            </a:r>
          </a:p>
        </p:txBody>
      </p:sp>
      <p:sp>
        <p:nvSpPr>
          <p:cNvPr id="142" name="Ovaal 28">
            <a:extLst>
              <a:ext uri="{FF2B5EF4-FFF2-40B4-BE49-F238E27FC236}">
                <a16:creationId xmlns:a16="http://schemas.microsoft.com/office/drawing/2014/main" id="{51A58F74-AA6D-418C-B650-0CFB72119B40}"/>
              </a:ext>
            </a:extLst>
          </p:cNvPr>
          <p:cNvSpPr/>
          <p:nvPr/>
        </p:nvSpPr>
        <p:spPr>
          <a:xfrm>
            <a:off x="1909542" y="3828569"/>
            <a:ext cx="137160" cy="137160"/>
          </a:xfrm>
          <a:prstGeom prst="ellipse">
            <a:avLst/>
          </a:prstGeom>
          <a:solidFill>
            <a:srgbClr val="69A0BF"/>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1</a:t>
            </a:r>
          </a:p>
        </p:txBody>
      </p:sp>
      <p:sp>
        <p:nvSpPr>
          <p:cNvPr id="143" name="Ovaal 28">
            <a:extLst>
              <a:ext uri="{FF2B5EF4-FFF2-40B4-BE49-F238E27FC236}">
                <a16:creationId xmlns:a16="http://schemas.microsoft.com/office/drawing/2014/main" id="{4B79338D-F434-4B90-924B-C0367F1BF6DD}"/>
              </a:ext>
            </a:extLst>
          </p:cNvPr>
          <p:cNvSpPr/>
          <p:nvPr/>
        </p:nvSpPr>
        <p:spPr>
          <a:xfrm>
            <a:off x="1909542" y="4001452"/>
            <a:ext cx="137160" cy="137160"/>
          </a:xfrm>
          <a:prstGeom prst="ellipse">
            <a:avLst/>
          </a:prstGeom>
          <a:solidFill>
            <a:srgbClr val="69A0BF"/>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2</a:t>
            </a:r>
          </a:p>
        </p:txBody>
      </p:sp>
      <p:sp>
        <p:nvSpPr>
          <p:cNvPr id="144" name="Ovaal 28">
            <a:extLst>
              <a:ext uri="{FF2B5EF4-FFF2-40B4-BE49-F238E27FC236}">
                <a16:creationId xmlns:a16="http://schemas.microsoft.com/office/drawing/2014/main" id="{6C416A66-1BD6-4602-A064-0414F9C34F0B}"/>
              </a:ext>
            </a:extLst>
          </p:cNvPr>
          <p:cNvSpPr/>
          <p:nvPr/>
        </p:nvSpPr>
        <p:spPr>
          <a:xfrm>
            <a:off x="5209478" y="4368115"/>
            <a:ext cx="137160" cy="13716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6</a:t>
            </a:r>
          </a:p>
        </p:txBody>
      </p:sp>
      <p:sp>
        <p:nvSpPr>
          <p:cNvPr id="145" name="Ovaal 28">
            <a:extLst>
              <a:ext uri="{FF2B5EF4-FFF2-40B4-BE49-F238E27FC236}">
                <a16:creationId xmlns:a16="http://schemas.microsoft.com/office/drawing/2014/main" id="{DF31C591-6159-4BE3-A77B-115AF59D5DB3}"/>
              </a:ext>
            </a:extLst>
          </p:cNvPr>
          <p:cNvSpPr/>
          <p:nvPr/>
        </p:nvSpPr>
        <p:spPr>
          <a:xfrm>
            <a:off x="5210097" y="4570809"/>
            <a:ext cx="137160" cy="137160"/>
          </a:xfrm>
          <a:prstGeom prst="ellipse">
            <a:avLst/>
          </a:prstGeom>
          <a:solidFill>
            <a:srgbClr val="06B27C"/>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7</a:t>
            </a:r>
          </a:p>
        </p:txBody>
      </p:sp>
      <p:sp>
        <p:nvSpPr>
          <p:cNvPr id="146" name="Ovaal 28">
            <a:extLst>
              <a:ext uri="{FF2B5EF4-FFF2-40B4-BE49-F238E27FC236}">
                <a16:creationId xmlns:a16="http://schemas.microsoft.com/office/drawing/2014/main" id="{B7165E34-13AE-48C5-93BF-B173BC898039}"/>
              </a:ext>
            </a:extLst>
          </p:cNvPr>
          <p:cNvSpPr/>
          <p:nvPr/>
        </p:nvSpPr>
        <p:spPr>
          <a:xfrm>
            <a:off x="5631615" y="4749679"/>
            <a:ext cx="137160" cy="137160"/>
          </a:xfrm>
          <a:prstGeom prst="ellipse">
            <a:avLst/>
          </a:prstGeom>
          <a:solidFill>
            <a:srgbClr val="06B27C"/>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8</a:t>
            </a:r>
          </a:p>
        </p:txBody>
      </p:sp>
      <p:cxnSp>
        <p:nvCxnSpPr>
          <p:cNvPr id="147" name="Rechte verbindingslijn 16">
            <a:extLst>
              <a:ext uri="{FF2B5EF4-FFF2-40B4-BE49-F238E27FC236}">
                <a16:creationId xmlns:a16="http://schemas.microsoft.com/office/drawing/2014/main" id="{A4AC448E-B970-4162-8745-9FC5AEEA5D62}"/>
              </a:ext>
            </a:extLst>
          </p:cNvPr>
          <p:cNvCxnSpPr>
            <a:cxnSpLocks/>
          </p:cNvCxnSpPr>
          <p:nvPr/>
        </p:nvCxnSpPr>
        <p:spPr>
          <a:xfrm flipV="1">
            <a:off x="3343176" y="1916442"/>
            <a:ext cx="0" cy="1039727"/>
          </a:xfrm>
          <a:prstGeom prst="line">
            <a:avLst/>
          </a:prstGeom>
          <a:noFill/>
          <a:ln w="12700" cap="flat" cmpd="sng" algn="ctr">
            <a:solidFill>
              <a:sysClr val="windowText" lastClr="000000"/>
            </a:solidFill>
            <a:prstDash val="sysDash"/>
            <a:miter lim="800000"/>
          </a:ln>
          <a:effectLst/>
        </p:spPr>
      </p:cxnSp>
      <p:cxnSp>
        <p:nvCxnSpPr>
          <p:cNvPr id="148" name="Rechte verbindingslijn 16">
            <a:extLst>
              <a:ext uri="{FF2B5EF4-FFF2-40B4-BE49-F238E27FC236}">
                <a16:creationId xmlns:a16="http://schemas.microsoft.com/office/drawing/2014/main" id="{9BE7AEEC-11F2-4F83-9C66-6DFEAD9D5874}"/>
              </a:ext>
            </a:extLst>
          </p:cNvPr>
          <p:cNvCxnSpPr>
            <a:cxnSpLocks/>
          </p:cNvCxnSpPr>
          <p:nvPr/>
        </p:nvCxnSpPr>
        <p:spPr>
          <a:xfrm flipV="1">
            <a:off x="4327975" y="1916440"/>
            <a:ext cx="4190" cy="2263140"/>
          </a:xfrm>
          <a:prstGeom prst="line">
            <a:avLst/>
          </a:prstGeom>
          <a:noFill/>
          <a:ln w="12700" cap="flat" cmpd="sng" algn="ctr">
            <a:solidFill>
              <a:sysClr val="windowText" lastClr="000000"/>
            </a:solidFill>
            <a:prstDash val="sysDash"/>
            <a:miter lim="800000"/>
          </a:ln>
          <a:effectLst/>
        </p:spPr>
      </p:cxnSp>
      <p:sp>
        <p:nvSpPr>
          <p:cNvPr id="149" name="Rechthoek: afgeronde hoeken 1">
            <a:extLst>
              <a:ext uri="{FF2B5EF4-FFF2-40B4-BE49-F238E27FC236}">
                <a16:creationId xmlns:a16="http://schemas.microsoft.com/office/drawing/2014/main" id="{ADE972AB-8587-4CDC-95BE-753784707AA2}"/>
              </a:ext>
            </a:extLst>
          </p:cNvPr>
          <p:cNvSpPr/>
          <p:nvPr/>
        </p:nvSpPr>
        <p:spPr>
          <a:xfrm>
            <a:off x="1886681" y="2294342"/>
            <a:ext cx="4935923" cy="299749"/>
          </a:xfrm>
          <a:prstGeom prst="roundRect">
            <a:avLst/>
          </a:prstGeom>
          <a:solidFill>
            <a:srgbClr val="FFC000"/>
          </a:solidFill>
          <a:ln w="12700" cap="flat" cmpd="sng" algn="ctr">
            <a:solidFill>
              <a:sysClr val="windowText" lastClr="000000"/>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50" name="Pijl: punthaak 22">
            <a:extLst>
              <a:ext uri="{FF2B5EF4-FFF2-40B4-BE49-F238E27FC236}">
                <a16:creationId xmlns:a16="http://schemas.microsoft.com/office/drawing/2014/main" id="{97340370-696C-4A02-9CFA-981460560ABF}"/>
              </a:ext>
            </a:extLst>
          </p:cNvPr>
          <p:cNvSpPr/>
          <p:nvPr/>
        </p:nvSpPr>
        <p:spPr>
          <a:xfrm>
            <a:off x="1994547" y="2335789"/>
            <a:ext cx="3352710" cy="219456"/>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en-GB" sz="675" b="1">
                <a:solidFill>
                  <a:prstClr val="white"/>
                </a:solidFill>
                <a:latin typeface="Arial" panose="020B0604020202020204" pitchFamily="34" charset="0"/>
                <a:cs typeface="Arial" panose="020B0604020202020204" pitchFamily="34" charset="0"/>
              </a:rPr>
              <a:t>Design, Construction and Testing</a:t>
            </a:r>
          </a:p>
        </p:txBody>
      </p:sp>
      <p:sp>
        <p:nvSpPr>
          <p:cNvPr id="151" name="Pijl: punthaak 22">
            <a:extLst>
              <a:ext uri="{FF2B5EF4-FFF2-40B4-BE49-F238E27FC236}">
                <a16:creationId xmlns:a16="http://schemas.microsoft.com/office/drawing/2014/main" id="{02442A2D-A480-41B3-9783-8D5CAF858B19}"/>
              </a:ext>
            </a:extLst>
          </p:cNvPr>
          <p:cNvSpPr/>
          <p:nvPr/>
        </p:nvSpPr>
        <p:spPr>
          <a:xfrm>
            <a:off x="1994547" y="2725885"/>
            <a:ext cx="3174356" cy="185166"/>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75" b="1">
                <a:solidFill>
                  <a:prstClr val="white"/>
                </a:solidFill>
                <a:latin typeface="Arial" panose="020B0604020202020204" pitchFamily="34" charset="0"/>
                <a:cs typeface="Arial" panose="020B0604020202020204" pitchFamily="34" charset="0"/>
              </a:rPr>
              <a:t>Design, Construction and Testing</a:t>
            </a:r>
          </a:p>
        </p:txBody>
      </p:sp>
      <p:sp>
        <p:nvSpPr>
          <p:cNvPr id="152" name="Pijl: punthaak 18">
            <a:extLst>
              <a:ext uri="{FF2B5EF4-FFF2-40B4-BE49-F238E27FC236}">
                <a16:creationId xmlns:a16="http://schemas.microsoft.com/office/drawing/2014/main" id="{341B4AD3-F6A1-47D1-A509-006E515328F3}"/>
              </a:ext>
            </a:extLst>
          </p:cNvPr>
          <p:cNvSpPr/>
          <p:nvPr/>
        </p:nvSpPr>
        <p:spPr>
          <a:xfrm>
            <a:off x="5376381" y="2335789"/>
            <a:ext cx="1106286" cy="10287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Acceptance</a:t>
            </a:r>
          </a:p>
        </p:txBody>
      </p:sp>
      <p:sp>
        <p:nvSpPr>
          <p:cNvPr id="153" name="Pijl: punthaak 18">
            <a:extLst>
              <a:ext uri="{FF2B5EF4-FFF2-40B4-BE49-F238E27FC236}">
                <a16:creationId xmlns:a16="http://schemas.microsoft.com/office/drawing/2014/main" id="{1F4CC001-F60C-4EA5-B1CA-AEA9C1C00C37}"/>
              </a:ext>
            </a:extLst>
          </p:cNvPr>
          <p:cNvSpPr/>
          <p:nvPr/>
        </p:nvSpPr>
        <p:spPr>
          <a:xfrm>
            <a:off x="5376381" y="2452375"/>
            <a:ext cx="1106286" cy="10287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Transition</a:t>
            </a:r>
          </a:p>
        </p:txBody>
      </p:sp>
      <p:sp>
        <p:nvSpPr>
          <p:cNvPr id="154" name="Pijl: punthaak 26">
            <a:extLst>
              <a:ext uri="{FF2B5EF4-FFF2-40B4-BE49-F238E27FC236}">
                <a16:creationId xmlns:a16="http://schemas.microsoft.com/office/drawing/2014/main" id="{88744028-F37B-4E97-9F1E-CEF925547E10}"/>
              </a:ext>
            </a:extLst>
          </p:cNvPr>
          <p:cNvSpPr/>
          <p:nvPr/>
        </p:nvSpPr>
        <p:spPr>
          <a:xfrm>
            <a:off x="4026163" y="2035631"/>
            <a:ext cx="827560" cy="143706"/>
          </a:xfrm>
          <a:prstGeom prst="chevron">
            <a:avLst/>
          </a:prstGeom>
          <a:solidFill>
            <a:schemeClr val="accent2"/>
          </a:solidFill>
          <a:ln w="12700" cap="flat" cmpd="sng" algn="ctr">
            <a:noFill/>
            <a:prstDash val="solid"/>
            <a:miter lim="800000"/>
          </a:ln>
          <a:effectLst/>
        </p:spPr>
        <p:txBody>
          <a:bodyPr rtlCol="0" anchor="ctr"/>
          <a:lstStyle/>
          <a:p>
            <a:pPr algn="ctr" defTabSz="685783"/>
            <a:r>
              <a:rPr lang="en-GB" sz="600" b="1">
                <a:solidFill>
                  <a:prstClr val="white"/>
                </a:solidFill>
                <a:latin typeface="Arial" panose="020B0604020202020204" pitchFamily="34" charset="0"/>
                <a:cs typeface="Arial" panose="020B0604020202020204" pitchFamily="34" charset="0"/>
              </a:rPr>
              <a:t>PI-21.3</a:t>
            </a:r>
          </a:p>
        </p:txBody>
      </p:sp>
      <p:sp>
        <p:nvSpPr>
          <p:cNvPr id="155" name="Pijl: punthaak 26">
            <a:extLst>
              <a:ext uri="{FF2B5EF4-FFF2-40B4-BE49-F238E27FC236}">
                <a16:creationId xmlns:a16="http://schemas.microsoft.com/office/drawing/2014/main" id="{5BE6F593-39C0-47BA-A912-E30370E7E64F}"/>
              </a:ext>
            </a:extLst>
          </p:cNvPr>
          <p:cNvSpPr/>
          <p:nvPr/>
        </p:nvSpPr>
        <p:spPr>
          <a:xfrm>
            <a:off x="2273557" y="2039123"/>
            <a:ext cx="827560" cy="136722"/>
          </a:xfrm>
          <a:prstGeom prst="chevron">
            <a:avLst/>
          </a:prstGeom>
          <a:solidFill>
            <a:schemeClr val="accent2"/>
          </a:solidFill>
          <a:ln w="12700" cap="flat" cmpd="sng" algn="ctr">
            <a:noFill/>
            <a:prstDash val="solid"/>
            <a:miter lim="800000"/>
          </a:ln>
          <a:effectLst/>
        </p:spPr>
        <p:txBody>
          <a:bodyPr rtlCol="0" anchor="ctr"/>
          <a:lstStyle/>
          <a:p>
            <a:pPr algn="ctr" defTabSz="685783"/>
            <a:r>
              <a:rPr lang="en-GB" sz="600" b="1">
                <a:solidFill>
                  <a:prstClr val="white"/>
                </a:solidFill>
                <a:latin typeface="Arial" panose="020B0604020202020204" pitchFamily="34" charset="0"/>
                <a:cs typeface="Arial" panose="020B0604020202020204" pitchFamily="34" charset="0"/>
              </a:rPr>
              <a:t>PI-21.1</a:t>
            </a:r>
          </a:p>
        </p:txBody>
      </p:sp>
      <p:sp>
        <p:nvSpPr>
          <p:cNvPr id="156" name="Rectangle 167">
            <a:extLst>
              <a:ext uri="{FF2B5EF4-FFF2-40B4-BE49-F238E27FC236}">
                <a16:creationId xmlns:a16="http://schemas.microsoft.com/office/drawing/2014/main" id="{DAC80701-4807-4151-93BE-7A753373C7BF}"/>
              </a:ext>
            </a:extLst>
          </p:cNvPr>
          <p:cNvSpPr/>
          <p:nvPr/>
        </p:nvSpPr>
        <p:spPr>
          <a:xfrm>
            <a:off x="5209478" y="3455128"/>
            <a:ext cx="1302312" cy="342900"/>
          </a:xfrm>
          <a:prstGeom prst="rect">
            <a:avLst/>
          </a:prstGeom>
          <a:solidFill>
            <a:srgbClr val="058960"/>
          </a:solidFill>
          <a:ln w="12700">
            <a:solidFill>
              <a:srgbClr val="05896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r>
              <a:rPr lang="en-GB" sz="675" b="1">
                <a:solidFill>
                  <a:prstClr val="white"/>
                </a:solidFill>
                <a:latin typeface="Arial"/>
                <a:cs typeface="Arial"/>
              </a:rPr>
              <a:t>Phase 4 | </a:t>
            </a:r>
          </a:p>
          <a:p>
            <a:pPr defTabSz="685783">
              <a:defRPr/>
            </a:pPr>
            <a:r>
              <a:rPr lang="en-GB" sz="675">
                <a:solidFill>
                  <a:prstClr val="white"/>
                </a:solidFill>
                <a:latin typeface="Arial"/>
                <a:cs typeface="Arial"/>
              </a:rPr>
              <a:t>Acceptance Market</a:t>
            </a:r>
          </a:p>
        </p:txBody>
      </p:sp>
      <p:sp>
        <p:nvSpPr>
          <p:cNvPr id="157" name="Isosceles Triangle 125">
            <a:extLst>
              <a:ext uri="{FF2B5EF4-FFF2-40B4-BE49-F238E27FC236}">
                <a16:creationId xmlns:a16="http://schemas.microsoft.com/office/drawing/2014/main" id="{A2CA45EB-A3F2-4B90-8C92-72B5DC549038}"/>
              </a:ext>
            </a:extLst>
          </p:cNvPr>
          <p:cNvSpPr/>
          <p:nvPr/>
        </p:nvSpPr>
        <p:spPr>
          <a:xfrm>
            <a:off x="3272271" y="2938196"/>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58" name="Rectangle 63">
            <a:extLst>
              <a:ext uri="{FF2B5EF4-FFF2-40B4-BE49-F238E27FC236}">
                <a16:creationId xmlns:a16="http://schemas.microsoft.com/office/drawing/2014/main" id="{2AC4C189-3025-482A-B48A-14B21622E08C}"/>
              </a:ext>
            </a:extLst>
          </p:cNvPr>
          <p:cNvSpPr/>
          <p:nvPr/>
        </p:nvSpPr>
        <p:spPr>
          <a:xfrm>
            <a:off x="4011557" y="3000045"/>
            <a:ext cx="452727" cy="295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endParaRPr lang="nl-NL" sz="1200" err="1"/>
          </a:p>
        </p:txBody>
      </p:sp>
      <p:sp>
        <p:nvSpPr>
          <p:cNvPr id="159" name="Pijl: punthaak 22">
            <a:extLst>
              <a:ext uri="{FF2B5EF4-FFF2-40B4-BE49-F238E27FC236}">
                <a16:creationId xmlns:a16="http://schemas.microsoft.com/office/drawing/2014/main" id="{21D18447-EB13-4DB3-9BC6-7FA08D505EAB}"/>
              </a:ext>
            </a:extLst>
          </p:cNvPr>
          <p:cNvSpPr/>
          <p:nvPr/>
        </p:nvSpPr>
        <p:spPr>
          <a:xfrm>
            <a:off x="1904490" y="3455129"/>
            <a:ext cx="2532543" cy="342900"/>
          </a:xfrm>
          <a:prstGeom prst="chevron">
            <a:avLst>
              <a:gd name="adj" fmla="val 26159"/>
            </a:avLst>
          </a:prstGeom>
          <a:solidFill>
            <a:srgbClr val="BEF4EF"/>
          </a:solidFill>
          <a:ln>
            <a:solidFill>
              <a:srgbClr val="1A9A8E"/>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defTabSz="685783"/>
            <a:endParaRPr lang="nl-NL" sz="675">
              <a:solidFill>
                <a:prstClr val="white"/>
              </a:solidFill>
              <a:latin typeface="Arial"/>
              <a:cs typeface="Arial"/>
            </a:endParaRPr>
          </a:p>
        </p:txBody>
      </p:sp>
      <p:sp>
        <p:nvSpPr>
          <p:cNvPr id="160" name="Rectangle 121">
            <a:extLst>
              <a:ext uri="{FF2B5EF4-FFF2-40B4-BE49-F238E27FC236}">
                <a16:creationId xmlns:a16="http://schemas.microsoft.com/office/drawing/2014/main" id="{E450DCDF-A3CF-4FA9-BDA7-F41C0F425B64}"/>
              </a:ext>
            </a:extLst>
          </p:cNvPr>
          <p:cNvSpPr/>
          <p:nvPr/>
        </p:nvSpPr>
        <p:spPr>
          <a:xfrm>
            <a:off x="2029614" y="3479121"/>
            <a:ext cx="2275606"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r>
              <a:rPr lang="en-GB" sz="675" b="1">
                <a:solidFill>
                  <a:prstClr val="white"/>
                </a:solidFill>
                <a:latin typeface="Arial"/>
                <a:cs typeface="Arial"/>
              </a:rPr>
              <a:t>Phase 1 </a:t>
            </a:r>
            <a:r>
              <a:rPr lang="en-GB" sz="675">
                <a:solidFill>
                  <a:prstClr val="white"/>
                </a:solidFill>
                <a:latin typeface="Arial"/>
                <a:cs typeface="Arial"/>
              </a:rPr>
              <a:t>| Acceptance User Stories</a:t>
            </a:r>
          </a:p>
        </p:txBody>
      </p:sp>
      <p:sp>
        <p:nvSpPr>
          <p:cNvPr id="161" name="Rectangle 138">
            <a:extLst>
              <a:ext uri="{FF2B5EF4-FFF2-40B4-BE49-F238E27FC236}">
                <a16:creationId xmlns:a16="http://schemas.microsoft.com/office/drawing/2014/main" id="{55AEABB9-04AB-4667-A844-0B8C086EA5F6}"/>
              </a:ext>
            </a:extLst>
          </p:cNvPr>
          <p:cNvSpPr/>
          <p:nvPr/>
        </p:nvSpPr>
        <p:spPr>
          <a:xfrm>
            <a:off x="2193428" y="3630702"/>
            <a:ext cx="2111792"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r>
              <a:rPr lang="en-GB" sz="675" b="1">
                <a:solidFill>
                  <a:prstClr val="white"/>
                </a:solidFill>
                <a:latin typeface="Arial"/>
                <a:cs typeface="Arial"/>
              </a:rPr>
              <a:t>Phase 2 </a:t>
            </a:r>
            <a:r>
              <a:rPr lang="en-GB" sz="675">
                <a:solidFill>
                  <a:prstClr val="white"/>
                </a:solidFill>
                <a:latin typeface="Arial"/>
                <a:cs typeface="Arial"/>
              </a:rPr>
              <a:t>| Acceptance Features</a:t>
            </a:r>
          </a:p>
        </p:txBody>
      </p:sp>
      <p:sp>
        <p:nvSpPr>
          <p:cNvPr id="162" name="Rectangle 139">
            <a:extLst>
              <a:ext uri="{FF2B5EF4-FFF2-40B4-BE49-F238E27FC236}">
                <a16:creationId xmlns:a16="http://schemas.microsoft.com/office/drawing/2014/main" id="{956C583C-90C9-42D1-B6FD-8DE4053319F1}"/>
              </a:ext>
            </a:extLst>
          </p:cNvPr>
          <p:cNvSpPr/>
          <p:nvPr/>
        </p:nvSpPr>
        <p:spPr>
          <a:xfrm>
            <a:off x="4327974" y="3455128"/>
            <a:ext cx="871934" cy="342900"/>
          </a:xfrm>
          <a:prstGeom prst="rect">
            <a:avLst/>
          </a:prstGeom>
          <a:solidFill>
            <a:srgbClr val="1A9A8E"/>
          </a:solidFill>
          <a:ln w="12700">
            <a:solidFill>
              <a:srgbClr val="1A9A8E"/>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685783">
              <a:defRPr/>
            </a:pPr>
            <a:r>
              <a:rPr lang="en-GB" sz="675" b="1">
                <a:solidFill>
                  <a:prstClr val="white"/>
                </a:solidFill>
                <a:latin typeface="Arial"/>
                <a:cs typeface="Arial"/>
              </a:rPr>
              <a:t>Phase 3 | </a:t>
            </a:r>
          </a:p>
          <a:p>
            <a:pPr defTabSz="685783">
              <a:defRPr/>
            </a:pPr>
            <a:r>
              <a:rPr lang="en-GB" sz="675">
                <a:solidFill>
                  <a:prstClr val="white"/>
                </a:solidFill>
                <a:latin typeface="Arial"/>
                <a:cs typeface="Arial"/>
              </a:rPr>
              <a:t>Acc. Epics</a:t>
            </a:r>
          </a:p>
        </p:txBody>
      </p:sp>
      <p:sp>
        <p:nvSpPr>
          <p:cNvPr id="163" name="TextBox 127">
            <a:extLst>
              <a:ext uri="{FF2B5EF4-FFF2-40B4-BE49-F238E27FC236}">
                <a16:creationId xmlns:a16="http://schemas.microsoft.com/office/drawing/2014/main" id="{44E658C0-7F43-462D-98D8-F598E15FC2C0}"/>
              </a:ext>
            </a:extLst>
          </p:cNvPr>
          <p:cNvSpPr txBox="1"/>
          <p:nvPr/>
        </p:nvSpPr>
        <p:spPr>
          <a:xfrm>
            <a:off x="4052402" y="3005530"/>
            <a:ext cx="549843"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Start Phase 3</a:t>
            </a:r>
          </a:p>
          <a:p>
            <a:pPr algn="ctr" defTabSz="685783">
              <a:defRPr/>
            </a:pPr>
            <a:r>
              <a:rPr lang="en-GB" sz="600">
                <a:solidFill>
                  <a:prstClr val="black"/>
                </a:solidFill>
                <a:cs typeface="Calibri"/>
              </a:rPr>
              <a:t>1 Aug. ’21</a:t>
            </a:r>
          </a:p>
        </p:txBody>
      </p:sp>
      <p:sp>
        <p:nvSpPr>
          <p:cNvPr id="164" name="Pijl: punthaak 22">
            <a:extLst>
              <a:ext uri="{FF2B5EF4-FFF2-40B4-BE49-F238E27FC236}">
                <a16:creationId xmlns:a16="http://schemas.microsoft.com/office/drawing/2014/main" id="{C97A1F3D-EF17-4F14-8020-357DB0C8CE02}"/>
              </a:ext>
            </a:extLst>
          </p:cNvPr>
          <p:cNvSpPr/>
          <p:nvPr/>
        </p:nvSpPr>
        <p:spPr>
          <a:xfrm>
            <a:off x="2051520" y="3828569"/>
            <a:ext cx="2047884" cy="137160"/>
          </a:xfrm>
          <a:prstGeom prst="chevron">
            <a:avLst/>
          </a:prstGeom>
          <a:solidFill>
            <a:srgbClr val="639DBD"/>
          </a:solidFill>
          <a:ln w="12700" cap="flat" cmpd="sng" algn="ctr">
            <a:noFill/>
            <a:prstDash val="solid"/>
            <a:miter lim="800000"/>
          </a:ln>
          <a:effectLst/>
        </p:spPr>
        <p:txBody>
          <a:bodyPr rtlCol="0" anchor="ctr"/>
          <a:lstStyle/>
          <a:p>
            <a:pPr defTabSz="685783">
              <a:defRPr/>
            </a:pPr>
            <a:r>
              <a:rPr lang="en-GB" sz="600" b="1">
                <a:solidFill>
                  <a:prstClr val="white"/>
                </a:solidFill>
                <a:latin typeface="Arial" panose="020B0604020202020204" pitchFamily="34" charset="0"/>
                <a:cs typeface="Arial" panose="020B0604020202020204" pitchFamily="34" charset="0"/>
              </a:rPr>
              <a:t>Scrum Test </a:t>
            </a:r>
            <a:r>
              <a:rPr lang="en-GB" sz="450">
                <a:solidFill>
                  <a:prstClr val="white"/>
                </a:solidFill>
                <a:latin typeface="Arial" panose="020B0604020202020204" pitchFamily="34" charset="0"/>
                <a:cs typeface="Arial" panose="020B0604020202020204" pitchFamily="34" charset="0"/>
              </a:rPr>
              <a:t>– Unit Test, FAT, Regression Test, ART</a:t>
            </a:r>
          </a:p>
        </p:txBody>
      </p:sp>
      <p:sp>
        <p:nvSpPr>
          <p:cNvPr id="165" name="Pijl: punthaak 22">
            <a:extLst>
              <a:ext uri="{FF2B5EF4-FFF2-40B4-BE49-F238E27FC236}">
                <a16:creationId xmlns:a16="http://schemas.microsoft.com/office/drawing/2014/main" id="{1B9AF6AA-A18E-40F9-8C32-62C2DFE7FF76}"/>
              </a:ext>
            </a:extLst>
          </p:cNvPr>
          <p:cNvSpPr/>
          <p:nvPr/>
        </p:nvSpPr>
        <p:spPr>
          <a:xfrm>
            <a:off x="2051520" y="4175697"/>
            <a:ext cx="3149039" cy="136595"/>
          </a:xfrm>
          <a:prstGeom prst="chevron">
            <a:avLst>
              <a:gd name="adj" fmla="val 26159"/>
            </a:avLst>
          </a:prstGeom>
          <a:solidFill>
            <a:srgbClr val="BEF4EF"/>
          </a:solidFill>
          <a:ln>
            <a:solidFill>
              <a:srgbClr val="21C4B6"/>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defTabSz="685783"/>
            <a:r>
              <a:rPr lang="en-GB" sz="600" b="1">
                <a:solidFill>
                  <a:schemeClr val="tx1">
                    <a:lumMod val="75000"/>
                    <a:lumOff val="25000"/>
                  </a:schemeClr>
                </a:solidFill>
                <a:latin typeface="Arial"/>
                <a:cs typeface="Arial"/>
              </a:rPr>
              <a:t>Management Test </a:t>
            </a:r>
            <a:r>
              <a:rPr lang="en-GB" sz="450">
                <a:solidFill>
                  <a:schemeClr val="tx1">
                    <a:lumMod val="75000"/>
                    <a:lumOff val="25000"/>
                  </a:schemeClr>
                </a:solidFill>
                <a:latin typeface="Arial"/>
                <a:cs typeface="Arial"/>
              </a:rPr>
              <a:t>– Performance, Security</a:t>
            </a:r>
          </a:p>
        </p:txBody>
      </p:sp>
      <p:sp>
        <p:nvSpPr>
          <p:cNvPr id="166" name="Pijl: punthaak 22">
            <a:extLst>
              <a:ext uri="{FF2B5EF4-FFF2-40B4-BE49-F238E27FC236}">
                <a16:creationId xmlns:a16="http://schemas.microsoft.com/office/drawing/2014/main" id="{1E26EB10-3A96-4F99-9055-A32A7F9F4ECC}"/>
              </a:ext>
            </a:extLst>
          </p:cNvPr>
          <p:cNvSpPr/>
          <p:nvPr/>
        </p:nvSpPr>
        <p:spPr>
          <a:xfrm>
            <a:off x="4231293" y="4175633"/>
            <a:ext cx="205740" cy="13716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685783">
              <a:defRPr/>
            </a:pPr>
            <a:endParaRPr lang="nl-NL" sz="525" b="1" kern="0">
              <a:solidFill>
                <a:prstClr val="white"/>
              </a:solidFill>
              <a:latin typeface="Arial" panose="020B0604020202020204" pitchFamily="34" charset="0"/>
              <a:cs typeface="Arial" panose="020B0604020202020204" pitchFamily="34" charset="0"/>
            </a:endParaRPr>
          </a:p>
        </p:txBody>
      </p:sp>
      <p:sp>
        <p:nvSpPr>
          <p:cNvPr id="167" name="Ovaal 28">
            <a:extLst>
              <a:ext uri="{FF2B5EF4-FFF2-40B4-BE49-F238E27FC236}">
                <a16:creationId xmlns:a16="http://schemas.microsoft.com/office/drawing/2014/main" id="{7271E241-8FD5-43A9-8E21-E1FD5812E5A9}"/>
              </a:ext>
            </a:extLst>
          </p:cNvPr>
          <p:cNvSpPr/>
          <p:nvPr/>
        </p:nvSpPr>
        <p:spPr>
          <a:xfrm>
            <a:off x="4074715" y="4174204"/>
            <a:ext cx="137160" cy="13716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3</a:t>
            </a:r>
          </a:p>
        </p:txBody>
      </p:sp>
      <p:graphicFrame>
        <p:nvGraphicFramePr>
          <p:cNvPr id="168" name="Table 56">
            <a:extLst>
              <a:ext uri="{FF2B5EF4-FFF2-40B4-BE49-F238E27FC236}">
                <a16:creationId xmlns:a16="http://schemas.microsoft.com/office/drawing/2014/main" id="{272DBC09-3636-4776-ACDF-BECABF88A6C1}"/>
              </a:ext>
            </a:extLst>
          </p:cNvPr>
          <p:cNvGraphicFramePr>
            <a:graphicFrameLocks noGrp="1"/>
          </p:cNvGraphicFramePr>
          <p:nvPr>
            <p:extLst>
              <p:ext uri="{D42A27DB-BD31-4B8C-83A1-F6EECF244321}">
                <p14:modId xmlns:p14="http://schemas.microsoft.com/office/powerpoint/2010/main" val="2550169101"/>
              </p:ext>
            </p:extLst>
          </p:nvPr>
        </p:nvGraphicFramePr>
        <p:xfrm>
          <a:off x="6623984" y="3455128"/>
          <a:ext cx="2704176" cy="1506480"/>
        </p:xfrm>
        <a:graphic>
          <a:graphicData uri="http://schemas.openxmlformats.org/drawingml/2006/table">
            <a:tbl>
              <a:tblPr firstRow="1" bandRow="1">
                <a:tableStyleId>{3B4B98B0-60AC-42C2-AFA5-B58CD77FA1E5}</a:tableStyleId>
              </a:tblPr>
              <a:tblGrid>
                <a:gridCol w="240722">
                  <a:extLst>
                    <a:ext uri="{9D8B030D-6E8A-4147-A177-3AD203B41FA5}">
                      <a16:colId xmlns:a16="http://schemas.microsoft.com/office/drawing/2014/main" val="2574357592"/>
                    </a:ext>
                  </a:extLst>
                </a:gridCol>
                <a:gridCol w="1391402">
                  <a:extLst>
                    <a:ext uri="{9D8B030D-6E8A-4147-A177-3AD203B41FA5}">
                      <a16:colId xmlns:a16="http://schemas.microsoft.com/office/drawing/2014/main" val="116804324"/>
                    </a:ext>
                  </a:extLst>
                </a:gridCol>
                <a:gridCol w="533400">
                  <a:extLst>
                    <a:ext uri="{9D8B030D-6E8A-4147-A177-3AD203B41FA5}">
                      <a16:colId xmlns:a16="http://schemas.microsoft.com/office/drawing/2014/main" val="4270415686"/>
                    </a:ext>
                  </a:extLst>
                </a:gridCol>
                <a:gridCol w="538652">
                  <a:extLst>
                    <a:ext uri="{9D8B030D-6E8A-4147-A177-3AD203B41FA5}">
                      <a16:colId xmlns:a16="http://schemas.microsoft.com/office/drawing/2014/main" val="3681130383"/>
                    </a:ext>
                  </a:extLst>
                </a:gridCol>
              </a:tblGrid>
              <a:tr h="150648">
                <a:tc>
                  <a:txBody>
                    <a:bodyPr/>
                    <a:lstStyle/>
                    <a:p>
                      <a:pPr algn="ctr"/>
                      <a:r>
                        <a:rPr lang="en-GB" sz="500" dirty="0"/>
                        <a:t>#</a:t>
                      </a:r>
                    </a:p>
                  </a:txBody>
                  <a:tcPr marL="68580" marR="68580" marT="34290" marB="34290" anchor="ctr"/>
                </a:tc>
                <a:tc>
                  <a:txBody>
                    <a:bodyPr/>
                    <a:lstStyle/>
                    <a:p>
                      <a:r>
                        <a:rPr lang="en-GB" sz="500"/>
                        <a:t>Activity</a:t>
                      </a:r>
                    </a:p>
                  </a:txBody>
                  <a:tcPr marL="68580" marR="68580" marT="34290" marB="34290" anchor="ctr"/>
                </a:tc>
                <a:tc>
                  <a:txBody>
                    <a:bodyPr/>
                    <a:lstStyle/>
                    <a:p>
                      <a:r>
                        <a:rPr lang="en-GB" sz="500"/>
                        <a:t>Start</a:t>
                      </a:r>
                    </a:p>
                  </a:txBody>
                  <a:tcPr marL="68580" marR="68580" marT="34290" marB="34290" anchor="ctr"/>
                </a:tc>
                <a:tc>
                  <a:txBody>
                    <a:bodyPr/>
                    <a:lstStyle/>
                    <a:p>
                      <a:r>
                        <a:rPr lang="en-GB" sz="500"/>
                        <a:t>End</a:t>
                      </a:r>
                    </a:p>
                  </a:txBody>
                  <a:tcPr marL="68580" marR="68580" marT="34290" marB="34290" anchor="ctr"/>
                </a:tc>
                <a:extLst>
                  <a:ext uri="{0D108BD9-81ED-4DB2-BD59-A6C34878D82A}">
                    <a16:rowId xmlns:a16="http://schemas.microsoft.com/office/drawing/2014/main" val="2977612632"/>
                  </a:ext>
                </a:extLst>
              </a:tr>
              <a:tr h="150648">
                <a:tc>
                  <a:txBody>
                    <a:bodyPr/>
                    <a:lstStyle/>
                    <a:p>
                      <a:endParaRPr lang="nl-NL" sz="500"/>
                    </a:p>
                  </a:txBody>
                  <a:tcPr marL="68580" marR="68580" marT="34290" marB="34290" anchor="ctr"/>
                </a:tc>
                <a:tc>
                  <a:txBody>
                    <a:bodyPr/>
                    <a:lstStyle/>
                    <a:p>
                      <a:r>
                        <a:rPr lang="en-GB" sz="500"/>
                        <a:t>Sanity Check (SC) TRAN</a:t>
                      </a:r>
                    </a:p>
                  </a:txBody>
                  <a:tcPr marL="68580" marR="68580" marT="34290" marB="34290" anchor="ctr"/>
                </a:tc>
                <a:tc>
                  <a:txBody>
                    <a:bodyPr/>
                    <a:lstStyle/>
                    <a:p>
                      <a:r>
                        <a:rPr lang="en-GB" sz="500"/>
                        <a:t>26 July ’21</a:t>
                      </a:r>
                    </a:p>
                  </a:txBody>
                  <a:tcPr marL="68580" marR="68580" marT="34290" marB="34290" anchor="ctr"/>
                </a:tc>
                <a:tc>
                  <a:txBody>
                    <a:bodyPr/>
                    <a:lstStyle/>
                    <a:p>
                      <a:r>
                        <a:rPr lang="en-GB" sz="500"/>
                        <a:t>30 July ‘21</a:t>
                      </a:r>
                    </a:p>
                  </a:txBody>
                  <a:tcPr marL="68580" marR="68580" marT="34290" marB="34290" anchor="ctr"/>
                </a:tc>
                <a:extLst>
                  <a:ext uri="{0D108BD9-81ED-4DB2-BD59-A6C34878D82A}">
                    <a16:rowId xmlns:a16="http://schemas.microsoft.com/office/drawing/2014/main" val="2427907744"/>
                  </a:ext>
                </a:extLst>
              </a:tr>
              <a:tr h="150648">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Intake Test (IT) TRAN</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2 Aug.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13 Aug. ’21</a:t>
                      </a:r>
                    </a:p>
                  </a:txBody>
                  <a:tcPr marL="68580" marR="68580" marT="34290" marB="34290" anchor="ctr"/>
                </a:tc>
                <a:extLst>
                  <a:ext uri="{0D108BD9-81ED-4DB2-BD59-A6C34878D82A}">
                    <a16:rowId xmlns:a16="http://schemas.microsoft.com/office/drawing/2014/main" val="389634797"/>
                  </a:ext>
                </a:extLst>
              </a:tr>
              <a:tr h="150648">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Sanity Check (SC) ACT2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6 Sept.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10 Sept. ’21</a:t>
                      </a:r>
                    </a:p>
                  </a:txBody>
                  <a:tcPr marL="68580" marR="68580" marT="34290" marB="34290" anchor="ctr"/>
                </a:tc>
                <a:extLst>
                  <a:ext uri="{0D108BD9-81ED-4DB2-BD59-A6C34878D82A}">
                    <a16:rowId xmlns:a16="http://schemas.microsoft.com/office/drawing/2014/main" val="2676198611"/>
                  </a:ext>
                </a:extLst>
              </a:tr>
              <a:tr h="150648">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Intake Test (IT) ACT2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13 Sept.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24 Sept. ’21</a:t>
                      </a:r>
                    </a:p>
                  </a:txBody>
                  <a:tcPr marL="68580" marR="68580" marT="34290" marB="34290" anchor="ctr"/>
                </a:tc>
                <a:extLst>
                  <a:ext uri="{0D108BD9-81ED-4DB2-BD59-A6C34878D82A}">
                    <a16:rowId xmlns:a16="http://schemas.microsoft.com/office/drawing/2014/main" val="2523443365"/>
                  </a:ext>
                </a:extLst>
              </a:tr>
              <a:tr h="150648">
                <a:tc>
                  <a:txBody>
                    <a:bodyPr/>
                    <a:lstStyle/>
                    <a:p>
                      <a:endParaRPr lang="nl-NL" sz="500"/>
                    </a:p>
                  </a:txBody>
                  <a:tcPr marL="68580" marR="68580" marT="34290" marB="34290" anchor="ctr"/>
                </a:tc>
                <a:tc>
                  <a:txBody>
                    <a:bodyPr/>
                    <a:lstStyle/>
                    <a:p>
                      <a:r>
                        <a:rPr lang="en-GB" sz="500"/>
                        <a:t>Management Acceptance Test (BAT)</a:t>
                      </a:r>
                    </a:p>
                  </a:txBody>
                  <a:tcPr marL="68580" marR="68580" marT="34290" marB="34290" anchor="ctr"/>
                </a:tc>
                <a:tc>
                  <a:txBody>
                    <a:bodyPr/>
                    <a:lstStyle/>
                    <a:p>
                      <a:r>
                        <a:rPr lang="en-GB" sz="500"/>
                        <a:t>16 Aug. ‘21</a:t>
                      </a:r>
                    </a:p>
                  </a:txBody>
                  <a:tcPr marL="68580" marR="68580" marT="34290" marB="34290" anchor="ctr"/>
                </a:tc>
                <a:tc>
                  <a:txBody>
                    <a:bodyPr/>
                    <a:lstStyle/>
                    <a:p>
                      <a:r>
                        <a:rPr lang="en-GB" sz="500"/>
                        <a:t>26 Nov. ’21</a:t>
                      </a:r>
                    </a:p>
                  </a:txBody>
                  <a:tcPr marL="68580" marR="68580" marT="34290" marB="34290" anchor="ctr"/>
                </a:tc>
                <a:extLst>
                  <a:ext uri="{0D108BD9-81ED-4DB2-BD59-A6C34878D82A}">
                    <a16:rowId xmlns:a16="http://schemas.microsoft.com/office/drawing/2014/main" val="719548565"/>
                  </a:ext>
                </a:extLst>
              </a:tr>
              <a:tr h="150648">
                <a:tc>
                  <a:txBody>
                    <a:bodyPr/>
                    <a:lstStyle/>
                    <a:p>
                      <a:endParaRPr lang="nl-NL" sz="500"/>
                    </a:p>
                  </a:txBody>
                  <a:tcPr marL="68580" marR="68580" marT="34290" marB="34290" anchor="ctr"/>
                </a:tc>
                <a:tc>
                  <a:txBody>
                    <a:bodyPr/>
                    <a:lstStyle/>
                    <a:p>
                      <a:r>
                        <a:rPr lang="en-GB" sz="500" dirty="0"/>
                        <a:t>DSO Acceptance Test (RNBAT)</a:t>
                      </a:r>
                    </a:p>
                  </a:txBody>
                  <a:tcPr marL="68580" marR="68580" marT="34290" marB="34290" anchor="ctr"/>
                </a:tc>
                <a:tc>
                  <a:txBody>
                    <a:bodyPr/>
                    <a:lstStyle/>
                    <a:p>
                      <a:r>
                        <a:rPr lang="en-GB" sz="500"/>
                        <a:t>16 Aug. ‘21</a:t>
                      </a:r>
                    </a:p>
                  </a:txBody>
                  <a:tcPr marL="68580" marR="68580" marT="34290" marB="34290" anchor="ctr"/>
                </a:tc>
                <a:tc>
                  <a:txBody>
                    <a:bodyPr/>
                    <a:lstStyle/>
                    <a:p>
                      <a:r>
                        <a:rPr lang="en-GB" sz="500"/>
                        <a:t>26 Nov. ’21</a:t>
                      </a:r>
                    </a:p>
                  </a:txBody>
                  <a:tcPr marL="68580" marR="68580" marT="34290" marB="34290" anchor="ctr"/>
                </a:tc>
                <a:extLst>
                  <a:ext uri="{0D108BD9-81ED-4DB2-BD59-A6C34878D82A}">
                    <a16:rowId xmlns:a16="http://schemas.microsoft.com/office/drawing/2014/main" val="345638602"/>
                  </a:ext>
                </a:extLst>
              </a:tr>
              <a:tr h="150648">
                <a:tc>
                  <a:txBody>
                    <a:bodyPr/>
                    <a:lstStyle/>
                    <a:p>
                      <a:endParaRPr lang="nl-NL" sz="500"/>
                    </a:p>
                  </a:txBody>
                  <a:tcPr marL="68580" marR="68580" marT="34290" marB="34290" anchor="ctr"/>
                </a:tc>
                <a:tc>
                  <a:txBody>
                    <a:bodyPr/>
                    <a:lstStyle/>
                    <a:p>
                      <a:r>
                        <a:rPr lang="en-GB" sz="500"/>
                        <a:t>Funct. Acceptance Test Lead group (FAT/K)</a:t>
                      </a:r>
                    </a:p>
                  </a:txBody>
                  <a:tcPr marL="68580" marR="68580" marT="34290" marB="34290" anchor="ctr"/>
                </a:tc>
                <a:tc>
                  <a:txBody>
                    <a:bodyPr/>
                    <a:lstStyle/>
                    <a:p>
                      <a:r>
                        <a:rPr lang="en-GB" sz="500"/>
                        <a:t>29 Nov. ‘21</a:t>
                      </a:r>
                    </a:p>
                  </a:txBody>
                  <a:tcPr marL="68580" marR="68580" marT="34290" marB="34290" anchor="ctr"/>
                </a:tc>
                <a:tc>
                  <a:txBody>
                    <a:bodyPr/>
                    <a:lstStyle/>
                    <a:p>
                      <a:r>
                        <a:rPr lang="en-GB" sz="500"/>
                        <a:t>17 Dec. ’22</a:t>
                      </a:r>
                    </a:p>
                  </a:txBody>
                  <a:tcPr marL="68580" marR="68580" marT="34290" marB="34290" anchor="ctr"/>
                </a:tc>
                <a:extLst>
                  <a:ext uri="{0D108BD9-81ED-4DB2-BD59-A6C34878D82A}">
                    <a16:rowId xmlns:a16="http://schemas.microsoft.com/office/drawing/2014/main" val="3317488740"/>
                  </a:ext>
                </a:extLst>
              </a:tr>
              <a:tr h="150648">
                <a:tc>
                  <a:txBody>
                    <a:bodyPr/>
                    <a:lstStyle/>
                    <a:p>
                      <a:endParaRPr lang="nl-NL" sz="500"/>
                    </a:p>
                  </a:txBody>
                  <a:tcPr marL="68580" marR="68580" marT="34290" marB="34290" anchor="ctr"/>
                </a:tc>
                <a:tc>
                  <a:txBody>
                    <a:bodyPr/>
                    <a:lstStyle/>
                    <a:p>
                      <a:r>
                        <a:rPr lang="en-GB" sz="500"/>
                        <a:t>GAT</a:t>
                      </a:r>
                    </a:p>
                  </a:txBody>
                  <a:tcPr marL="68580" marR="68580" marT="34290" marB="34290" anchor="ctr"/>
                </a:tc>
                <a:tc>
                  <a:txBody>
                    <a:bodyPr/>
                    <a:lstStyle/>
                    <a:p>
                      <a:r>
                        <a:rPr lang="en-GB" sz="500"/>
                        <a:t>3 Jan. ’22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00"/>
                        <a:t>25 Feb. ’22</a:t>
                      </a:r>
                    </a:p>
                  </a:txBody>
                  <a:tcPr marL="68580" marR="68580" marT="34290" marB="34290" anchor="ctr"/>
                </a:tc>
                <a:extLst>
                  <a:ext uri="{0D108BD9-81ED-4DB2-BD59-A6C34878D82A}">
                    <a16:rowId xmlns:a16="http://schemas.microsoft.com/office/drawing/2014/main" val="4094106127"/>
                  </a:ext>
                </a:extLst>
              </a:tr>
              <a:tr h="150648">
                <a:tc>
                  <a:txBody>
                    <a:bodyPr/>
                    <a:lstStyle/>
                    <a:p>
                      <a:endParaRPr lang="nl-NL" sz="500"/>
                    </a:p>
                  </a:txBody>
                  <a:tcPr marL="68580" marR="68580" marT="34290" marB="34290" anchor="ctr"/>
                </a:tc>
                <a:tc>
                  <a:txBody>
                    <a:bodyPr/>
                    <a:lstStyle/>
                    <a:p>
                      <a:r>
                        <a:rPr lang="en-GB" sz="500"/>
                        <a:t>Go Live</a:t>
                      </a:r>
                    </a:p>
                  </a:txBody>
                  <a:tcPr marL="68580" marR="68580" marT="34290" marB="34290" anchor="ctr"/>
                </a:tc>
                <a:tc>
                  <a:txBody>
                    <a:bodyPr/>
                    <a:lstStyle/>
                    <a:p>
                      <a:r>
                        <a:rPr lang="en-GB" sz="500"/>
                        <a:t>19 Mar. ’22</a:t>
                      </a:r>
                    </a:p>
                  </a:txBody>
                  <a:tcPr marL="68580" marR="68580" marT="34290" marB="34290" anchor="ctr"/>
                </a:tc>
                <a:tc>
                  <a:txBody>
                    <a:bodyPr/>
                    <a:lstStyle/>
                    <a:p>
                      <a:endParaRPr lang="nl-NL" sz="500" dirty="0"/>
                    </a:p>
                  </a:txBody>
                  <a:tcPr marL="68580" marR="68580" marT="34290" marB="34290" anchor="ctr"/>
                </a:tc>
                <a:extLst>
                  <a:ext uri="{0D108BD9-81ED-4DB2-BD59-A6C34878D82A}">
                    <a16:rowId xmlns:a16="http://schemas.microsoft.com/office/drawing/2014/main" val="447468285"/>
                  </a:ext>
                </a:extLst>
              </a:tr>
            </a:tbl>
          </a:graphicData>
        </a:graphic>
      </p:graphicFrame>
      <p:sp>
        <p:nvSpPr>
          <p:cNvPr id="169" name="Rectangle 58">
            <a:extLst>
              <a:ext uri="{FF2B5EF4-FFF2-40B4-BE49-F238E27FC236}">
                <a16:creationId xmlns:a16="http://schemas.microsoft.com/office/drawing/2014/main" id="{668FA333-D396-475D-BF96-32A2EB2DA210}"/>
              </a:ext>
            </a:extLst>
          </p:cNvPr>
          <p:cNvSpPr/>
          <p:nvPr/>
        </p:nvSpPr>
        <p:spPr>
          <a:xfrm>
            <a:off x="4212840" y="4160918"/>
            <a:ext cx="292068" cy="184666"/>
          </a:xfrm>
          <a:prstGeom prst="rect">
            <a:avLst/>
          </a:prstGeom>
        </p:spPr>
        <p:txBody>
          <a:bodyPr wrap="square">
            <a:spAutoFit/>
          </a:bodyPr>
          <a:lstStyle/>
          <a:p>
            <a:r>
              <a:rPr lang="en-GB" sz="600" b="1">
                <a:solidFill>
                  <a:schemeClr val="bg1"/>
                </a:solidFill>
                <a:latin typeface="Arial" panose="020B0604020202020204" pitchFamily="34" charset="0"/>
                <a:cs typeface="Arial" panose="020B0604020202020204" pitchFamily="34" charset="0"/>
              </a:rPr>
              <a:t>SC</a:t>
            </a:r>
          </a:p>
        </p:txBody>
      </p:sp>
      <p:sp>
        <p:nvSpPr>
          <p:cNvPr id="170" name="Rectangle 132">
            <a:extLst>
              <a:ext uri="{FF2B5EF4-FFF2-40B4-BE49-F238E27FC236}">
                <a16:creationId xmlns:a16="http://schemas.microsoft.com/office/drawing/2014/main" id="{1C91EF07-358E-44F8-8921-2EE1AD9679BA}"/>
              </a:ext>
            </a:extLst>
          </p:cNvPr>
          <p:cNvSpPr/>
          <p:nvPr/>
        </p:nvSpPr>
        <p:spPr>
          <a:xfrm>
            <a:off x="4628043" y="4363548"/>
            <a:ext cx="449918" cy="276999"/>
          </a:xfrm>
          <a:prstGeom prst="rect">
            <a:avLst/>
          </a:prstGeom>
        </p:spPr>
        <p:txBody>
          <a:bodyPr wrap="square">
            <a:spAutoFit/>
          </a:bodyPr>
          <a:lstStyle/>
          <a:p>
            <a:pPr algn="ctr"/>
            <a:r>
              <a:rPr lang="en-GB" sz="600" b="1" dirty="0">
                <a:solidFill>
                  <a:schemeClr val="bg1"/>
                </a:solidFill>
                <a:latin typeface="Arial" panose="020B0604020202020204" pitchFamily="34" charset="0"/>
                <a:cs typeface="Arial" panose="020B0604020202020204" pitchFamily="34" charset="0"/>
              </a:rPr>
              <a:t>RNBAT</a:t>
            </a:r>
          </a:p>
        </p:txBody>
      </p:sp>
      <p:sp>
        <p:nvSpPr>
          <p:cNvPr id="171" name="Ovaal 28">
            <a:extLst>
              <a:ext uri="{FF2B5EF4-FFF2-40B4-BE49-F238E27FC236}">
                <a16:creationId xmlns:a16="http://schemas.microsoft.com/office/drawing/2014/main" id="{77F0B5FF-9732-4829-8AC3-A15C63E60C9A}"/>
              </a:ext>
            </a:extLst>
          </p:cNvPr>
          <p:cNvSpPr/>
          <p:nvPr/>
        </p:nvSpPr>
        <p:spPr>
          <a:xfrm>
            <a:off x="6690570" y="3627055"/>
            <a:ext cx="102870" cy="10287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3</a:t>
            </a:r>
          </a:p>
        </p:txBody>
      </p:sp>
      <p:sp>
        <p:nvSpPr>
          <p:cNvPr id="172" name="Ovaal 28">
            <a:extLst>
              <a:ext uri="{FF2B5EF4-FFF2-40B4-BE49-F238E27FC236}">
                <a16:creationId xmlns:a16="http://schemas.microsoft.com/office/drawing/2014/main" id="{32E54C54-5719-4143-9084-0F35DEC29C97}"/>
              </a:ext>
            </a:extLst>
          </p:cNvPr>
          <p:cNvSpPr/>
          <p:nvPr/>
        </p:nvSpPr>
        <p:spPr>
          <a:xfrm>
            <a:off x="6690570" y="3924347"/>
            <a:ext cx="102870" cy="10287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3</a:t>
            </a:r>
          </a:p>
        </p:txBody>
      </p:sp>
      <p:sp>
        <p:nvSpPr>
          <p:cNvPr id="173" name="Pijl: punthaak 22">
            <a:extLst>
              <a:ext uri="{FF2B5EF4-FFF2-40B4-BE49-F238E27FC236}">
                <a16:creationId xmlns:a16="http://schemas.microsoft.com/office/drawing/2014/main" id="{2A720C4F-00F4-46BF-81B1-B9D1C8260FA8}"/>
              </a:ext>
            </a:extLst>
          </p:cNvPr>
          <p:cNvSpPr/>
          <p:nvPr/>
        </p:nvSpPr>
        <p:spPr>
          <a:xfrm>
            <a:off x="4513628" y="4175131"/>
            <a:ext cx="686281" cy="13716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685783">
              <a:defRPr/>
            </a:pPr>
            <a:endParaRPr lang="nl-NL" sz="600" b="1" kern="0">
              <a:solidFill>
                <a:prstClr val="white"/>
              </a:solidFill>
              <a:latin typeface="Arial" panose="020B0604020202020204" pitchFamily="34" charset="0"/>
              <a:cs typeface="Arial" panose="020B0604020202020204" pitchFamily="34" charset="0"/>
            </a:endParaRPr>
          </a:p>
        </p:txBody>
      </p:sp>
      <p:sp>
        <p:nvSpPr>
          <p:cNvPr id="174" name="Ovaal 28">
            <a:extLst>
              <a:ext uri="{FF2B5EF4-FFF2-40B4-BE49-F238E27FC236}">
                <a16:creationId xmlns:a16="http://schemas.microsoft.com/office/drawing/2014/main" id="{50A585ED-B6C4-429B-B279-6D6FE4511506}"/>
              </a:ext>
            </a:extLst>
          </p:cNvPr>
          <p:cNvSpPr/>
          <p:nvPr/>
        </p:nvSpPr>
        <p:spPr>
          <a:xfrm>
            <a:off x="5209478" y="4174204"/>
            <a:ext cx="137160" cy="13716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5</a:t>
            </a:r>
          </a:p>
        </p:txBody>
      </p:sp>
      <p:sp>
        <p:nvSpPr>
          <p:cNvPr id="175" name="Rectangle 132">
            <a:extLst>
              <a:ext uri="{FF2B5EF4-FFF2-40B4-BE49-F238E27FC236}">
                <a16:creationId xmlns:a16="http://schemas.microsoft.com/office/drawing/2014/main" id="{2FFE525E-1DF5-46D1-BD20-79D709747CF2}"/>
              </a:ext>
            </a:extLst>
          </p:cNvPr>
          <p:cNvSpPr/>
          <p:nvPr/>
        </p:nvSpPr>
        <p:spPr>
          <a:xfrm>
            <a:off x="4634873" y="4158764"/>
            <a:ext cx="446474" cy="184666"/>
          </a:xfrm>
          <a:prstGeom prst="rect">
            <a:avLst/>
          </a:prstGeom>
        </p:spPr>
        <p:txBody>
          <a:bodyPr wrap="square">
            <a:spAutoFit/>
          </a:bodyPr>
          <a:lstStyle/>
          <a:p>
            <a:pPr algn="ctr"/>
            <a:r>
              <a:rPr lang="en-GB" sz="600" b="1">
                <a:solidFill>
                  <a:schemeClr val="bg1"/>
                </a:solidFill>
                <a:latin typeface="Arial" panose="020B0604020202020204" pitchFamily="34" charset="0"/>
                <a:cs typeface="Arial" panose="020B0604020202020204" pitchFamily="34" charset="0"/>
              </a:rPr>
              <a:t>BAT</a:t>
            </a:r>
          </a:p>
        </p:txBody>
      </p:sp>
      <p:sp>
        <p:nvSpPr>
          <p:cNvPr id="176" name="Pijl: punthaak 22">
            <a:extLst>
              <a:ext uri="{FF2B5EF4-FFF2-40B4-BE49-F238E27FC236}">
                <a16:creationId xmlns:a16="http://schemas.microsoft.com/office/drawing/2014/main" id="{D5E4C432-6477-42D9-9633-128D5E46126B}"/>
              </a:ext>
            </a:extLst>
          </p:cNvPr>
          <p:cNvSpPr/>
          <p:nvPr/>
        </p:nvSpPr>
        <p:spPr>
          <a:xfrm>
            <a:off x="4326085" y="4374145"/>
            <a:ext cx="188251" cy="13716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685783">
              <a:defRPr/>
            </a:pPr>
            <a:endParaRPr lang="nl-NL" sz="525" b="1" kern="0">
              <a:solidFill>
                <a:prstClr val="white"/>
              </a:solidFill>
              <a:latin typeface="Arial" panose="020B0604020202020204" pitchFamily="34" charset="0"/>
              <a:cs typeface="Arial" panose="020B0604020202020204" pitchFamily="34" charset="0"/>
            </a:endParaRPr>
          </a:p>
        </p:txBody>
      </p:sp>
      <p:sp>
        <p:nvSpPr>
          <p:cNvPr id="177" name="Rectangle 58">
            <a:extLst>
              <a:ext uri="{FF2B5EF4-FFF2-40B4-BE49-F238E27FC236}">
                <a16:creationId xmlns:a16="http://schemas.microsoft.com/office/drawing/2014/main" id="{9FA5B9F5-FD09-4614-9951-C8FEA9920CC9}"/>
              </a:ext>
            </a:extLst>
          </p:cNvPr>
          <p:cNvSpPr/>
          <p:nvPr/>
        </p:nvSpPr>
        <p:spPr>
          <a:xfrm>
            <a:off x="4322295" y="4364754"/>
            <a:ext cx="207029" cy="276999"/>
          </a:xfrm>
          <a:prstGeom prst="rect">
            <a:avLst/>
          </a:prstGeom>
        </p:spPr>
        <p:txBody>
          <a:bodyPr wrap="square">
            <a:spAutoFit/>
          </a:bodyPr>
          <a:lstStyle/>
          <a:p>
            <a:r>
              <a:rPr lang="en-GB" sz="600" b="1">
                <a:solidFill>
                  <a:schemeClr val="bg1"/>
                </a:solidFill>
                <a:latin typeface="Arial" panose="020B0604020202020204" pitchFamily="34" charset="0"/>
                <a:cs typeface="Arial" panose="020B0604020202020204" pitchFamily="34" charset="0"/>
              </a:rPr>
              <a:t>IT</a:t>
            </a:r>
          </a:p>
        </p:txBody>
      </p:sp>
      <p:sp>
        <p:nvSpPr>
          <p:cNvPr id="178" name="Ovaal 28">
            <a:extLst>
              <a:ext uri="{FF2B5EF4-FFF2-40B4-BE49-F238E27FC236}">
                <a16:creationId xmlns:a16="http://schemas.microsoft.com/office/drawing/2014/main" id="{2D99FA81-4B53-4D5D-B788-8EA62D1DFB57}"/>
              </a:ext>
            </a:extLst>
          </p:cNvPr>
          <p:cNvSpPr/>
          <p:nvPr/>
        </p:nvSpPr>
        <p:spPr>
          <a:xfrm>
            <a:off x="4170958" y="4372687"/>
            <a:ext cx="137160" cy="13716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4</a:t>
            </a:r>
          </a:p>
        </p:txBody>
      </p:sp>
      <p:sp>
        <p:nvSpPr>
          <p:cNvPr id="179" name="Ovaal 28">
            <a:extLst>
              <a:ext uri="{FF2B5EF4-FFF2-40B4-BE49-F238E27FC236}">
                <a16:creationId xmlns:a16="http://schemas.microsoft.com/office/drawing/2014/main" id="{15D5F6EA-434F-4953-AD8D-EE9B02DC1F41}"/>
              </a:ext>
            </a:extLst>
          </p:cNvPr>
          <p:cNvSpPr/>
          <p:nvPr/>
        </p:nvSpPr>
        <p:spPr>
          <a:xfrm>
            <a:off x="6690570" y="4218050"/>
            <a:ext cx="102870" cy="10287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5</a:t>
            </a:r>
          </a:p>
        </p:txBody>
      </p:sp>
      <p:sp>
        <p:nvSpPr>
          <p:cNvPr id="180" name="Ovaal 28">
            <a:extLst>
              <a:ext uri="{FF2B5EF4-FFF2-40B4-BE49-F238E27FC236}">
                <a16:creationId xmlns:a16="http://schemas.microsoft.com/office/drawing/2014/main" id="{9EB3D24A-E0EA-494B-8F20-41CDDF7875F6}"/>
              </a:ext>
            </a:extLst>
          </p:cNvPr>
          <p:cNvSpPr/>
          <p:nvPr/>
        </p:nvSpPr>
        <p:spPr>
          <a:xfrm>
            <a:off x="6690570" y="4366118"/>
            <a:ext cx="102870" cy="10287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6</a:t>
            </a:r>
          </a:p>
        </p:txBody>
      </p:sp>
      <p:sp>
        <p:nvSpPr>
          <p:cNvPr id="181" name="Isosceles Triangle 136">
            <a:extLst>
              <a:ext uri="{FF2B5EF4-FFF2-40B4-BE49-F238E27FC236}">
                <a16:creationId xmlns:a16="http://schemas.microsoft.com/office/drawing/2014/main" id="{6379ED7A-53DE-4C19-ABC0-B1B81E7F3495}"/>
              </a:ext>
            </a:extLst>
          </p:cNvPr>
          <p:cNvSpPr/>
          <p:nvPr/>
        </p:nvSpPr>
        <p:spPr>
          <a:xfrm>
            <a:off x="6688052" y="4845938"/>
            <a:ext cx="107906" cy="68580"/>
          </a:xfrm>
          <a:prstGeom prst="triangle">
            <a:avLst/>
          </a:prstGeom>
          <a:solidFill>
            <a:schemeClr val="accent2"/>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82" name="Ovaal 28">
            <a:extLst>
              <a:ext uri="{FF2B5EF4-FFF2-40B4-BE49-F238E27FC236}">
                <a16:creationId xmlns:a16="http://schemas.microsoft.com/office/drawing/2014/main" id="{E22DC8F6-5222-473D-A268-C7EBCFAA39AB}"/>
              </a:ext>
            </a:extLst>
          </p:cNvPr>
          <p:cNvSpPr/>
          <p:nvPr/>
        </p:nvSpPr>
        <p:spPr>
          <a:xfrm>
            <a:off x="6690570" y="4514469"/>
            <a:ext cx="102870" cy="102870"/>
          </a:xfrm>
          <a:prstGeom prst="ellipse">
            <a:avLst/>
          </a:prstGeom>
          <a:solidFill>
            <a:srgbClr val="06B27C"/>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7</a:t>
            </a:r>
          </a:p>
        </p:txBody>
      </p:sp>
      <p:sp>
        <p:nvSpPr>
          <p:cNvPr id="183" name="Ovaal 28">
            <a:extLst>
              <a:ext uri="{FF2B5EF4-FFF2-40B4-BE49-F238E27FC236}">
                <a16:creationId xmlns:a16="http://schemas.microsoft.com/office/drawing/2014/main" id="{A8EE15A6-9404-40E8-9952-B52262CBC17C}"/>
              </a:ext>
            </a:extLst>
          </p:cNvPr>
          <p:cNvSpPr/>
          <p:nvPr/>
        </p:nvSpPr>
        <p:spPr>
          <a:xfrm>
            <a:off x="6690570" y="4666549"/>
            <a:ext cx="102870" cy="102870"/>
          </a:xfrm>
          <a:prstGeom prst="ellipse">
            <a:avLst/>
          </a:prstGeom>
          <a:solidFill>
            <a:srgbClr val="06B27C"/>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8</a:t>
            </a:r>
          </a:p>
        </p:txBody>
      </p:sp>
      <p:sp>
        <p:nvSpPr>
          <p:cNvPr id="184" name="Pijl: punthaak 26">
            <a:extLst>
              <a:ext uri="{FF2B5EF4-FFF2-40B4-BE49-F238E27FC236}">
                <a16:creationId xmlns:a16="http://schemas.microsoft.com/office/drawing/2014/main" id="{22CA44A0-4A72-4D52-A9A3-57A4CEE1025F}"/>
              </a:ext>
            </a:extLst>
          </p:cNvPr>
          <p:cNvSpPr/>
          <p:nvPr/>
        </p:nvSpPr>
        <p:spPr>
          <a:xfrm>
            <a:off x="3149860" y="2036911"/>
            <a:ext cx="827560" cy="141147"/>
          </a:xfrm>
          <a:prstGeom prst="chevron">
            <a:avLst/>
          </a:prstGeom>
          <a:solidFill>
            <a:schemeClr val="accent2"/>
          </a:solidFill>
          <a:ln w="12700" cap="flat" cmpd="sng" algn="ctr">
            <a:noFill/>
            <a:prstDash val="solid"/>
            <a:miter lim="800000"/>
          </a:ln>
          <a:effectLst/>
        </p:spPr>
        <p:txBody>
          <a:bodyPr rtlCol="0" anchor="ctr"/>
          <a:lstStyle/>
          <a:p>
            <a:pPr algn="ctr" defTabSz="685783"/>
            <a:r>
              <a:rPr lang="en-GB" sz="600" b="1">
                <a:solidFill>
                  <a:prstClr val="white"/>
                </a:solidFill>
                <a:latin typeface="Arial" panose="020B0604020202020204" pitchFamily="34" charset="0"/>
                <a:cs typeface="Arial" panose="020B0604020202020204" pitchFamily="34" charset="0"/>
              </a:rPr>
              <a:t>PI-21.2</a:t>
            </a:r>
          </a:p>
        </p:txBody>
      </p:sp>
      <p:sp>
        <p:nvSpPr>
          <p:cNvPr id="185" name="Isosceles Triangle 140">
            <a:extLst>
              <a:ext uri="{FF2B5EF4-FFF2-40B4-BE49-F238E27FC236}">
                <a16:creationId xmlns:a16="http://schemas.microsoft.com/office/drawing/2014/main" id="{0796205C-8532-48C4-8C2C-E3785B4B08DF}"/>
              </a:ext>
            </a:extLst>
          </p:cNvPr>
          <p:cNvSpPr/>
          <p:nvPr/>
        </p:nvSpPr>
        <p:spPr>
          <a:xfrm>
            <a:off x="4263585" y="2938196"/>
            <a:ext cx="137160" cy="6858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685783"/>
            <a:endParaRPr lang="nl-NL" sz="1350" kern="0">
              <a:solidFill>
                <a:prstClr val="white"/>
              </a:solidFill>
              <a:latin typeface="Calibri" panose="020F0502020204030204"/>
            </a:endParaRPr>
          </a:p>
        </p:txBody>
      </p:sp>
      <p:sp>
        <p:nvSpPr>
          <p:cNvPr id="186" name="Pijl: punthaak 22">
            <a:extLst>
              <a:ext uri="{FF2B5EF4-FFF2-40B4-BE49-F238E27FC236}">
                <a16:creationId xmlns:a16="http://schemas.microsoft.com/office/drawing/2014/main" id="{118C22EE-5CE1-4C01-B3FE-3D5450BB4524}"/>
              </a:ext>
            </a:extLst>
          </p:cNvPr>
          <p:cNvSpPr/>
          <p:nvPr/>
        </p:nvSpPr>
        <p:spPr>
          <a:xfrm>
            <a:off x="2050338" y="4000174"/>
            <a:ext cx="2047884" cy="137160"/>
          </a:xfrm>
          <a:prstGeom prst="chevron">
            <a:avLst/>
          </a:prstGeom>
          <a:solidFill>
            <a:srgbClr val="639DBD"/>
          </a:solidFill>
          <a:ln w="12700" cap="flat" cmpd="sng" algn="ctr">
            <a:noFill/>
            <a:prstDash val="solid"/>
            <a:miter lim="800000"/>
          </a:ln>
          <a:effectLst/>
        </p:spPr>
        <p:txBody>
          <a:bodyPr rtlCol="0" anchor="ctr"/>
          <a:lstStyle/>
          <a:p>
            <a:pPr defTabSz="685783">
              <a:defRPr/>
            </a:pPr>
            <a:r>
              <a:rPr lang="en-GB" sz="600" b="1">
                <a:solidFill>
                  <a:prstClr val="white"/>
                </a:solidFill>
                <a:latin typeface="Arial" panose="020B0604020202020204" pitchFamily="34" charset="0"/>
                <a:cs typeface="Arial" panose="020B0604020202020204" pitchFamily="34" charset="0"/>
              </a:rPr>
              <a:t>Integration Test</a:t>
            </a:r>
          </a:p>
        </p:txBody>
      </p:sp>
      <p:sp>
        <p:nvSpPr>
          <p:cNvPr id="187" name="Rectangle 132">
            <a:extLst>
              <a:ext uri="{FF2B5EF4-FFF2-40B4-BE49-F238E27FC236}">
                <a16:creationId xmlns:a16="http://schemas.microsoft.com/office/drawing/2014/main" id="{EF816E4E-C488-4A7E-B718-018A6DA798A8}"/>
              </a:ext>
            </a:extLst>
          </p:cNvPr>
          <p:cNvSpPr/>
          <p:nvPr/>
        </p:nvSpPr>
        <p:spPr>
          <a:xfrm>
            <a:off x="5364206" y="4551928"/>
            <a:ext cx="449918" cy="184666"/>
          </a:xfrm>
          <a:prstGeom prst="rect">
            <a:avLst/>
          </a:prstGeom>
        </p:spPr>
        <p:txBody>
          <a:bodyPr wrap="square">
            <a:spAutoFit/>
          </a:bodyPr>
          <a:lstStyle/>
          <a:p>
            <a:pPr algn="ctr"/>
            <a:r>
              <a:rPr lang="en-GB" sz="600" b="1">
                <a:solidFill>
                  <a:schemeClr val="bg1"/>
                </a:solidFill>
                <a:latin typeface="Arial" panose="020B0604020202020204" pitchFamily="34" charset="0"/>
                <a:cs typeface="Arial" panose="020B0604020202020204" pitchFamily="34" charset="0"/>
              </a:rPr>
              <a:t>FAT/K</a:t>
            </a:r>
          </a:p>
        </p:txBody>
      </p:sp>
      <p:sp>
        <p:nvSpPr>
          <p:cNvPr id="188" name="Ovaal 28">
            <a:extLst>
              <a:ext uri="{FF2B5EF4-FFF2-40B4-BE49-F238E27FC236}">
                <a16:creationId xmlns:a16="http://schemas.microsoft.com/office/drawing/2014/main" id="{EC99602D-0392-46FF-B5A4-E12D325E3FDF}"/>
              </a:ext>
            </a:extLst>
          </p:cNvPr>
          <p:cNvSpPr/>
          <p:nvPr/>
        </p:nvSpPr>
        <p:spPr>
          <a:xfrm>
            <a:off x="6690570" y="4069129"/>
            <a:ext cx="102870" cy="10287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4</a:t>
            </a:r>
          </a:p>
        </p:txBody>
      </p:sp>
      <p:sp>
        <p:nvSpPr>
          <p:cNvPr id="189" name="Ovaal 28">
            <a:extLst>
              <a:ext uri="{FF2B5EF4-FFF2-40B4-BE49-F238E27FC236}">
                <a16:creationId xmlns:a16="http://schemas.microsoft.com/office/drawing/2014/main" id="{DC3F0A65-C171-4A44-B1ED-48F2A4CC9B28}"/>
              </a:ext>
            </a:extLst>
          </p:cNvPr>
          <p:cNvSpPr/>
          <p:nvPr/>
        </p:nvSpPr>
        <p:spPr>
          <a:xfrm>
            <a:off x="6690570" y="3776134"/>
            <a:ext cx="102870" cy="102870"/>
          </a:xfrm>
          <a:prstGeom prst="ellipse">
            <a:avLst/>
          </a:prstGeom>
          <a:solidFill>
            <a:srgbClr val="21C4B6"/>
          </a:solidFill>
          <a:ln w="12700" cap="flat" cmpd="sng" algn="ctr">
            <a:solidFill>
              <a:schemeClr val="bg1"/>
            </a:solidFill>
            <a:prstDash val="solid"/>
            <a:miter lim="800000"/>
          </a:ln>
          <a:effectLst/>
        </p:spPr>
        <p:txBody>
          <a:bodyPr lIns="27000" tIns="27000" rIns="27000" bIns="27000"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4</a:t>
            </a:r>
          </a:p>
        </p:txBody>
      </p:sp>
      <p:sp>
        <p:nvSpPr>
          <p:cNvPr id="192" name="Titel 1">
            <a:extLst>
              <a:ext uri="{FF2B5EF4-FFF2-40B4-BE49-F238E27FC236}">
                <a16:creationId xmlns:a16="http://schemas.microsoft.com/office/drawing/2014/main" id="{DCA2A134-1174-DD4F-BABB-5EC70DE65C13}"/>
              </a:ext>
            </a:extLst>
          </p:cNvPr>
          <p:cNvSpPr>
            <a:spLocks noGrp="1"/>
          </p:cNvSpPr>
          <p:nvPr>
            <p:ph type="title"/>
          </p:nvPr>
        </p:nvSpPr>
        <p:spPr>
          <a:xfrm>
            <a:off x="609601" y="483992"/>
            <a:ext cx="8800617" cy="713631"/>
          </a:xfrm>
        </p:spPr>
        <p:txBody>
          <a:bodyPr/>
          <a:lstStyle/>
          <a:p>
            <a:r>
              <a:rPr lang="en-GB" sz="2800" b="1"/>
              <a:t>Progress planning | test planning Tranche 1 Allocatie 2.0</a:t>
            </a:r>
          </a:p>
        </p:txBody>
      </p:sp>
    </p:spTree>
    <p:extLst>
      <p:ext uri="{BB962C8B-B14F-4D97-AF65-F5344CB8AC3E}">
        <p14:creationId xmlns:p14="http://schemas.microsoft.com/office/powerpoint/2010/main" val="3894867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654334-3AB1-4A7D-8B02-A7469B0E34D2}"/>
              </a:ext>
            </a:extLst>
          </p:cNvPr>
          <p:cNvSpPr>
            <a:spLocks noGrp="1"/>
          </p:cNvSpPr>
          <p:nvPr>
            <p:ph type="title"/>
          </p:nvPr>
        </p:nvSpPr>
        <p:spPr/>
        <p:txBody>
          <a:bodyPr/>
          <a:lstStyle/>
          <a:p>
            <a:r>
              <a:rPr lang="en-GB" sz="2800" b="1"/>
              <a:t>Planning regional grid operators</a:t>
            </a:r>
          </a:p>
        </p:txBody>
      </p:sp>
      <p:sp>
        <p:nvSpPr>
          <p:cNvPr id="4" name="Tijdelijke aanduiding voor dianummer 3">
            <a:extLst>
              <a:ext uri="{FF2B5EF4-FFF2-40B4-BE49-F238E27FC236}">
                <a16:creationId xmlns:a16="http://schemas.microsoft.com/office/drawing/2014/main" id="{F39A109F-EABE-4014-BEC6-C4034F464326}"/>
              </a:ext>
            </a:extLst>
          </p:cNvPr>
          <p:cNvSpPr>
            <a:spLocks noGrp="1"/>
          </p:cNvSpPr>
          <p:nvPr>
            <p:ph type="sldNum" sz="quarter" idx="12"/>
          </p:nvPr>
        </p:nvSpPr>
        <p:spPr/>
        <p:txBody>
          <a:bodyPr/>
          <a:lstStyle/>
          <a:p>
            <a:fld id="{A1C3A1F5-F269-2A47-BBB9-BDB2D4CF88E3}" type="slidenum">
              <a:rPr lang="nl-NL" smtClean="0"/>
              <a:t>11</a:t>
            </a:fld>
            <a:endParaRPr lang="nl-NL"/>
          </a:p>
        </p:txBody>
      </p:sp>
      <p:graphicFrame>
        <p:nvGraphicFramePr>
          <p:cNvPr id="97" name="Table 56">
            <a:extLst>
              <a:ext uri="{FF2B5EF4-FFF2-40B4-BE49-F238E27FC236}">
                <a16:creationId xmlns:a16="http://schemas.microsoft.com/office/drawing/2014/main" id="{0B374D9F-298E-4E7D-95F1-C3E947200A4B}"/>
              </a:ext>
            </a:extLst>
          </p:cNvPr>
          <p:cNvGraphicFramePr>
            <a:graphicFrameLocks noGrp="1"/>
          </p:cNvGraphicFramePr>
          <p:nvPr>
            <p:extLst>
              <p:ext uri="{D42A27DB-BD31-4B8C-83A1-F6EECF244321}">
                <p14:modId xmlns:p14="http://schemas.microsoft.com/office/powerpoint/2010/main" val="1927832955"/>
              </p:ext>
            </p:extLst>
          </p:nvPr>
        </p:nvGraphicFramePr>
        <p:xfrm>
          <a:off x="729842" y="1812022"/>
          <a:ext cx="5536336" cy="2931470"/>
        </p:xfrm>
        <a:graphic>
          <a:graphicData uri="http://schemas.openxmlformats.org/drawingml/2006/table">
            <a:tbl>
              <a:tblPr firstRow="1" bandRow="1">
                <a:tableStyleId>{3B4B98B0-60AC-42C2-AFA5-B58CD77FA1E5}</a:tableStyleId>
              </a:tblPr>
              <a:tblGrid>
                <a:gridCol w="492837">
                  <a:extLst>
                    <a:ext uri="{9D8B030D-6E8A-4147-A177-3AD203B41FA5}">
                      <a16:colId xmlns:a16="http://schemas.microsoft.com/office/drawing/2014/main" val="2574357592"/>
                    </a:ext>
                  </a:extLst>
                </a:gridCol>
                <a:gridCol w="2848657">
                  <a:extLst>
                    <a:ext uri="{9D8B030D-6E8A-4147-A177-3AD203B41FA5}">
                      <a16:colId xmlns:a16="http://schemas.microsoft.com/office/drawing/2014/main" val="116804324"/>
                    </a:ext>
                  </a:extLst>
                </a:gridCol>
                <a:gridCol w="1092045">
                  <a:extLst>
                    <a:ext uri="{9D8B030D-6E8A-4147-A177-3AD203B41FA5}">
                      <a16:colId xmlns:a16="http://schemas.microsoft.com/office/drawing/2014/main" val="4270415686"/>
                    </a:ext>
                  </a:extLst>
                </a:gridCol>
                <a:gridCol w="1102797">
                  <a:extLst>
                    <a:ext uri="{9D8B030D-6E8A-4147-A177-3AD203B41FA5}">
                      <a16:colId xmlns:a16="http://schemas.microsoft.com/office/drawing/2014/main" val="3681130383"/>
                    </a:ext>
                  </a:extLst>
                </a:gridCol>
              </a:tblGrid>
              <a:tr h="293147">
                <a:tc>
                  <a:txBody>
                    <a:bodyPr/>
                    <a:lstStyle/>
                    <a:p>
                      <a:pPr algn="ctr"/>
                      <a:r>
                        <a:rPr lang="en-GB" sz="500" dirty="0"/>
                        <a:t>#</a:t>
                      </a:r>
                    </a:p>
                  </a:txBody>
                  <a:tcPr marL="68580" marR="68580" marT="34290" marB="34290" anchor="ctr"/>
                </a:tc>
                <a:tc>
                  <a:txBody>
                    <a:bodyPr/>
                    <a:lstStyle/>
                    <a:p>
                      <a:r>
                        <a:rPr lang="en-GB" sz="1200"/>
                        <a:t>Activity</a:t>
                      </a:r>
                    </a:p>
                  </a:txBody>
                  <a:tcPr marL="68580" marR="68580" marT="34290" marB="34290" anchor="ctr"/>
                </a:tc>
                <a:tc>
                  <a:txBody>
                    <a:bodyPr/>
                    <a:lstStyle/>
                    <a:p>
                      <a:r>
                        <a:rPr lang="en-GB" sz="1200"/>
                        <a:t>Start</a:t>
                      </a:r>
                    </a:p>
                  </a:txBody>
                  <a:tcPr marL="68580" marR="68580" marT="34290" marB="34290" anchor="ctr"/>
                </a:tc>
                <a:tc>
                  <a:txBody>
                    <a:bodyPr/>
                    <a:lstStyle/>
                    <a:p>
                      <a:r>
                        <a:rPr lang="en-GB" sz="1200"/>
                        <a:t>End</a:t>
                      </a:r>
                    </a:p>
                  </a:txBody>
                  <a:tcPr marL="68580" marR="68580" marT="34290" marB="34290" anchor="ctr"/>
                </a:tc>
                <a:extLst>
                  <a:ext uri="{0D108BD9-81ED-4DB2-BD59-A6C34878D82A}">
                    <a16:rowId xmlns:a16="http://schemas.microsoft.com/office/drawing/2014/main" val="2977612632"/>
                  </a:ext>
                </a:extLst>
              </a:tr>
              <a:tr h="293147">
                <a:tc>
                  <a:txBody>
                    <a:bodyPr/>
                    <a:lstStyle/>
                    <a:p>
                      <a:endParaRPr lang="nl-NL" sz="500"/>
                    </a:p>
                  </a:txBody>
                  <a:tcPr marL="68580" marR="68580" marT="34290" marB="34290" anchor="ctr"/>
                </a:tc>
                <a:tc>
                  <a:txBody>
                    <a:bodyPr/>
                    <a:lstStyle/>
                    <a:p>
                      <a:r>
                        <a:rPr lang="en-GB" sz="1200"/>
                        <a:t>Sanity Check (SC) TRAN</a:t>
                      </a:r>
                    </a:p>
                  </a:txBody>
                  <a:tcPr marL="68580" marR="68580" marT="34290" marB="34290" anchor="ctr"/>
                </a:tc>
                <a:tc>
                  <a:txBody>
                    <a:bodyPr/>
                    <a:lstStyle/>
                    <a:p>
                      <a:r>
                        <a:rPr lang="en-GB" sz="1200"/>
                        <a:t>26 July ’21</a:t>
                      </a:r>
                    </a:p>
                  </a:txBody>
                  <a:tcPr marL="68580" marR="68580" marT="34290" marB="34290" anchor="ctr"/>
                </a:tc>
                <a:tc>
                  <a:txBody>
                    <a:bodyPr/>
                    <a:lstStyle/>
                    <a:p>
                      <a:r>
                        <a:rPr lang="en-GB" sz="1200"/>
                        <a:t>30 July ‘21</a:t>
                      </a:r>
                    </a:p>
                  </a:txBody>
                  <a:tcPr marL="68580" marR="68580" marT="34290" marB="34290" anchor="ctr"/>
                </a:tc>
                <a:extLst>
                  <a:ext uri="{0D108BD9-81ED-4DB2-BD59-A6C34878D82A}">
                    <a16:rowId xmlns:a16="http://schemas.microsoft.com/office/drawing/2014/main" val="2427907744"/>
                  </a:ext>
                </a:extLst>
              </a:tr>
              <a:tr h="293147">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Intake Test (IT) TRAN</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2 Aug.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13 Aug. ’21</a:t>
                      </a:r>
                    </a:p>
                  </a:txBody>
                  <a:tcPr marL="68580" marR="68580" marT="34290" marB="34290" anchor="ctr"/>
                </a:tc>
                <a:extLst>
                  <a:ext uri="{0D108BD9-81ED-4DB2-BD59-A6C34878D82A}">
                    <a16:rowId xmlns:a16="http://schemas.microsoft.com/office/drawing/2014/main" val="389634797"/>
                  </a:ext>
                </a:extLst>
              </a:tr>
              <a:tr h="293147">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Sanity Check (SC) ACT2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6 Sept.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10 Sept. ’21</a:t>
                      </a:r>
                    </a:p>
                  </a:txBody>
                  <a:tcPr marL="68580" marR="68580" marT="34290" marB="34290" anchor="ctr"/>
                </a:tc>
                <a:extLst>
                  <a:ext uri="{0D108BD9-81ED-4DB2-BD59-A6C34878D82A}">
                    <a16:rowId xmlns:a16="http://schemas.microsoft.com/office/drawing/2014/main" val="2676198611"/>
                  </a:ext>
                </a:extLst>
              </a:tr>
              <a:tr h="293147">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Intake Test (IT) ACT2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13 Sept.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24 Sept. ’21</a:t>
                      </a:r>
                    </a:p>
                  </a:txBody>
                  <a:tcPr marL="68580" marR="68580" marT="34290" marB="34290" anchor="ctr"/>
                </a:tc>
                <a:extLst>
                  <a:ext uri="{0D108BD9-81ED-4DB2-BD59-A6C34878D82A}">
                    <a16:rowId xmlns:a16="http://schemas.microsoft.com/office/drawing/2014/main" val="2523443365"/>
                  </a:ext>
                </a:extLst>
              </a:tr>
              <a:tr h="293147">
                <a:tc>
                  <a:txBody>
                    <a:bodyPr/>
                    <a:lstStyle/>
                    <a:p>
                      <a:endParaRPr lang="nl-NL" sz="500"/>
                    </a:p>
                  </a:txBody>
                  <a:tcPr marL="68580" marR="68580" marT="34290" marB="34290" anchor="ctr"/>
                </a:tc>
                <a:tc>
                  <a:txBody>
                    <a:bodyPr/>
                    <a:lstStyle/>
                    <a:p>
                      <a:r>
                        <a:rPr lang="en-GB" sz="1200"/>
                        <a:t>Management Acceptance Test (BAT)</a:t>
                      </a:r>
                    </a:p>
                  </a:txBody>
                  <a:tcPr marL="68580" marR="68580" marT="34290" marB="34290" anchor="ctr"/>
                </a:tc>
                <a:tc>
                  <a:txBody>
                    <a:bodyPr/>
                    <a:lstStyle/>
                    <a:p>
                      <a:r>
                        <a:rPr lang="en-GB" sz="1200"/>
                        <a:t>16 Aug. ‘21</a:t>
                      </a:r>
                    </a:p>
                  </a:txBody>
                  <a:tcPr marL="68580" marR="68580" marT="34290" marB="34290" anchor="ctr"/>
                </a:tc>
                <a:tc>
                  <a:txBody>
                    <a:bodyPr/>
                    <a:lstStyle/>
                    <a:p>
                      <a:r>
                        <a:rPr lang="en-GB" sz="1200"/>
                        <a:t>26 Nov. ’21</a:t>
                      </a:r>
                    </a:p>
                  </a:txBody>
                  <a:tcPr marL="68580" marR="68580" marT="34290" marB="34290" anchor="ctr"/>
                </a:tc>
                <a:extLst>
                  <a:ext uri="{0D108BD9-81ED-4DB2-BD59-A6C34878D82A}">
                    <a16:rowId xmlns:a16="http://schemas.microsoft.com/office/drawing/2014/main" val="719548565"/>
                  </a:ext>
                </a:extLst>
              </a:tr>
              <a:tr h="293147">
                <a:tc>
                  <a:txBody>
                    <a:bodyPr/>
                    <a:lstStyle/>
                    <a:p>
                      <a:endParaRPr lang="nl-NL" sz="500"/>
                    </a:p>
                  </a:txBody>
                  <a:tcPr marL="68580" marR="68580" marT="34290" marB="34290" anchor="ctr"/>
                </a:tc>
                <a:tc>
                  <a:txBody>
                    <a:bodyPr/>
                    <a:lstStyle/>
                    <a:p>
                      <a:r>
                        <a:rPr lang="en-GB" sz="1200" dirty="0"/>
                        <a:t>DSO Acceptance Test (RNBAT)</a:t>
                      </a:r>
                    </a:p>
                  </a:txBody>
                  <a:tcPr marL="68580" marR="68580" marT="34290" marB="34290" anchor="ctr"/>
                </a:tc>
                <a:tc>
                  <a:txBody>
                    <a:bodyPr/>
                    <a:lstStyle/>
                    <a:p>
                      <a:r>
                        <a:rPr lang="en-GB" sz="1200"/>
                        <a:t>16 Aug. ‘21</a:t>
                      </a:r>
                    </a:p>
                  </a:txBody>
                  <a:tcPr marL="68580" marR="68580" marT="34290" marB="34290" anchor="ctr"/>
                </a:tc>
                <a:tc>
                  <a:txBody>
                    <a:bodyPr/>
                    <a:lstStyle/>
                    <a:p>
                      <a:r>
                        <a:rPr lang="en-GB" sz="1200"/>
                        <a:t>26 Nov. ’21</a:t>
                      </a:r>
                    </a:p>
                  </a:txBody>
                  <a:tcPr marL="68580" marR="68580" marT="34290" marB="34290" anchor="ctr"/>
                </a:tc>
                <a:extLst>
                  <a:ext uri="{0D108BD9-81ED-4DB2-BD59-A6C34878D82A}">
                    <a16:rowId xmlns:a16="http://schemas.microsoft.com/office/drawing/2014/main" val="345638602"/>
                  </a:ext>
                </a:extLst>
              </a:tr>
              <a:tr h="293147">
                <a:tc>
                  <a:txBody>
                    <a:bodyPr/>
                    <a:lstStyle/>
                    <a:p>
                      <a:endParaRPr lang="nl-NL" sz="500"/>
                    </a:p>
                  </a:txBody>
                  <a:tcPr marL="68580" marR="68580" marT="34290" marB="34290" anchor="ctr"/>
                </a:tc>
                <a:tc>
                  <a:txBody>
                    <a:bodyPr/>
                    <a:lstStyle/>
                    <a:p>
                      <a:r>
                        <a:rPr lang="en-GB" sz="1200"/>
                        <a:t>Funct. Acceptance Test Lead group (FAT/K)</a:t>
                      </a:r>
                    </a:p>
                  </a:txBody>
                  <a:tcPr marL="68580" marR="68580" marT="34290" marB="34290" anchor="ctr"/>
                </a:tc>
                <a:tc>
                  <a:txBody>
                    <a:bodyPr/>
                    <a:lstStyle/>
                    <a:p>
                      <a:r>
                        <a:rPr lang="en-GB" sz="1200"/>
                        <a:t>29 Nov. ‘21</a:t>
                      </a:r>
                    </a:p>
                  </a:txBody>
                  <a:tcPr marL="68580" marR="68580" marT="34290" marB="34290" anchor="ctr"/>
                </a:tc>
                <a:tc>
                  <a:txBody>
                    <a:bodyPr/>
                    <a:lstStyle/>
                    <a:p>
                      <a:r>
                        <a:rPr lang="en-GB" sz="1200"/>
                        <a:t>17 Dec. ’22</a:t>
                      </a:r>
                    </a:p>
                  </a:txBody>
                  <a:tcPr marL="68580" marR="68580" marT="34290" marB="34290" anchor="ctr"/>
                </a:tc>
                <a:extLst>
                  <a:ext uri="{0D108BD9-81ED-4DB2-BD59-A6C34878D82A}">
                    <a16:rowId xmlns:a16="http://schemas.microsoft.com/office/drawing/2014/main" val="3317488740"/>
                  </a:ext>
                </a:extLst>
              </a:tr>
              <a:tr h="293147">
                <a:tc>
                  <a:txBody>
                    <a:bodyPr/>
                    <a:lstStyle/>
                    <a:p>
                      <a:endParaRPr lang="nl-NL" sz="500"/>
                    </a:p>
                  </a:txBody>
                  <a:tcPr marL="68580" marR="68580" marT="34290" marB="34290" anchor="ctr"/>
                </a:tc>
                <a:tc>
                  <a:txBody>
                    <a:bodyPr/>
                    <a:lstStyle/>
                    <a:p>
                      <a:r>
                        <a:rPr lang="en-GB" sz="1200"/>
                        <a:t>GAT</a:t>
                      </a:r>
                    </a:p>
                  </a:txBody>
                  <a:tcPr marL="68580" marR="68580" marT="34290" marB="34290" anchor="ctr"/>
                </a:tc>
                <a:tc>
                  <a:txBody>
                    <a:bodyPr/>
                    <a:lstStyle/>
                    <a:p>
                      <a:r>
                        <a:rPr lang="en-GB" sz="1200"/>
                        <a:t>3 Jan. ’22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25 Feb. ’22</a:t>
                      </a:r>
                    </a:p>
                  </a:txBody>
                  <a:tcPr marL="68580" marR="68580" marT="34290" marB="34290" anchor="ctr"/>
                </a:tc>
                <a:extLst>
                  <a:ext uri="{0D108BD9-81ED-4DB2-BD59-A6C34878D82A}">
                    <a16:rowId xmlns:a16="http://schemas.microsoft.com/office/drawing/2014/main" val="4094106127"/>
                  </a:ext>
                </a:extLst>
              </a:tr>
              <a:tr h="293147">
                <a:tc>
                  <a:txBody>
                    <a:bodyPr/>
                    <a:lstStyle/>
                    <a:p>
                      <a:endParaRPr lang="nl-NL" sz="500"/>
                    </a:p>
                  </a:txBody>
                  <a:tcPr marL="68580" marR="68580" marT="34290" marB="34290" anchor="ctr"/>
                </a:tc>
                <a:tc>
                  <a:txBody>
                    <a:bodyPr/>
                    <a:lstStyle/>
                    <a:p>
                      <a:r>
                        <a:rPr lang="en-GB" sz="1200"/>
                        <a:t>Go Live</a:t>
                      </a:r>
                    </a:p>
                  </a:txBody>
                  <a:tcPr marL="68580" marR="68580" marT="34290" marB="34290" anchor="ctr"/>
                </a:tc>
                <a:tc>
                  <a:txBody>
                    <a:bodyPr/>
                    <a:lstStyle/>
                    <a:p>
                      <a:r>
                        <a:rPr lang="en-GB" sz="1200"/>
                        <a:t>19 Mar. ’22</a:t>
                      </a:r>
                    </a:p>
                  </a:txBody>
                  <a:tcPr marL="68580" marR="68580" marT="34290" marB="34290" anchor="ctr"/>
                </a:tc>
                <a:tc>
                  <a:txBody>
                    <a:bodyPr/>
                    <a:lstStyle/>
                    <a:p>
                      <a:endParaRPr lang="nl-NL" sz="1200" dirty="0"/>
                    </a:p>
                  </a:txBody>
                  <a:tcPr marL="68580" marR="68580" marT="34290" marB="34290" anchor="ctr"/>
                </a:tc>
                <a:extLst>
                  <a:ext uri="{0D108BD9-81ED-4DB2-BD59-A6C34878D82A}">
                    <a16:rowId xmlns:a16="http://schemas.microsoft.com/office/drawing/2014/main" val="447468285"/>
                  </a:ext>
                </a:extLst>
              </a:tr>
            </a:tbl>
          </a:graphicData>
        </a:graphic>
      </p:graphicFrame>
    </p:spTree>
    <p:extLst>
      <p:ext uri="{BB962C8B-B14F-4D97-AF65-F5344CB8AC3E}">
        <p14:creationId xmlns:p14="http://schemas.microsoft.com/office/powerpoint/2010/main" val="780102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A7EB85E4-3884-4DBF-8982-DF5460C9E6CE}"/>
              </a:ext>
            </a:extLst>
          </p:cNvPr>
          <p:cNvSpPr>
            <a:spLocks noGrp="1"/>
          </p:cNvSpPr>
          <p:nvPr>
            <p:ph type="sldNum" sz="quarter" idx="12"/>
          </p:nvPr>
        </p:nvSpPr>
        <p:spPr/>
        <p:txBody>
          <a:bodyPr/>
          <a:lstStyle/>
          <a:p>
            <a:fld id="{A1C3A1F5-F269-2A47-BBB9-BDB2D4CF88E3}" type="slidenum">
              <a:rPr lang="nl-NL" smtClean="0"/>
              <a:t>12</a:t>
            </a:fld>
            <a:endParaRPr lang="nl-NL"/>
          </a:p>
        </p:txBody>
      </p:sp>
      <p:sp>
        <p:nvSpPr>
          <p:cNvPr id="192" name="Titel 1">
            <a:extLst>
              <a:ext uri="{FF2B5EF4-FFF2-40B4-BE49-F238E27FC236}">
                <a16:creationId xmlns:a16="http://schemas.microsoft.com/office/drawing/2014/main" id="{DCA2A134-1174-DD4F-BABB-5EC70DE65C13}"/>
              </a:ext>
            </a:extLst>
          </p:cNvPr>
          <p:cNvSpPr>
            <a:spLocks noGrp="1"/>
          </p:cNvSpPr>
          <p:nvPr>
            <p:ph type="title"/>
          </p:nvPr>
        </p:nvSpPr>
        <p:spPr>
          <a:xfrm>
            <a:off x="609601" y="483992"/>
            <a:ext cx="8800617" cy="713631"/>
          </a:xfrm>
        </p:spPr>
        <p:txBody>
          <a:bodyPr/>
          <a:lstStyle/>
          <a:p>
            <a:r>
              <a:rPr lang="en-GB" sz="2800" b="1"/>
              <a:t>Progress planning | test planning Tranche 1 Allocatie 2.0</a:t>
            </a:r>
          </a:p>
        </p:txBody>
      </p:sp>
      <p:sp>
        <p:nvSpPr>
          <p:cNvPr id="283" name="Rechthoek: afgeronde hoeken 20">
            <a:extLst>
              <a:ext uri="{FF2B5EF4-FFF2-40B4-BE49-F238E27FC236}">
                <a16:creationId xmlns:a16="http://schemas.microsoft.com/office/drawing/2014/main" id="{1FF4B708-F408-400E-9401-68CC619D4CC0}"/>
              </a:ext>
            </a:extLst>
          </p:cNvPr>
          <p:cNvSpPr/>
          <p:nvPr/>
        </p:nvSpPr>
        <p:spPr>
          <a:xfrm>
            <a:off x="368427" y="1347203"/>
            <a:ext cx="11360869" cy="27432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284" name="Rectangle 171">
            <a:extLst>
              <a:ext uri="{FF2B5EF4-FFF2-40B4-BE49-F238E27FC236}">
                <a16:creationId xmlns:a16="http://schemas.microsoft.com/office/drawing/2014/main" id="{AF0062ED-2963-422C-94B2-CDCAF0C6650A}"/>
              </a:ext>
            </a:extLst>
          </p:cNvPr>
          <p:cNvSpPr/>
          <p:nvPr/>
        </p:nvSpPr>
        <p:spPr>
          <a:xfrm>
            <a:off x="1736751" y="3843534"/>
            <a:ext cx="3110368" cy="1802216"/>
          </a:xfrm>
          <a:prstGeom prst="rect">
            <a:avLst/>
          </a:prstGeom>
          <a:solidFill>
            <a:srgbClr val="364A6B">
              <a:lumMod val="20000"/>
              <a:lumOff val="80000"/>
            </a:srgbClr>
          </a:solidFill>
          <a:ln w="12700" cap="flat" cmpd="sng" algn="ctr">
            <a:solidFill>
              <a:srgbClr val="364A6B">
                <a:lumMod val="20000"/>
                <a:lumOff val="80000"/>
              </a:srgbClr>
            </a:solid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nl-NL" sz="900" b="0" i="0" u="none" strike="noStrike" kern="1200" cap="none" spc="0" normalizeH="0" baseline="0" noProof="0">
              <a:ln>
                <a:noFill/>
              </a:ln>
              <a:solidFill>
                <a:prstClr val="white"/>
              </a:solidFill>
              <a:effectLst/>
              <a:uLnTx/>
              <a:uFillTx/>
              <a:latin typeface="Arial"/>
              <a:ea typeface="+mn-ea"/>
              <a:cs typeface="Arial"/>
            </a:endParaRPr>
          </a:p>
        </p:txBody>
      </p:sp>
      <p:sp>
        <p:nvSpPr>
          <p:cNvPr id="285" name="Rectangle 173">
            <a:extLst>
              <a:ext uri="{FF2B5EF4-FFF2-40B4-BE49-F238E27FC236}">
                <a16:creationId xmlns:a16="http://schemas.microsoft.com/office/drawing/2014/main" id="{72D49805-253F-4CFC-ACE1-8AAC80BD5FAB}"/>
              </a:ext>
            </a:extLst>
          </p:cNvPr>
          <p:cNvSpPr/>
          <p:nvPr/>
        </p:nvSpPr>
        <p:spPr>
          <a:xfrm>
            <a:off x="5995864" y="4092165"/>
            <a:ext cx="1743256" cy="1539158"/>
          </a:xfrm>
          <a:prstGeom prst="rect">
            <a:avLst/>
          </a:prstGeom>
          <a:solidFill>
            <a:srgbClr val="17753B">
              <a:lumMod val="20000"/>
              <a:lumOff val="80000"/>
            </a:srgbClr>
          </a:solidFill>
          <a:ln w="12700" cap="flat" cmpd="sng" algn="ctr">
            <a:solidFill>
              <a:srgbClr val="17753B">
                <a:lumMod val="20000"/>
                <a:lumOff val="80000"/>
              </a:srgbClr>
            </a:solid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nl-NL" sz="900" b="0" i="0" u="none" strike="noStrike" kern="1200" cap="none" spc="0" normalizeH="0" baseline="0" noProof="0">
              <a:ln>
                <a:noFill/>
              </a:ln>
              <a:solidFill>
                <a:prstClr val="white"/>
              </a:solidFill>
              <a:effectLst/>
              <a:uLnTx/>
              <a:uFillTx/>
              <a:latin typeface="Arial"/>
              <a:ea typeface="+mn-ea"/>
              <a:cs typeface="Arial"/>
            </a:endParaRPr>
          </a:p>
        </p:txBody>
      </p:sp>
      <p:sp>
        <p:nvSpPr>
          <p:cNvPr id="286" name="Rectangle 172">
            <a:extLst>
              <a:ext uri="{FF2B5EF4-FFF2-40B4-BE49-F238E27FC236}">
                <a16:creationId xmlns:a16="http://schemas.microsoft.com/office/drawing/2014/main" id="{436A84BD-39EC-4593-AA86-1FF43AAAD9B7}"/>
              </a:ext>
            </a:extLst>
          </p:cNvPr>
          <p:cNvSpPr/>
          <p:nvPr/>
        </p:nvSpPr>
        <p:spPr>
          <a:xfrm>
            <a:off x="4838006" y="4084824"/>
            <a:ext cx="1146874" cy="1545195"/>
          </a:xfrm>
          <a:prstGeom prst="rect">
            <a:avLst/>
          </a:prstGeom>
          <a:solidFill>
            <a:srgbClr val="ADF1EB"/>
          </a:solidFill>
          <a:ln w="12700" cap="flat" cmpd="sng" algn="ctr">
            <a:solidFill>
              <a:srgbClr val="ADF1EB"/>
            </a:solid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nl-NL" sz="900" b="0" i="0" u="none" strike="noStrike" kern="1200" cap="none" spc="0" normalizeH="0" baseline="0" noProof="0">
              <a:ln>
                <a:noFill/>
              </a:ln>
              <a:solidFill>
                <a:prstClr val="white"/>
              </a:solidFill>
              <a:effectLst/>
              <a:uLnTx/>
              <a:uFillTx/>
              <a:latin typeface="Arial"/>
              <a:ea typeface="+mn-ea"/>
              <a:cs typeface="Arial"/>
            </a:endParaRPr>
          </a:p>
        </p:txBody>
      </p:sp>
      <p:sp>
        <p:nvSpPr>
          <p:cNvPr id="287" name="Pijl: punthaak 22">
            <a:extLst>
              <a:ext uri="{FF2B5EF4-FFF2-40B4-BE49-F238E27FC236}">
                <a16:creationId xmlns:a16="http://schemas.microsoft.com/office/drawing/2014/main" id="{D3B30C44-FE40-44DE-A3A3-3F5487A17DE4}"/>
              </a:ext>
            </a:extLst>
          </p:cNvPr>
          <p:cNvSpPr/>
          <p:nvPr/>
        </p:nvSpPr>
        <p:spPr>
          <a:xfrm>
            <a:off x="2719197" y="4848756"/>
            <a:ext cx="3271615" cy="182880"/>
          </a:xfrm>
          <a:prstGeom prst="chevron">
            <a:avLst>
              <a:gd name="adj" fmla="val 26159"/>
            </a:avLst>
          </a:prstGeom>
          <a:solidFill>
            <a:srgbClr val="BEF4EF"/>
          </a:solidFill>
          <a:ln w="12700" cap="flat" cmpd="sng" algn="ctr">
            <a:solidFill>
              <a:srgbClr val="21C4B6"/>
            </a:solidFill>
            <a:prstDash val="dash"/>
            <a:miter lim="800000"/>
          </a:ln>
          <a:effectLst/>
        </p:spPr>
        <p:txBody>
          <a:bodyPr lIns="91440" tIns="45720" rIns="91440" bIns="45720" rtlCol="0" anchor="ctr"/>
          <a:lstStyle/>
          <a:p>
            <a:pPr marL="0" marR="0" lvl="0" indent="0"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dirty="0">
                <a:ln>
                  <a:noFill/>
                </a:ln>
                <a:solidFill>
                  <a:prstClr val="black">
                    <a:lumMod val="75000"/>
                    <a:lumOff val="25000"/>
                  </a:prstClr>
                </a:solidFill>
                <a:uLnTx/>
                <a:uFillTx/>
                <a:latin typeface="Arial"/>
                <a:ea typeface="+mn-ea"/>
                <a:cs typeface="Arial"/>
              </a:rPr>
              <a:t>WGA </a:t>
            </a:r>
            <a:r>
              <a:rPr kumimoji="0" lang="en-GB" sz="600" b="0" i="0" u="none" strike="noStrike" cap="none" normalizeH="0" baseline="0" noProof="0" dirty="0">
                <a:ln>
                  <a:noFill/>
                </a:ln>
                <a:solidFill>
                  <a:prstClr val="black">
                    <a:lumMod val="75000"/>
                    <a:lumOff val="25000"/>
                  </a:prstClr>
                </a:solidFill>
                <a:uLnTx/>
                <a:uFillTx/>
                <a:latin typeface="Arial"/>
                <a:ea typeface="+mn-ea"/>
                <a:cs typeface="Arial"/>
              </a:rPr>
              <a:t>– Premature Acceptance</a:t>
            </a:r>
          </a:p>
        </p:txBody>
      </p:sp>
      <p:sp>
        <p:nvSpPr>
          <p:cNvPr id="288" name="Rechthoek: afgeronde hoeken 14">
            <a:extLst>
              <a:ext uri="{FF2B5EF4-FFF2-40B4-BE49-F238E27FC236}">
                <a16:creationId xmlns:a16="http://schemas.microsoft.com/office/drawing/2014/main" id="{359C2A06-636A-441E-81C1-064FA54648D6}"/>
              </a:ext>
            </a:extLst>
          </p:cNvPr>
          <p:cNvSpPr/>
          <p:nvPr/>
        </p:nvSpPr>
        <p:spPr>
          <a:xfrm>
            <a:off x="368427" y="2577007"/>
            <a:ext cx="11360867" cy="865269"/>
          </a:xfrm>
          <a:prstGeom prst="roundRect">
            <a:avLst>
              <a:gd name="adj" fmla="val 3039"/>
            </a:avLst>
          </a:prstGeom>
          <a:solidFill>
            <a:sysClr val="window" lastClr="FFFFFF"/>
          </a:solidFill>
          <a:ln w="3175" cap="flat" cmpd="sng" algn="ctr">
            <a:solidFill>
              <a:srgbClr val="364A6B">
                <a:lumMod val="75000"/>
              </a:srgbClr>
            </a:solidFill>
            <a:prstDash val="solid"/>
          </a:ln>
          <a:effectLst/>
        </p:spPr>
        <p:txBody>
          <a:bodyPr wrap="none" lIns="108000" tIns="0" rIns="108000" bIns="0" rtlCol="0" anchor="ctr"/>
          <a:lstStyle/>
          <a:p>
            <a:pPr marL="0" marR="0" lvl="0" indent="0" algn="ctr" defTabSz="45713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a:ln>
                <a:noFill/>
              </a:ln>
              <a:solidFill>
                <a:prstClr val="black">
                  <a:lumMod val="75000"/>
                  <a:lumOff val="25000"/>
                </a:prstClr>
              </a:solidFill>
              <a:effectLst/>
              <a:uLnTx/>
              <a:uFillTx/>
            </a:endParaRPr>
          </a:p>
        </p:txBody>
      </p:sp>
      <p:cxnSp>
        <p:nvCxnSpPr>
          <p:cNvPr id="289" name="Rechte verbindingslijn 16">
            <a:extLst>
              <a:ext uri="{FF2B5EF4-FFF2-40B4-BE49-F238E27FC236}">
                <a16:creationId xmlns:a16="http://schemas.microsoft.com/office/drawing/2014/main" id="{AFDC95FC-F9B1-493B-A10B-FAF2090ACEEE}"/>
              </a:ext>
            </a:extLst>
          </p:cNvPr>
          <p:cNvCxnSpPr>
            <a:cxnSpLocks/>
          </p:cNvCxnSpPr>
          <p:nvPr/>
        </p:nvCxnSpPr>
        <p:spPr>
          <a:xfrm flipH="1">
            <a:off x="5980989" y="1549474"/>
            <a:ext cx="18353" cy="3383280"/>
          </a:xfrm>
          <a:prstGeom prst="line">
            <a:avLst/>
          </a:prstGeom>
          <a:noFill/>
          <a:ln w="12700" cap="flat" cmpd="sng" algn="ctr">
            <a:solidFill>
              <a:sysClr val="windowText" lastClr="000000"/>
            </a:solidFill>
            <a:prstDash val="sysDash"/>
            <a:miter lim="800000"/>
          </a:ln>
          <a:effectLst/>
        </p:spPr>
      </p:cxnSp>
      <p:sp>
        <p:nvSpPr>
          <p:cNvPr id="290" name="Rectangle 166">
            <a:extLst>
              <a:ext uri="{FF2B5EF4-FFF2-40B4-BE49-F238E27FC236}">
                <a16:creationId xmlns:a16="http://schemas.microsoft.com/office/drawing/2014/main" id="{51FA5408-D635-4359-962C-1E616233BC2C}"/>
              </a:ext>
            </a:extLst>
          </p:cNvPr>
          <p:cNvSpPr/>
          <p:nvPr/>
        </p:nvSpPr>
        <p:spPr>
          <a:xfrm>
            <a:off x="5457430" y="3034205"/>
            <a:ext cx="556750" cy="270243"/>
          </a:xfrm>
          <a:prstGeom prst="rect">
            <a:avLst/>
          </a:prstGeom>
          <a:solidFill>
            <a:sysClr val="window" lastClr="FFFFFF"/>
          </a:solidFill>
          <a:ln w="3175" cap="flat" cmpd="sng" algn="ctr">
            <a:noFill/>
            <a:prstDash val="solid"/>
          </a:ln>
          <a:effectLst/>
        </p:spPr>
        <p:txBody>
          <a:bodyPr wrap="none" lIns="108000" tIns="0" rIns="108000" bIns="0" rtlCol="0" anchor="ctr"/>
          <a:lstStyle/>
          <a:p>
            <a:pPr marL="0" marR="0" lvl="0" indent="0" algn="ctr" defTabSz="457131" eaLnBrk="1" fontAlgn="auto" latinLnBrk="0" hangingPunct="1">
              <a:lnSpc>
                <a:spcPct val="100000"/>
              </a:lnSpc>
              <a:spcBef>
                <a:spcPts val="0"/>
              </a:spcBef>
              <a:spcAft>
                <a:spcPts val="0"/>
              </a:spcAft>
              <a:buClrTx/>
              <a:buSzTx/>
              <a:buFontTx/>
              <a:buNone/>
              <a:tabLst/>
              <a:defRPr/>
            </a:pPr>
            <a:endParaRPr kumimoji="0" lang="nl-NL" sz="1100" b="1" i="0" u="none" strike="noStrike" kern="0" cap="none" spc="0" normalizeH="0" baseline="0" noProof="0" err="1">
              <a:ln>
                <a:noFill/>
              </a:ln>
              <a:solidFill>
                <a:prstClr val="black">
                  <a:lumMod val="75000"/>
                  <a:lumOff val="25000"/>
                </a:prstClr>
              </a:solidFill>
              <a:effectLst/>
              <a:uLnTx/>
              <a:uFillTx/>
            </a:endParaRPr>
          </a:p>
        </p:txBody>
      </p:sp>
      <p:sp>
        <p:nvSpPr>
          <p:cNvPr id="291" name="Rechthoek: afgeronde hoeken 14">
            <a:extLst>
              <a:ext uri="{FF2B5EF4-FFF2-40B4-BE49-F238E27FC236}">
                <a16:creationId xmlns:a16="http://schemas.microsoft.com/office/drawing/2014/main" id="{E54514C2-F5E4-4567-BFC3-16D59C949427}"/>
              </a:ext>
            </a:extLst>
          </p:cNvPr>
          <p:cNvSpPr/>
          <p:nvPr/>
        </p:nvSpPr>
        <p:spPr>
          <a:xfrm>
            <a:off x="368427" y="2018694"/>
            <a:ext cx="11360868" cy="511461"/>
          </a:xfrm>
          <a:prstGeom prst="roundRect">
            <a:avLst>
              <a:gd name="adj" fmla="val 8081"/>
            </a:avLst>
          </a:prstGeom>
          <a:solidFill>
            <a:srgbClr val="FFEDB3"/>
          </a:solidFill>
          <a:ln w="3175" cap="flat" cmpd="sng" algn="ctr">
            <a:solidFill>
              <a:srgbClr val="364A6B">
                <a:lumMod val="75000"/>
              </a:srgbClr>
            </a:solidFill>
            <a:prstDash val="solid"/>
          </a:ln>
          <a:effectLst/>
        </p:spPr>
        <p:txBody>
          <a:bodyPr wrap="none" lIns="108000" tIns="0" rIns="108000" bIns="0" rtlCol="0" anchor="ctr"/>
          <a:lstStyle/>
          <a:p>
            <a:pPr marL="0" marR="0" lvl="0" indent="0" algn="ctr" defTabSz="45713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a:ln>
                <a:noFill/>
              </a:ln>
              <a:solidFill>
                <a:prstClr val="black">
                  <a:lumMod val="75000"/>
                  <a:lumOff val="25000"/>
                </a:prstClr>
              </a:solidFill>
              <a:effectLst/>
              <a:uLnTx/>
              <a:uFillTx/>
            </a:endParaRPr>
          </a:p>
        </p:txBody>
      </p:sp>
      <p:sp>
        <p:nvSpPr>
          <p:cNvPr id="292" name="Rechthoek: afgeronde hoeken 20">
            <a:extLst>
              <a:ext uri="{FF2B5EF4-FFF2-40B4-BE49-F238E27FC236}">
                <a16:creationId xmlns:a16="http://schemas.microsoft.com/office/drawing/2014/main" id="{E88FD8C9-F4C1-4040-942D-1FD060B87FD6}"/>
              </a:ext>
            </a:extLst>
          </p:cNvPr>
          <p:cNvSpPr/>
          <p:nvPr/>
        </p:nvSpPr>
        <p:spPr>
          <a:xfrm>
            <a:off x="368427" y="1687359"/>
            <a:ext cx="11360869" cy="274320"/>
          </a:xfrm>
          <a:prstGeom prst="roundRect">
            <a:avLst>
              <a:gd name="adj" fmla="val 2612"/>
            </a:avLst>
          </a:prstGeom>
          <a:solidFill>
            <a:srgbClr val="344B6A">
              <a:alpha val="10000"/>
            </a:srgbClr>
          </a:solidFill>
          <a:ln w="12700" cap="flat" cmpd="sng" algn="ctr">
            <a:solidFill>
              <a:srgbClr val="344B6A"/>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cxnSp>
        <p:nvCxnSpPr>
          <p:cNvPr id="293" name="Rechte verbindingslijn 16">
            <a:extLst>
              <a:ext uri="{FF2B5EF4-FFF2-40B4-BE49-F238E27FC236}">
                <a16:creationId xmlns:a16="http://schemas.microsoft.com/office/drawing/2014/main" id="{13007C68-31CD-4153-9721-F47C30D9E146}"/>
              </a:ext>
            </a:extLst>
          </p:cNvPr>
          <p:cNvCxnSpPr>
            <a:cxnSpLocks/>
          </p:cNvCxnSpPr>
          <p:nvPr/>
        </p:nvCxnSpPr>
        <p:spPr>
          <a:xfrm>
            <a:off x="6845551" y="1569795"/>
            <a:ext cx="0" cy="3840480"/>
          </a:xfrm>
          <a:prstGeom prst="line">
            <a:avLst/>
          </a:prstGeom>
          <a:noFill/>
          <a:ln w="12700" cap="flat" cmpd="sng" algn="ctr">
            <a:solidFill>
              <a:sysClr val="windowText" lastClr="000000"/>
            </a:solidFill>
            <a:prstDash val="sysDash"/>
            <a:miter lim="800000"/>
          </a:ln>
          <a:effectLst/>
        </p:spPr>
      </p:cxnSp>
      <p:cxnSp>
        <p:nvCxnSpPr>
          <p:cNvPr id="294" name="Rechte verbindingslijn 16">
            <a:extLst>
              <a:ext uri="{FF2B5EF4-FFF2-40B4-BE49-F238E27FC236}">
                <a16:creationId xmlns:a16="http://schemas.microsoft.com/office/drawing/2014/main" id="{703D17D3-EBC4-476A-9CDF-ADC4B4FE0378}"/>
              </a:ext>
            </a:extLst>
          </p:cNvPr>
          <p:cNvCxnSpPr>
            <a:cxnSpLocks/>
          </p:cNvCxnSpPr>
          <p:nvPr/>
        </p:nvCxnSpPr>
        <p:spPr>
          <a:xfrm flipH="1">
            <a:off x="6289091" y="1569795"/>
            <a:ext cx="760" cy="3657600"/>
          </a:xfrm>
          <a:prstGeom prst="line">
            <a:avLst/>
          </a:prstGeom>
          <a:noFill/>
          <a:ln w="12700" cap="flat" cmpd="sng" algn="ctr">
            <a:solidFill>
              <a:sysClr val="windowText" lastClr="000000"/>
            </a:solidFill>
            <a:prstDash val="sysDash"/>
            <a:miter lim="800000"/>
          </a:ln>
          <a:effectLst/>
        </p:spPr>
      </p:cxnSp>
      <p:sp>
        <p:nvSpPr>
          <p:cNvPr id="295" name="Rectangle 57">
            <a:extLst>
              <a:ext uri="{FF2B5EF4-FFF2-40B4-BE49-F238E27FC236}">
                <a16:creationId xmlns:a16="http://schemas.microsoft.com/office/drawing/2014/main" id="{38A6330C-1789-48D5-8CD5-700311BBA8D3}"/>
              </a:ext>
            </a:extLst>
          </p:cNvPr>
          <p:cNvSpPr/>
          <p:nvPr/>
        </p:nvSpPr>
        <p:spPr>
          <a:xfrm>
            <a:off x="6052272" y="3018495"/>
            <a:ext cx="1369735" cy="309436"/>
          </a:xfrm>
          <a:prstGeom prst="rect">
            <a:avLst/>
          </a:prstGeom>
          <a:solidFill>
            <a:sysClr val="window" lastClr="FFFFFF"/>
          </a:solidFill>
          <a:ln w="3175" cap="flat" cmpd="sng" algn="ctr">
            <a:noFill/>
            <a:prstDash val="solid"/>
          </a:ln>
          <a:effectLst/>
        </p:spPr>
        <p:txBody>
          <a:bodyPr wrap="none" lIns="108000" tIns="0" rIns="108000" bIns="0" rtlCol="0" anchor="ctr"/>
          <a:lstStyle/>
          <a:p>
            <a:pPr marL="0" marR="0" lvl="0" indent="0" algn="ctr" defTabSz="457131" eaLnBrk="1" fontAlgn="auto" latinLnBrk="0" hangingPunct="1">
              <a:lnSpc>
                <a:spcPct val="100000"/>
              </a:lnSpc>
              <a:spcBef>
                <a:spcPts val="0"/>
              </a:spcBef>
              <a:spcAft>
                <a:spcPts val="0"/>
              </a:spcAft>
              <a:buClrTx/>
              <a:buSzTx/>
              <a:buFontTx/>
              <a:buNone/>
              <a:tabLst/>
              <a:defRPr/>
            </a:pPr>
            <a:endParaRPr kumimoji="0" lang="nl-NL" sz="1100" b="1" i="0" u="none" strike="noStrike" kern="0" cap="none" spc="0" normalizeH="0" baseline="0" noProof="0" err="1">
              <a:ln>
                <a:noFill/>
              </a:ln>
              <a:solidFill>
                <a:prstClr val="black">
                  <a:lumMod val="75000"/>
                  <a:lumOff val="25000"/>
                </a:prstClr>
              </a:solidFill>
              <a:effectLst/>
              <a:uLnTx/>
              <a:uFillTx/>
            </a:endParaRPr>
          </a:p>
        </p:txBody>
      </p:sp>
      <p:cxnSp>
        <p:nvCxnSpPr>
          <p:cNvPr id="296" name="Rechte verbindingslijn 16">
            <a:extLst>
              <a:ext uri="{FF2B5EF4-FFF2-40B4-BE49-F238E27FC236}">
                <a16:creationId xmlns:a16="http://schemas.microsoft.com/office/drawing/2014/main" id="{D0A71DF9-DD3B-4960-8BC1-A976A3DF060E}"/>
              </a:ext>
            </a:extLst>
          </p:cNvPr>
          <p:cNvCxnSpPr>
            <a:cxnSpLocks/>
          </p:cNvCxnSpPr>
          <p:nvPr/>
        </p:nvCxnSpPr>
        <p:spPr>
          <a:xfrm>
            <a:off x="7739121" y="1569795"/>
            <a:ext cx="0" cy="1371600"/>
          </a:xfrm>
          <a:prstGeom prst="line">
            <a:avLst/>
          </a:prstGeom>
          <a:noFill/>
          <a:ln w="12700" cap="flat" cmpd="sng" algn="ctr">
            <a:solidFill>
              <a:sysClr val="windowText" lastClr="000000"/>
            </a:solidFill>
            <a:prstDash val="sysDash"/>
            <a:miter lim="800000"/>
          </a:ln>
          <a:effectLst/>
        </p:spPr>
      </p:cxnSp>
      <p:sp>
        <p:nvSpPr>
          <p:cNvPr id="297" name="TextBox 7">
            <a:extLst>
              <a:ext uri="{FF2B5EF4-FFF2-40B4-BE49-F238E27FC236}">
                <a16:creationId xmlns:a16="http://schemas.microsoft.com/office/drawing/2014/main" id="{87D65D3D-6E63-4A67-AA9C-1A57FD2B16AB}"/>
              </a:ext>
            </a:extLst>
          </p:cNvPr>
          <p:cNvSpPr txBox="1"/>
          <p:nvPr/>
        </p:nvSpPr>
        <p:spPr>
          <a:xfrm>
            <a:off x="6505776" y="3021913"/>
            <a:ext cx="768792" cy="338554"/>
          </a:xfrm>
          <a:prstGeom prst="rect">
            <a:avLst/>
          </a:prstGeom>
          <a:noFill/>
        </p:spPr>
        <p:txBody>
          <a:bodyPr wrap="square" lIns="91440" tIns="45720" rIns="91440" bIns="45720" rtlCol="0" anchor="t">
            <a:spAutoFit/>
          </a:bodyP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black"/>
                </a:solidFill>
                <a:uLnTx/>
                <a:uFillTx/>
              </a:rPr>
              <a:t>T2</a:t>
            </a:r>
            <a:r>
              <a:rPr kumimoji="0" lang="en-GB" sz="800" b="0" i="0" u="none" strike="noStrike" cap="none" normalizeH="0" baseline="0" noProof="0">
                <a:ln>
                  <a:noFill/>
                </a:ln>
                <a:solidFill>
                  <a:prstClr val="black"/>
                </a:solidFill>
                <a:uLnTx/>
                <a:uFillTx/>
              </a:rPr>
              <a:t>: GAT</a:t>
            </a:r>
          </a:p>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0" i="0" u="none" strike="noStrike" cap="none" normalizeH="0" baseline="0" noProof="0">
                <a:ln>
                  <a:noFill/>
                </a:ln>
                <a:solidFill>
                  <a:prstClr val="black"/>
                </a:solidFill>
                <a:uLnTx/>
                <a:uFillTx/>
                <a:cs typeface="Calibri"/>
              </a:rPr>
              <a:t>3 Jan. ’22</a:t>
            </a:r>
          </a:p>
        </p:txBody>
      </p:sp>
      <p:sp>
        <p:nvSpPr>
          <p:cNvPr id="298" name="Isosceles Triangle 8">
            <a:extLst>
              <a:ext uri="{FF2B5EF4-FFF2-40B4-BE49-F238E27FC236}">
                <a16:creationId xmlns:a16="http://schemas.microsoft.com/office/drawing/2014/main" id="{9D82548B-BF44-426B-AE0A-3D532D334E24}"/>
              </a:ext>
            </a:extLst>
          </p:cNvPr>
          <p:cNvSpPr/>
          <p:nvPr/>
        </p:nvSpPr>
        <p:spPr>
          <a:xfrm>
            <a:off x="6754802" y="2932135"/>
            <a:ext cx="182880" cy="91440"/>
          </a:xfrm>
          <a:prstGeom prst="triangle">
            <a:avLst/>
          </a:prstGeom>
          <a:solidFill>
            <a:sysClr val="window" lastClr="FFFFFF">
              <a:lumMod val="50000"/>
            </a:sysClr>
          </a:solidFill>
          <a:ln w="12700" cap="flat" cmpd="sng" algn="ctr">
            <a:solidFill>
              <a:srgbClr val="4472C4">
                <a:shade val="50000"/>
              </a:srgbClr>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299" name="TextBox 9">
            <a:extLst>
              <a:ext uri="{FF2B5EF4-FFF2-40B4-BE49-F238E27FC236}">
                <a16:creationId xmlns:a16="http://schemas.microsoft.com/office/drawing/2014/main" id="{CE4552BB-38C6-4A53-97D3-1F351D478CCE}"/>
              </a:ext>
            </a:extLst>
          </p:cNvPr>
          <p:cNvSpPr txBox="1"/>
          <p:nvPr/>
        </p:nvSpPr>
        <p:spPr>
          <a:xfrm>
            <a:off x="7419878" y="3021913"/>
            <a:ext cx="636713" cy="338554"/>
          </a:xfrm>
          <a:prstGeom prst="rect">
            <a:avLst/>
          </a:prstGeom>
          <a:noFill/>
        </p:spPr>
        <p:txBody>
          <a:bodyPr wrap="square" lIns="91440" tIns="45720" rIns="91440" bIns="45720" rtlCol="0" anchor="t">
            <a:spAutoFit/>
          </a:bodyPr>
          <a:lstStyle/>
          <a:p>
            <a:pPr algn="ctr" defTabSz="914377">
              <a:defRPr/>
            </a:pPr>
            <a:r>
              <a:rPr lang="en-GB" sz="800" b="1">
                <a:solidFill>
                  <a:prstClr val="black"/>
                </a:solidFill>
                <a:cs typeface="Calibri"/>
              </a:rPr>
              <a:t>Go Live</a:t>
            </a:r>
          </a:p>
          <a:p>
            <a:pPr algn="ctr" defTabSz="914377">
              <a:defRPr/>
            </a:pPr>
            <a:r>
              <a:rPr lang="en-GB" sz="800">
                <a:solidFill>
                  <a:prstClr val="black"/>
                </a:solidFill>
                <a:cs typeface="Calibri"/>
              </a:rPr>
              <a:t>19 Mar. ’22</a:t>
            </a:r>
          </a:p>
        </p:txBody>
      </p:sp>
      <p:sp>
        <p:nvSpPr>
          <p:cNvPr id="300" name="Isosceles Triangle 10">
            <a:extLst>
              <a:ext uri="{FF2B5EF4-FFF2-40B4-BE49-F238E27FC236}">
                <a16:creationId xmlns:a16="http://schemas.microsoft.com/office/drawing/2014/main" id="{01E39A28-6FDA-4FDF-A1D1-FE9D81DD22EF}"/>
              </a:ext>
            </a:extLst>
          </p:cNvPr>
          <p:cNvSpPr/>
          <p:nvPr/>
        </p:nvSpPr>
        <p:spPr>
          <a:xfrm>
            <a:off x="7641522" y="2932135"/>
            <a:ext cx="182880" cy="91440"/>
          </a:xfrm>
          <a:prstGeom prst="triangle">
            <a:avLst/>
          </a:prstGeom>
          <a:solidFill>
            <a:srgbClr val="364A6B"/>
          </a:solidFill>
          <a:ln w="12700" cap="flat" cmpd="sng" algn="ctr">
            <a:solidFill>
              <a:srgbClr val="4472C4">
                <a:shade val="50000"/>
              </a:srgbClr>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01" name="TextBox 11">
            <a:extLst>
              <a:ext uri="{FF2B5EF4-FFF2-40B4-BE49-F238E27FC236}">
                <a16:creationId xmlns:a16="http://schemas.microsoft.com/office/drawing/2014/main" id="{DB858AE9-7A90-47AE-B3DB-DE097ECE5BC6}"/>
              </a:ext>
            </a:extLst>
          </p:cNvPr>
          <p:cNvSpPr txBox="1"/>
          <p:nvPr/>
        </p:nvSpPr>
        <p:spPr>
          <a:xfrm>
            <a:off x="6089079" y="3021913"/>
            <a:ext cx="716642" cy="338554"/>
          </a:xfrm>
          <a:prstGeom prst="rect">
            <a:avLst/>
          </a:prstGeom>
          <a:noFill/>
        </p:spPr>
        <p:txBody>
          <a:bodyPr wrap="square" lIns="91440" tIns="45720" rIns="91440" bIns="45720" rtlCol="0" anchor="t">
            <a:spAutoFit/>
          </a:bodyPr>
          <a:lstStyle/>
          <a:p>
            <a:pPr marL="0" marR="0" lvl="0" indent="0"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black"/>
                </a:solidFill>
                <a:uLnTx/>
                <a:uFillTx/>
              </a:rPr>
              <a:t>T2’: </a:t>
            </a:r>
            <a:r>
              <a:rPr kumimoji="0" lang="en-GB" sz="800" b="0" i="0" u="none" strike="noStrike" cap="none" normalizeH="0" baseline="0" noProof="0">
                <a:ln>
                  <a:noFill/>
                </a:ln>
                <a:solidFill>
                  <a:prstClr val="black"/>
                </a:solidFill>
                <a:uLnTx/>
                <a:uFillTx/>
              </a:rPr>
              <a:t>FAT/K</a:t>
            </a:r>
            <a:r>
              <a:rPr kumimoji="0" lang="en-GB" sz="800" b="1" i="0" u="none" strike="noStrike" cap="none" normalizeH="0" baseline="0" noProof="0">
                <a:ln>
                  <a:noFill/>
                </a:ln>
                <a:solidFill>
                  <a:prstClr val="black"/>
                </a:solidFill>
                <a:uLnTx/>
                <a:uFillTx/>
              </a:rPr>
              <a:t> </a:t>
            </a:r>
          </a:p>
          <a:p>
            <a:pPr marL="0" marR="0" lvl="0" indent="0" defTabSz="914377" eaLnBrk="1" fontAlgn="auto" latinLnBrk="0" hangingPunct="1">
              <a:lnSpc>
                <a:spcPct val="100000"/>
              </a:lnSpc>
              <a:spcBef>
                <a:spcPts val="0"/>
              </a:spcBef>
              <a:spcAft>
                <a:spcPts val="0"/>
              </a:spcAft>
              <a:buClrTx/>
              <a:buSzTx/>
              <a:buFontTx/>
              <a:buNone/>
              <a:tabLst/>
              <a:defRPr/>
            </a:pPr>
            <a:r>
              <a:rPr kumimoji="0" lang="en-GB" sz="800" b="0" i="0" u="none" strike="noStrike" cap="none" normalizeH="0" baseline="0" noProof="0">
                <a:ln>
                  <a:noFill/>
                </a:ln>
                <a:solidFill>
                  <a:prstClr val="black"/>
                </a:solidFill>
                <a:uLnTx/>
                <a:uFillTx/>
                <a:cs typeface="Calibri"/>
              </a:rPr>
              <a:t>29 Nov. ‘21</a:t>
            </a:r>
          </a:p>
        </p:txBody>
      </p:sp>
      <p:sp>
        <p:nvSpPr>
          <p:cNvPr id="302" name="Isosceles Triangle 12">
            <a:extLst>
              <a:ext uri="{FF2B5EF4-FFF2-40B4-BE49-F238E27FC236}">
                <a16:creationId xmlns:a16="http://schemas.microsoft.com/office/drawing/2014/main" id="{24F8AA73-EFA4-42BA-B934-2708406E0338}"/>
              </a:ext>
            </a:extLst>
          </p:cNvPr>
          <p:cNvSpPr/>
          <p:nvPr/>
        </p:nvSpPr>
        <p:spPr>
          <a:xfrm>
            <a:off x="6195493" y="2932135"/>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marL="0" marR="0" lvl="0" indent="0" algn="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03" name="Pijl: punthaak 22">
            <a:extLst>
              <a:ext uri="{FF2B5EF4-FFF2-40B4-BE49-F238E27FC236}">
                <a16:creationId xmlns:a16="http://schemas.microsoft.com/office/drawing/2014/main" id="{830933A7-622A-436A-A39D-E7B029790ACD}"/>
              </a:ext>
            </a:extLst>
          </p:cNvPr>
          <p:cNvSpPr/>
          <p:nvPr/>
        </p:nvSpPr>
        <p:spPr>
          <a:xfrm>
            <a:off x="5963844" y="2649053"/>
            <a:ext cx="1736446" cy="246888"/>
          </a:xfrm>
          <a:prstGeom prst="chevron">
            <a:avLst/>
          </a:prstGeom>
          <a:solidFill>
            <a:sysClr val="window" lastClr="FFFFFF">
              <a:lumMod val="50000"/>
            </a:sysClr>
          </a:solidFill>
          <a:ln w="12700" cap="flat" cmpd="sng" algn="ctr">
            <a:noFill/>
            <a:prstDash val="solid"/>
            <a:miter lim="800000"/>
          </a:ln>
          <a:effectLst/>
        </p:spPr>
        <p:txBody>
          <a:bodyPr lIns="91440" tIns="45720" rIns="91440" bIns="45720" rtlCol="0" anchor="ctr"/>
          <a:lstStyle/>
          <a:p>
            <a:pPr algn="ctr" defTabSz="914377">
              <a:defRPr/>
            </a:pPr>
            <a:r>
              <a:rPr lang="en-GB" sz="900" b="1">
                <a:solidFill>
                  <a:prstClr val="white"/>
                </a:solidFill>
                <a:latin typeface="Arial"/>
                <a:cs typeface="Arial"/>
              </a:rPr>
              <a:t>Deployment</a:t>
            </a:r>
          </a:p>
          <a:p>
            <a:pPr algn="ctr" defTabSz="914377">
              <a:defRPr/>
            </a:pPr>
            <a:r>
              <a:rPr lang="en-GB" sz="600" b="1">
                <a:solidFill>
                  <a:prstClr val="white"/>
                </a:solidFill>
                <a:latin typeface="Arial"/>
                <a:cs typeface="Arial"/>
              </a:rPr>
              <a:t>Transition &amp; Go Live</a:t>
            </a:r>
          </a:p>
        </p:txBody>
      </p:sp>
      <p:sp>
        <p:nvSpPr>
          <p:cNvPr id="304" name="Pijl: punthaak 26">
            <a:extLst>
              <a:ext uri="{FF2B5EF4-FFF2-40B4-BE49-F238E27FC236}">
                <a16:creationId xmlns:a16="http://schemas.microsoft.com/office/drawing/2014/main" id="{963B162F-909F-490C-AA6D-24F8793BFE01}"/>
              </a:ext>
            </a:extLst>
          </p:cNvPr>
          <p:cNvSpPr/>
          <p:nvPr/>
        </p:nvSpPr>
        <p:spPr>
          <a:xfrm>
            <a:off x="7807327" y="2649053"/>
            <a:ext cx="1124390" cy="118872"/>
          </a:xfrm>
          <a:prstGeom prst="chevron">
            <a:avLst/>
          </a:prstGeom>
          <a:solidFill>
            <a:srgbClr val="7F7F7F"/>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After care</a:t>
            </a:r>
          </a:p>
        </p:txBody>
      </p:sp>
      <p:sp>
        <p:nvSpPr>
          <p:cNvPr id="305" name="Pijl: punthaak 26">
            <a:extLst>
              <a:ext uri="{FF2B5EF4-FFF2-40B4-BE49-F238E27FC236}">
                <a16:creationId xmlns:a16="http://schemas.microsoft.com/office/drawing/2014/main" id="{2625FE70-84BA-4C62-A9F2-839A54B2321E}"/>
              </a:ext>
            </a:extLst>
          </p:cNvPr>
          <p:cNvSpPr/>
          <p:nvPr/>
        </p:nvSpPr>
        <p:spPr>
          <a:xfrm>
            <a:off x="7809105" y="2777069"/>
            <a:ext cx="1121361" cy="118872"/>
          </a:xfrm>
          <a:prstGeom prst="chevron">
            <a:avLst/>
          </a:prstGeom>
          <a:solidFill>
            <a:sysClr val="window" lastClr="FFFFFF">
              <a:lumMod val="50000"/>
              <a:alpha val="50000"/>
            </a:sysClr>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Management</a:t>
            </a:r>
          </a:p>
        </p:txBody>
      </p:sp>
      <p:sp>
        <p:nvSpPr>
          <p:cNvPr id="306" name="Pijl: punthaak 26">
            <a:extLst>
              <a:ext uri="{FF2B5EF4-FFF2-40B4-BE49-F238E27FC236}">
                <a16:creationId xmlns:a16="http://schemas.microsoft.com/office/drawing/2014/main" id="{AE070A8C-5803-4EAC-8220-A217CA3DE13E}"/>
              </a:ext>
            </a:extLst>
          </p:cNvPr>
          <p:cNvSpPr/>
          <p:nvPr/>
        </p:nvSpPr>
        <p:spPr>
          <a:xfrm>
            <a:off x="5593355" y="1732815"/>
            <a:ext cx="1103413" cy="183408"/>
          </a:xfrm>
          <a:prstGeom prst="chevron">
            <a:avLst/>
          </a:prstGeom>
          <a:solidFill>
            <a:srgbClr val="364A6B"/>
          </a:solidFill>
          <a:ln w="12700" cap="flat" cmpd="sng" algn="ctr">
            <a:no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PI-21.4</a:t>
            </a:r>
          </a:p>
        </p:txBody>
      </p:sp>
      <p:sp>
        <p:nvSpPr>
          <p:cNvPr id="307" name="Pijl: punthaak 26">
            <a:extLst>
              <a:ext uri="{FF2B5EF4-FFF2-40B4-BE49-F238E27FC236}">
                <a16:creationId xmlns:a16="http://schemas.microsoft.com/office/drawing/2014/main" id="{EE0E4914-9ABB-42AB-B354-20BA70E6D578}"/>
              </a:ext>
            </a:extLst>
          </p:cNvPr>
          <p:cNvSpPr/>
          <p:nvPr/>
        </p:nvSpPr>
        <p:spPr>
          <a:xfrm>
            <a:off x="6761759" y="1739389"/>
            <a:ext cx="1103413" cy="170260"/>
          </a:xfrm>
          <a:prstGeom prst="chevron">
            <a:avLst/>
          </a:prstGeom>
          <a:solidFill>
            <a:srgbClr val="364A6B">
              <a:lumMod val="60000"/>
              <a:lumOff val="40000"/>
            </a:srgbClr>
          </a:solidFill>
          <a:ln w="12700" cap="flat" cmpd="sng" algn="ctr">
            <a:no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PI-22.1</a:t>
            </a:r>
          </a:p>
        </p:txBody>
      </p:sp>
      <p:sp>
        <p:nvSpPr>
          <p:cNvPr id="308" name="Pijl: punthaak 26">
            <a:extLst>
              <a:ext uri="{FF2B5EF4-FFF2-40B4-BE49-F238E27FC236}">
                <a16:creationId xmlns:a16="http://schemas.microsoft.com/office/drawing/2014/main" id="{706AB5FD-2D7A-43AB-BEF9-7777983C46EE}"/>
              </a:ext>
            </a:extLst>
          </p:cNvPr>
          <p:cNvSpPr/>
          <p:nvPr/>
        </p:nvSpPr>
        <p:spPr>
          <a:xfrm>
            <a:off x="7930163" y="1739390"/>
            <a:ext cx="1103413" cy="170259"/>
          </a:xfrm>
          <a:prstGeom prst="chevron">
            <a:avLst/>
          </a:prstGeom>
          <a:solidFill>
            <a:srgbClr val="364A6B">
              <a:lumMod val="60000"/>
              <a:lumOff val="40000"/>
            </a:srgbClr>
          </a:solidFill>
          <a:ln w="12700" cap="flat" cmpd="sng" algn="ctr">
            <a:no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PI-22.2</a:t>
            </a:r>
          </a:p>
        </p:txBody>
      </p:sp>
      <p:sp>
        <p:nvSpPr>
          <p:cNvPr id="309" name="Rectangle 45">
            <a:extLst>
              <a:ext uri="{FF2B5EF4-FFF2-40B4-BE49-F238E27FC236}">
                <a16:creationId xmlns:a16="http://schemas.microsoft.com/office/drawing/2014/main" id="{3F9B5393-64A5-445E-8206-5F9899FD69BE}"/>
              </a:ext>
            </a:extLst>
          </p:cNvPr>
          <p:cNvSpPr/>
          <p:nvPr/>
        </p:nvSpPr>
        <p:spPr>
          <a:xfrm>
            <a:off x="2089268" y="1392923"/>
            <a:ext cx="1103413" cy="182880"/>
          </a:xfrm>
          <a:prstGeom prst="rect">
            <a:avLst/>
          </a:prstGeom>
          <a:solidFill>
            <a:sysClr val="windowText" lastClr="000000">
              <a:lumMod val="65000"/>
              <a:lumOff val="35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Q1 ‘21</a:t>
            </a:r>
          </a:p>
        </p:txBody>
      </p:sp>
      <p:sp>
        <p:nvSpPr>
          <p:cNvPr id="310" name="Rectangle 46">
            <a:extLst>
              <a:ext uri="{FF2B5EF4-FFF2-40B4-BE49-F238E27FC236}">
                <a16:creationId xmlns:a16="http://schemas.microsoft.com/office/drawing/2014/main" id="{52DFE3E1-6319-4239-BE12-A3575B91394B}"/>
              </a:ext>
            </a:extLst>
          </p:cNvPr>
          <p:cNvSpPr/>
          <p:nvPr/>
        </p:nvSpPr>
        <p:spPr>
          <a:xfrm>
            <a:off x="3257447" y="1392923"/>
            <a:ext cx="1103413" cy="182880"/>
          </a:xfrm>
          <a:prstGeom prst="rect">
            <a:avLst/>
          </a:prstGeom>
          <a:solidFill>
            <a:sysClr val="windowText" lastClr="000000">
              <a:lumMod val="65000"/>
              <a:lumOff val="35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Q2 ‘21</a:t>
            </a:r>
          </a:p>
        </p:txBody>
      </p:sp>
      <p:sp>
        <p:nvSpPr>
          <p:cNvPr id="311" name="Rectangle 47">
            <a:extLst>
              <a:ext uri="{FF2B5EF4-FFF2-40B4-BE49-F238E27FC236}">
                <a16:creationId xmlns:a16="http://schemas.microsoft.com/office/drawing/2014/main" id="{2457CBF8-CBC9-4C95-994D-2E347AE7FEB7}"/>
              </a:ext>
            </a:extLst>
          </p:cNvPr>
          <p:cNvSpPr/>
          <p:nvPr/>
        </p:nvSpPr>
        <p:spPr>
          <a:xfrm>
            <a:off x="4425626" y="1392923"/>
            <a:ext cx="1103413" cy="182880"/>
          </a:xfrm>
          <a:prstGeom prst="rect">
            <a:avLst/>
          </a:prstGeom>
          <a:solidFill>
            <a:sysClr val="windowText" lastClr="000000">
              <a:lumMod val="65000"/>
              <a:lumOff val="35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Q3 '21</a:t>
            </a:r>
          </a:p>
        </p:txBody>
      </p:sp>
      <p:sp>
        <p:nvSpPr>
          <p:cNvPr id="312" name="Rectangle 48">
            <a:extLst>
              <a:ext uri="{FF2B5EF4-FFF2-40B4-BE49-F238E27FC236}">
                <a16:creationId xmlns:a16="http://schemas.microsoft.com/office/drawing/2014/main" id="{2700C2F9-0B20-44D0-8CB1-C2DF6016FD2D}"/>
              </a:ext>
            </a:extLst>
          </p:cNvPr>
          <p:cNvSpPr/>
          <p:nvPr/>
        </p:nvSpPr>
        <p:spPr>
          <a:xfrm>
            <a:off x="5593805" y="1392923"/>
            <a:ext cx="1103413" cy="182880"/>
          </a:xfrm>
          <a:prstGeom prst="rect">
            <a:avLst/>
          </a:prstGeom>
          <a:solidFill>
            <a:sysClr val="windowText" lastClr="000000">
              <a:lumMod val="65000"/>
              <a:lumOff val="35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Q4 '21</a:t>
            </a:r>
          </a:p>
        </p:txBody>
      </p:sp>
      <p:sp>
        <p:nvSpPr>
          <p:cNvPr id="313" name="Rectangle 49">
            <a:extLst>
              <a:ext uri="{FF2B5EF4-FFF2-40B4-BE49-F238E27FC236}">
                <a16:creationId xmlns:a16="http://schemas.microsoft.com/office/drawing/2014/main" id="{5BD57A18-815E-4D9D-A9E4-6F9C1C4F32FD}"/>
              </a:ext>
            </a:extLst>
          </p:cNvPr>
          <p:cNvSpPr/>
          <p:nvPr/>
        </p:nvSpPr>
        <p:spPr>
          <a:xfrm>
            <a:off x="6761984" y="1392923"/>
            <a:ext cx="1103413" cy="182880"/>
          </a:xfrm>
          <a:prstGeom prst="rect">
            <a:avLst/>
          </a:prstGeom>
          <a:solidFill>
            <a:sysClr val="window" lastClr="FFFFFF">
              <a:lumMod val="50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Q1 ‘22</a:t>
            </a:r>
          </a:p>
        </p:txBody>
      </p:sp>
      <p:sp>
        <p:nvSpPr>
          <p:cNvPr id="314" name="Rectangle 50">
            <a:extLst>
              <a:ext uri="{FF2B5EF4-FFF2-40B4-BE49-F238E27FC236}">
                <a16:creationId xmlns:a16="http://schemas.microsoft.com/office/drawing/2014/main" id="{5F27FD37-A616-47BD-8A69-440439C229CD}"/>
              </a:ext>
            </a:extLst>
          </p:cNvPr>
          <p:cNvSpPr/>
          <p:nvPr/>
        </p:nvSpPr>
        <p:spPr>
          <a:xfrm>
            <a:off x="7930163" y="1392923"/>
            <a:ext cx="1103413" cy="182880"/>
          </a:xfrm>
          <a:prstGeom prst="rect">
            <a:avLst/>
          </a:prstGeom>
          <a:solidFill>
            <a:sysClr val="window" lastClr="FFFFFF">
              <a:lumMod val="50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Q2 ‘22</a:t>
            </a:r>
          </a:p>
        </p:txBody>
      </p:sp>
      <p:sp>
        <p:nvSpPr>
          <p:cNvPr id="315" name="Rectangle 72">
            <a:extLst>
              <a:ext uri="{FF2B5EF4-FFF2-40B4-BE49-F238E27FC236}">
                <a16:creationId xmlns:a16="http://schemas.microsoft.com/office/drawing/2014/main" id="{7ECACC98-9AAB-4526-B8B0-DF88A598C2BE}"/>
              </a:ext>
            </a:extLst>
          </p:cNvPr>
          <p:cNvSpPr/>
          <p:nvPr/>
        </p:nvSpPr>
        <p:spPr>
          <a:xfrm>
            <a:off x="451631" y="1687358"/>
            <a:ext cx="1005840" cy="274320"/>
          </a:xfrm>
          <a:prstGeom prst="rect">
            <a:avLst/>
          </a:prstGeom>
          <a:solidFill>
            <a:srgbClr val="364A6B"/>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1000" b="1" i="0" u="none" strike="noStrike" cap="none" normalizeH="0" baseline="0" noProof="0">
                <a:ln>
                  <a:noFill/>
                </a:ln>
                <a:solidFill>
                  <a:prstClr val="white"/>
                </a:solidFill>
                <a:uLnTx/>
                <a:uFillTx/>
                <a:latin typeface="Arial"/>
                <a:ea typeface="+mn-ea"/>
                <a:cs typeface="Arial"/>
              </a:rPr>
              <a:t>Program Incr.</a:t>
            </a:r>
          </a:p>
        </p:txBody>
      </p:sp>
      <p:sp>
        <p:nvSpPr>
          <p:cNvPr id="316" name="Rectangle 73">
            <a:extLst>
              <a:ext uri="{FF2B5EF4-FFF2-40B4-BE49-F238E27FC236}">
                <a16:creationId xmlns:a16="http://schemas.microsoft.com/office/drawing/2014/main" id="{CDC53D2E-6E8B-465B-BA6C-BF3E2F079AC3}"/>
              </a:ext>
            </a:extLst>
          </p:cNvPr>
          <p:cNvSpPr/>
          <p:nvPr/>
        </p:nvSpPr>
        <p:spPr>
          <a:xfrm>
            <a:off x="451631" y="1353377"/>
            <a:ext cx="1005840" cy="263542"/>
          </a:xfrm>
          <a:prstGeom prst="rect">
            <a:avLst/>
          </a:prstGeom>
          <a:solidFill>
            <a:sysClr val="windowText" lastClr="000000">
              <a:lumMod val="65000"/>
              <a:lumOff val="35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1000" b="1" i="0" u="none" strike="noStrike" cap="none" normalizeH="0" baseline="0" noProof="0">
                <a:ln>
                  <a:noFill/>
                </a:ln>
                <a:solidFill>
                  <a:prstClr val="white"/>
                </a:solidFill>
                <a:uLnTx/>
                <a:uFillTx/>
                <a:latin typeface="Arial"/>
                <a:ea typeface="+mn-ea"/>
                <a:cs typeface="Arial"/>
              </a:rPr>
              <a:t>Quarter</a:t>
            </a:r>
          </a:p>
        </p:txBody>
      </p:sp>
      <p:sp>
        <p:nvSpPr>
          <p:cNvPr id="317" name="Rectangle 118">
            <a:extLst>
              <a:ext uri="{FF2B5EF4-FFF2-40B4-BE49-F238E27FC236}">
                <a16:creationId xmlns:a16="http://schemas.microsoft.com/office/drawing/2014/main" id="{C0B8B306-8F71-4E67-BDF0-B5C8BF0706D1}"/>
              </a:ext>
            </a:extLst>
          </p:cNvPr>
          <p:cNvSpPr/>
          <p:nvPr/>
        </p:nvSpPr>
        <p:spPr>
          <a:xfrm>
            <a:off x="451631" y="2018693"/>
            <a:ext cx="1005840" cy="507969"/>
          </a:xfrm>
          <a:prstGeom prst="rect">
            <a:avLst/>
          </a:prstGeom>
          <a:solidFill>
            <a:srgbClr val="FFC000"/>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1000" b="1" i="0" u="none" strike="noStrike" cap="none" normalizeH="0" baseline="0" noProof="0">
                <a:ln>
                  <a:noFill/>
                </a:ln>
                <a:solidFill>
                  <a:prstClr val="white"/>
                </a:solidFill>
                <a:uLnTx/>
                <a:uFillTx/>
                <a:latin typeface="Arial"/>
                <a:ea typeface="+mn-ea"/>
                <a:cs typeface="Arial"/>
              </a:rPr>
              <a:t>NEDU</a:t>
            </a:r>
          </a:p>
        </p:txBody>
      </p:sp>
      <p:sp>
        <p:nvSpPr>
          <p:cNvPr id="318" name="Rectangle 119">
            <a:extLst>
              <a:ext uri="{FF2B5EF4-FFF2-40B4-BE49-F238E27FC236}">
                <a16:creationId xmlns:a16="http://schemas.microsoft.com/office/drawing/2014/main" id="{C48AFAC4-CAA0-4654-9626-DC78BB13B7B1}"/>
              </a:ext>
            </a:extLst>
          </p:cNvPr>
          <p:cNvSpPr/>
          <p:nvPr/>
        </p:nvSpPr>
        <p:spPr>
          <a:xfrm>
            <a:off x="451631" y="2573515"/>
            <a:ext cx="1005840" cy="865269"/>
          </a:xfrm>
          <a:prstGeom prst="rect">
            <a:avLst/>
          </a:prstGeom>
          <a:solidFill>
            <a:sysClr val="windowText" lastClr="000000">
              <a:lumMod val="65000"/>
              <a:lumOff val="35000"/>
            </a:sysClr>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1000" b="1" i="0" u="none" strike="noStrike" cap="none" normalizeH="0" baseline="0" noProof="0">
                <a:ln>
                  <a:noFill/>
                </a:ln>
                <a:solidFill>
                  <a:prstClr val="white"/>
                </a:solidFill>
                <a:uLnTx/>
                <a:uFillTx/>
                <a:latin typeface="Arial"/>
                <a:ea typeface="+mn-ea"/>
                <a:cs typeface="Arial"/>
              </a:rPr>
              <a:t>EDSN</a:t>
            </a:r>
          </a:p>
        </p:txBody>
      </p:sp>
      <p:sp>
        <p:nvSpPr>
          <p:cNvPr id="319" name="TextBox 126">
            <a:extLst>
              <a:ext uri="{FF2B5EF4-FFF2-40B4-BE49-F238E27FC236}">
                <a16:creationId xmlns:a16="http://schemas.microsoft.com/office/drawing/2014/main" id="{29833191-A112-4B74-A897-C5EBE028FD87}"/>
              </a:ext>
            </a:extLst>
          </p:cNvPr>
          <p:cNvSpPr txBox="1"/>
          <p:nvPr/>
        </p:nvSpPr>
        <p:spPr>
          <a:xfrm>
            <a:off x="3107350" y="3021913"/>
            <a:ext cx="803426" cy="338554"/>
          </a:xfrm>
          <a:prstGeom prst="rect">
            <a:avLst/>
          </a:prstGeom>
          <a:noFill/>
        </p:spPr>
        <p:txBody>
          <a:bodyPr wrap="square" lIns="91440" tIns="45720" rIns="91440" bIns="45720" rtlCol="0" anchor="t">
            <a:spAutoFit/>
          </a:bodyP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black"/>
                </a:solidFill>
                <a:uLnTx/>
                <a:uFillTx/>
                <a:cs typeface="Calibri"/>
              </a:rPr>
              <a:t> Int. MMC hub</a:t>
            </a:r>
          </a:p>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0" i="0" u="none" strike="noStrike" cap="none" normalizeH="0" baseline="0" noProof="0">
                <a:ln>
                  <a:noFill/>
                </a:ln>
                <a:solidFill>
                  <a:prstClr val="black"/>
                </a:solidFill>
                <a:uLnTx/>
                <a:uFillTx/>
                <a:cs typeface="Calibri"/>
              </a:rPr>
              <a:t>April ’21</a:t>
            </a:r>
          </a:p>
        </p:txBody>
      </p:sp>
      <p:sp>
        <p:nvSpPr>
          <p:cNvPr id="320" name="Rechthoek: afgeronde hoeken 14">
            <a:extLst>
              <a:ext uri="{FF2B5EF4-FFF2-40B4-BE49-F238E27FC236}">
                <a16:creationId xmlns:a16="http://schemas.microsoft.com/office/drawing/2014/main" id="{6956B873-9D07-4EF7-90C1-AA1F246DF8FE}"/>
              </a:ext>
            </a:extLst>
          </p:cNvPr>
          <p:cNvSpPr/>
          <p:nvPr/>
        </p:nvSpPr>
        <p:spPr>
          <a:xfrm>
            <a:off x="368428" y="3520308"/>
            <a:ext cx="11360866" cy="2197402"/>
          </a:xfrm>
          <a:prstGeom prst="roundRect">
            <a:avLst>
              <a:gd name="adj" fmla="val 1643"/>
            </a:avLst>
          </a:prstGeom>
          <a:noFill/>
          <a:ln w="3175" cap="flat" cmpd="sng" algn="ctr">
            <a:solidFill>
              <a:srgbClr val="364A6B">
                <a:lumMod val="75000"/>
              </a:srgbClr>
            </a:solidFill>
            <a:prstDash val="solid"/>
          </a:ln>
          <a:effectLst/>
        </p:spPr>
        <p:txBody>
          <a:bodyPr wrap="none" lIns="108000" tIns="0" rIns="108000" bIns="0" rtlCol="0" anchor="ctr"/>
          <a:lstStyle/>
          <a:p>
            <a:pPr marL="0" marR="0" lvl="0" indent="0" algn="ctr" defTabSz="45713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a:ln>
                <a:noFill/>
              </a:ln>
              <a:solidFill>
                <a:prstClr val="black">
                  <a:lumMod val="75000"/>
                  <a:lumOff val="25000"/>
                </a:prstClr>
              </a:solidFill>
              <a:effectLst/>
              <a:uLnTx/>
              <a:uFillTx/>
            </a:endParaRPr>
          </a:p>
        </p:txBody>
      </p:sp>
      <p:sp>
        <p:nvSpPr>
          <p:cNvPr id="321" name="Rectangle 105">
            <a:extLst>
              <a:ext uri="{FF2B5EF4-FFF2-40B4-BE49-F238E27FC236}">
                <a16:creationId xmlns:a16="http://schemas.microsoft.com/office/drawing/2014/main" id="{4CB81C18-4E9A-4F8E-8932-19A69BD07515}"/>
              </a:ext>
            </a:extLst>
          </p:cNvPr>
          <p:cNvSpPr/>
          <p:nvPr/>
        </p:nvSpPr>
        <p:spPr>
          <a:xfrm>
            <a:off x="444524" y="3516813"/>
            <a:ext cx="1005840" cy="2204389"/>
          </a:xfrm>
          <a:prstGeom prst="rect">
            <a:avLst/>
          </a:prstGeom>
          <a:solidFill>
            <a:srgbClr val="17753B"/>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GB" sz="1000" b="1" i="0" u="none" strike="noStrike" cap="none" normalizeH="0" baseline="0" noProof="0">
                <a:ln>
                  <a:noFill/>
                </a:ln>
                <a:solidFill>
                  <a:prstClr val="white"/>
                </a:solidFill>
                <a:uLnTx/>
                <a:uFillTx/>
                <a:latin typeface="Arial"/>
                <a:ea typeface="+mn-ea"/>
                <a:cs typeface="Arial"/>
              </a:rPr>
              <a:t>TEST</a:t>
            </a:r>
          </a:p>
        </p:txBody>
      </p:sp>
      <p:sp>
        <p:nvSpPr>
          <p:cNvPr id="322" name="Pijl: punthaak 22">
            <a:extLst>
              <a:ext uri="{FF2B5EF4-FFF2-40B4-BE49-F238E27FC236}">
                <a16:creationId xmlns:a16="http://schemas.microsoft.com/office/drawing/2014/main" id="{D752F7D6-567F-4C43-9B2D-492727672CBA}"/>
              </a:ext>
            </a:extLst>
          </p:cNvPr>
          <p:cNvSpPr/>
          <p:nvPr/>
        </p:nvSpPr>
        <p:spPr>
          <a:xfrm>
            <a:off x="5274937" y="4846734"/>
            <a:ext cx="715008" cy="18288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323" name="Pijl: punthaak 22">
            <a:extLst>
              <a:ext uri="{FF2B5EF4-FFF2-40B4-BE49-F238E27FC236}">
                <a16:creationId xmlns:a16="http://schemas.microsoft.com/office/drawing/2014/main" id="{1CBE42DB-8E3F-48F7-9B30-D52A4B82FE86}"/>
              </a:ext>
            </a:extLst>
          </p:cNvPr>
          <p:cNvSpPr/>
          <p:nvPr/>
        </p:nvSpPr>
        <p:spPr>
          <a:xfrm>
            <a:off x="6186410" y="5106768"/>
            <a:ext cx="575349" cy="182880"/>
          </a:xfrm>
          <a:prstGeom prst="chevron">
            <a:avLst>
              <a:gd name="adj" fmla="val 30825"/>
            </a:avLst>
          </a:prstGeom>
          <a:solidFill>
            <a:srgbClr val="06B27C"/>
          </a:solidFill>
          <a:ln w="12700" cap="flat" cmpd="sng" algn="ctr">
            <a:noFill/>
            <a:prstDash val="solid"/>
            <a:miter lim="800000"/>
          </a:ln>
          <a:effectLst/>
        </p:spPr>
        <p:txBody>
          <a:bodyPr rtlCol="0" anchor="ctr"/>
          <a:lstStyle/>
          <a:p>
            <a:pPr algn="ct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324" name="Pijl: punthaak 22">
            <a:extLst>
              <a:ext uri="{FF2B5EF4-FFF2-40B4-BE49-F238E27FC236}">
                <a16:creationId xmlns:a16="http://schemas.microsoft.com/office/drawing/2014/main" id="{015B618B-0B73-49C8-89B5-F8063B901C0D}"/>
              </a:ext>
            </a:extLst>
          </p:cNvPr>
          <p:cNvSpPr/>
          <p:nvPr/>
        </p:nvSpPr>
        <p:spPr>
          <a:xfrm>
            <a:off x="6766257" y="5346429"/>
            <a:ext cx="871806" cy="182880"/>
          </a:xfrm>
          <a:prstGeom prst="chevron">
            <a:avLst>
              <a:gd name="adj" fmla="val 41666"/>
            </a:avLst>
          </a:prstGeom>
          <a:solidFill>
            <a:srgbClr val="06B27C"/>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GAT</a:t>
            </a:r>
          </a:p>
        </p:txBody>
      </p:sp>
      <p:sp>
        <p:nvSpPr>
          <p:cNvPr id="325" name="Isosceles Triangle 143">
            <a:extLst>
              <a:ext uri="{FF2B5EF4-FFF2-40B4-BE49-F238E27FC236}">
                <a16:creationId xmlns:a16="http://schemas.microsoft.com/office/drawing/2014/main" id="{52199029-9E62-49F3-995E-47091FC530C1}"/>
              </a:ext>
            </a:extLst>
          </p:cNvPr>
          <p:cNvSpPr/>
          <p:nvPr/>
        </p:nvSpPr>
        <p:spPr>
          <a:xfrm>
            <a:off x="5897971" y="2936023"/>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marL="0" marR="0" lvl="0" indent="0" algn="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26" name="TextBox 144">
            <a:extLst>
              <a:ext uri="{FF2B5EF4-FFF2-40B4-BE49-F238E27FC236}">
                <a16:creationId xmlns:a16="http://schemas.microsoft.com/office/drawing/2014/main" id="{F9DBC782-FFE9-43FE-A220-CE9964F5F6C4}"/>
              </a:ext>
            </a:extLst>
          </p:cNvPr>
          <p:cNvSpPr txBox="1"/>
          <p:nvPr/>
        </p:nvSpPr>
        <p:spPr>
          <a:xfrm>
            <a:off x="5353375" y="3021913"/>
            <a:ext cx="827339" cy="338554"/>
          </a:xfrm>
          <a:prstGeom prst="rect">
            <a:avLst/>
          </a:prstGeom>
          <a:noFill/>
        </p:spPr>
        <p:txBody>
          <a:bodyPr wrap="square" lIns="91440" tIns="45720" rIns="91440" bIns="45720" rtlCol="0" anchor="t">
            <a:spAutoFit/>
          </a:bodyPr>
          <a:lstStyle/>
          <a:p>
            <a:pPr algn="r" defTabSz="914377">
              <a:defRPr/>
            </a:pPr>
            <a:r>
              <a:rPr lang="en-GB" sz="800" b="1" dirty="0">
                <a:solidFill>
                  <a:prstClr val="black"/>
                </a:solidFill>
                <a:cs typeface="Calibri"/>
              </a:rPr>
              <a:t>End RNBAT</a:t>
            </a:r>
          </a:p>
          <a:p>
            <a:pPr algn="r" defTabSz="914377">
              <a:defRPr/>
            </a:pPr>
            <a:r>
              <a:rPr lang="en-GB" sz="800" dirty="0">
                <a:solidFill>
                  <a:prstClr val="black"/>
                </a:solidFill>
                <a:cs typeface="Calibri"/>
              </a:rPr>
              <a:t>26 Nov. ’21</a:t>
            </a:r>
          </a:p>
        </p:txBody>
      </p:sp>
      <p:sp>
        <p:nvSpPr>
          <p:cNvPr id="327" name="Ovaal 28">
            <a:extLst>
              <a:ext uri="{FF2B5EF4-FFF2-40B4-BE49-F238E27FC236}">
                <a16:creationId xmlns:a16="http://schemas.microsoft.com/office/drawing/2014/main" id="{BDC7615E-ADC4-42A9-9D52-CDC8F4467CBC}"/>
              </a:ext>
            </a:extLst>
          </p:cNvPr>
          <p:cNvSpPr/>
          <p:nvPr/>
        </p:nvSpPr>
        <p:spPr>
          <a:xfrm>
            <a:off x="1602789" y="4119299"/>
            <a:ext cx="182880" cy="182880"/>
          </a:xfrm>
          <a:prstGeom prst="ellipse">
            <a:avLst/>
          </a:prstGeom>
          <a:solidFill>
            <a:srgbClr val="69A0BF"/>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1</a:t>
            </a:r>
          </a:p>
        </p:txBody>
      </p:sp>
      <p:sp>
        <p:nvSpPr>
          <p:cNvPr id="328" name="Ovaal 28">
            <a:extLst>
              <a:ext uri="{FF2B5EF4-FFF2-40B4-BE49-F238E27FC236}">
                <a16:creationId xmlns:a16="http://schemas.microsoft.com/office/drawing/2014/main" id="{CF033BA5-BF3F-4C26-9AD5-6E451FD7BF82}"/>
              </a:ext>
            </a:extLst>
          </p:cNvPr>
          <p:cNvSpPr/>
          <p:nvPr/>
        </p:nvSpPr>
        <p:spPr>
          <a:xfrm>
            <a:off x="1602789" y="4349809"/>
            <a:ext cx="182880" cy="182880"/>
          </a:xfrm>
          <a:prstGeom prst="ellipse">
            <a:avLst/>
          </a:prstGeom>
          <a:solidFill>
            <a:srgbClr val="69A0BF"/>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2</a:t>
            </a:r>
          </a:p>
        </p:txBody>
      </p:sp>
      <p:sp>
        <p:nvSpPr>
          <p:cNvPr id="329" name="Ovaal 28">
            <a:extLst>
              <a:ext uri="{FF2B5EF4-FFF2-40B4-BE49-F238E27FC236}">
                <a16:creationId xmlns:a16="http://schemas.microsoft.com/office/drawing/2014/main" id="{F1EA6AA5-2ADE-4673-9D6D-4E6846E48881}"/>
              </a:ext>
            </a:extLst>
          </p:cNvPr>
          <p:cNvSpPr/>
          <p:nvPr/>
        </p:nvSpPr>
        <p:spPr>
          <a:xfrm>
            <a:off x="6002704" y="4838693"/>
            <a:ext cx="182880" cy="18288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6</a:t>
            </a:r>
          </a:p>
        </p:txBody>
      </p:sp>
      <p:sp>
        <p:nvSpPr>
          <p:cNvPr id="330" name="Ovaal 28">
            <a:extLst>
              <a:ext uri="{FF2B5EF4-FFF2-40B4-BE49-F238E27FC236}">
                <a16:creationId xmlns:a16="http://schemas.microsoft.com/office/drawing/2014/main" id="{CEAD693A-76A1-4370-B033-AB09C159C19A}"/>
              </a:ext>
            </a:extLst>
          </p:cNvPr>
          <p:cNvSpPr/>
          <p:nvPr/>
        </p:nvSpPr>
        <p:spPr>
          <a:xfrm>
            <a:off x="6003530" y="5108952"/>
            <a:ext cx="182880" cy="182880"/>
          </a:xfrm>
          <a:prstGeom prst="ellipse">
            <a:avLst/>
          </a:prstGeom>
          <a:solidFill>
            <a:srgbClr val="06B27C"/>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7</a:t>
            </a:r>
          </a:p>
        </p:txBody>
      </p:sp>
      <p:sp>
        <p:nvSpPr>
          <p:cNvPr id="331" name="Ovaal 28">
            <a:extLst>
              <a:ext uri="{FF2B5EF4-FFF2-40B4-BE49-F238E27FC236}">
                <a16:creationId xmlns:a16="http://schemas.microsoft.com/office/drawing/2014/main" id="{210165A6-760B-46E7-81B2-A13C3B8388ED}"/>
              </a:ext>
            </a:extLst>
          </p:cNvPr>
          <p:cNvSpPr/>
          <p:nvPr/>
        </p:nvSpPr>
        <p:spPr>
          <a:xfrm>
            <a:off x="6565553" y="5347445"/>
            <a:ext cx="182880" cy="182880"/>
          </a:xfrm>
          <a:prstGeom prst="ellipse">
            <a:avLst/>
          </a:prstGeom>
          <a:solidFill>
            <a:srgbClr val="06B27C"/>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8</a:t>
            </a:r>
          </a:p>
        </p:txBody>
      </p:sp>
      <p:cxnSp>
        <p:nvCxnSpPr>
          <p:cNvPr id="332" name="Rechte verbindingslijn 16">
            <a:extLst>
              <a:ext uri="{FF2B5EF4-FFF2-40B4-BE49-F238E27FC236}">
                <a16:creationId xmlns:a16="http://schemas.microsoft.com/office/drawing/2014/main" id="{55992D42-63EC-47E1-9F84-7267DC815A95}"/>
              </a:ext>
            </a:extLst>
          </p:cNvPr>
          <p:cNvCxnSpPr>
            <a:cxnSpLocks/>
          </p:cNvCxnSpPr>
          <p:nvPr/>
        </p:nvCxnSpPr>
        <p:spPr>
          <a:xfrm flipV="1">
            <a:off x="3514301" y="1569796"/>
            <a:ext cx="0" cy="1386302"/>
          </a:xfrm>
          <a:prstGeom prst="line">
            <a:avLst/>
          </a:prstGeom>
          <a:noFill/>
          <a:ln w="12700" cap="flat" cmpd="sng" algn="ctr">
            <a:solidFill>
              <a:sysClr val="windowText" lastClr="000000"/>
            </a:solidFill>
            <a:prstDash val="sysDash"/>
            <a:miter lim="800000"/>
          </a:ln>
          <a:effectLst/>
        </p:spPr>
      </p:cxnSp>
      <p:cxnSp>
        <p:nvCxnSpPr>
          <p:cNvPr id="333" name="Rechte verbindingslijn 16">
            <a:extLst>
              <a:ext uri="{FF2B5EF4-FFF2-40B4-BE49-F238E27FC236}">
                <a16:creationId xmlns:a16="http://schemas.microsoft.com/office/drawing/2014/main" id="{833C2258-F055-4374-9133-40E54413E9CB}"/>
              </a:ext>
            </a:extLst>
          </p:cNvPr>
          <p:cNvCxnSpPr>
            <a:cxnSpLocks/>
          </p:cNvCxnSpPr>
          <p:nvPr/>
        </p:nvCxnSpPr>
        <p:spPr>
          <a:xfrm flipV="1">
            <a:off x="4827366" y="1569794"/>
            <a:ext cx="5587" cy="3017520"/>
          </a:xfrm>
          <a:prstGeom prst="line">
            <a:avLst/>
          </a:prstGeom>
          <a:noFill/>
          <a:ln w="12700" cap="flat" cmpd="sng" algn="ctr">
            <a:solidFill>
              <a:sysClr val="windowText" lastClr="000000"/>
            </a:solidFill>
            <a:prstDash val="sysDash"/>
            <a:miter lim="800000"/>
          </a:ln>
          <a:effectLst/>
        </p:spPr>
      </p:cxnSp>
      <p:sp>
        <p:nvSpPr>
          <p:cNvPr id="334" name="Rechthoek: afgeronde hoeken 1">
            <a:extLst>
              <a:ext uri="{FF2B5EF4-FFF2-40B4-BE49-F238E27FC236}">
                <a16:creationId xmlns:a16="http://schemas.microsoft.com/office/drawing/2014/main" id="{BD5A3DBB-FB69-497B-A016-DF7A1A658A84}"/>
              </a:ext>
            </a:extLst>
          </p:cNvPr>
          <p:cNvSpPr/>
          <p:nvPr/>
        </p:nvSpPr>
        <p:spPr>
          <a:xfrm>
            <a:off x="1572309" y="2073662"/>
            <a:ext cx="6581230" cy="399665"/>
          </a:xfrm>
          <a:prstGeom prst="roundRect">
            <a:avLst/>
          </a:prstGeom>
          <a:solidFill>
            <a:srgbClr val="FFC000"/>
          </a:solidFill>
          <a:ln w="12700" cap="flat" cmpd="sng" algn="ctr">
            <a:solidFill>
              <a:sysClr val="windowText" lastClr="000000"/>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35" name="Pijl: punthaak 22">
            <a:extLst>
              <a:ext uri="{FF2B5EF4-FFF2-40B4-BE49-F238E27FC236}">
                <a16:creationId xmlns:a16="http://schemas.microsoft.com/office/drawing/2014/main" id="{19421118-01B2-4DFE-A0BA-A8E400E61A09}"/>
              </a:ext>
            </a:extLst>
          </p:cNvPr>
          <p:cNvSpPr/>
          <p:nvPr/>
        </p:nvSpPr>
        <p:spPr>
          <a:xfrm>
            <a:off x="1716130" y="2128926"/>
            <a:ext cx="4470280" cy="292608"/>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914377">
              <a:defRPr/>
            </a:pPr>
            <a:r>
              <a:rPr lang="en-GB" sz="900" b="1">
                <a:solidFill>
                  <a:prstClr val="white"/>
                </a:solidFill>
                <a:latin typeface="Arial" panose="020B0604020202020204" pitchFamily="34" charset="0"/>
                <a:cs typeface="Arial" panose="020B0604020202020204" pitchFamily="34" charset="0"/>
              </a:rPr>
              <a:t>Design, Construction and Testing</a:t>
            </a:r>
          </a:p>
        </p:txBody>
      </p:sp>
      <p:sp>
        <p:nvSpPr>
          <p:cNvPr id="336" name="Pijl: punthaak 22">
            <a:extLst>
              <a:ext uri="{FF2B5EF4-FFF2-40B4-BE49-F238E27FC236}">
                <a16:creationId xmlns:a16="http://schemas.microsoft.com/office/drawing/2014/main" id="{14B404BF-AF06-4A78-A7AD-8F4A9CA6221C}"/>
              </a:ext>
            </a:extLst>
          </p:cNvPr>
          <p:cNvSpPr/>
          <p:nvPr/>
        </p:nvSpPr>
        <p:spPr>
          <a:xfrm>
            <a:off x="1716130" y="2649053"/>
            <a:ext cx="4232474" cy="246888"/>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en-GB" sz="900" b="1">
                <a:solidFill>
                  <a:prstClr val="white"/>
                </a:solidFill>
                <a:latin typeface="Arial" panose="020B0604020202020204" pitchFamily="34" charset="0"/>
                <a:cs typeface="Arial" panose="020B0604020202020204" pitchFamily="34" charset="0"/>
              </a:rPr>
              <a:t>Design, Construction and Testing</a:t>
            </a:r>
          </a:p>
        </p:txBody>
      </p:sp>
      <p:sp>
        <p:nvSpPr>
          <p:cNvPr id="337" name="Pijl: punthaak 18">
            <a:extLst>
              <a:ext uri="{FF2B5EF4-FFF2-40B4-BE49-F238E27FC236}">
                <a16:creationId xmlns:a16="http://schemas.microsoft.com/office/drawing/2014/main" id="{835856B7-553C-442D-95D1-E2DD75C46450}"/>
              </a:ext>
            </a:extLst>
          </p:cNvPr>
          <p:cNvSpPr/>
          <p:nvPr/>
        </p:nvSpPr>
        <p:spPr>
          <a:xfrm>
            <a:off x="6225242" y="2128926"/>
            <a:ext cx="1475048" cy="13716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Acceptance</a:t>
            </a:r>
          </a:p>
        </p:txBody>
      </p:sp>
      <p:sp>
        <p:nvSpPr>
          <p:cNvPr id="338" name="Pijl: punthaak 18">
            <a:extLst>
              <a:ext uri="{FF2B5EF4-FFF2-40B4-BE49-F238E27FC236}">
                <a16:creationId xmlns:a16="http://schemas.microsoft.com/office/drawing/2014/main" id="{1F3BC4C4-2F95-4568-A8CB-406BB89FF4C4}"/>
              </a:ext>
            </a:extLst>
          </p:cNvPr>
          <p:cNvSpPr/>
          <p:nvPr/>
        </p:nvSpPr>
        <p:spPr>
          <a:xfrm>
            <a:off x="6225242" y="2284374"/>
            <a:ext cx="1475048" cy="13716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Transition</a:t>
            </a:r>
          </a:p>
        </p:txBody>
      </p:sp>
      <p:sp>
        <p:nvSpPr>
          <p:cNvPr id="339" name="Pijl: punthaak 26">
            <a:extLst>
              <a:ext uri="{FF2B5EF4-FFF2-40B4-BE49-F238E27FC236}">
                <a16:creationId xmlns:a16="http://schemas.microsoft.com/office/drawing/2014/main" id="{51095B3A-56D0-49C9-A7B2-DD416482E3D5}"/>
              </a:ext>
            </a:extLst>
          </p:cNvPr>
          <p:cNvSpPr/>
          <p:nvPr/>
        </p:nvSpPr>
        <p:spPr>
          <a:xfrm>
            <a:off x="4424951" y="1728715"/>
            <a:ext cx="1103413" cy="191608"/>
          </a:xfrm>
          <a:prstGeom prst="chevron">
            <a:avLst/>
          </a:prstGeom>
          <a:solidFill>
            <a:srgbClr val="364A6B"/>
          </a:solidFill>
          <a:ln w="12700" cap="flat" cmpd="sng" algn="ctr">
            <a:no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PI-21.3</a:t>
            </a:r>
          </a:p>
        </p:txBody>
      </p:sp>
      <p:sp>
        <p:nvSpPr>
          <p:cNvPr id="340" name="Pijl: punthaak 26">
            <a:extLst>
              <a:ext uri="{FF2B5EF4-FFF2-40B4-BE49-F238E27FC236}">
                <a16:creationId xmlns:a16="http://schemas.microsoft.com/office/drawing/2014/main" id="{5480FA1F-378F-4EF1-A92F-942F648F842E}"/>
              </a:ext>
            </a:extLst>
          </p:cNvPr>
          <p:cNvSpPr/>
          <p:nvPr/>
        </p:nvSpPr>
        <p:spPr>
          <a:xfrm>
            <a:off x="2088143" y="1733371"/>
            <a:ext cx="1103413" cy="182296"/>
          </a:xfrm>
          <a:prstGeom prst="chevron">
            <a:avLst/>
          </a:prstGeom>
          <a:solidFill>
            <a:srgbClr val="364A6B"/>
          </a:solidFill>
          <a:ln w="12700" cap="flat" cmpd="sng" algn="ctr">
            <a:no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PI-21.1</a:t>
            </a:r>
          </a:p>
        </p:txBody>
      </p:sp>
      <p:sp>
        <p:nvSpPr>
          <p:cNvPr id="341" name="Rectangle 167">
            <a:extLst>
              <a:ext uri="{FF2B5EF4-FFF2-40B4-BE49-F238E27FC236}">
                <a16:creationId xmlns:a16="http://schemas.microsoft.com/office/drawing/2014/main" id="{7BACC98A-503E-4CA2-A83B-DCE737AD4CBD}"/>
              </a:ext>
            </a:extLst>
          </p:cNvPr>
          <p:cNvSpPr/>
          <p:nvPr/>
        </p:nvSpPr>
        <p:spPr>
          <a:xfrm>
            <a:off x="6002704" y="3621378"/>
            <a:ext cx="1736416" cy="457200"/>
          </a:xfrm>
          <a:prstGeom prst="rect">
            <a:avLst/>
          </a:prstGeom>
          <a:solidFill>
            <a:srgbClr val="058960"/>
          </a:solidFill>
          <a:ln w="12700" cap="flat" cmpd="sng" algn="ctr">
            <a:solidFill>
              <a:srgbClr val="058960"/>
            </a:solid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Phase 4 |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900" b="0" i="0" u="none" strike="noStrike" cap="none" normalizeH="0" baseline="0" noProof="0">
                <a:ln>
                  <a:noFill/>
                </a:ln>
                <a:solidFill>
                  <a:prstClr val="white"/>
                </a:solidFill>
                <a:uLnTx/>
                <a:uFillTx/>
                <a:latin typeface="Arial"/>
                <a:ea typeface="+mn-ea"/>
                <a:cs typeface="Arial"/>
              </a:rPr>
              <a:t>Acceptance Market</a:t>
            </a:r>
          </a:p>
        </p:txBody>
      </p:sp>
      <p:sp>
        <p:nvSpPr>
          <p:cNvPr id="342" name="Isosceles Triangle 125">
            <a:extLst>
              <a:ext uri="{FF2B5EF4-FFF2-40B4-BE49-F238E27FC236}">
                <a16:creationId xmlns:a16="http://schemas.microsoft.com/office/drawing/2014/main" id="{C08C7EDA-2801-4A76-86D6-9706C70090DC}"/>
              </a:ext>
            </a:extLst>
          </p:cNvPr>
          <p:cNvSpPr/>
          <p:nvPr/>
        </p:nvSpPr>
        <p:spPr>
          <a:xfrm>
            <a:off x="3419762" y="2932135"/>
            <a:ext cx="182880" cy="91440"/>
          </a:xfrm>
          <a:prstGeom prst="triangle">
            <a:avLst/>
          </a:prstGeom>
          <a:solidFill>
            <a:sysClr val="window" lastClr="FFFFFF">
              <a:lumMod val="75000"/>
            </a:sysClr>
          </a:solidFill>
          <a:ln w="12700" cap="flat" cmpd="sng" algn="ctr">
            <a:solidFill>
              <a:srgbClr val="4472C4">
                <a:shade val="50000"/>
              </a:srgbClr>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43" name="Rectangle 342">
            <a:extLst>
              <a:ext uri="{FF2B5EF4-FFF2-40B4-BE49-F238E27FC236}">
                <a16:creationId xmlns:a16="http://schemas.microsoft.com/office/drawing/2014/main" id="{A490DD3E-5095-43B6-8F51-6B00581E887B}"/>
              </a:ext>
            </a:extLst>
          </p:cNvPr>
          <p:cNvSpPr/>
          <p:nvPr/>
        </p:nvSpPr>
        <p:spPr>
          <a:xfrm>
            <a:off x="4405476" y="3014601"/>
            <a:ext cx="603636" cy="393782"/>
          </a:xfrm>
          <a:prstGeom prst="rect">
            <a:avLst/>
          </a:prstGeom>
          <a:solidFill>
            <a:sysClr val="window" lastClr="FFFFFF"/>
          </a:solidFill>
          <a:ln w="12700" cap="flat" cmpd="sng" algn="ctr">
            <a:noFill/>
            <a:prstDash val="solid"/>
            <a:miter lim="800000"/>
          </a:ln>
          <a:effectLst/>
        </p:spPr>
        <p:txBody>
          <a:bodyPr lIns="144000" tIns="144000" rIns="144000" bIns="144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600" b="0" i="0" u="none" strike="noStrike" kern="0" cap="none" spc="0" normalizeH="0" baseline="0" noProof="0" err="1">
              <a:ln>
                <a:noFill/>
              </a:ln>
              <a:solidFill>
                <a:prstClr val="white"/>
              </a:solidFill>
              <a:effectLst/>
              <a:uLnTx/>
              <a:uFillTx/>
              <a:latin typeface="Calibri" panose="020F0502020204030204"/>
              <a:ea typeface="+mn-ea"/>
              <a:cs typeface="+mn-cs"/>
            </a:endParaRPr>
          </a:p>
        </p:txBody>
      </p:sp>
      <p:sp>
        <p:nvSpPr>
          <p:cNvPr id="344" name="Pijl: punthaak 22">
            <a:extLst>
              <a:ext uri="{FF2B5EF4-FFF2-40B4-BE49-F238E27FC236}">
                <a16:creationId xmlns:a16="http://schemas.microsoft.com/office/drawing/2014/main" id="{2251866F-08B8-4F05-87A6-25F3C98F8D50}"/>
              </a:ext>
            </a:extLst>
          </p:cNvPr>
          <p:cNvSpPr/>
          <p:nvPr/>
        </p:nvSpPr>
        <p:spPr>
          <a:xfrm>
            <a:off x="1596054" y="3621379"/>
            <a:ext cx="3376724" cy="457200"/>
          </a:xfrm>
          <a:prstGeom prst="chevron">
            <a:avLst>
              <a:gd name="adj" fmla="val 26159"/>
            </a:avLst>
          </a:prstGeom>
          <a:solidFill>
            <a:srgbClr val="BEF4EF"/>
          </a:solidFill>
          <a:ln w="12700" cap="flat" cmpd="sng" algn="ctr">
            <a:solidFill>
              <a:srgbClr val="1A9A8E"/>
            </a:solidFill>
            <a:prstDash val="dash"/>
            <a:miter lim="800000"/>
          </a:ln>
          <a:effectLst/>
        </p:spPr>
        <p:txBody>
          <a:bodyPr lIns="91440" tIns="45720" rIns="91440" bIns="45720" rtlCol="0" anchor="ctr"/>
          <a:lstStyle/>
          <a:p>
            <a:pPr marL="0" marR="0" lvl="0" indent="0" defTabSz="914377" eaLnBrk="1" fontAlgn="auto" latinLnBrk="0" hangingPunct="1">
              <a:lnSpc>
                <a:spcPct val="100000"/>
              </a:lnSpc>
              <a:spcBef>
                <a:spcPts val="0"/>
              </a:spcBef>
              <a:spcAft>
                <a:spcPts val="0"/>
              </a:spcAft>
              <a:buClrTx/>
              <a:buSzTx/>
              <a:buFontTx/>
              <a:buNone/>
              <a:tabLst/>
              <a:defRPr/>
            </a:pPr>
            <a:endParaRPr kumimoji="0" lang="nl-NL" sz="900" b="0" i="0" u="none" strike="noStrike" kern="0" cap="none" spc="0" normalizeH="0" baseline="0" noProof="0">
              <a:ln>
                <a:noFill/>
              </a:ln>
              <a:solidFill>
                <a:prstClr val="white"/>
              </a:solidFill>
              <a:effectLst/>
              <a:uLnTx/>
              <a:uFillTx/>
              <a:latin typeface="Arial"/>
              <a:ea typeface="+mn-ea"/>
              <a:cs typeface="Arial"/>
            </a:endParaRPr>
          </a:p>
        </p:txBody>
      </p:sp>
      <p:sp>
        <p:nvSpPr>
          <p:cNvPr id="345" name="Rectangle 121">
            <a:extLst>
              <a:ext uri="{FF2B5EF4-FFF2-40B4-BE49-F238E27FC236}">
                <a16:creationId xmlns:a16="http://schemas.microsoft.com/office/drawing/2014/main" id="{16EC0E11-F9FA-448D-9E94-3F3A17446372}"/>
              </a:ext>
            </a:extLst>
          </p:cNvPr>
          <p:cNvSpPr/>
          <p:nvPr/>
        </p:nvSpPr>
        <p:spPr>
          <a:xfrm>
            <a:off x="1762885" y="3653368"/>
            <a:ext cx="3034141" cy="182880"/>
          </a:xfrm>
          <a:prstGeom prst="rect">
            <a:avLst/>
          </a:prstGeom>
          <a:solidFill>
            <a:srgbClr val="364A6B"/>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Phase 1 </a:t>
            </a:r>
            <a:r>
              <a:rPr kumimoji="0" lang="en-GB" sz="900" b="0" i="0" u="none" strike="noStrike" cap="none" normalizeH="0" baseline="0" noProof="0">
                <a:ln>
                  <a:noFill/>
                </a:ln>
                <a:solidFill>
                  <a:prstClr val="white"/>
                </a:solidFill>
                <a:uLnTx/>
                <a:uFillTx/>
                <a:latin typeface="Arial"/>
                <a:ea typeface="+mn-ea"/>
                <a:cs typeface="Arial"/>
              </a:rPr>
              <a:t>| Acceptance User Stories</a:t>
            </a:r>
          </a:p>
        </p:txBody>
      </p:sp>
      <p:sp>
        <p:nvSpPr>
          <p:cNvPr id="346" name="Rectangle 138">
            <a:extLst>
              <a:ext uri="{FF2B5EF4-FFF2-40B4-BE49-F238E27FC236}">
                <a16:creationId xmlns:a16="http://schemas.microsoft.com/office/drawing/2014/main" id="{D5478D97-A151-44FC-808C-DF66CFB39277}"/>
              </a:ext>
            </a:extLst>
          </p:cNvPr>
          <p:cNvSpPr/>
          <p:nvPr/>
        </p:nvSpPr>
        <p:spPr>
          <a:xfrm>
            <a:off x="1981303" y="3855476"/>
            <a:ext cx="2815723" cy="182880"/>
          </a:xfrm>
          <a:prstGeom prst="rect">
            <a:avLst/>
          </a:prstGeom>
          <a:solidFill>
            <a:srgbClr val="364A6B"/>
          </a:solidFill>
          <a:ln w="12700" cap="flat" cmpd="sng" algn="ctr">
            <a:no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Phase 2 </a:t>
            </a:r>
            <a:r>
              <a:rPr kumimoji="0" lang="en-GB" sz="900" b="0" i="0" u="none" strike="noStrike" cap="none" normalizeH="0" baseline="0" noProof="0">
                <a:ln>
                  <a:noFill/>
                </a:ln>
                <a:solidFill>
                  <a:prstClr val="white"/>
                </a:solidFill>
                <a:uLnTx/>
                <a:uFillTx/>
                <a:latin typeface="Arial"/>
                <a:ea typeface="+mn-ea"/>
                <a:cs typeface="Arial"/>
              </a:rPr>
              <a:t>| Acceptance Features</a:t>
            </a:r>
          </a:p>
        </p:txBody>
      </p:sp>
      <p:sp>
        <p:nvSpPr>
          <p:cNvPr id="347" name="Rectangle 139">
            <a:extLst>
              <a:ext uri="{FF2B5EF4-FFF2-40B4-BE49-F238E27FC236}">
                <a16:creationId xmlns:a16="http://schemas.microsoft.com/office/drawing/2014/main" id="{FD2F8B5E-9B37-4784-932E-9B698A34BEC3}"/>
              </a:ext>
            </a:extLst>
          </p:cNvPr>
          <p:cNvSpPr/>
          <p:nvPr/>
        </p:nvSpPr>
        <p:spPr>
          <a:xfrm>
            <a:off x="4827365" y="3621378"/>
            <a:ext cx="1162579" cy="457200"/>
          </a:xfrm>
          <a:prstGeom prst="rect">
            <a:avLst/>
          </a:prstGeom>
          <a:solidFill>
            <a:srgbClr val="1A9A8E"/>
          </a:solidFill>
          <a:ln w="12700" cap="flat" cmpd="sng" algn="ctr">
            <a:solidFill>
              <a:srgbClr val="1A9A8E"/>
            </a:solidFill>
            <a:prstDash val="solid"/>
            <a:miter lim="800000"/>
          </a:ln>
          <a:effectLst/>
        </p:spPr>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a:ln>
                  <a:noFill/>
                </a:ln>
                <a:solidFill>
                  <a:prstClr val="white"/>
                </a:solidFill>
                <a:uLnTx/>
                <a:uFillTx/>
                <a:latin typeface="Arial"/>
                <a:ea typeface="+mn-ea"/>
                <a:cs typeface="Arial"/>
              </a:rPr>
              <a:t>Phase 3 |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900" b="0" i="0" u="none" strike="noStrike" cap="none" normalizeH="0" baseline="0" noProof="0">
                <a:ln>
                  <a:noFill/>
                </a:ln>
                <a:solidFill>
                  <a:prstClr val="white"/>
                </a:solidFill>
                <a:uLnTx/>
                <a:uFillTx/>
                <a:latin typeface="Arial"/>
                <a:ea typeface="+mn-ea"/>
                <a:cs typeface="Arial"/>
              </a:rPr>
              <a:t>Acc. Epics</a:t>
            </a:r>
          </a:p>
        </p:txBody>
      </p:sp>
      <p:sp>
        <p:nvSpPr>
          <p:cNvPr id="348" name="TextBox 127">
            <a:extLst>
              <a:ext uri="{FF2B5EF4-FFF2-40B4-BE49-F238E27FC236}">
                <a16:creationId xmlns:a16="http://schemas.microsoft.com/office/drawing/2014/main" id="{CD4CF524-88AC-4229-89CC-61D6F83995AA}"/>
              </a:ext>
            </a:extLst>
          </p:cNvPr>
          <p:cNvSpPr txBox="1"/>
          <p:nvPr/>
        </p:nvSpPr>
        <p:spPr>
          <a:xfrm>
            <a:off x="4459936" y="3021913"/>
            <a:ext cx="733124" cy="338554"/>
          </a:xfrm>
          <a:prstGeom prst="rect">
            <a:avLst/>
          </a:prstGeom>
          <a:noFill/>
        </p:spPr>
        <p:txBody>
          <a:bodyPr wrap="square" lIns="91440" tIns="45720" rIns="91440" bIns="45720" rtlCol="0" anchor="t">
            <a:spAutoFit/>
          </a:bodyP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black"/>
                </a:solidFill>
                <a:uLnTx/>
                <a:uFillTx/>
                <a:cs typeface="Calibri"/>
              </a:rPr>
              <a:t>Start Phase 3</a:t>
            </a:r>
          </a:p>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0" i="0" u="none" strike="noStrike" cap="none" normalizeH="0" baseline="0" noProof="0">
                <a:ln>
                  <a:noFill/>
                </a:ln>
                <a:solidFill>
                  <a:prstClr val="black"/>
                </a:solidFill>
                <a:uLnTx/>
                <a:uFillTx/>
                <a:cs typeface="Calibri"/>
              </a:rPr>
              <a:t>1 Aug. ’21</a:t>
            </a:r>
          </a:p>
        </p:txBody>
      </p:sp>
      <p:sp>
        <p:nvSpPr>
          <p:cNvPr id="349" name="Pijl: punthaak 22">
            <a:extLst>
              <a:ext uri="{FF2B5EF4-FFF2-40B4-BE49-F238E27FC236}">
                <a16:creationId xmlns:a16="http://schemas.microsoft.com/office/drawing/2014/main" id="{0FE70B6E-225C-4A77-8E05-19331A450D4B}"/>
              </a:ext>
            </a:extLst>
          </p:cNvPr>
          <p:cNvSpPr/>
          <p:nvPr/>
        </p:nvSpPr>
        <p:spPr>
          <a:xfrm>
            <a:off x="1792093" y="4119299"/>
            <a:ext cx="3145736" cy="182880"/>
          </a:xfrm>
          <a:prstGeom prst="chevron">
            <a:avLst/>
          </a:prstGeom>
          <a:solidFill>
            <a:srgbClr val="639DBD"/>
          </a:solidFill>
          <a:ln w="12700" cap="flat" cmpd="sng" algn="ctr">
            <a:noFill/>
            <a:prstDash val="solid"/>
            <a:miter lim="800000"/>
          </a:ln>
          <a:effectLst/>
        </p:spPr>
        <p:txBody>
          <a:bodyPr rtlCol="0" anchor="ctr"/>
          <a:lstStyle/>
          <a:p>
            <a:pPr defTabSz="914377">
              <a:defRPr/>
            </a:pPr>
            <a:r>
              <a:rPr lang="en-GB" sz="800" b="1">
                <a:solidFill>
                  <a:prstClr val="white"/>
                </a:solidFill>
                <a:latin typeface="Arial" panose="020B0604020202020204" pitchFamily="34" charset="0"/>
                <a:cs typeface="Arial" panose="020B0604020202020204" pitchFamily="34" charset="0"/>
              </a:rPr>
              <a:t>Scrum Test </a:t>
            </a:r>
            <a:r>
              <a:rPr lang="en-GB" sz="600">
                <a:solidFill>
                  <a:prstClr val="white"/>
                </a:solidFill>
                <a:latin typeface="Arial" panose="020B0604020202020204" pitchFamily="34" charset="0"/>
                <a:cs typeface="Arial" panose="020B0604020202020204" pitchFamily="34" charset="0"/>
              </a:rPr>
              <a:t>– Unit Test, FAT, Regression Test, ART</a:t>
            </a:r>
          </a:p>
        </p:txBody>
      </p:sp>
      <p:sp>
        <p:nvSpPr>
          <p:cNvPr id="350" name="Pijl: punthaak 22">
            <a:extLst>
              <a:ext uri="{FF2B5EF4-FFF2-40B4-BE49-F238E27FC236}">
                <a16:creationId xmlns:a16="http://schemas.microsoft.com/office/drawing/2014/main" id="{973DA908-03D6-4039-9416-29761FEF48FB}"/>
              </a:ext>
            </a:extLst>
          </p:cNvPr>
          <p:cNvSpPr/>
          <p:nvPr/>
        </p:nvSpPr>
        <p:spPr>
          <a:xfrm>
            <a:off x="1792093" y="4582135"/>
            <a:ext cx="4198719" cy="182127"/>
          </a:xfrm>
          <a:prstGeom prst="chevron">
            <a:avLst>
              <a:gd name="adj" fmla="val 26159"/>
            </a:avLst>
          </a:prstGeom>
          <a:solidFill>
            <a:srgbClr val="BEF4EF"/>
          </a:solidFill>
          <a:ln w="12700" cap="flat" cmpd="sng" algn="ctr">
            <a:solidFill>
              <a:srgbClr val="21C4B6"/>
            </a:solidFill>
            <a:prstDash val="dash"/>
            <a:miter lim="800000"/>
          </a:ln>
          <a:effectLst/>
        </p:spPr>
        <p:txBody>
          <a:bodyPr lIns="91440" tIns="45720" rIns="91440" bIns="45720" rtlCol="0" anchor="ctr"/>
          <a:lstStyle/>
          <a:p>
            <a:pPr marL="0" marR="0" lvl="0" indent="0"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black">
                    <a:lumMod val="75000"/>
                    <a:lumOff val="25000"/>
                  </a:prstClr>
                </a:solidFill>
                <a:uLnTx/>
                <a:uFillTx/>
                <a:latin typeface="Arial"/>
                <a:ea typeface="+mn-ea"/>
                <a:cs typeface="Arial"/>
              </a:rPr>
              <a:t>Management Test </a:t>
            </a:r>
            <a:r>
              <a:rPr kumimoji="0" lang="en-GB" sz="600" b="0" i="0" u="none" strike="noStrike" cap="none" normalizeH="0" baseline="0" noProof="0">
                <a:ln>
                  <a:noFill/>
                </a:ln>
                <a:solidFill>
                  <a:prstClr val="black">
                    <a:lumMod val="75000"/>
                    <a:lumOff val="25000"/>
                  </a:prstClr>
                </a:solidFill>
                <a:uLnTx/>
                <a:uFillTx/>
                <a:latin typeface="Arial"/>
                <a:ea typeface="+mn-ea"/>
                <a:cs typeface="Arial"/>
              </a:rPr>
              <a:t>– Performance, Security</a:t>
            </a:r>
          </a:p>
        </p:txBody>
      </p:sp>
      <p:sp>
        <p:nvSpPr>
          <p:cNvPr id="351" name="Pijl: punthaak 22">
            <a:extLst>
              <a:ext uri="{FF2B5EF4-FFF2-40B4-BE49-F238E27FC236}">
                <a16:creationId xmlns:a16="http://schemas.microsoft.com/office/drawing/2014/main" id="{6678D3A6-1929-4637-9468-C79584306F98}"/>
              </a:ext>
            </a:extLst>
          </p:cNvPr>
          <p:cNvSpPr/>
          <p:nvPr/>
        </p:nvSpPr>
        <p:spPr>
          <a:xfrm>
            <a:off x="4698457" y="4582051"/>
            <a:ext cx="511735" cy="18288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700" b="1" kern="0">
              <a:solidFill>
                <a:prstClr val="white"/>
              </a:solidFill>
              <a:latin typeface="Arial" panose="020B0604020202020204" pitchFamily="34" charset="0"/>
              <a:cs typeface="Arial" panose="020B0604020202020204" pitchFamily="34" charset="0"/>
            </a:endParaRPr>
          </a:p>
        </p:txBody>
      </p:sp>
      <p:sp>
        <p:nvSpPr>
          <p:cNvPr id="352" name="Ovaal 28">
            <a:extLst>
              <a:ext uri="{FF2B5EF4-FFF2-40B4-BE49-F238E27FC236}">
                <a16:creationId xmlns:a16="http://schemas.microsoft.com/office/drawing/2014/main" id="{271ACFA0-2DCA-48C8-8498-8C6FAC5F9B64}"/>
              </a:ext>
            </a:extLst>
          </p:cNvPr>
          <p:cNvSpPr/>
          <p:nvPr/>
        </p:nvSpPr>
        <p:spPr>
          <a:xfrm>
            <a:off x="4489687" y="4580146"/>
            <a:ext cx="182880" cy="18288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3</a:t>
            </a:r>
          </a:p>
        </p:txBody>
      </p:sp>
      <p:graphicFrame>
        <p:nvGraphicFramePr>
          <p:cNvPr id="353" name="Table 56">
            <a:extLst>
              <a:ext uri="{FF2B5EF4-FFF2-40B4-BE49-F238E27FC236}">
                <a16:creationId xmlns:a16="http://schemas.microsoft.com/office/drawing/2014/main" id="{29F0284E-20E8-4379-8917-0C1DBAA8FA04}"/>
              </a:ext>
            </a:extLst>
          </p:cNvPr>
          <p:cNvGraphicFramePr>
            <a:graphicFrameLocks noGrp="1"/>
          </p:cNvGraphicFramePr>
          <p:nvPr>
            <p:extLst>
              <p:ext uri="{D42A27DB-BD31-4B8C-83A1-F6EECF244321}">
                <p14:modId xmlns:p14="http://schemas.microsoft.com/office/powerpoint/2010/main" val="4257627743"/>
              </p:ext>
            </p:extLst>
          </p:nvPr>
        </p:nvGraphicFramePr>
        <p:xfrm>
          <a:off x="7888712" y="3621377"/>
          <a:ext cx="3605567" cy="2008640"/>
        </p:xfrm>
        <a:graphic>
          <a:graphicData uri="http://schemas.openxmlformats.org/drawingml/2006/table">
            <a:tbl>
              <a:tblPr firstRow="1" bandRow="1"/>
              <a:tblGrid>
                <a:gridCol w="320962">
                  <a:extLst>
                    <a:ext uri="{9D8B030D-6E8A-4147-A177-3AD203B41FA5}">
                      <a16:colId xmlns:a16="http://schemas.microsoft.com/office/drawing/2014/main" val="2574357592"/>
                    </a:ext>
                  </a:extLst>
                </a:gridCol>
                <a:gridCol w="1855203">
                  <a:extLst>
                    <a:ext uri="{9D8B030D-6E8A-4147-A177-3AD203B41FA5}">
                      <a16:colId xmlns:a16="http://schemas.microsoft.com/office/drawing/2014/main" val="116804324"/>
                    </a:ext>
                  </a:extLst>
                </a:gridCol>
                <a:gridCol w="711200">
                  <a:extLst>
                    <a:ext uri="{9D8B030D-6E8A-4147-A177-3AD203B41FA5}">
                      <a16:colId xmlns:a16="http://schemas.microsoft.com/office/drawing/2014/main" val="4270415686"/>
                    </a:ext>
                  </a:extLst>
                </a:gridCol>
                <a:gridCol w="718202">
                  <a:extLst>
                    <a:ext uri="{9D8B030D-6E8A-4147-A177-3AD203B41FA5}">
                      <a16:colId xmlns:a16="http://schemas.microsoft.com/office/drawing/2014/main" val="3681130383"/>
                    </a:ext>
                  </a:extLst>
                </a:gridCol>
              </a:tblGrid>
              <a:tr h="200864">
                <a:tc>
                  <a:txBody>
                    <a:bodyPr/>
                    <a:lstStyle>
                      <a:lvl1pPr marL="0" algn="l" defTabSz="457200" rtl="0" eaLnBrk="1" latinLnBrk="0" hangingPunct="1">
                        <a:defRPr sz="1800" b="1" kern="1200">
                          <a:solidFill>
                            <a:schemeClr val="tx1"/>
                          </a:solidFill>
                          <a:latin typeface="Calibri" panose="020F0502020204030204"/>
                        </a:defRPr>
                      </a:lvl1pPr>
                      <a:lvl2pPr marL="457200" algn="l" defTabSz="457200" rtl="0" eaLnBrk="1" latinLnBrk="0" hangingPunct="1">
                        <a:defRPr sz="1800" b="1" kern="1200">
                          <a:solidFill>
                            <a:schemeClr val="tx1"/>
                          </a:solidFill>
                          <a:latin typeface="Calibri" panose="020F0502020204030204"/>
                        </a:defRPr>
                      </a:lvl2pPr>
                      <a:lvl3pPr marL="914400" algn="l" defTabSz="457200" rtl="0" eaLnBrk="1" latinLnBrk="0" hangingPunct="1">
                        <a:defRPr sz="1800" b="1" kern="1200">
                          <a:solidFill>
                            <a:schemeClr val="tx1"/>
                          </a:solidFill>
                          <a:latin typeface="Calibri" panose="020F0502020204030204"/>
                        </a:defRPr>
                      </a:lvl3pPr>
                      <a:lvl4pPr marL="1371600" algn="l" defTabSz="457200" rtl="0" eaLnBrk="1" latinLnBrk="0" hangingPunct="1">
                        <a:defRPr sz="1800" b="1" kern="1200">
                          <a:solidFill>
                            <a:schemeClr val="tx1"/>
                          </a:solidFill>
                          <a:latin typeface="Calibri" panose="020F0502020204030204"/>
                        </a:defRPr>
                      </a:lvl4pPr>
                      <a:lvl5pPr marL="1828800" algn="l" defTabSz="457200" rtl="0" eaLnBrk="1" latinLnBrk="0" hangingPunct="1">
                        <a:defRPr sz="1800" b="1" kern="1200">
                          <a:solidFill>
                            <a:schemeClr val="tx1"/>
                          </a:solidFill>
                          <a:latin typeface="Calibri" panose="020F0502020204030204"/>
                        </a:defRPr>
                      </a:lvl5pPr>
                      <a:lvl6pPr marL="2286000" algn="l" defTabSz="457200" rtl="0" eaLnBrk="1" latinLnBrk="0" hangingPunct="1">
                        <a:defRPr sz="1800" b="1" kern="1200">
                          <a:solidFill>
                            <a:schemeClr val="tx1"/>
                          </a:solidFill>
                          <a:latin typeface="Calibri" panose="020F0502020204030204"/>
                        </a:defRPr>
                      </a:lvl6pPr>
                      <a:lvl7pPr marL="2743200" algn="l" defTabSz="457200" rtl="0" eaLnBrk="1" latinLnBrk="0" hangingPunct="1">
                        <a:defRPr sz="1800" b="1" kern="1200">
                          <a:solidFill>
                            <a:schemeClr val="tx1"/>
                          </a:solidFill>
                          <a:latin typeface="Calibri" panose="020F0502020204030204"/>
                        </a:defRPr>
                      </a:lvl7pPr>
                      <a:lvl8pPr marL="3200400" algn="l" defTabSz="457200" rtl="0" eaLnBrk="1" latinLnBrk="0" hangingPunct="1">
                        <a:defRPr sz="1800" b="1" kern="1200">
                          <a:solidFill>
                            <a:schemeClr val="tx1"/>
                          </a:solidFill>
                          <a:latin typeface="Calibri" panose="020F0502020204030204"/>
                        </a:defRPr>
                      </a:lvl8pPr>
                      <a:lvl9pPr marL="3657600" algn="l" defTabSz="457200" rtl="0" eaLnBrk="1" latinLnBrk="0" hangingPunct="1">
                        <a:defRPr sz="1800" b="1" kern="1200">
                          <a:solidFill>
                            <a:schemeClr val="tx1"/>
                          </a:solidFill>
                          <a:latin typeface="Calibri" panose="020F0502020204030204"/>
                        </a:defRPr>
                      </a:lvl9pPr>
                    </a:lstStyle>
                    <a:p>
                      <a:pPr algn="ctr"/>
                      <a:r>
                        <a:rPr lang="en-GB" sz="700" dirty="0"/>
                        <a:t>#</a:t>
                      </a:r>
                    </a:p>
                  </a:txBody>
                  <a:tcPr anchor="ctr">
                    <a:lnL>
                      <a:noFill/>
                    </a:lnL>
                    <a:lnR>
                      <a:noFill/>
                    </a:lnR>
                    <a:lnT w="12700" cmpd="sng">
                      <a:solidFill>
                        <a:srgbClr val="ADBFD9"/>
                      </a:solidFill>
                    </a:lnT>
                    <a:lnB w="12700" cmpd="sng">
                      <a:solidFill>
                        <a:srgbClr val="ADBFD9"/>
                      </a:solidFill>
                    </a:lnB>
                    <a:lnTlToBr w="12700" cmpd="sng">
                      <a:noFill/>
                      <a:prstDash val="solid"/>
                    </a:lnTlToBr>
                    <a:lnBlToTr w="12700" cmpd="sng">
                      <a:noFill/>
                      <a:prstDash val="solid"/>
                    </a:lnBlToTr>
                    <a:noFill/>
                  </a:tcPr>
                </a:tc>
                <a:tc>
                  <a:txBody>
                    <a:bodyPr/>
                    <a:lstStyle>
                      <a:lvl1pPr marL="0" algn="l" defTabSz="457200" rtl="0" eaLnBrk="1" latinLnBrk="0" hangingPunct="1">
                        <a:defRPr sz="1800" b="1" kern="1200">
                          <a:solidFill>
                            <a:schemeClr val="tx1"/>
                          </a:solidFill>
                          <a:latin typeface="Calibri" panose="020F0502020204030204"/>
                        </a:defRPr>
                      </a:lvl1pPr>
                      <a:lvl2pPr marL="457200" algn="l" defTabSz="457200" rtl="0" eaLnBrk="1" latinLnBrk="0" hangingPunct="1">
                        <a:defRPr sz="1800" b="1" kern="1200">
                          <a:solidFill>
                            <a:schemeClr val="tx1"/>
                          </a:solidFill>
                          <a:latin typeface="Calibri" panose="020F0502020204030204"/>
                        </a:defRPr>
                      </a:lvl2pPr>
                      <a:lvl3pPr marL="914400" algn="l" defTabSz="457200" rtl="0" eaLnBrk="1" latinLnBrk="0" hangingPunct="1">
                        <a:defRPr sz="1800" b="1" kern="1200">
                          <a:solidFill>
                            <a:schemeClr val="tx1"/>
                          </a:solidFill>
                          <a:latin typeface="Calibri" panose="020F0502020204030204"/>
                        </a:defRPr>
                      </a:lvl3pPr>
                      <a:lvl4pPr marL="1371600" algn="l" defTabSz="457200" rtl="0" eaLnBrk="1" latinLnBrk="0" hangingPunct="1">
                        <a:defRPr sz="1800" b="1" kern="1200">
                          <a:solidFill>
                            <a:schemeClr val="tx1"/>
                          </a:solidFill>
                          <a:latin typeface="Calibri" panose="020F0502020204030204"/>
                        </a:defRPr>
                      </a:lvl4pPr>
                      <a:lvl5pPr marL="1828800" algn="l" defTabSz="457200" rtl="0" eaLnBrk="1" latinLnBrk="0" hangingPunct="1">
                        <a:defRPr sz="1800" b="1" kern="1200">
                          <a:solidFill>
                            <a:schemeClr val="tx1"/>
                          </a:solidFill>
                          <a:latin typeface="Calibri" panose="020F0502020204030204"/>
                        </a:defRPr>
                      </a:lvl5pPr>
                      <a:lvl6pPr marL="2286000" algn="l" defTabSz="457200" rtl="0" eaLnBrk="1" latinLnBrk="0" hangingPunct="1">
                        <a:defRPr sz="1800" b="1" kern="1200">
                          <a:solidFill>
                            <a:schemeClr val="tx1"/>
                          </a:solidFill>
                          <a:latin typeface="Calibri" panose="020F0502020204030204"/>
                        </a:defRPr>
                      </a:lvl6pPr>
                      <a:lvl7pPr marL="2743200" algn="l" defTabSz="457200" rtl="0" eaLnBrk="1" latinLnBrk="0" hangingPunct="1">
                        <a:defRPr sz="1800" b="1" kern="1200">
                          <a:solidFill>
                            <a:schemeClr val="tx1"/>
                          </a:solidFill>
                          <a:latin typeface="Calibri" panose="020F0502020204030204"/>
                        </a:defRPr>
                      </a:lvl7pPr>
                      <a:lvl8pPr marL="3200400" algn="l" defTabSz="457200" rtl="0" eaLnBrk="1" latinLnBrk="0" hangingPunct="1">
                        <a:defRPr sz="1800" b="1" kern="1200">
                          <a:solidFill>
                            <a:schemeClr val="tx1"/>
                          </a:solidFill>
                          <a:latin typeface="Calibri" panose="020F0502020204030204"/>
                        </a:defRPr>
                      </a:lvl8pPr>
                      <a:lvl9pPr marL="3657600" algn="l" defTabSz="457200" rtl="0" eaLnBrk="1" latinLnBrk="0" hangingPunct="1">
                        <a:defRPr sz="1800" b="1" kern="1200">
                          <a:solidFill>
                            <a:schemeClr val="tx1"/>
                          </a:solidFill>
                          <a:latin typeface="Calibri" panose="020F0502020204030204"/>
                        </a:defRPr>
                      </a:lvl9pPr>
                    </a:lstStyle>
                    <a:p>
                      <a:r>
                        <a:rPr lang="en-GB" sz="700"/>
                        <a:t>Activity</a:t>
                      </a:r>
                    </a:p>
                  </a:txBody>
                  <a:tcPr anchor="ctr">
                    <a:lnL>
                      <a:noFill/>
                    </a:lnL>
                    <a:lnR>
                      <a:noFill/>
                    </a:lnR>
                    <a:lnT w="12700" cmpd="sng">
                      <a:solidFill>
                        <a:srgbClr val="ADBFD9"/>
                      </a:solidFill>
                    </a:lnT>
                    <a:lnB w="12700" cmpd="sng">
                      <a:solidFill>
                        <a:srgbClr val="ADBFD9"/>
                      </a:solidFill>
                    </a:lnB>
                    <a:lnTlToBr w="12700" cmpd="sng">
                      <a:noFill/>
                      <a:prstDash val="solid"/>
                    </a:lnTlToBr>
                    <a:lnBlToTr w="12700" cmpd="sng">
                      <a:noFill/>
                      <a:prstDash val="solid"/>
                    </a:lnBlToTr>
                    <a:noFill/>
                  </a:tcPr>
                </a:tc>
                <a:tc>
                  <a:txBody>
                    <a:bodyPr/>
                    <a:lstStyle>
                      <a:lvl1pPr marL="0" algn="l" defTabSz="457200" rtl="0" eaLnBrk="1" latinLnBrk="0" hangingPunct="1">
                        <a:defRPr sz="1800" b="1" kern="1200">
                          <a:solidFill>
                            <a:schemeClr val="tx1"/>
                          </a:solidFill>
                          <a:latin typeface="Calibri" panose="020F0502020204030204"/>
                        </a:defRPr>
                      </a:lvl1pPr>
                      <a:lvl2pPr marL="457200" algn="l" defTabSz="457200" rtl="0" eaLnBrk="1" latinLnBrk="0" hangingPunct="1">
                        <a:defRPr sz="1800" b="1" kern="1200">
                          <a:solidFill>
                            <a:schemeClr val="tx1"/>
                          </a:solidFill>
                          <a:latin typeface="Calibri" panose="020F0502020204030204"/>
                        </a:defRPr>
                      </a:lvl2pPr>
                      <a:lvl3pPr marL="914400" algn="l" defTabSz="457200" rtl="0" eaLnBrk="1" latinLnBrk="0" hangingPunct="1">
                        <a:defRPr sz="1800" b="1" kern="1200">
                          <a:solidFill>
                            <a:schemeClr val="tx1"/>
                          </a:solidFill>
                          <a:latin typeface="Calibri" panose="020F0502020204030204"/>
                        </a:defRPr>
                      </a:lvl3pPr>
                      <a:lvl4pPr marL="1371600" algn="l" defTabSz="457200" rtl="0" eaLnBrk="1" latinLnBrk="0" hangingPunct="1">
                        <a:defRPr sz="1800" b="1" kern="1200">
                          <a:solidFill>
                            <a:schemeClr val="tx1"/>
                          </a:solidFill>
                          <a:latin typeface="Calibri" panose="020F0502020204030204"/>
                        </a:defRPr>
                      </a:lvl4pPr>
                      <a:lvl5pPr marL="1828800" algn="l" defTabSz="457200" rtl="0" eaLnBrk="1" latinLnBrk="0" hangingPunct="1">
                        <a:defRPr sz="1800" b="1" kern="1200">
                          <a:solidFill>
                            <a:schemeClr val="tx1"/>
                          </a:solidFill>
                          <a:latin typeface="Calibri" panose="020F0502020204030204"/>
                        </a:defRPr>
                      </a:lvl5pPr>
                      <a:lvl6pPr marL="2286000" algn="l" defTabSz="457200" rtl="0" eaLnBrk="1" latinLnBrk="0" hangingPunct="1">
                        <a:defRPr sz="1800" b="1" kern="1200">
                          <a:solidFill>
                            <a:schemeClr val="tx1"/>
                          </a:solidFill>
                          <a:latin typeface="Calibri" panose="020F0502020204030204"/>
                        </a:defRPr>
                      </a:lvl6pPr>
                      <a:lvl7pPr marL="2743200" algn="l" defTabSz="457200" rtl="0" eaLnBrk="1" latinLnBrk="0" hangingPunct="1">
                        <a:defRPr sz="1800" b="1" kern="1200">
                          <a:solidFill>
                            <a:schemeClr val="tx1"/>
                          </a:solidFill>
                          <a:latin typeface="Calibri" panose="020F0502020204030204"/>
                        </a:defRPr>
                      </a:lvl7pPr>
                      <a:lvl8pPr marL="3200400" algn="l" defTabSz="457200" rtl="0" eaLnBrk="1" latinLnBrk="0" hangingPunct="1">
                        <a:defRPr sz="1800" b="1" kern="1200">
                          <a:solidFill>
                            <a:schemeClr val="tx1"/>
                          </a:solidFill>
                          <a:latin typeface="Calibri" panose="020F0502020204030204"/>
                        </a:defRPr>
                      </a:lvl8pPr>
                      <a:lvl9pPr marL="3657600" algn="l" defTabSz="457200" rtl="0" eaLnBrk="1" latinLnBrk="0" hangingPunct="1">
                        <a:defRPr sz="1800" b="1" kern="1200">
                          <a:solidFill>
                            <a:schemeClr val="tx1"/>
                          </a:solidFill>
                          <a:latin typeface="Calibri" panose="020F0502020204030204"/>
                        </a:defRPr>
                      </a:lvl9pPr>
                    </a:lstStyle>
                    <a:p>
                      <a:r>
                        <a:rPr lang="en-GB" sz="700"/>
                        <a:t>Start</a:t>
                      </a:r>
                    </a:p>
                  </a:txBody>
                  <a:tcPr anchor="ctr">
                    <a:lnL>
                      <a:noFill/>
                    </a:lnL>
                    <a:lnR>
                      <a:noFill/>
                    </a:lnR>
                    <a:lnT w="12700" cmpd="sng">
                      <a:solidFill>
                        <a:srgbClr val="ADBFD9"/>
                      </a:solidFill>
                    </a:lnT>
                    <a:lnB w="12700" cmpd="sng">
                      <a:solidFill>
                        <a:srgbClr val="ADBFD9"/>
                      </a:solidFill>
                    </a:lnB>
                    <a:lnTlToBr w="12700" cmpd="sng">
                      <a:noFill/>
                      <a:prstDash val="solid"/>
                    </a:lnTlToBr>
                    <a:lnBlToTr w="12700" cmpd="sng">
                      <a:noFill/>
                      <a:prstDash val="solid"/>
                    </a:lnBlToTr>
                    <a:noFill/>
                  </a:tcPr>
                </a:tc>
                <a:tc>
                  <a:txBody>
                    <a:bodyPr/>
                    <a:lstStyle>
                      <a:lvl1pPr marL="0" algn="l" defTabSz="457200" rtl="0" eaLnBrk="1" latinLnBrk="0" hangingPunct="1">
                        <a:defRPr sz="1800" b="1" kern="1200">
                          <a:solidFill>
                            <a:schemeClr val="tx1"/>
                          </a:solidFill>
                          <a:latin typeface="Calibri" panose="020F0502020204030204"/>
                        </a:defRPr>
                      </a:lvl1pPr>
                      <a:lvl2pPr marL="457200" algn="l" defTabSz="457200" rtl="0" eaLnBrk="1" latinLnBrk="0" hangingPunct="1">
                        <a:defRPr sz="1800" b="1" kern="1200">
                          <a:solidFill>
                            <a:schemeClr val="tx1"/>
                          </a:solidFill>
                          <a:latin typeface="Calibri" panose="020F0502020204030204"/>
                        </a:defRPr>
                      </a:lvl2pPr>
                      <a:lvl3pPr marL="914400" algn="l" defTabSz="457200" rtl="0" eaLnBrk="1" latinLnBrk="0" hangingPunct="1">
                        <a:defRPr sz="1800" b="1" kern="1200">
                          <a:solidFill>
                            <a:schemeClr val="tx1"/>
                          </a:solidFill>
                          <a:latin typeface="Calibri" panose="020F0502020204030204"/>
                        </a:defRPr>
                      </a:lvl3pPr>
                      <a:lvl4pPr marL="1371600" algn="l" defTabSz="457200" rtl="0" eaLnBrk="1" latinLnBrk="0" hangingPunct="1">
                        <a:defRPr sz="1800" b="1" kern="1200">
                          <a:solidFill>
                            <a:schemeClr val="tx1"/>
                          </a:solidFill>
                          <a:latin typeface="Calibri" panose="020F0502020204030204"/>
                        </a:defRPr>
                      </a:lvl4pPr>
                      <a:lvl5pPr marL="1828800" algn="l" defTabSz="457200" rtl="0" eaLnBrk="1" latinLnBrk="0" hangingPunct="1">
                        <a:defRPr sz="1800" b="1" kern="1200">
                          <a:solidFill>
                            <a:schemeClr val="tx1"/>
                          </a:solidFill>
                          <a:latin typeface="Calibri" panose="020F0502020204030204"/>
                        </a:defRPr>
                      </a:lvl5pPr>
                      <a:lvl6pPr marL="2286000" algn="l" defTabSz="457200" rtl="0" eaLnBrk="1" latinLnBrk="0" hangingPunct="1">
                        <a:defRPr sz="1800" b="1" kern="1200">
                          <a:solidFill>
                            <a:schemeClr val="tx1"/>
                          </a:solidFill>
                          <a:latin typeface="Calibri" panose="020F0502020204030204"/>
                        </a:defRPr>
                      </a:lvl6pPr>
                      <a:lvl7pPr marL="2743200" algn="l" defTabSz="457200" rtl="0" eaLnBrk="1" latinLnBrk="0" hangingPunct="1">
                        <a:defRPr sz="1800" b="1" kern="1200">
                          <a:solidFill>
                            <a:schemeClr val="tx1"/>
                          </a:solidFill>
                          <a:latin typeface="Calibri" panose="020F0502020204030204"/>
                        </a:defRPr>
                      </a:lvl7pPr>
                      <a:lvl8pPr marL="3200400" algn="l" defTabSz="457200" rtl="0" eaLnBrk="1" latinLnBrk="0" hangingPunct="1">
                        <a:defRPr sz="1800" b="1" kern="1200">
                          <a:solidFill>
                            <a:schemeClr val="tx1"/>
                          </a:solidFill>
                          <a:latin typeface="Calibri" panose="020F0502020204030204"/>
                        </a:defRPr>
                      </a:lvl8pPr>
                      <a:lvl9pPr marL="3657600" algn="l" defTabSz="457200" rtl="0" eaLnBrk="1" latinLnBrk="0" hangingPunct="1">
                        <a:defRPr sz="1800" b="1" kern="1200">
                          <a:solidFill>
                            <a:schemeClr val="tx1"/>
                          </a:solidFill>
                          <a:latin typeface="Calibri" panose="020F0502020204030204"/>
                        </a:defRPr>
                      </a:lvl9pPr>
                    </a:lstStyle>
                    <a:p>
                      <a:r>
                        <a:rPr lang="en-GB" sz="700"/>
                        <a:t>End</a:t>
                      </a:r>
                    </a:p>
                  </a:txBody>
                  <a:tcPr anchor="ctr">
                    <a:lnL>
                      <a:noFill/>
                    </a:lnL>
                    <a:lnR>
                      <a:noFill/>
                    </a:lnR>
                    <a:lnT w="12700" cmpd="sng">
                      <a:solidFill>
                        <a:srgbClr val="ADBFD9"/>
                      </a:solidFill>
                    </a:lnT>
                    <a:lnB w="12700" cmpd="sng">
                      <a:solidFill>
                        <a:srgbClr val="ADBFD9"/>
                      </a:solidFill>
                    </a:lnB>
                    <a:lnTlToBr w="12700" cmpd="sng">
                      <a:noFill/>
                      <a:prstDash val="solid"/>
                    </a:lnTlToBr>
                    <a:lnBlToTr w="12700" cmpd="sng">
                      <a:noFill/>
                      <a:prstDash val="solid"/>
                    </a:lnBlToTr>
                    <a:noFill/>
                  </a:tcPr>
                </a:tc>
                <a:extLst>
                  <a:ext uri="{0D108BD9-81ED-4DB2-BD59-A6C34878D82A}">
                    <a16:rowId xmlns:a16="http://schemas.microsoft.com/office/drawing/2014/main" val="2977612632"/>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w="12700" cmpd="sng">
                      <a:solidFill>
                        <a:srgbClr val="ADBFD9"/>
                      </a:solid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Sanity Check (SC) TRAN</a:t>
                      </a:r>
                    </a:p>
                  </a:txBody>
                  <a:tcPr anchor="ctr">
                    <a:lnL>
                      <a:noFill/>
                    </a:lnL>
                    <a:lnR>
                      <a:noFill/>
                    </a:lnR>
                    <a:lnT w="12700" cmpd="sng">
                      <a:solidFill>
                        <a:srgbClr val="ADBFD9"/>
                      </a:solid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26 July ’21</a:t>
                      </a:r>
                    </a:p>
                  </a:txBody>
                  <a:tcPr anchor="ctr">
                    <a:lnL>
                      <a:noFill/>
                    </a:lnL>
                    <a:lnR>
                      <a:noFill/>
                    </a:lnR>
                    <a:lnT w="12700" cmpd="sng">
                      <a:solidFill>
                        <a:srgbClr val="ADBFD9"/>
                      </a:solid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30 July ‘21</a:t>
                      </a:r>
                    </a:p>
                  </a:txBody>
                  <a:tcPr anchor="ctr">
                    <a:lnL>
                      <a:noFill/>
                    </a:lnL>
                    <a:lnR>
                      <a:noFill/>
                    </a:lnR>
                    <a:lnT w="12700" cmpd="sng">
                      <a:solidFill>
                        <a:srgbClr val="ADBFD9"/>
                      </a:solidFill>
                    </a:lnT>
                    <a:lnB>
                      <a:noFill/>
                    </a:lnB>
                    <a:lnTlToBr w="12700" cmpd="sng">
                      <a:noFill/>
                      <a:prstDash val="solid"/>
                    </a:lnTlToBr>
                    <a:lnBlToTr w="12700" cmpd="sng">
                      <a:noFill/>
                      <a:prstDash val="solid"/>
                    </a:lnBlToTr>
                    <a:solidFill>
                      <a:srgbClr val="ADBFD9">
                        <a:alpha val="20000"/>
                      </a:srgbClr>
                    </a:solidFill>
                  </a:tcPr>
                </a:tc>
                <a:extLst>
                  <a:ext uri="{0D108BD9-81ED-4DB2-BD59-A6C34878D82A}">
                    <a16:rowId xmlns:a16="http://schemas.microsoft.com/office/drawing/2014/main" val="2427907744"/>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Intake Test (IT) TRAN</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2 Aug. ‘21</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13 Aug. ’21</a:t>
                      </a:r>
                    </a:p>
                  </a:txBody>
                  <a:tcPr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89634797"/>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Sanity Check (SC) ACT2</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6 Sept. ‘21</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10 Sept. ’21</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extLst>
                  <a:ext uri="{0D108BD9-81ED-4DB2-BD59-A6C34878D82A}">
                    <a16:rowId xmlns:a16="http://schemas.microsoft.com/office/drawing/2014/main" val="2676198611"/>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Intake Test (IT) ACT2</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13 Sept. ‘21</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24 Sept. ’21</a:t>
                      </a:r>
                    </a:p>
                  </a:txBody>
                  <a:tcPr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523443365"/>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Management Acceptance Test (BAT)</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13 Sept. ’21</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26 Nov. ’21</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extLst>
                  <a:ext uri="{0D108BD9-81ED-4DB2-BD59-A6C34878D82A}">
                    <a16:rowId xmlns:a16="http://schemas.microsoft.com/office/drawing/2014/main" val="719548565"/>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dirty="0"/>
                        <a:t>DSO Acceptance Test (RNBAT)</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27 Sept. ’21</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26 Nov. ’21</a:t>
                      </a:r>
                    </a:p>
                  </a:txBody>
                  <a:tcPr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45638602"/>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Funct. Acceptance Test Lead group (FAT/K)</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29 Nov. ’21</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17 Dec. ’22</a:t>
                      </a:r>
                    </a:p>
                  </a:txBody>
                  <a:tcPr anchor="ctr">
                    <a:lnL>
                      <a:noFill/>
                    </a:lnL>
                    <a:lnR>
                      <a:noFill/>
                    </a:lnR>
                    <a:lnT>
                      <a:noFill/>
                    </a:lnT>
                    <a:lnB>
                      <a:noFill/>
                    </a:lnB>
                    <a:lnTlToBr w="12700" cmpd="sng">
                      <a:noFill/>
                      <a:prstDash val="solid"/>
                    </a:lnTlToBr>
                    <a:lnBlToTr w="12700" cmpd="sng">
                      <a:noFill/>
                      <a:prstDash val="solid"/>
                    </a:lnBlToTr>
                    <a:solidFill>
                      <a:srgbClr val="ADBFD9">
                        <a:alpha val="20000"/>
                      </a:srgbClr>
                    </a:solidFill>
                  </a:tcPr>
                </a:tc>
                <a:extLst>
                  <a:ext uri="{0D108BD9-81ED-4DB2-BD59-A6C34878D82A}">
                    <a16:rowId xmlns:a16="http://schemas.microsoft.com/office/drawing/2014/main" val="3317488740"/>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GAT</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3 Jan. ’22</a:t>
                      </a:r>
                    </a:p>
                  </a:txBody>
                  <a:tcPr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25 Feb. ’22</a:t>
                      </a:r>
                    </a:p>
                  </a:txBody>
                  <a:tcPr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094106127"/>
                  </a:ext>
                </a:extLst>
              </a:tr>
              <a:tr h="200864">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a:p>
                  </a:txBody>
                  <a:tcPr anchor="ctr">
                    <a:lnL>
                      <a:noFill/>
                    </a:lnL>
                    <a:lnR>
                      <a:noFill/>
                    </a:lnR>
                    <a:lnT>
                      <a:noFill/>
                    </a:lnT>
                    <a:lnB w="12700" cmpd="sng">
                      <a:solidFill>
                        <a:srgbClr val="ADBFD9"/>
                      </a:solid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Go Live</a:t>
                      </a:r>
                    </a:p>
                  </a:txBody>
                  <a:tcPr anchor="ctr">
                    <a:lnL>
                      <a:noFill/>
                    </a:lnL>
                    <a:lnR>
                      <a:noFill/>
                    </a:lnR>
                    <a:lnT>
                      <a:noFill/>
                    </a:lnT>
                    <a:lnB w="12700" cmpd="sng">
                      <a:solidFill>
                        <a:srgbClr val="ADBFD9"/>
                      </a:solid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r>
                        <a:rPr lang="en-GB" sz="700"/>
                        <a:t>19 Mar. ’22</a:t>
                      </a:r>
                    </a:p>
                  </a:txBody>
                  <a:tcPr anchor="ctr">
                    <a:lnL>
                      <a:noFill/>
                    </a:lnL>
                    <a:lnR>
                      <a:noFill/>
                    </a:lnR>
                    <a:lnT>
                      <a:noFill/>
                    </a:lnT>
                    <a:lnB w="12700" cmpd="sng">
                      <a:solidFill>
                        <a:srgbClr val="ADBFD9"/>
                      </a:solidFill>
                    </a:lnB>
                    <a:lnTlToBr w="12700" cmpd="sng">
                      <a:noFill/>
                      <a:prstDash val="solid"/>
                    </a:lnTlToBr>
                    <a:lnBlToTr w="12700" cmpd="sng">
                      <a:noFill/>
                      <a:prstDash val="solid"/>
                    </a:lnBlToTr>
                    <a:solidFill>
                      <a:srgbClr val="ADBFD9">
                        <a:alpha val="20000"/>
                      </a:srgbClr>
                    </a:solidFill>
                  </a:tcPr>
                </a:tc>
                <a:tc>
                  <a:txBody>
                    <a:bodyPr/>
                    <a:lstStyle>
                      <a:lvl1pPr marL="0" algn="l" defTabSz="457200" rtl="0" eaLnBrk="1" latinLnBrk="0" hangingPunct="1">
                        <a:defRPr sz="1800" kern="1200">
                          <a:solidFill>
                            <a:schemeClr val="tx1"/>
                          </a:solidFill>
                          <a:latin typeface="Calibri" panose="020F0502020204030204"/>
                        </a:defRPr>
                      </a:lvl1pPr>
                      <a:lvl2pPr marL="457200" algn="l" defTabSz="457200" rtl="0" eaLnBrk="1" latinLnBrk="0" hangingPunct="1">
                        <a:defRPr sz="1800" kern="1200">
                          <a:solidFill>
                            <a:schemeClr val="tx1"/>
                          </a:solidFill>
                          <a:latin typeface="Calibri" panose="020F0502020204030204"/>
                        </a:defRPr>
                      </a:lvl2pPr>
                      <a:lvl3pPr marL="914400" algn="l" defTabSz="457200" rtl="0" eaLnBrk="1" latinLnBrk="0" hangingPunct="1">
                        <a:defRPr sz="1800" kern="1200">
                          <a:solidFill>
                            <a:schemeClr val="tx1"/>
                          </a:solidFill>
                          <a:latin typeface="Calibri" panose="020F0502020204030204"/>
                        </a:defRPr>
                      </a:lvl3pPr>
                      <a:lvl4pPr marL="1371600" algn="l" defTabSz="457200" rtl="0" eaLnBrk="1" latinLnBrk="0" hangingPunct="1">
                        <a:defRPr sz="1800" kern="1200">
                          <a:solidFill>
                            <a:schemeClr val="tx1"/>
                          </a:solidFill>
                          <a:latin typeface="Calibri" panose="020F0502020204030204"/>
                        </a:defRPr>
                      </a:lvl4pPr>
                      <a:lvl5pPr marL="1828800" algn="l" defTabSz="457200" rtl="0" eaLnBrk="1" latinLnBrk="0" hangingPunct="1">
                        <a:defRPr sz="1800" kern="1200">
                          <a:solidFill>
                            <a:schemeClr val="tx1"/>
                          </a:solidFill>
                          <a:latin typeface="Calibri" panose="020F0502020204030204"/>
                        </a:defRPr>
                      </a:lvl5pPr>
                      <a:lvl6pPr marL="2286000" algn="l" defTabSz="457200" rtl="0" eaLnBrk="1" latinLnBrk="0" hangingPunct="1">
                        <a:defRPr sz="1800" kern="1200">
                          <a:solidFill>
                            <a:schemeClr val="tx1"/>
                          </a:solidFill>
                          <a:latin typeface="Calibri" panose="020F0502020204030204"/>
                        </a:defRPr>
                      </a:lvl6pPr>
                      <a:lvl7pPr marL="2743200" algn="l" defTabSz="457200" rtl="0" eaLnBrk="1" latinLnBrk="0" hangingPunct="1">
                        <a:defRPr sz="1800" kern="1200">
                          <a:solidFill>
                            <a:schemeClr val="tx1"/>
                          </a:solidFill>
                          <a:latin typeface="Calibri" panose="020F0502020204030204"/>
                        </a:defRPr>
                      </a:lvl7pPr>
                      <a:lvl8pPr marL="3200400" algn="l" defTabSz="457200" rtl="0" eaLnBrk="1" latinLnBrk="0" hangingPunct="1">
                        <a:defRPr sz="1800" kern="1200">
                          <a:solidFill>
                            <a:schemeClr val="tx1"/>
                          </a:solidFill>
                          <a:latin typeface="Calibri" panose="020F0502020204030204"/>
                        </a:defRPr>
                      </a:lvl8pPr>
                      <a:lvl9pPr marL="3657600" algn="l" defTabSz="457200" rtl="0" eaLnBrk="1" latinLnBrk="0" hangingPunct="1">
                        <a:defRPr sz="1800" kern="1200">
                          <a:solidFill>
                            <a:schemeClr val="tx1"/>
                          </a:solidFill>
                          <a:latin typeface="Calibri" panose="020F0502020204030204"/>
                        </a:defRPr>
                      </a:lvl9pPr>
                    </a:lstStyle>
                    <a:p>
                      <a:endParaRPr lang="nl-NL" sz="700" dirty="0"/>
                    </a:p>
                  </a:txBody>
                  <a:tcPr anchor="ctr">
                    <a:lnL>
                      <a:noFill/>
                    </a:lnL>
                    <a:lnR>
                      <a:noFill/>
                    </a:lnR>
                    <a:lnT>
                      <a:noFill/>
                    </a:lnT>
                    <a:lnB w="12700" cmpd="sng">
                      <a:solidFill>
                        <a:srgbClr val="ADBFD9"/>
                      </a:solidFill>
                    </a:lnB>
                    <a:lnTlToBr w="12700" cmpd="sng">
                      <a:noFill/>
                      <a:prstDash val="solid"/>
                    </a:lnTlToBr>
                    <a:lnBlToTr w="12700" cmpd="sng">
                      <a:noFill/>
                      <a:prstDash val="solid"/>
                    </a:lnBlToTr>
                    <a:solidFill>
                      <a:srgbClr val="ADBFD9">
                        <a:alpha val="20000"/>
                      </a:srgbClr>
                    </a:solidFill>
                  </a:tcPr>
                </a:tc>
                <a:extLst>
                  <a:ext uri="{0D108BD9-81ED-4DB2-BD59-A6C34878D82A}">
                    <a16:rowId xmlns:a16="http://schemas.microsoft.com/office/drawing/2014/main" val="447468285"/>
                  </a:ext>
                </a:extLst>
              </a:tr>
            </a:tbl>
          </a:graphicData>
        </a:graphic>
      </p:graphicFrame>
      <p:sp>
        <p:nvSpPr>
          <p:cNvPr id="354" name="Rectangle 58">
            <a:extLst>
              <a:ext uri="{FF2B5EF4-FFF2-40B4-BE49-F238E27FC236}">
                <a16:creationId xmlns:a16="http://schemas.microsoft.com/office/drawing/2014/main" id="{8B1BFAA3-702C-4E03-B2D1-48E4E808DE7F}"/>
              </a:ext>
            </a:extLst>
          </p:cNvPr>
          <p:cNvSpPr/>
          <p:nvPr/>
        </p:nvSpPr>
        <p:spPr>
          <a:xfrm>
            <a:off x="4673854" y="4562431"/>
            <a:ext cx="327334" cy="215444"/>
          </a:xfrm>
          <a:prstGeom prst="rect">
            <a:avLst/>
          </a:prstGeom>
        </p:spPr>
        <p:txBody>
          <a:bodyPr wrap="none">
            <a:spAutoFit/>
          </a:bodyPr>
          <a:lstStyle/>
          <a:p>
            <a:pPr defTabSz="914400"/>
            <a:r>
              <a:rPr lang="en-GB" sz="800" b="1">
                <a:solidFill>
                  <a:prstClr val="white"/>
                </a:solidFill>
                <a:latin typeface="Arial" panose="020B0604020202020204" pitchFamily="34" charset="0"/>
                <a:cs typeface="Arial" panose="020B0604020202020204" pitchFamily="34" charset="0"/>
              </a:rPr>
              <a:t>SC</a:t>
            </a:r>
          </a:p>
        </p:txBody>
      </p:sp>
      <p:sp>
        <p:nvSpPr>
          <p:cNvPr id="355" name="Rectangle 132">
            <a:extLst>
              <a:ext uri="{FF2B5EF4-FFF2-40B4-BE49-F238E27FC236}">
                <a16:creationId xmlns:a16="http://schemas.microsoft.com/office/drawing/2014/main" id="{EEA74C19-A02A-4576-A9A6-FCB561D791B2}"/>
              </a:ext>
            </a:extLst>
          </p:cNvPr>
          <p:cNvSpPr/>
          <p:nvPr/>
        </p:nvSpPr>
        <p:spPr>
          <a:xfrm>
            <a:off x="5227458" y="4832604"/>
            <a:ext cx="599890" cy="215444"/>
          </a:xfrm>
          <a:prstGeom prst="rect">
            <a:avLst/>
          </a:prstGeom>
        </p:spPr>
        <p:txBody>
          <a:bodyPr wrap="square">
            <a:spAutoFit/>
          </a:bodyPr>
          <a:lstStyle/>
          <a:p>
            <a:pPr algn="ctr" defTabSz="914400"/>
            <a:r>
              <a:rPr lang="en-GB" sz="800" b="1" dirty="0">
                <a:solidFill>
                  <a:prstClr val="white"/>
                </a:solidFill>
                <a:latin typeface="Arial" panose="020B0604020202020204" pitchFamily="34" charset="0"/>
                <a:cs typeface="Arial" panose="020B0604020202020204" pitchFamily="34" charset="0"/>
              </a:rPr>
              <a:t>RNBAT</a:t>
            </a:r>
          </a:p>
        </p:txBody>
      </p:sp>
      <p:sp>
        <p:nvSpPr>
          <p:cNvPr id="356" name="Ovaal 28">
            <a:extLst>
              <a:ext uri="{FF2B5EF4-FFF2-40B4-BE49-F238E27FC236}">
                <a16:creationId xmlns:a16="http://schemas.microsoft.com/office/drawing/2014/main" id="{4835620C-499B-4A39-9840-E238586A671C}"/>
              </a:ext>
            </a:extLst>
          </p:cNvPr>
          <p:cNvSpPr/>
          <p:nvPr/>
        </p:nvSpPr>
        <p:spPr>
          <a:xfrm>
            <a:off x="7977493" y="3850614"/>
            <a:ext cx="137160" cy="13716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3</a:t>
            </a:r>
          </a:p>
        </p:txBody>
      </p:sp>
      <p:sp>
        <p:nvSpPr>
          <p:cNvPr id="357" name="Ovaal 28">
            <a:extLst>
              <a:ext uri="{FF2B5EF4-FFF2-40B4-BE49-F238E27FC236}">
                <a16:creationId xmlns:a16="http://schemas.microsoft.com/office/drawing/2014/main" id="{41F44F8C-5FA3-478E-BCD4-3785AC9DF3B5}"/>
              </a:ext>
            </a:extLst>
          </p:cNvPr>
          <p:cNvSpPr/>
          <p:nvPr/>
        </p:nvSpPr>
        <p:spPr>
          <a:xfrm>
            <a:off x="7977493" y="4247003"/>
            <a:ext cx="137160" cy="13716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3</a:t>
            </a:r>
          </a:p>
        </p:txBody>
      </p:sp>
      <p:sp>
        <p:nvSpPr>
          <p:cNvPr id="358" name="Pijl: punthaak 22">
            <a:extLst>
              <a:ext uri="{FF2B5EF4-FFF2-40B4-BE49-F238E27FC236}">
                <a16:creationId xmlns:a16="http://schemas.microsoft.com/office/drawing/2014/main" id="{72F58B40-33D9-41CD-B63D-E061EE49915D}"/>
              </a:ext>
            </a:extLst>
          </p:cNvPr>
          <p:cNvSpPr/>
          <p:nvPr/>
        </p:nvSpPr>
        <p:spPr>
          <a:xfrm>
            <a:off x="5213554" y="4581382"/>
            <a:ext cx="776391" cy="18288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359" name="Ovaal 28">
            <a:extLst>
              <a:ext uri="{FF2B5EF4-FFF2-40B4-BE49-F238E27FC236}">
                <a16:creationId xmlns:a16="http://schemas.microsoft.com/office/drawing/2014/main" id="{9C253548-6787-423F-802A-CFAE5A1202BF}"/>
              </a:ext>
            </a:extLst>
          </p:cNvPr>
          <p:cNvSpPr/>
          <p:nvPr/>
        </p:nvSpPr>
        <p:spPr>
          <a:xfrm>
            <a:off x="6002704" y="4580146"/>
            <a:ext cx="182880" cy="18288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5</a:t>
            </a:r>
          </a:p>
        </p:txBody>
      </p:sp>
      <p:sp>
        <p:nvSpPr>
          <p:cNvPr id="360" name="Rectangle 132">
            <a:extLst>
              <a:ext uri="{FF2B5EF4-FFF2-40B4-BE49-F238E27FC236}">
                <a16:creationId xmlns:a16="http://schemas.microsoft.com/office/drawing/2014/main" id="{48DFC687-A171-4D8A-94B1-C1BFF416E818}"/>
              </a:ext>
            </a:extLst>
          </p:cNvPr>
          <p:cNvSpPr/>
          <p:nvPr/>
        </p:nvSpPr>
        <p:spPr>
          <a:xfrm>
            <a:off x="5236563" y="4559559"/>
            <a:ext cx="595299" cy="215444"/>
          </a:xfrm>
          <a:prstGeom prst="rect">
            <a:avLst/>
          </a:prstGeom>
        </p:spPr>
        <p:txBody>
          <a:bodyPr wrap="square">
            <a:spAutoFit/>
          </a:bodyPr>
          <a:lstStyle/>
          <a:p>
            <a:pPr algn="ctr" defTabSz="914400"/>
            <a:r>
              <a:rPr lang="en-GB" sz="800" b="1">
                <a:solidFill>
                  <a:prstClr val="white"/>
                </a:solidFill>
                <a:latin typeface="Arial" panose="020B0604020202020204" pitchFamily="34" charset="0"/>
                <a:cs typeface="Arial" panose="020B0604020202020204" pitchFamily="34" charset="0"/>
              </a:rPr>
              <a:t>BAT</a:t>
            </a:r>
          </a:p>
        </p:txBody>
      </p:sp>
      <p:sp>
        <p:nvSpPr>
          <p:cNvPr id="361" name="Pijl: punthaak 22">
            <a:extLst>
              <a:ext uri="{FF2B5EF4-FFF2-40B4-BE49-F238E27FC236}">
                <a16:creationId xmlns:a16="http://schemas.microsoft.com/office/drawing/2014/main" id="{0A2F0862-7848-4DEC-B238-F46061C1AA14}"/>
              </a:ext>
            </a:extLst>
          </p:cNvPr>
          <p:cNvSpPr/>
          <p:nvPr/>
        </p:nvSpPr>
        <p:spPr>
          <a:xfrm>
            <a:off x="4824846" y="4846734"/>
            <a:ext cx="357961" cy="18288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700" b="1" kern="0">
              <a:solidFill>
                <a:prstClr val="white"/>
              </a:solidFill>
              <a:latin typeface="Arial" panose="020B0604020202020204" pitchFamily="34" charset="0"/>
              <a:cs typeface="Arial" panose="020B0604020202020204" pitchFamily="34" charset="0"/>
            </a:endParaRPr>
          </a:p>
        </p:txBody>
      </p:sp>
      <p:sp>
        <p:nvSpPr>
          <p:cNvPr id="362" name="Rectangle 58">
            <a:extLst>
              <a:ext uri="{FF2B5EF4-FFF2-40B4-BE49-F238E27FC236}">
                <a16:creationId xmlns:a16="http://schemas.microsoft.com/office/drawing/2014/main" id="{D4F05D95-D8DA-44F3-A1CF-A88133684239}"/>
              </a:ext>
            </a:extLst>
          </p:cNvPr>
          <p:cNvSpPr/>
          <p:nvPr/>
        </p:nvSpPr>
        <p:spPr>
          <a:xfrm>
            <a:off x="4819794" y="4834213"/>
            <a:ext cx="276038" cy="215444"/>
          </a:xfrm>
          <a:prstGeom prst="rect">
            <a:avLst/>
          </a:prstGeom>
        </p:spPr>
        <p:txBody>
          <a:bodyPr wrap="square">
            <a:spAutoFit/>
          </a:bodyPr>
          <a:lstStyle/>
          <a:p>
            <a:pPr defTabSz="914400"/>
            <a:r>
              <a:rPr lang="en-GB" sz="800" b="1">
                <a:solidFill>
                  <a:prstClr val="white"/>
                </a:solidFill>
                <a:latin typeface="Arial" panose="020B0604020202020204" pitchFamily="34" charset="0"/>
                <a:cs typeface="Arial" panose="020B0604020202020204" pitchFamily="34" charset="0"/>
              </a:rPr>
              <a:t>IT</a:t>
            </a:r>
          </a:p>
        </p:txBody>
      </p:sp>
      <p:sp>
        <p:nvSpPr>
          <p:cNvPr id="363" name="Ovaal 28">
            <a:extLst>
              <a:ext uri="{FF2B5EF4-FFF2-40B4-BE49-F238E27FC236}">
                <a16:creationId xmlns:a16="http://schemas.microsoft.com/office/drawing/2014/main" id="{36DB8A55-B562-4F62-9284-3D56064D6868}"/>
              </a:ext>
            </a:extLst>
          </p:cNvPr>
          <p:cNvSpPr/>
          <p:nvPr/>
        </p:nvSpPr>
        <p:spPr>
          <a:xfrm>
            <a:off x="4618011" y="4844789"/>
            <a:ext cx="182880" cy="18288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4</a:t>
            </a:r>
          </a:p>
        </p:txBody>
      </p:sp>
      <p:sp>
        <p:nvSpPr>
          <p:cNvPr id="364" name="Ovaal 28">
            <a:extLst>
              <a:ext uri="{FF2B5EF4-FFF2-40B4-BE49-F238E27FC236}">
                <a16:creationId xmlns:a16="http://schemas.microsoft.com/office/drawing/2014/main" id="{B9FA00AD-9556-439B-BF17-474E3656AD73}"/>
              </a:ext>
            </a:extLst>
          </p:cNvPr>
          <p:cNvSpPr/>
          <p:nvPr/>
        </p:nvSpPr>
        <p:spPr>
          <a:xfrm>
            <a:off x="7977493" y="4638607"/>
            <a:ext cx="137160" cy="13716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5</a:t>
            </a:r>
          </a:p>
        </p:txBody>
      </p:sp>
      <p:sp>
        <p:nvSpPr>
          <p:cNvPr id="365" name="Ovaal 28">
            <a:extLst>
              <a:ext uri="{FF2B5EF4-FFF2-40B4-BE49-F238E27FC236}">
                <a16:creationId xmlns:a16="http://schemas.microsoft.com/office/drawing/2014/main" id="{3ACC86A6-158F-46AA-8F6F-2A052ED56D7E}"/>
              </a:ext>
            </a:extLst>
          </p:cNvPr>
          <p:cNvSpPr/>
          <p:nvPr/>
        </p:nvSpPr>
        <p:spPr>
          <a:xfrm>
            <a:off x="7977493" y="4836031"/>
            <a:ext cx="137160" cy="13716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6</a:t>
            </a:r>
          </a:p>
        </p:txBody>
      </p:sp>
      <p:sp>
        <p:nvSpPr>
          <p:cNvPr id="366" name="Isosceles Triangle 136">
            <a:extLst>
              <a:ext uri="{FF2B5EF4-FFF2-40B4-BE49-F238E27FC236}">
                <a16:creationId xmlns:a16="http://schemas.microsoft.com/office/drawing/2014/main" id="{7BF4046A-35B5-4D49-A451-E54821CEA761}"/>
              </a:ext>
            </a:extLst>
          </p:cNvPr>
          <p:cNvSpPr/>
          <p:nvPr/>
        </p:nvSpPr>
        <p:spPr>
          <a:xfrm>
            <a:off x="7974136" y="5475791"/>
            <a:ext cx="143875" cy="91440"/>
          </a:xfrm>
          <a:prstGeom prst="triangle">
            <a:avLst/>
          </a:prstGeom>
          <a:solidFill>
            <a:srgbClr val="364A6B"/>
          </a:solidFill>
          <a:ln w="12700" cap="flat" cmpd="sng" algn="ctr">
            <a:solidFill>
              <a:srgbClr val="4472C4">
                <a:shade val="50000"/>
              </a:srgbClr>
            </a:solid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67" name="Ovaal 28">
            <a:extLst>
              <a:ext uri="{FF2B5EF4-FFF2-40B4-BE49-F238E27FC236}">
                <a16:creationId xmlns:a16="http://schemas.microsoft.com/office/drawing/2014/main" id="{4AAF5DCC-D95D-44EB-9F0D-8615DC8B05DB}"/>
              </a:ext>
            </a:extLst>
          </p:cNvPr>
          <p:cNvSpPr/>
          <p:nvPr/>
        </p:nvSpPr>
        <p:spPr>
          <a:xfrm>
            <a:off x="7977493" y="5033832"/>
            <a:ext cx="137160" cy="137160"/>
          </a:xfrm>
          <a:prstGeom prst="ellipse">
            <a:avLst/>
          </a:prstGeom>
          <a:solidFill>
            <a:srgbClr val="06B27C"/>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7</a:t>
            </a:r>
          </a:p>
        </p:txBody>
      </p:sp>
      <p:sp>
        <p:nvSpPr>
          <p:cNvPr id="368" name="Ovaal 28">
            <a:extLst>
              <a:ext uri="{FF2B5EF4-FFF2-40B4-BE49-F238E27FC236}">
                <a16:creationId xmlns:a16="http://schemas.microsoft.com/office/drawing/2014/main" id="{279DB9CE-7369-4B50-A30E-FBB96C699443}"/>
              </a:ext>
            </a:extLst>
          </p:cNvPr>
          <p:cNvSpPr/>
          <p:nvPr/>
        </p:nvSpPr>
        <p:spPr>
          <a:xfrm>
            <a:off x="7977493" y="5236605"/>
            <a:ext cx="137160" cy="137160"/>
          </a:xfrm>
          <a:prstGeom prst="ellipse">
            <a:avLst/>
          </a:prstGeom>
          <a:solidFill>
            <a:srgbClr val="06B27C"/>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8</a:t>
            </a:r>
          </a:p>
        </p:txBody>
      </p:sp>
      <p:sp>
        <p:nvSpPr>
          <p:cNvPr id="369" name="Pijl: punthaak 26">
            <a:extLst>
              <a:ext uri="{FF2B5EF4-FFF2-40B4-BE49-F238E27FC236}">
                <a16:creationId xmlns:a16="http://schemas.microsoft.com/office/drawing/2014/main" id="{E25317C9-671D-4011-9607-D136B137623E}"/>
              </a:ext>
            </a:extLst>
          </p:cNvPr>
          <p:cNvSpPr/>
          <p:nvPr/>
        </p:nvSpPr>
        <p:spPr>
          <a:xfrm>
            <a:off x="3256547" y="1730421"/>
            <a:ext cx="1103413" cy="188196"/>
          </a:xfrm>
          <a:prstGeom prst="chevron">
            <a:avLst/>
          </a:prstGeom>
          <a:solidFill>
            <a:srgbClr val="364A6B"/>
          </a:solidFill>
          <a:ln w="12700" cap="flat" cmpd="sng" algn="ctr">
            <a:noFill/>
            <a:prstDash val="solid"/>
            <a:miter lim="800000"/>
          </a:ln>
          <a:effectLst/>
        </p:spPr>
        <p:txBody>
          <a:bodyPr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PI-21.2</a:t>
            </a:r>
          </a:p>
        </p:txBody>
      </p:sp>
      <p:sp>
        <p:nvSpPr>
          <p:cNvPr id="370" name="Isosceles Triangle 140">
            <a:extLst>
              <a:ext uri="{FF2B5EF4-FFF2-40B4-BE49-F238E27FC236}">
                <a16:creationId xmlns:a16="http://schemas.microsoft.com/office/drawing/2014/main" id="{3ED05402-98B0-4F9E-B487-C3FAC89AE9BF}"/>
              </a:ext>
            </a:extLst>
          </p:cNvPr>
          <p:cNvSpPr/>
          <p:nvPr/>
        </p:nvSpPr>
        <p:spPr>
          <a:xfrm>
            <a:off x="4741513" y="2932135"/>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marL="0" marR="0" lvl="0" indent="0" algn="r" defTabSz="914377"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endParaRPr>
          </a:p>
        </p:txBody>
      </p:sp>
      <p:sp>
        <p:nvSpPr>
          <p:cNvPr id="371" name="Pijl: punthaak 22">
            <a:extLst>
              <a:ext uri="{FF2B5EF4-FFF2-40B4-BE49-F238E27FC236}">
                <a16:creationId xmlns:a16="http://schemas.microsoft.com/office/drawing/2014/main" id="{C8BC92A1-2F0B-49DA-AD64-C9BB462521A0}"/>
              </a:ext>
            </a:extLst>
          </p:cNvPr>
          <p:cNvSpPr/>
          <p:nvPr/>
        </p:nvSpPr>
        <p:spPr>
          <a:xfrm>
            <a:off x="1790517" y="4348105"/>
            <a:ext cx="3147311" cy="182880"/>
          </a:xfrm>
          <a:prstGeom prst="chevron">
            <a:avLst/>
          </a:prstGeom>
          <a:solidFill>
            <a:srgbClr val="639DBD"/>
          </a:solidFill>
          <a:ln w="12700" cap="flat" cmpd="sng" algn="ctr">
            <a:noFill/>
            <a:prstDash val="solid"/>
            <a:miter lim="800000"/>
          </a:ln>
          <a:effectLst/>
        </p:spPr>
        <p:txBody>
          <a:bodyPr rtlCol="0" anchor="ctr"/>
          <a:lstStyle/>
          <a:p>
            <a:pPr defTabSz="914377">
              <a:defRPr/>
            </a:pPr>
            <a:r>
              <a:rPr lang="en-GB" sz="800" b="1">
                <a:solidFill>
                  <a:prstClr val="white"/>
                </a:solidFill>
                <a:latin typeface="Arial" panose="020B0604020202020204" pitchFamily="34" charset="0"/>
                <a:cs typeface="Arial" panose="020B0604020202020204" pitchFamily="34" charset="0"/>
              </a:rPr>
              <a:t>Integration Test</a:t>
            </a:r>
          </a:p>
        </p:txBody>
      </p:sp>
      <p:sp>
        <p:nvSpPr>
          <p:cNvPr id="372" name="Rectangle 132">
            <a:extLst>
              <a:ext uri="{FF2B5EF4-FFF2-40B4-BE49-F238E27FC236}">
                <a16:creationId xmlns:a16="http://schemas.microsoft.com/office/drawing/2014/main" id="{FBE203D5-045A-4EDF-80B4-593D3EA2DAD6}"/>
              </a:ext>
            </a:extLst>
          </p:cNvPr>
          <p:cNvSpPr/>
          <p:nvPr/>
        </p:nvSpPr>
        <p:spPr>
          <a:xfrm>
            <a:off x="6209009" y="5083778"/>
            <a:ext cx="599890" cy="215444"/>
          </a:xfrm>
          <a:prstGeom prst="rect">
            <a:avLst/>
          </a:prstGeom>
        </p:spPr>
        <p:txBody>
          <a:bodyPr wrap="square">
            <a:spAutoFit/>
          </a:bodyPr>
          <a:lstStyle/>
          <a:p>
            <a:pPr algn="ctr" defTabSz="914400"/>
            <a:r>
              <a:rPr lang="en-GB" sz="800" b="1">
                <a:solidFill>
                  <a:prstClr val="white"/>
                </a:solidFill>
                <a:latin typeface="Arial" panose="020B0604020202020204" pitchFamily="34" charset="0"/>
                <a:cs typeface="Arial" panose="020B0604020202020204" pitchFamily="34" charset="0"/>
              </a:rPr>
              <a:t>FAT/K</a:t>
            </a:r>
          </a:p>
        </p:txBody>
      </p:sp>
      <p:sp>
        <p:nvSpPr>
          <p:cNvPr id="373" name="Ovaal 28">
            <a:extLst>
              <a:ext uri="{FF2B5EF4-FFF2-40B4-BE49-F238E27FC236}">
                <a16:creationId xmlns:a16="http://schemas.microsoft.com/office/drawing/2014/main" id="{A95B6BD2-3AC1-468C-94D8-C4A9655CD5E0}"/>
              </a:ext>
            </a:extLst>
          </p:cNvPr>
          <p:cNvSpPr/>
          <p:nvPr/>
        </p:nvSpPr>
        <p:spPr>
          <a:xfrm>
            <a:off x="7977493" y="4440046"/>
            <a:ext cx="137160" cy="13716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4</a:t>
            </a:r>
          </a:p>
        </p:txBody>
      </p:sp>
      <p:sp>
        <p:nvSpPr>
          <p:cNvPr id="374" name="Ovaal 28">
            <a:extLst>
              <a:ext uri="{FF2B5EF4-FFF2-40B4-BE49-F238E27FC236}">
                <a16:creationId xmlns:a16="http://schemas.microsoft.com/office/drawing/2014/main" id="{4B62D9EF-31D3-4858-982F-EDFE510D4878}"/>
              </a:ext>
            </a:extLst>
          </p:cNvPr>
          <p:cNvSpPr/>
          <p:nvPr/>
        </p:nvSpPr>
        <p:spPr>
          <a:xfrm>
            <a:off x="7977493" y="4049385"/>
            <a:ext cx="137160" cy="137160"/>
          </a:xfrm>
          <a:prstGeom prst="ellipse">
            <a:avLst/>
          </a:prstGeom>
          <a:solidFill>
            <a:srgbClr val="21C4B6"/>
          </a:solidFill>
          <a:ln w="12700" cap="flat" cmpd="sng" algn="ctr">
            <a:solidFill>
              <a:sysClr val="window" lastClr="FFFFFF"/>
            </a:solidFill>
            <a:prstDash val="solid"/>
            <a:miter lim="800000"/>
          </a:ln>
          <a:effectLst/>
        </p:spPr>
        <p:txBody>
          <a:bodyPr lIns="36000" tIns="36000" rIns="36000" bIns="36000" rtlCol="0" anchor="ctr"/>
          <a:lstStyle/>
          <a:p>
            <a:pPr marL="0" marR="0" lvl="0" indent="0" algn="ctr" defTabSz="914377" eaLnBrk="1" fontAlgn="auto" latinLnBrk="0" hangingPunct="1">
              <a:lnSpc>
                <a:spcPct val="100000"/>
              </a:lnSpc>
              <a:spcBef>
                <a:spcPts val="0"/>
              </a:spcBef>
              <a:spcAft>
                <a:spcPts val="0"/>
              </a:spcAft>
              <a:buClrTx/>
              <a:buSzTx/>
              <a:buFontTx/>
              <a:buNone/>
              <a:tabLst/>
              <a:defRPr/>
            </a:pPr>
            <a:r>
              <a:rPr kumimoji="0" lang="en-GB" sz="800" b="1" i="0" u="none" strike="noStrike" cap="none" normalizeH="0" baseline="0" noProof="0">
                <a:ln>
                  <a:noFill/>
                </a:ln>
                <a:solidFill>
                  <a:prstClr val="white"/>
                </a:solidFill>
                <a:uLnTx/>
                <a:uFillTx/>
                <a:latin typeface="Arial" panose="020B0604020202020204" pitchFamily="34" charset="0"/>
                <a:cs typeface="Arial" panose="020B0604020202020204" pitchFamily="34" charset="0"/>
              </a:rPr>
              <a:t>4</a:t>
            </a:r>
          </a:p>
        </p:txBody>
      </p:sp>
      <p:cxnSp>
        <p:nvCxnSpPr>
          <p:cNvPr id="375" name="Rechte verbindingslijn 16">
            <a:extLst>
              <a:ext uri="{FF2B5EF4-FFF2-40B4-BE49-F238E27FC236}">
                <a16:creationId xmlns:a16="http://schemas.microsoft.com/office/drawing/2014/main" id="{7D4A2803-DA8F-40E4-BE24-592B5BC4C07F}"/>
              </a:ext>
            </a:extLst>
          </p:cNvPr>
          <p:cNvCxnSpPr>
            <a:cxnSpLocks/>
          </p:cNvCxnSpPr>
          <p:nvPr/>
        </p:nvCxnSpPr>
        <p:spPr>
          <a:xfrm>
            <a:off x="5238408" y="1219788"/>
            <a:ext cx="0" cy="4663351"/>
          </a:xfrm>
          <a:prstGeom prst="line">
            <a:avLst/>
          </a:prstGeom>
          <a:noFill/>
          <a:ln w="12700" cap="flat" cmpd="sng" algn="ctr">
            <a:solidFill>
              <a:srgbClr val="FF0000"/>
            </a:solidFill>
            <a:prstDash val="sysDash"/>
            <a:miter lim="800000"/>
            <a:headEnd type="oval"/>
            <a:tailEnd type="oval"/>
          </a:ln>
          <a:effectLst/>
        </p:spPr>
      </p:cxnSp>
    </p:spTree>
    <p:extLst>
      <p:ext uri="{BB962C8B-B14F-4D97-AF65-F5344CB8AC3E}">
        <p14:creationId xmlns:p14="http://schemas.microsoft.com/office/powerpoint/2010/main" val="3532031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654334-3AB1-4A7D-8B02-A7469B0E34D2}"/>
              </a:ext>
            </a:extLst>
          </p:cNvPr>
          <p:cNvSpPr>
            <a:spLocks noGrp="1"/>
          </p:cNvSpPr>
          <p:nvPr>
            <p:ph type="title"/>
          </p:nvPr>
        </p:nvSpPr>
        <p:spPr/>
        <p:txBody>
          <a:bodyPr/>
          <a:lstStyle/>
          <a:p>
            <a:r>
              <a:rPr lang="en-GB" sz="2800" b="1"/>
              <a:t>Planning regional grid operators</a:t>
            </a:r>
          </a:p>
        </p:txBody>
      </p:sp>
      <p:sp>
        <p:nvSpPr>
          <p:cNvPr id="4" name="Tijdelijke aanduiding voor dianummer 3">
            <a:extLst>
              <a:ext uri="{FF2B5EF4-FFF2-40B4-BE49-F238E27FC236}">
                <a16:creationId xmlns:a16="http://schemas.microsoft.com/office/drawing/2014/main" id="{F39A109F-EABE-4014-BEC6-C4034F464326}"/>
              </a:ext>
            </a:extLst>
          </p:cNvPr>
          <p:cNvSpPr>
            <a:spLocks noGrp="1"/>
          </p:cNvSpPr>
          <p:nvPr>
            <p:ph type="sldNum" sz="quarter" idx="12"/>
          </p:nvPr>
        </p:nvSpPr>
        <p:spPr/>
        <p:txBody>
          <a:bodyPr/>
          <a:lstStyle/>
          <a:p>
            <a:fld id="{A1C3A1F5-F269-2A47-BBB9-BDB2D4CF88E3}" type="slidenum">
              <a:rPr lang="nl-NL" smtClean="0"/>
              <a:t>13</a:t>
            </a:fld>
            <a:endParaRPr lang="nl-NL"/>
          </a:p>
        </p:txBody>
      </p:sp>
      <p:graphicFrame>
        <p:nvGraphicFramePr>
          <p:cNvPr id="5" name="Table 56">
            <a:extLst>
              <a:ext uri="{FF2B5EF4-FFF2-40B4-BE49-F238E27FC236}">
                <a16:creationId xmlns:a16="http://schemas.microsoft.com/office/drawing/2014/main" id="{0B374D9F-298E-4E7D-95F1-C3E947200A4B}"/>
              </a:ext>
            </a:extLst>
          </p:cNvPr>
          <p:cNvGraphicFramePr>
            <a:graphicFrameLocks noGrp="1"/>
          </p:cNvGraphicFramePr>
          <p:nvPr>
            <p:extLst>
              <p:ext uri="{D42A27DB-BD31-4B8C-83A1-F6EECF244321}">
                <p14:modId xmlns:p14="http://schemas.microsoft.com/office/powerpoint/2010/main" val="2209560018"/>
              </p:ext>
            </p:extLst>
          </p:nvPr>
        </p:nvGraphicFramePr>
        <p:xfrm>
          <a:off x="609601" y="1848934"/>
          <a:ext cx="5536336" cy="2931470"/>
        </p:xfrm>
        <a:graphic>
          <a:graphicData uri="http://schemas.openxmlformats.org/drawingml/2006/table">
            <a:tbl>
              <a:tblPr firstRow="1" bandRow="1">
                <a:tableStyleId>{3B4B98B0-60AC-42C2-AFA5-B58CD77FA1E5}</a:tableStyleId>
              </a:tblPr>
              <a:tblGrid>
                <a:gridCol w="492837">
                  <a:extLst>
                    <a:ext uri="{9D8B030D-6E8A-4147-A177-3AD203B41FA5}">
                      <a16:colId xmlns:a16="http://schemas.microsoft.com/office/drawing/2014/main" val="2574357592"/>
                    </a:ext>
                  </a:extLst>
                </a:gridCol>
                <a:gridCol w="2848657">
                  <a:extLst>
                    <a:ext uri="{9D8B030D-6E8A-4147-A177-3AD203B41FA5}">
                      <a16:colId xmlns:a16="http://schemas.microsoft.com/office/drawing/2014/main" val="116804324"/>
                    </a:ext>
                  </a:extLst>
                </a:gridCol>
                <a:gridCol w="1092045">
                  <a:extLst>
                    <a:ext uri="{9D8B030D-6E8A-4147-A177-3AD203B41FA5}">
                      <a16:colId xmlns:a16="http://schemas.microsoft.com/office/drawing/2014/main" val="4270415686"/>
                    </a:ext>
                  </a:extLst>
                </a:gridCol>
                <a:gridCol w="1102797">
                  <a:extLst>
                    <a:ext uri="{9D8B030D-6E8A-4147-A177-3AD203B41FA5}">
                      <a16:colId xmlns:a16="http://schemas.microsoft.com/office/drawing/2014/main" val="3681130383"/>
                    </a:ext>
                  </a:extLst>
                </a:gridCol>
              </a:tblGrid>
              <a:tr h="293147">
                <a:tc>
                  <a:txBody>
                    <a:bodyPr/>
                    <a:lstStyle/>
                    <a:p>
                      <a:pPr algn="ctr"/>
                      <a:r>
                        <a:rPr lang="en-GB" sz="1200" dirty="0"/>
                        <a:t>#</a:t>
                      </a:r>
                    </a:p>
                  </a:txBody>
                  <a:tcPr marL="68580" marR="68580" marT="34290" marB="34290" anchor="ctr"/>
                </a:tc>
                <a:tc>
                  <a:txBody>
                    <a:bodyPr/>
                    <a:lstStyle/>
                    <a:p>
                      <a:r>
                        <a:rPr lang="en-GB" sz="1200"/>
                        <a:t>Activity</a:t>
                      </a:r>
                    </a:p>
                  </a:txBody>
                  <a:tcPr marL="68580" marR="68580" marT="34290" marB="34290" anchor="ctr"/>
                </a:tc>
                <a:tc>
                  <a:txBody>
                    <a:bodyPr/>
                    <a:lstStyle/>
                    <a:p>
                      <a:r>
                        <a:rPr lang="en-GB" sz="1200"/>
                        <a:t>Start</a:t>
                      </a:r>
                    </a:p>
                  </a:txBody>
                  <a:tcPr marL="68580" marR="68580" marT="34290" marB="34290" anchor="ctr"/>
                </a:tc>
                <a:tc>
                  <a:txBody>
                    <a:bodyPr/>
                    <a:lstStyle/>
                    <a:p>
                      <a:r>
                        <a:rPr lang="en-GB" sz="1200"/>
                        <a:t>End</a:t>
                      </a:r>
                    </a:p>
                  </a:txBody>
                  <a:tcPr marL="68580" marR="68580" marT="34290" marB="34290" anchor="ctr"/>
                </a:tc>
                <a:extLst>
                  <a:ext uri="{0D108BD9-81ED-4DB2-BD59-A6C34878D82A}">
                    <a16:rowId xmlns:a16="http://schemas.microsoft.com/office/drawing/2014/main" val="2977612632"/>
                  </a:ext>
                </a:extLst>
              </a:tr>
              <a:tr h="293147">
                <a:tc>
                  <a:txBody>
                    <a:bodyPr/>
                    <a:lstStyle/>
                    <a:p>
                      <a:endParaRPr lang="nl-NL" sz="500"/>
                    </a:p>
                  </a:txBody>
                  <a:tcPr marL="68580" marR="68580" marT="34290" marB="34290" anchor="ctr"/>
                </a:tc>
                <a:tc>
                  <a:txBody>
                    <a:bodyPr/>
                    <a:lstStyle/>
                    <a:p>
                      <a:r>
                        <a:rPr lang="en-GB" sz="1200"/>
                        <a:t>Sanity Check (SC) TRAN</a:t>
                      </a:r>
                    </a:p>
                  </a:txBody>
                  <a:tcPr marL="68580" marR="68580" marT="34290" marB="34290" anchor="ctr"/>
                </a:tc>
                <a:tc>
                  <a:txBody>
                    <a:bodyPr/>
                    <a:lstStyle/>
                    <a:p>
                      <a:r>
                        <a:rPr lang="en-GB" sz="1200"/>
                        <a:t>26 July ’21</a:t>
                      </a:r>
                    </a:p>
                  </a:txBody>
                  <a:tcPr marL="68580" marR="68580" marT="34290" marB="34290" anchor="ctr"/>
                </a:tc>
                <a:tc>
                  <a:txBody>
                    <a:bodyPr/>
                    <a:lstStyle/>
                    <a:p>
                      <a:r>
                        <a:rPr lang="en-GB" sz="1200"/>
                        <a:t>30 July ‘21</a:t>
                      </a:r>
                    </a:p>
                  </a:txBody>
                  <a:tcPr marL="68580" marR="68580" marT="34290" marB="34290" anchor="ctr"/>
                </a:tc>
                <a:extLst>
                  <a:ext uri="{0D108BD9-81ED-4DB2-BD59-A6C34878D82A}">
                    <a16:rowId xmlns:a16="http://schemas.microsoft.com/office/drawing/2014/main" val="2427907744"/>
                  </a:ext>
                </a:extLst>
              </a:tr>
              <a:tr h="293147">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Intake Test (IT) TRAN</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2 Aug.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13 Aug. ’21</a:t>
                      </a:r>
                    </a:p>
                  </a:txBody>
                  <a:tcPr marL="68580" marR="68580" marT="34290" marB="34290" anchor="ctr"/>
                </a:tc>
                <a:extLst>
                  <a:ext uri="{0D108BD9-81ED-4DB2-BD59-A6C34878D82A}">
                    <a16:rowId xmlns:a16="http://schemas.microsoft.com/office/drawing/2014/main" val="389634797"/>
                  </a:ext>
                </a:extLst>
              </a:tr>
              <a:tr h="293147">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Sanity Check (SC) ACT2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6 Sept.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10 Sept. ’21</a:t>
                      </a:r>
                    </a:p>
                  </a:txBody>
                  <a:tcPr marL="68580" marR="68580" marT="34290" marB="34290" anchor="ctr"/>
                </a:tc>
                <a:extLst>
                  <a:ext uri="{0D108BD9-81ED-4DB2-BD59-A6C34878D82A}">
                    <a16:rowId xmlns:a16="http://schemas.microsoft.com/office/drawing/2014/main" val="2676198611"/>
                  </a:ext>
                </a:extLst>
              </a:tr>
              <a:tr h="293147">
                <a:tc>
                  <a:txBody>
                    <a:bodyPr/>
                    <a:lstStyle/>
                    <a:p>
                      <a:endParaRPr lang="nl-NL" sz="50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Intake Test (IT) ACT2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13 Sept. ‘21</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24 Sept. ’21</a:t>
                      </a:r>
                    </a:p>
                  </a:txBody>
                  <a:tcPr marL="68580" marR="68580" marT="34290" marB="34290" anchor="ctr"/>
                </a:tc>
                <a:extLst>
                  <a:ext uri="{0D108BD9-81ED-4DB2-BD59-A6C34878D82A}">
                    <a16:rowId xmlns:a16="http://schemas.microsoft.com/office/drawing/2014/main" val="2523443365"/>
                  </a:ext>
                </a:extLst>
              </a:tr>
              <a:tr h="293147">
                <a:tc>
                  <a:txBody>
                    <a:bodyPr/>
                    <a:lstStyle/>
                    <a:p>
                      <a:endParaRPr lang="nl-NL" sz="500"/>
                    </a:p>
                  </a:txBody>
                  <a:tcPr marL="68580" marR="68580" marT="34290" marB="34290" anchor="ctr"/>
                </a:tc>
                <a:tc>
                  <a:txBody>
                    <a:bodyPr/>
                    <a:lstStyle/>
                    <a:p>
                      <a:r>
                        <a:rPr lang="en-GB" sz="1200"/>
                        <a:t>Management Acceptance Test (BAT)</a:t>
                      </a:r>
                    </a:p>
                  </a:txBody>
                  <a:tcPr marL="68580" marR="68580" marT="34290" marB="34290" anchor="ctr"/>
                </a:tc>
                <a:tc>
                  <a:txBody>
                    <a:bodyPr/>
                    <a:lstStyle/>
                    <a:p>
                      <a:r>
                        <a:rPr lang="en-GB" sz="1200"/>
                        <a:t>13 Sept. ‘21</a:t>
                      </a:r>
                    </a:p>
                  </a:txBody>
                  <a:tcPr marL="68580" marR="68580" marT="34290" marB="34290" anchor="ctr"/>
                </a:tc>
                <a:tc>
                  <a:txBody>
                    <a:bodyPr/>
                    <a:lstStyle/>
                    <a:p>
                      <a:r>
                        <a:rPr lang="en-GB" sz="1200"/>
                        <a:t>26 Nov. ’21</a:t>
                      </a:r>
                    </a:p>
                  </a:txBody>
                  <a:tcPr marL="68580" marR="68580" marT="34290" marB="34290" anchor="ctr"/>
                </a:tc>
                <a:extLst>
                  <a:ext uri="{0D108BD9-81ED-4DB2-BD59-A6C34878D82A}">
                    <a16:rowId xmlns:a16="http://schemas.microsoft.com/office/drawing/2014/main" val="719548565"/>
                  </a:ext>
                </a:extLst>
              </a:tr>
              <a:tr h="293147">
                <a:tc>
                  <a:txBody>
                    <a:bodyPr/>
                    <a:lstStyle/>
                    <a:p>
                      <a:endParaRPr lang="nl-NL" sz="500"/>
                    </a:p>
                  </a:txBody>
                  <a:tcPr marL="68580" marR="68580" marT="34290" marB="34290" anchor="ctr"/>
                </a:tc>
                <a:tc>
                  <a:txBody>
                    <a:bodyPr/>
                    <a:lstStyle/>
                    <a:p>
                      <a:r>
                        <a:rPr lang="en-GB" sz="1200" dirty="0"/>
                        <a:t>DSO Acceptance Test (RNBAT)</a:t>
                      </a:r>
                    </a:p>
                  </a:txBody>
                  <a:tcPr marL="68580" marR="68580" marT="34290" marB="34290" anchor="ctr"/>
                </a:tc>
                <a:tc>
                  <a:txBody>
                    <a:bodyPr/>
                    <a:lstStyle/>
                    <a:p>
                      <a:r>
                        <a:rPr lang="en-GB" sz="1200"/>
                        <a:t>27 Sept. ‘21</a:t>
                      </a:r>
                    </a:p>
                  </a:txBody>
                  <a:tcPr marL="68580" marR="68580" marT="34290" marB="34290" anchor="ctr"/>
                </a:tc>
                <a:tc>
                  <a:txBody>
                    <a:bodyPr/>
                    <a:lstStyle/>
                    <a:p>
                      <a:r>
                        <a:rPr lang="en-GB" sz="1200"/>
                        <a:t>26 Nov. ’21</a:t>
                      </a:r>
                    </a:p>
                  </a:txBody>
                  <a:tcPr marL="68580" marR="68580" marT="34290" marB="34290" anchor="ctr"/>
                </a:tc>
                <a:extLst>
                  <a:ext uri="{0D108BD9-81ED-4DB2-BD59-A6C34878D82A}">
                    <a16:rowId xmlns:a16="http://schemas.microsoft.com/office/drawing/2014/main" val="345638602"/>
                  </a:ext>
                </a:extLst>
              </a:tr>
              <a:tr h="293147">
                <a:tc>
                  <a:txBody>
                    <a:bodyPr/>
                    <a:lstStyle/>
                    <a:p>
                      <a:endParaRPr lang="nl-NL" sz="500"/>
                    </a:p>
                  </a:txBody>
                  <a:tcPr marL="68580" marR="68580" marT="34290" marB="34290" anchor="ctr"/>
                </a:tc>
                <a:tc>
                  <a:txBody>
                    <a:bodyPr/>
                    <a:lstStyle/>
                    <a:p>
                      <a:r>
                        <a:rPr lang="en-GB" sz="1200"/>
                        <a:t>Funct. Acceptance Test Lead group (FAT/K)</a:t>
                      </a:r>
                    </a:p>
                  </a:txBody>
                  <a:tcPr marL="68580" marR="68580" marT="34290" marB="34290" anchor="ctr"/>
                </a:tc>
                <a:tc>
                  <a:txBody>
                    <a:bodyPr/>
                    <a:lstStyle/>
                    <a:p>
                      <a:r>
                        <a:rPr lang="en-GB" sz="1200"/>
                        <a:t>29 Nov. ‘21</a:t>
                      </a:r>
                    </a:p>
                  </a:txBody>
                  <a:tcPr marL="68580" marR="68580" marT="34290" marB="34290" anchor="ctr"/>
                </a:tc>
                <a:tc>
                  <a:txBody>
                    <a:bodyPr/>
                    <a:lstStyle/>
                    <a:p>
                      <a:r>
                        <a:rPr lang="en-GB" sz="1200"/>
                        <a:t>17 Dec. ’22</a:t>
                      </a:r>
                    </a:p>
                  </a:txBody>
                  <a:tcPr marL="68580" marR="68580" marT="34290" marB="34290" anchor="ctr"/>
                </a:tc>
                <a:extLst>
                  <a:ext uri="{0D108BD9-81ED-4DB2-BD59-A6C34878D82A}">
                    <a16:rowId xmlns:a16="http://schemas.microsoft.com/office/drawing/2014/main" val="3317488740"/>
                  </a:ext>
                </a:extLst>
              </a:tr>
              <a:tr h="293147">
                <a:tc>
                  <a:txBody>
                    <a:bodyPr/>
                    <a:lstStyle/>
                    <a:p>
                      <a:endParaRPr lang="nl-NL" sz="500"/>
                    </a:p>
                  </a:txBody>
                  <a:tcPr marL="68580" marR="68580" marT="34290" marB="34290" anchor="ctr"/>
                </a:tc>
                <a:tc>
                  <a:txBody>
                    <a:bodyPr/>
                    <a:lstStyle/>
                    <a:p>
                      <a:r>
                        <a:rPr lang="en-GB" sz="1200"/>
                        <a:t>GAT</a:t>
                      </a:r>
                    </a:p>
                  </a:txBody>
                  <a:tcPr marL="68580" marR="68580" marT="34290" marB="34290" anchor="ctr"/>
                </a:tc>
                <a:tc>
                  <a:txBody>
                    <a:bodyPr/>
                    <a:lstStyle/>
                    <a:p>
                      <a:r>
                        <a:rPr lang="en-GB" sz="1200"/>
                        <a:t>3 Jan. ’22</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25 Feb. ’22</a:t>
                      </a:r>
                    </a:p>
                  </a:txBody>
                  <a:tcPr marL="68580" marR="68580" marT="34290" marB="34290" anchor="ctr"/>
                </a:tc>
                <a:extLst>
                  <a:ext uri="{0D108BD9-81ED-4DB2-BD59-A6C34878D82A}">
                    <a16:rowId xmlns:a16="http://schemas.microsoft.com/office/drawing/2014/main" val="4094106127"/>
                  </a:ext>
                </a:extLst>
              </a:tr>
              <a:tr h="293147">
                <a:tc>
                  <a:txBody>
                    <a:bodyPr/>
                    <a:lstStyle/>
                    <a:p>
                      <a:endParaRPr lang="nl-NL" sz="500"/>
                    </a:p>
                  </a:txBody>
                  <a:tcPr marL="68580" marR="68580" marT="34290" marB="34290" anchor="ctr"/>
                </a:tc>
                <a:tc>
                  <a:txBody>
                    <a:bodyPr/>
                    <a:lstStyle/>
                    <a:p>
                      <a:r>
                        <a:rPr lang="en-GB" sz="1200"/>
                        <a:t>Go Live</a:t>
                      </a:r>
                    </a:p>
                  </a:txBody>
                  <a:tcPr marL="68580" marR="68580" marT="34290" marB="34290" anchor="ctr"/>
                </a:tc>
                <a:tc>
                  <a:txBody>
                    <a:bodyPr/>
                    <a:lstStyle/>
                    <a:p>
                      <a:r>
                        <a:rPr lang="en-GB" sz="1200"/>
                        <a:t>19 Mar. ’22</a:t>
                      </a:r>
                    </a:p>
                  </a:txBody>
                  <a:tcPr marL="68580" marR="68580" marT="34290" marB="34290" anchor="ctr"/>
                </a:tc>
                <a:tc>
                  <a:txBody>
                    <a:bodyPr/>
                    <a:lstStyle/>
                    <a:p>
                      <a:endParaRPr lang="nl-NL" sz="1200" dirty="0"/>
                    </a:p>
                  </a:txBody>
                  <a:tcPr marL="68580" marR="68580" marT="34290" marB="34290" anchor="ctr"/>
                </a:tc>
                <a:extLst>
                  <a:ext uri="{0D108BD9-81ED-4DB2-BD59-A6C34878D82A}">
                    <a16:rowId xmlns:a16="http://schemas.microsoft.com/office/drawing/2014/main" val="447468285"/>
                  </a:ext>
                </a:extLst>
              </a:tr>
            </a:tbl>
          </a:graphicData>
        </a:graphic>
      </p:graphicFrame>
    </p:spTree>
    <p:extLst>
      <p:ext uri="{BB962C8B-B14F-4D97-AF65-F5344CB8AC3E}">
        <p14:creationId xmlns:p14="http://schemas.microsoft.com/office/powerpoint/2010/main" val="3186025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Current status programme TenneT</a:t>
            </a:r>
            <a:br>
              <a:rPr lang="en-GB" sz="2800">
                <a:latin typeface="+mj-lt"/>
                <a:ea typeface="Calibri" panose="020F0502020204030204" pitchFamily="34" charset="0"/>
                <a:cs typeface="Arial" panose="020B0604020202020204" pitchFamily="34" charset="0"/>
              </a:rPr>
            </a:br>
            <a:endParaRPr lang="en-GB" sz="2800">
              <a:latin typeface="+mj-lt"/>
              <a:ea typeface="Calibri" panose="020F0502020204030204" pitchFamily="34" charset="0"/>
              <a:cs typeface="Arial" panose="020B0604020202020204" pitchFamily="34" charset="0"/>
            </a:endParaRPr>
          </a:p>
          <a:p>
            <a:pPr marL="0" indent="0">
              <a:buNone/>
            </a:pPr>
            <a:r>
              <a:rPr lang="en-GB" sz="2400" i="1">
                <a:ea typeface="Calibri" panose="020F0502020204030204" pitchFamily="34" charset="0"/>
                <a:cs typeface="Arial" panose="020B0604020202020204" pitchFamily="34" charset="0"/>
              </a:rPr>
              <a:t>Elderik de Witte - project manager TenneT</a:t>
            </a: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14</a:t>
            </a:fld>
            <a:endParaRPr lang="nl-NL"/>
          </a:p>
        </p:txBody>
      </p:sp>
    </p:spTree>
    <p:extLst>
      <p:ext uri="{BB962C8B-B14F-4D97-AF65-F5344CB8AC3E}">
        <p14:creationId xmlns:p14="http://schemas.microsoft.com/office/powerpoint/2010/main" val="2243603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15</a:t>
            </a:fld>
            <a:endParaRPr lang="nl-NL"/>
          </a:p>
        </p:txBody>
      </p:sp>
      <p:sp>
        <p:nvSpPr>
          <p:cNvPr id="5" name="Rechthoek: afgeronde hoeken 20">
            <a:extLst>
              <a:ext uri="{FF2B5EF4-FFF2-40B4-BE49-F238E27FC236}">
                <a16:creationId xmlns:a16="http://schemas.microsoft.com/office/drawing/2014/main" id="{3E980A5B-9740-442A-A5D9-5D322EB104AB}"/>
              </a:ext>
            </a:extLst>
          </p:cNvPr>
          <p:cNvSpPr/>
          <p:nvPr/>
        </p:nvSpPr>
        <p:spPr>
          <a:xfrm>
            <a:off x="908955" y="1940358"/>
            <a:ext cx="8520652" cy="20574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sp>
        <p:nvSpPr>
          <p:cNvPr id="8" name="Rectangle 45">
            <a:extLst>
              <a:ext uri="{FF2B5EF4-FFF2-40B4-BE49-F238E27FC236}">
                <a16:creationId xmlns:a16="http://schemas.microsoft.com/office/drawing/2014/main" id="{505249A4-4750-497B-831F-BCC39DAA0F9A}"/>
              </a:ext>
            </a:extLst>
          </p:cNvPr>
          <p:cNvSpPr/>
          <p:nvPr/>
        </p:nvSpPr>
        <p:spPr>
          <a:xfrm>
            <a:off x="2199586"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‘21</a:t>
            </a:r>
          </a:p>
        </p:txBody>
      </p:sp>
      <p:sp>
        <p:nvSpPr>
          <p:cNvPr id="9" name="Rectangle 46">
            <a:extLst>
              <a:ext uri="{FF2B5EF4-FFF2-40B4-BE49-F238E27FC236}">
                <a16:creationId xmlns:a16="http://schemas.microsoft.com/office/drawing/2014/main" id="{2342168A-9D06-4A62-8DBA-1D1F9975781D}"/>
              </a:ext>
            </a:extLst>
          </p:cNvPr>
          <p:cNvSpPr/>
          <p:nvPr/>
        </p:nvSpPr>
        <p:spPr>
          <a:xfrm>
            <a:off x="3075720"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‘21</a:t>
            </a:r>
          </a:p>
        </p:txBody>
      </p:sp>
      <p:sp>
        <p:nvSpPr>
          <p:cNvPr id="10" name="Rectangle 47">
            <a:extLst>
              <a:ext uri="{FF2B5EF4-FFF2-40B4-BE49-F238E27FC236}">
                <a16:creationId xmlns:a16="http://schemas.microsoft.com/office/drawing/2014/main" id="{E4E856E7-3A26-41D7-B2CF-E0CBA6676824}"/>
              </a:ext>
            </a:extLst>
          </p:cNvPr>
          <p:cNvSpPr/>
          <p:nvPr/>
        </p:nvSpPr>
        <p:spPr>
          <a:xfrm>
            <a:off x="3951855"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Q3 '21</a:t>
            </a:r>
          </a:p>
        </p:txBody>
      </p:sp>
      <p:sp>
        <p:nvSpPr>
          <p:cNvPr id="11" name="Rectangle 48">
            <a:extLst>
              <a:ext uri="{FF2B5EF4-FFF2-40B4-BE49-F238E27FC236}">
                <a16:creationId xmlns:a16="http://schemas.microsoft.com/office/drawing/2014/main" id="{F0B43C0E-AF94-4E80-BC8E-F266DA98CB05}"/>
              </a:ext>
            </a:extLst>
          </p:cNvPr>
          <p:cNvSpPr/>
          <p:nvPr/>
        </p:nvSpPr>
        <p:spPr>
          <a:xfrm>
            <a:off x="4827989"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Q4 '21</a:t>
            </a:r>
          </a:p>
        </p:txBody>
      </p:sp>
      <p:sp>
        <p:nvSpPr>
          <p:cNvPr id="12" name="Rectangle 49">
            <a:extLst>
              <a:ext uri="{FF2B5EF4-FFF2-40B4-BE49-F238E27FC236}">
                <a16:creationId xmlns:a16="http://schemas.microsoft.com/office/drawing/2014/main" id="{BCF9B5A1-4EFE-4255-A592-44C758225336}"/>
              </a:ext>
            </a:extLst>
          </p:cNvPr>
          <p:cNvSpPr/>
          <p:nvPr/>
        </p:nvSpPr>
        <p:spPr>
          <a:xfrm>
            <a:off x="5704123"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‘22</a:t>
            </a:r>
          </a:p>
        </p:txBody>
      </p:sp>
      <p:sp>
        <p:nvSpPr>
          <p:cNvPr id="13" name="Rectangle 50">
            <a:extLst>
              <a:ext uri="{FF2B5EF4-FFF2-40B4-BE49-F238E27FC236}">
                <a16:creationId xmlns:a16="http://schemas.microsoft.com/office/drawing/2014/main" id="{83EB4955-BCA2-4E32-9E4C-44992A9B4ACB}"/>
              </a:ext>
            </a:extLst>
          </p:cNvPr>
          <p:cNvSpPr/>
          <p:nvPr/>
        </p:nvSpPr>
        <p:spPr>
          <a:xfrm>
            <a:off x="6580257"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‘22</a:t>
            </a:r>
          </a:p>
        </p:txBody>
      </p:sp>
      <p:sp>
        <p:nvSpPr>
          <p:cNvPr id="14" name="Rectangle 73">
            <a:extLst>
              <a:ext uri="{FF2B5EF4-FFF2-40B4-BE49-F238E27FC236}">
                <a16:creationId xmlns:a16="http://schemas.microsoft.com/office/drawing/2014/main" id="{7911E8FE-F609-412B-908D-8241A4414163}"/>
              </a:ext>
            </a:extLst>
          </p:cNvPr>
          <p:cNvSpPr/>
          <p:nvPr/>
        </p:nvSpPr>
        <p:spPr>
          <a:xfrm>
            <a:off x="971358" y="1944988"/>
            <a:ext cx="754380" cy="1976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nl-NL" sz="750" b="1" dirty="0" err="1">
                <a:solidFill>
                  <a:prstClr val="white"/>
                </a:solidFill>
                <a:latin typeface="Arial"/>
                <a:cs typeface="Arial"/>
              </a:rPr>
              <a:t>Quarter</a:t>
            </a:r>
            <a:endParaRPr lang="nl-NL" sz="750" b="1" dirty="0">
              <a:solidFill>
                <a:prstClr val="white"/>
              </a:solidFill>
              <a:latin typeface="Arial"/>
              <a:cs typeface="Arial"/>
            </a:endParaRPr>
          </a:p>
        </p:txBody>
      </p:sp>
      <p:sp>
        <p:nvSpPr>
          <p:cNvPr id="15" name="Rechthoek: afgeronde hoeken 14">
            <a:extLst>
              <a:ext uri="{FF2B5EF4-FFF2-40B4-BE49-F238E27FC236}">
                <a16:creationId xmlns:a16="http://schemas.microsoft.com/office/drawing/2014/main" id="{9625D230-E53D-440A-9B53-C0EF51651D5C}"/>
              </a:ext>
            </a:extLst>
          </p:cNvPr>
          <p:cNvSpPr/>
          <p:nvPr/>
        </p:nvSpPr>
        <p:spPr>
          <a:xfrm>
            <a:off x="908955" y="2210494"/>
            <a:ext cx="8520651" cy="1247601"/>
          </a:xfrm>
          <a:prstGeom prst="roundRect">
            <a:avLst>
              <a:gd name="adj" fmla="val 8081"/>
            </a:avLst>
          </a:prstGeom>
          <a:solidFill>
            <a:schemeClr val="accent3">
              <a:lumMod val="20000"/>
              <a:lumOff val="80000"/>
            </a:schemeClr>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6" name="Rectangle 118">
            <a:extLst>
              <a:ext uri="{FF2B5EF4-FFF2-40B4-BE49-F238E27FC236}">
                <a16:creationId xmlns:a16="http://schemas.microsoft.com/office/drawing/2014/main" id="{4F56D0CE-DD0A-4E8B-B3D3-30411283D90F}"/>
              </a:ext>
            </a:extLst>
          </p:cNvPr>
          <p:cNvSpPr/>
          <p:nvPr/>
        </p:nvSpPr>
        <p:spPr>
          <a:xfrm>
            <a:off x="971358" y="2210494"/>
            <a:ext cx="754380" cy="124760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nl-NL" sz="750" b="1" dirty="0">
                <a:solidFill>
                  <a:prstClr val="white"/>
                </a:solidFill>
                <a:latin typeface="Arial"/>
                <a:cs typeface="Arial"/>
              </a:rPr>
              <a:t>LNB backend</a:t>
            </a:r>
          </a:p>
        </p:txBody>
      </p:sp>
      <p:sp>
        <p:nvSpPr>
          <p:cNvPr id="17" name="Rechthoek: afgeronde hoeken 1">
            <a:extLst>
              <a:ext uri="{FF2B5EF4-FFF2-40B4-BE49-F238E27FC236}">
                <a16:creationId xmlns:a16="http://schemas.microsoft.com/office/drawing/2014/main" id="{ADE972AB-8587-4CDC-95BE-753784707AA2}"/>
              </a:ext>
            </a:extLst>
          </p:cNvPr>
          <p:cNvSpPr/>
          <p:nvPr/>
        </p:nvSpPr>
        <p:spPr>
          <a:xfrm>
            <a:off x="1811866" y="2251721"/>
            <a:ext cx="4935923" cy="1206374"/>
          </a:xfrm>
          <a:prstGeom prst="roundRect">
            <a:avLst/>
          </a:prstGeom>
          <a:solidFill>
            <a:srgbClr val="92D050"/>
          </a:solidFill>
          <a:ln w="12700" cap="flat" cmpd="sng" algn="ctr">
            <a:solidFill>
              <a:sysClr val="windowText" lastClr="000000"/>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8" name="Pijl: punthaak 22">
            <a:extLst>
              <a:ext uri="{FF2B5EF4-FFF2-40B4-BE49-F238E27FC236}">
                <a16:creationId xmlns:a16="http://schemas.microsoft.com/office/drawing/2014/main" id="{97340370-696C-4A02-9CFA-981460560ABF}"/>
              </a:ext>
            </a:extLst>
          </p:cNvPr>
          <p:cNvSpPr/>
          <p:nvPr/>
        </p:nvSpPr>
        <p:spPr>
          <a:xfrm>
            <a:off x="1919731" y="2293167"/>
            <a:ext cx="2660581" cy="407823"/>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nl-NL" sz="675" b="1" kern="0" dirty="0">
                <a:solidFill>
                  <a:prstClr val="white"/>
                </a:solidFill>
                <a:latin typeface="Arial" panose="020B0604020202020204" pitchFamily="34" charset="0"/>
                <a:cs typeface="Arial" panose="020B0604020202020204" pitchFamily="34" charset="0"/>
              </a:rPr>
              <a:t>Design, </a:t>
            </a:r>
            <a:r>
              <a:rPr lang="nl-NL" sz="675" b="1" kern="0" dirty="0" err="1">
                <a:solidFill>
                  <a:prstClr val="white"/>
                </a:solidFill>
                <a:latin typeface="Arial" panose="020B0604020202020204" pitchFamily="34" charset="0"/>
                <a:cs typeface="Arial" panose="020B0604020202020204" pitchFamily="34" charset="0"/>
              </a:rPr>
              <a:t>Build</a:t>
            </a:r>
            <a:r>
              <a:rPr lang="nl-NL" sz="675" b="1" kern="0" dirty="0">
                <a:solidFill>
                  <a:prstClr val="white"/>
                </a:solidFill>
                <a:latin typeface="Arial" panose="020B0604020202020204" pitchFamily="34" charset="0"/>
                <a:cs typeface="Arial" panose="020B0604020202020204" pitchFamily="34" charset="0"/>
              </a:rPr>
              <a:t>, Test</a:t>
            </a:r>
          </a:p>
        </p:txBody>
      </p:sp>
      <p:sp>
        <p:nvSpPr>
          <p:cNvPr id="19" name="Pijl: punthaak 18">
            <a:extLst>
              <a:ext uri="{FF2B5EF4-FFF2-40B4-BE49-F238E27FC236}">
                <a16:creationId xmlns:a16="http://schemas.microsoft.com/office/drawing/2014/main" id="{341B4AD3-F6A1-47D1-A509-006E515328F3}"/>
              </a:ext>
            </a:extLst>
          </p:cNvPr>
          <p:cNvSpPr/>
          <p:nvPr/>
        </p:nvSpPr>
        <p:spPr>
          <a:xfrm>
            <a:off x="3903280" y="2771577"/>
            <a:ext cx="1076044" cy="437136"/>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dirty="0">
                <a:solidFill>
                  <a:prstClr val="white"/>
                </a:solidFill>
                <a:latin typeface="Arial" panose="020B0604020202020204" pitchFamily="34" charset="0"/>
                <a:cs typeface="Arial" panose="020B0604020202020204" pitchFamily="34" charset="0"/>
              </a:rPr>
              <a:t>UAT</a:t>
            </a:r>
          </a:p>
        </p:txBody>
      </p:sp>
      <p:sp>
        <p:nvSpPr>
          <p:cNvPr id="21" name="Pijl: punthaak 18">
            <a:extLst>
              <a:ext uri="{FF2B5EF4-FFF2-40B4-BE49-F238E27FC236}">
                <a16:creationId xmlns:a16="http://schemas.microsoft.com/office/drawing/2014/main" id="{341B4AD3-F6A1-47D1-A509-006E515328F3}"/>
              </a:ext>
            </a:extLst>
          </p:cNvPr>
          <p:cNvSpPr/>
          <p:nvPr/>
        </p:nvSpPr>
        <p:spPr>
          <a:xfrm>
            <a:off x="5704123" y="2792287"/>
            <a:ext cx="413780" cy="416426"/>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Q</a:t>
            </a:r>
          </a:p>
        </p:txBody>
      </p:sp>
      <p:sp>
        <p:nvSpPr>
          <p:cNvPr id="22" name="Pijl: punthaak 18">
            <a:extLst>
              <a:ext uri="{FF2B5EF4-FFF2-40B4-BE49-F238E27FC236}">
                <a16:creationId xmlns:a16="http://schemas.microsoft.com/office/drawing/2014/main" id="{341B4AD3-F6A1-47D1-A509-006E515328F3}"/>
              </a:ext>
            </a:extLst>
          </p:cNvPr>
          <p:cNvSpPr/>
          <p:nvPr/>
        </p:nvSpPr>
        <p:spPr>
          <a:xfrm>
            <a:off x="5193195" y="2771577"/>
            <a:ext cx="510928" cy="437136"/>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KT</a:t>
            </a:r>
          </a:p>
        </p:txBody>
      </p:sp>
      <p:sp>
        <p:nvSpPr>
          <p:cNvPr id="20" name="Titel 1">
            <a:extLst>
              <a:ext uri="{FF2B5EF4-FFF2-40B4-BE49-F238E27FC236}">
                <a16:creationId xmlns:a16="http://schemas.microsoft.com/office/drawing/2014/main" id="{6B99B965-C891-C34A-81E3-C2F58DED4DD3}"/>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Current status programme TenneT</a:t>
            </a:r>
          </a:p>
        </p:txBody>
      </p:sp>
    </p:spTree>
    <p:extLst>
      <p:ext uri="{BB962C8B-B14F-4D97-AF65-F5344CB8AC3E}">
        <p14:creationId xmlns:p14="http://schemas.microsoft.com/office/powerpoint/2010/main" val="3334154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16</a:t>
            </a:fld>
            <a:endParaRPr lang="nl-NL"/>
          </a:p>
        </p:txBody>
      </p:sp>
      <p:sp>
        <p:nvSpPr>
          <p:cNvPr id="5" name="Rechthoek: afgeronde hoeken 20">
            <a:extLst>
              <a:ext uri="{FF2B5EF4-FFF2-40B4-BE49-F238E27FC236}">
                <a16:creationId xmlns:a16="http://schemas.microsoft.com/office/drawing/2014/main" id="{3E980A5B-9740-442A-A5D9-5D322EB104AB}"/>
              </a:ext>
            </a:extLst>
          </p:cNvPr>
          <p:cNvSpPr/>
          <p:nvPr/>
        </p:nvSpPr>
        <p:spPr>
          <a:xfrm>
            <a:off x="908955" y="1940358"/>
            <a:ext cx="8520652" cy="20574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sp>
        <p:nvSpPr>
          <p:cNvPr id="8" name="Rectangle 45">
            <a:extLst>
              <a:ext uri="{FF2B5EF4-FFF2-40B4-BE49-F238E27FC236}">
                <a16:creationId xmlns:a16="http://schemas.microsoft.com/office/drawing/2014/main" id="{505249A4-4750-497B-831F-BCC39DAA0F9A}"/>
              </a:ext>
            </a:extLst>
          </p:cNvPr>
          <p:cNvSpPr/>
          <p:nvPr/>
        </p:nvSpPr>
        <p:spPr>
          <a:xfrm>
            <a:off x="2199586"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‘21</a:t>
            </a:r>
          </a:p>
        </p:txBody>
      </p:sp>
      <p:sp>
        <p:nvSpPr>
          <p:cNvPr id="9" name="Rectangle 46">
            <a:extLst>
              <a:ext uri="{FF2B5EF4-FFF2-40B4-BE49-F238E27FC236}">
                <a16:creationId xmlns:a16="http://schemas.microsoft.com/office/drawing/2014/main" id="{2342168A-9D06-4A62-8DBA-1D1F9975781D}"/>
              </a:ext>
            </a:extLst>
          </p:cNvPr>
          <p:cNvSpPr/>
          <p:nvPr/>
        </p:nvSpPr>
        <p:spPr>
          <a:xfrm>
            <a:off x="3075720"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‘21</a:t>
            </a:r>
          </a:p>
        </p:txBody>
      </p:sp>
      <p:sp>
        <p:nvSpPr>
          <p:cNvPr id="10" name="Rectangle 47">
            <a:extLst>
              <a:ext uri="{FF2B5EF4-FFF2-40B4-BE49-F238E27FC236}">
                <a16:creationId xmlns:a16="http://schemas.microsoft.com/office/drawing/2014/main" id="{E4E856E7-3A26-41D7-B2CF-E0CBA6676824}"/>
              </a:ext>
            </a:extLst>
          </p:cNvPr>
          <p:cNvSpPr/>
          <p:nvPr/>
        </p:nvSpPr>
        <p:spPr>
          <a:xfrm>
            <a:off x="3951855"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Q3 '21</a:t>
            </a:r>
          </a:p>
        </p:txBody>
      </p:sp>
      <p:sp>
        <p:nvSpPr>
          <p:cNvPr id="11" name="Rectangle 48">
            <a:extLst>
              <a:ext uri="{FF2B5EF4-FFF2-40B4-BE49-F238E27FC236}">
                <a16:creationId xmlns:a16="http://schemas.microsoft.com/office/drawing/2014/main" id="{F0B43C0E-AF94-4E80-BC8E-F266DA98CB05}"/>
              </a:ext>
            </a:extLst>
          </p:cNvPr>
          <p:cNvSpPr/>
          <p:nvPr/>
        </p:nvSpPr>
        <p:spPr>
          <a:xfrm>
            <a:off x="4827989"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Q4 '21</a:t>
            </a:r>
          </a:p>
        </p:txBody>
      </p:sp>
      <p:sp>
        <p:nvSpPr>
          <p:cNvPr id="12" name="Rectangle 49">
            <a:extLst>
              <a:ext uri="{FF2B5EF4-FFF2-40B4-BE49-F238E27FC236}">
                <a16:creationId xmlns:a16="http://schemas.microsoft.com/office/drawing/2014/main" id="{BCF9B5A1-4EFE-4255-A592-44C758225336}"/>
              </a:ext>
            </a:extLst>
          </p:cNvPr>
          <p:cNvSpPr/>
          <p:nvPr/>
        </p:nvSpPr>
        <p:spPr>
          <a:xfrm>
            <a:off x="5704123"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‘22</a:t>
            </a:r>
          </a:p>
        </p:txBody>
      </p:sp>
      <p:sp>
        <p:nvSpPr>
          <p:cNvPr id="13" name="Rectangle 50">
            <a:extLst>
              <a:ext uri="{FF2B5EF4-FFF2-40B4-BE49-F238E27FC236}">
                <a16:creationId xmlns:a16="http://schemas.microsoft.com/office/drawing/2014/main" id="{83EB4955-BCA2-4E32-9E4C-44992A9B4ACB}"/>
              </a:ext>
            </a:extLst>
          </p:cNvPr>
          <p:cNvSpPr/>
          <p:nvPr/>
        </p:nvSpPr>
        <p:spPr>
          <a:xfrm>
            <a:off x="6580257"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‘22</a:t>
            </a:r>
          </a:p>
        </p:txBody>
      </p:sp>
      <p:sp>
        <p:nvSpPr>
          <p:cNvPr id="14" name="Rectangle 73">
            <a:extLst>
              <a:ext uri="{FF2B5EF4-FFF2-40B4-BE49-F238E27FC236}">
                <a16:creationId xmlns:a16="http://schemas.microsoft.com/office/drawing/2014/main" id="{7911E8FE-F609-412B-908D-8241A4414163}"/>
              </a:ext>
            </a:extLst>
          </p:cNvPr>
          <p:cNvSpPr/>
          <p:nvPr/>
        </p:nvSpPr>
        <p:spPr>
          <a:xfrm>
            <a:off x="971358" y="1944988"/>
            <a:ext cx="754380" cy="1976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nl-NL" sz="750" b="1" dirty="0" err="1">
                <a:solidFill>
                  <a:prstClr val="white"/>
                </a:solidFill>
                <a:latin typeface="Arial"/>
                <a:cs typeface="Arial"/>
              </a:rPr>
              <a:t>Quarter</a:t>
            </a:r>
            <a:endParaRPr lang="nl-NL" sz="750" b="1" dirty="0">
              <a:solidFill>
                <a:prstClr val="white"/>
              </a:solidFill>
              <a:latin typeface="Arial"/>
              <a:cs typeface="Arial"/>
            </a:endParaRPr>
          </a:p>
        </p:txBody>
      </p:sp>
      <p:sp>
        <p:nvSpPr>
          <p:cNvPr id="15" name="Rechthoek: afgeronde hoeken 14">
            <a:extLst>
              <a:ext uri="{FF2B5EF4-FFF2-40B4-BE49-F238E27FC236}">
                <a16:creationId xmlns:a16="http://schemas.microsoft.com/office/drawing/2014/main" id="{9625D230-E53D-440A-9B53-C0EF51651D5C}"/>
              </a:ext>
            </a:extLst>
          </p:cNvPr>
          <p:cNvSpPr/>
          <p:nvPr/>
        </p:nvSpPr>
        <p:spPr>
          <a:xfrm>
            <a:off x="908955" y="2210494"/>
            <a:ext cx="8520651" cy="1505295"/>
          </a:xfrm>
          <a:prstGeom prst="roundRect">
            <a:avLst>
              <a:gd name="adj" fmla="val 8081"/>
            </a:avLst>
          </a:prstGeom>
          <a:solidFill>
            <a:schemeClr val="accent3">
              <a:lumMod val="20000"/>
              <a:lumOff val="80000"/>
            </a:schemeClr>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6" name="Rectangle 118">
            <a:extLst>
              <a:ext uri="{FF2B5EF4-FFF2-40B4-BE49-F238E27FC236}">
                <a16:creationId xmlns:a16="http://schemas.microsoft.com/office/drawing/2014/main" id="{4F56D0CE-DD0A-4E8B-B3D3-30411283D90F}"/>
              </a:ext>
            </a:extLst>
          </p:cNvPr>
          <p:cNvSpPr/>
          <p:nvPr/>
        </p:nvSpPr>
        <p:spPr>
          <a:xfrm>
            <a:off x="971358" y="2210494"/>
            <a:ext cx="754380" cy="150529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dirty="0">
                <a:solidFill>
                  <a:prstClr val="white"/>
                </a:solidFill>
                <a:latin typeface="Arial"/>
                <a:cs typeface="Arial"/>
              </a:rPr>
              <a:t>MMC Hub</a:t>
            </a:r>
          </a:p>
        </p:txBody>
      </p:sp>
      <p:sp>
        <p:nvSpPr>
          <p:cNvPr id="17" name="Rechthoek: afgeronde hoeken 1">
            <a:extLst>
              <a:ext uri="{FF2B5EF4-FFF2-40B4-BE49-F238E27FC236}">
                <a16:creationId xmlns:a16="http://schemas.microsoft.com/office/drawing/2014/main" id="{ADE972AB-8587-4CDC-95BE-753784707AA2}"/>
              </a:ext>
            </a:extLst>
          </p:cNvPr>
          <p:cNvSpPr/>
          <p:nvPr/>
        </p:nvSpPr>
        <p:spPr>
          <a:xfrm>
            <a:off x="1811866" y="2255160"/>
            <a:ext cx="4935923" cy="1464068"/>
          </a:xfrm>
          <a:prstGeom prst="roundRect">
            <a:avLst/>
          </a:prstGeom>
          <a:solidFill>
            <a:srgbClr val="92D050"/>
          </a:solidFill>
          <a:ln w="12700" cap="flat" cmpd="sng" algn="ctr">
            <a:solidFill>
              <a:sysClr val="windowText" lastClr="000000"/>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8" name="Pijl: punthaak 22">
            <a:extLst>
              <a:ext uri="{FF2B5EF4-FFF2-40B4-BE49-F238E27FC236}">
                <a16:creationId xmlns:a16="http://schemas.microsoft.com/office/drawing/2014/main" id="{97340370-696C-4A02-9CFA-981460560ABF}"/>
              </a:ext>
            </a:extLst>
          </p:cNvPr>
          <p:cNvSpPr/>
          <p:nvPr/>
        </p:nvSpPr>
        <p:spPr>
          <a:xfrm>
            <a:off x="1919731" y="2293168"/>
            <a:ext cx="1107415" cy="499908"/>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en-GB" sz="675" b="1">
                <a:solidFill>
                  <a:prstClr val="white"/>
                </a:solidFill>
                <a:latin typeface="Arial" panose="020B0604020202020204" pitchFamily="34" charset="0"/>
                <a:cs typeface="Arial" panose="020B0604020202020204" pitchFamily="34" charset="0"/>
              </a:rPr>
              <a:t>WSDL</a:t>
            </a:r>
          </a:p>
        </p:txBody>
      </p:sp>
      <p:sp>
        <p:nvSpPr>
          <p:cNvPr id="19" name="Pijl: punthaak 18">
            <a:extLst>
              <a:ext uri="{FF2B5EF4-FFF2-40B4-BE49-F238E27FC236}">
                <a16:creationId xmlns:a16="http://schemas.microsoft.com/office/drawing/2014/main" id="{341B4AD3-F6A1-47D1-A509-006E515328F3}"/>
              </a:ext>
            </a:extLst>
          </p:cNvPr>
          <p:cNvSpPr/>
          <p:nvPr/>
        </p:nvSpPr>
        <p:spPr>
          <a:xfrm>
            <a:off x="2760734" y="2963141"/>
            <a:ext cx="1076044" cy="511579"/>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dirty="0">
                <a:solidFill>
                  <a:prstClr val="white"/>
                </a:solidFill>
                <a:latin typeface="Arial" panose="020B0604020202020204" pitchFamily="34" charset="0"/>
                <a:cs typeface="Arial" panose="020B0604020202020204" pitchFamily="34" charset="0"/>
              </a:rPr>
              <a:t>Load requirements</a:t>
            </a:r>
          </a:p>
        </p:txBody>
      </p:sp>
      <p:sp>
        <p:nvSpPr>
          <p:cNvPr id="22" name="Pijl: punthaak 18">
            <a:extLst>
              <a:ext uri="{FF2B5EF4-FFF2-40B4-BE49-F238E27FC236}">
                <a16:creationId xmlns:a16="http://schemas.microsoft.com/office/drawing/2014/main" id="{341B4AD3-F6A1-47D1-A509-006E515328F3}"/>
              </a:ext>
            </a:extLst>
          </p:cNvPr>
          <p:cNvSpPr/>
          <p:nvPr/>
        </p:nvSpPr>
        <p:spPr>
          <a:xfrm>
            <a:off x="3903280" y="2963141"/>
            <a:ext cx="1800843" cy="511579"/>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en-GB" sz="600" b="1">
                <a:solidFill>
                  <a:prstClr val="white"/>
                </a:solidFill>
                <a:latin typeface="Arial" panose="020B0604020202020204" pitchFamily="34" charset="0"/>
                <a:cs typeface="Arial" panose="020B0604020202020204" pitchFamily="34" charset="0"/>
              </a:rPr>
              <a:t>Performance improvement</a:t>
            </a:r>
          </a:p>
        </p:txBody>
      </p:sp>
      <p:sp>
        <p:nvSpPr>
          <p:cNvPr id="20" name="Titel 1">
            <a:extLst>
              <a:ext uri="{FF2B5EF4-FFF2-40B4-BE49-F238E27FC236}">
                <a16:creationId xmlns:a16="http://schemas.microsoft.com/office/drawing/2014/main" id="{E264E496-7A56-844D-91E1-A04DDEBA910F}"/>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Current status programme TenneT</a:t>
            </a:r>
          </a:p>
        </p:txBody>
      </p:sp>
    </p:spTree>
    <p:extLst>
      <p:ext uri="{BB962C8B-B14F-4D97-AF65-F5344CB8AC3E}">
        <p14:creationId xmlns:p14="http://schemas.microsoft.com/office/powerpoint/2010/main" val="671726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17</a:t>
            </a:fld>
            <a:endParaRPr lang="nl-NL"/>
          </a:p>
        </p:txBody>
      </p:sp>
      <p:sp>
        <p:nvSpPr>
          <p:cNvPr id="5" name="Rechthoek: afgeronde hoeken 20">
            <a:extLst>
              <a:ext uri="{FF2B5EF4-FFF2-40B4-BE49-F238E27FC236}">
                <a16:creationId xmlns:a16="http://schemas.microsoft.com/office/drawing/2014/main" id="{3E980A5B-9740-442A-A5D9-5D322EB104AB}"/>
              </a:ext>
            </a:extLst>
          </p:cNvPr>
          <p:cNvSpPr/>
          <p:nvPr/>
        </p:nvSpPr>
        <p:spPr>
          <a:xfrm>
            <a:off x="908954" y="1940358"/>
            <a:ext cx="9789525" cy="20574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sp>
        <p:nvSpPr>
          <p:cNvPr id="8" name="Rectangle 45">
            <a:extLst>
              <a:ext uri="{FF2B5EF4-FFF2-40B4-BE49-F238E27FC236}">
                <a16:creationId xmlns:a16="http://schemas.microsoft.com/office/drawing/2014/main" id="{505249A4-4750-497B-831F-BCC39DAA0F9A}"/>
              </a:ext>
            </a:extLst>
          </p:cNvPr>
          <p:cNvSpPr/>
          <p:nvPr/>
        </p:nvSpPr>
        <p:spPr>
          <a:xfrm>
            <a:off x="2199586"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‘21</a:t>
            </a:r>
          </a:p>
        </p:txBody>
      </p:sp>
      <p:sp>
        <p:nvSpPr>
          <p:cNvPr id="9" name="Rectangle 46">
            <a:extLst>
              <a:ext uri="{FF2B5EF4-FFF2-40B4-BE49-F238E27FC236}">
                <a16:creationId xmlns:a16="http://schemas.microsoft.com/office/drawing/2014/main" id="{2342168A-9D06-4A62-8DBA-1D1F9975781D}"/>
              </a:ext>
            </a:extLst>
          </p:cNvPr>
          <p:cNvSpPr/>
          <p:nvPr/>
        </p:nvSpPr>
        <p:spPr>
          <a:xfrm>
            <a:off x="3075720"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‘21</a:t>
            </a:r>
          </a:p>
        </p:txBody>
      </p:sp>
      <p:sp>
        <p:nvSpPr>
          <p:cNvPr id="10" name="Rectangle 47">
            <a:extLst>
              <a:ext uri="{FF2B5EF4-FFF2-40B4-BE49-F238E27FC236}">
                <a16:creationId xmlns:a16="http://schemas.microsoft.com/office/drawing/2014/main" id="{E4E856E7-3A26-41D7-B2CF-E0CBA6676824}"/>
              </a:ext>
            </a:extLst>
          </p:cNvPr>
          <p:cNvSpPr/>
          <p:nvPr/>
        </p:nvSpPr>
        <p:spPr>
          <a:xfrm>
            <a:off x="3951855"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Q3 '21</a:t>
            </a:r>
          </a:p>
        </p:txBody>
      </p:sp>
      <p:sp>
        <p:nvSpPr>
          <p:cNvPr id="11" name="Rectangle 48">
            <a:extLst>
              <a:ext uri="{FF2B5EF4-FFF2-40B4-BE49-F238E27FC236}">
                <a16:creationId xmlns:a16="http://schemas.microsoft.com/office/drawing/2014/main" id="{F0B43C0E-AF94-4E80-BC8E-F266DA98CB05}"/>
              </a:ext>
            </a:extLst>
          </p:cNvPr>
          <p:cNvSpPr/>
          <p:nvPr/>
        </p:nvSpPr>
        <p:spPr>
          <a:xfrm>
            <a:off x="4827989"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Q4 '21</a:t>
            </a:r>
          </a:p>
        </p:txBody>
      </p:sp>
      <p:sp>
        <p:nvSpPr>
          <p:cNvPr id="12" name="Rectangle 49">
            <a:extLst>
              <a:ext uri="{FF2B5EF4-FFF2-40B4-BE49-F238E27FC236}">
                <a16:creationId xmlns:a16="http://schemas.microsoft.com/office/drawing/2014/main" id="{BCF9B5A1-4EFE-4255-A592-44C758225336}"/>
              </a:ext>
            </a:extLst>
          </p:cNvPr>
          <p:cNvSpPr/>
          <p:nvPr/>
        </p:nvSpPr>
        <p:spPr>
          <a:xfrm>
            <a:off x="5704123"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Q1 ‘22</a:t>
            </a:r>
          </a:p>
        </p:txBody>
      </p:sp>
      <p:sp>
        <p:nvSpPr>
          <p:cNvPr id="13" name="Rectangle 50">
            <a:extLst>
              <a:ext uri="{FF2B5EF4-FFF2-40B4-BE49-F238E27FC236}">
                <a16:creationId xmlns:a16="http://schemas.microsoft.com/office/drawing/2014/main" id="{83EB4955-BCA2-4E32-9E4C-44992A9B4ACB}"/>
              </a:ext>
            </a:extLst>
          </p:cNvPr>
          <p:cNvSpPr/>
          <p:nvPr/>
        </p:nvSpPr>
        <p:spPr>
          <a:xfrm>
            <a:off x="6580257"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Q2 ‘22</a:t>
            </a:r>
          </a:p>
        </p:txBody>
      </p:sp>
      <p:sp>
        <p:nvSpPr>
          <p:cNvPr id="14" name="Rectangle 73">
            <a:extLst>
              <a:ext uri="{FF2B5EF4-FFF2-40B4-BE49-F238E27FC236}">
                <a16:creationId xmlns:a16="http://schemas.microsoft.com/office/drawing/2014/main" id="{7911E8FE-F609-412B-908D-8241A4414163}"/>
              </a:ext>
            </a:extLst>
          </p:cNvPr>
          <p:cNvSpPr/>
          <p:nvPr/>
        </p:nvSpPr>
        <p:spPr>
          <a:xfrm>
            <a:off x="971358" y="1944988"/>
            <a:ext cx="754380" cy="1976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nl-NL" sz="750" b="1" dirty="0" err="1">
                <a:solidFill>
                  <a:prstClr val="white"/>
                </a:solidFill>
                <a:latin typeface="Arial"/>
                <a:cs typeface="Arial"/>
              </a:rPr>
              <a:t>Quarter</a:t>
            </a:r>
            <a:endParaRPr lang="nl-NL" sz="750" b="1" dirty="0">
              <a:solidFill>
                <a:prstClr val="white"/>
              </a:solidFill>
              <a:latin typeface="Arial"/>
              <a:cs typeface="Arial"/>
            </a:endParaRPr>
          </a:p>
        </p:txBody>
      </p:sp>
      <p:sp>
        <p:nvSpPr>
          <p:cNvPr id="15" name="Rechthoek: afgeronde hoeken 14">
            <a:extLst>
              <a:ext uri="{FF2B5EF4-FFF2-40B4-BE49-F238E27FC236}">
                <a16:creationId xmlns:a16="http://schemas.microsoft.com/office/drawing/2014/main" id="{9625D230-E53D-440A-9B53-C0EF51651D5C}"/>
              </a:ext>
            </a:extLst>
          </p:cNvPr>
          <p:cNvSpPr/>
          <p:nvPr/>
        </p:nvSpPr>
        <p:spPr>
          <a:xfrm>
            <a:off x="908955" y="2210495"/>
            <a:ext cx="9789524" cy="2303316"/>
          </a:xfrm>
          <a:prstGeom prst="roundRect">
            <a:avLst>
              <a:gd name="adj" fmla="val 8081"/>
            </a:avLst>
          </a:prstGeom>
          <a:solidFill>
            <a:schemeClr val="accent3">
              <a:lumMod val="20000"/>
              <a:lumOff val="80000"/>
            </a:schemeClr>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6" name="Rectangle 118">
            <a:extLst>
              <a:ext uri="{FF2B5EF4-FFF2-40B4-BE49-F238E27FC236}">
                <a16:creationId xmlns:a16="http://schemas.microsoft.com/office/drawing/2014/main" id="{4F56D0CE-DD0A-4E8B-B3D3-30411283D90F}"/>
              </a:ext>
            </a:extLst>
          </p:cNvPr>
          <p:cNvSpPr/>
          <p:nvPr/>
        </p:nvSpPr>
        <p:spPr>
          <a:xfrm>
            <a:off x="971358" y="2210494"/>
            <a:ext cx="754380" cy="223681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nl-NL" sz="750" b="1" dirty="0">
                <a:solidFill>
                  <a:prstClr val="white"/>
                </a:solidFill>
                <a:latin typeface="Arial"/>
                <a:cs typeface="Arial"/>
              </a:rPr>
              <a:t>Tests </a:t>
            </a:r>
            <a:r>
              <a:rPr lang="nl-NL" sz="750" b="1" dirty="0" err="1">
                <a:solidFill>
                  <a:prstClr val="white"/>
                </a:solidFill>
                <a:latin typeface="Arial"/>
                <a:cs typeface="Arial"/>
              </a:rPr>
              <a:t>marktparties</a:t>
            </a:r>
            <a:endParaRPr lang="nl-NL" sz="750" b="1" dirty="0">
              <a:solidFill>
                <a:prstClr val="white"/>
              </a:solidFill>
              <a:latin typeface="Arial"/>
              <a:cs typeface="Arial"/>
            </a:endParaRPr>
          </a:p>
        </p:txBody>
      </p:sp>
      <p:sp>
        <p:nvSpPr>
          <p:cNvPr id="17" name="Rechthoek: afgeronde hoeken 1">
            <a:extLst>
              <a:ext uri="{FF2B5EF4-FFF2-40B4-BE49-F238E27FC236}">
                <a16:creationId xmlns:a16="http://schemas.microsoft.com/office/drawing/2014/main" id="{ADE972AB-8587-4CDC-95BE-753784707AA2}"/>
              </a:ext>
            </a:extLst>
          </p:cNvPr>
          <p:cNvSpPr/>
          <p:nvPr/>
        </p:nvSpPr>
        <p:spPr>
          <a:xfrm>
            <a:off x="1811866" y="2251720"/>
            <a:ext cx="8886613" cy="2195589"/>
          </a:xfrm>
          <a:prstGeom prst="roundRect">
            <a:avLst/>
          </a:prstGeom>
          <a:solidFill>
            <a:srgbClr val="92D050"/>
          </a:solidFill>
          <a:ln w="12700" cap="flat" cmpd="sng" algn="ctr">
            <a:solidFill>
              <a:sysClr val="windowText" lastClr="000000"/>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8" name="Pijl: punthaak 22">
            <a:extLst>
              <a:ext uri="{FF2B5EF4-FFF2-40B4-BE49-F238E27FC236}">
                <a16:creationId xmlns:a16="http://schemas.microsoft.com/office/drawing/2014/main" id="{97340370-696C-4A02-9CFA-981460560ABF}"/>
              </a:ext>
            </a:extLst>
          </p:cNvPr>
          <p:cNvSpPr/>
          <p:nvPr/>
        </p:nvSpPr>
        <p:spPr>
          <a:xfrm>
            <a:off x="1919731" y="2293168"/>
            <a:ext cx="1983547" cy="219456"/>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nl-NL" sz="675" b="1" kern="0" dirty="0" err="1">
                <a:solidFill>
                  <a:prstClr val="white"/>
                </a:solidFill>
                <a:latin typeface="Arial" panose="020B0604020202020204" pitchFamily="34" charset="0"/>
                <a:cs typeface="Arial" panose="020B0604020202020204" pitchFamily="34" charset="0"/>
              </a:rPr>
              <a:t>Configure</a:t>
            </a:r>
            <a:r>
              <a:rPr lang="nl-NL" sz="675" b="1" kern="0" dirty="0">
                <a:solidFill>
                  <a:prstClr val="white"/>
                </a:solidFill>
                <a:latin typeface="Arial" panose="020B0604020202020204" pitchFamily="34" charset="0"/>
                <a:cs typeface="Arial" panose="020B0604020202020204" pitchFamily="34" charset="0"/>
              </a:rPr>
              <a:t> WSDL (TQF)</a:t>
            </a:r>
          </a:p>
        </p:txBody>
      </p:sp>
      <p:sp>
        <p:nvSpPr>
          <p:cNvPr id="19" name="Pijl: punthaak 18">
            <a:extLst>
              <a:ext uri="{FF2B5EF4-FFF2-40B4-BE49-F238E27FC236}">
                <a16:creationId xmlns:a16="http://schemas.microsoft.com/office/drawing/2014/main" id="{341B4AD3-F6A1-47D1-A509-006E515328F3}"/>
              </a:ext>
            </a:extLst>
          </p:cNvPr>
          <p:cNvSpPr/>
          <p:nvPr/>
        </p:nvSpPr>
        <p:spPr>
          <a:xfrm>
            <a:off x="3854705" y="2541536"/>
            <a:ext cx="6843774" cy="225587"/>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nl-NL" sz="600" b="1" kern="0" dirty="0" err="1">
                <a:solidFill>
                  <a:prstClr val="white"/>
                </a:solidFill>
                <a:latin typeface="Arial" panose="020B0604020202020204" pitchFamily="34" charset="0"/>
                <a:cs typeface="Arial" panose="020B0604020202020204" pitchFamily="34" charset="0"/>
              </a:rPr>
              <a:t>Connection&amp;Syntax</a:t>
            </a:r>
            <a:r>
              <a:rPr lang="nl-NL" sz="600" b="1" kern="0" dirty="0">
                <a:solidFill>
                  <a:prstClr val="white"/>
                </a:solidFill>
                <a:latin typeface="Arial" panose="020B0604020202020204" pitchFamily="34" charset="0"/>
                <a:cs typeface="Arial" panose="020B0604020202020204" pitchFamily="34" charset="0"/>
              </a:rPr>
              <a:t> test  </a:t>
            </a:r>
            <a:r>
              <a:rPr lang="nl-NL" sz="600" b="1" kern="0" dirty="0" err="1">
                <a:solidFill>
                  <a:prstClr val="white"/>
                </a:solidFill>
                <a:latin typeface="Arial" panose="020B0604020202020204" pitchFamily="34" charset="0"/>
                <a:cs typeface="Arial" panose="020B0604020202020204" pitchFamily="34" charset="0"/>
              </a:rPr>
              <a:t>marktet</a:t>
            </a:r>
            <a:r>
              <a:rPr lang="nl-NL" sz="600" b="1" kern="0" dirty="0">
                <a:solidFill>
                  <a:prstClr val="white"/>
                </a:solidFill>
                <a:latin typeface="Arial" panose="020B0604020202020204" pitchFamily="34" charset="0"/>
                <a:cs typeface="Arial" panose="020B0604020202020204" pitchFamily="34" charset="0"/>
              </a:rPr>
              <a:t> (TQF)</a:t>
            </a:r>
          </a:p>
        </p:txBody>
      </p:sp>
      <p:sp>
        <p:nvSpPr>
          <p:cNvPr id="22" name="Pijl: punthaak 18">
            <a:extLst>
              <a:ext uri="{FF2B5EF4-FFF2-40B4-BE49-F238E27FC236}">
                <a16:creationId xmlns:a16="http://schemas.microsoft.com/office/drawing/2014/main" id="{341B4AD3-F6A1-47D1-A509-006E515328F3}"/>
              </a:ext>
            </a:extLst>
          </p:cNvPr>
          <p:cNvSpPr/>
          <p:nvPr/>
        </p:nvSpPr>
        <p:spPr>
          <a:xfrm>
            <a:off x="4906385" y="3077676"/>
            <a:ext cx="5821916" cy="225587"/>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nl-NL" sz="600" b="1" kern="0" dirty="0" err="1">
                <a:solidFill>
                  <a:prstClr val="white"/>
                </a:solidFill>
                <a:latin typeface="Arial" panose="020B0604020202020204" pitchFamily="34" charset="0"/>
                <a:cs typeface="Arial" panose="020B0604020202020204" pitchFamily="34" charset="0"/>
              </a:rPr>
              <a:t>Qualifation</a:t>
            </a:r>
            <a:r>
              <a:rPr lang="nl-NL" sz="600" b="1" kern="0" dirty="0">
                <a:solidFill>
                  <a:prstClr val="white"/>
                </a:solidFill>
                <a:latin typeface="Arial" panose="020B0604020202020204" pitchFamily="34" charset="0"/>
                <a:cs typeface="Arial" panose="020B0604020202020204" pitchFamily="34" charset="0"/>
              </a:rPr>
              <a:t> testen market (TQF)</a:t>
            </a:r>
          </a:p>
        </p:txBody>
      </p:sp>
      <p:sp>
        <p:nvSpPr>
          <p:cNvPr id="20" name="Pijl: punthaak 22">
            <a:extLst>
              <a:ext uri="{FF2B5EF4-FFF2-40B4-BE49-F238E27FC236}">
                <a16:creationId xmlns:a16="http://schemas.microsoft.com/office/drawing/2014/main" id="{97340370-696C-4A02-9CFA-981460560ABF}"/>
              </a:ext>
            </a:extLst>
          </p:cNvPr>
          <p:cNvSpPr/>
          <p:nvPr/>
        </p:nvSpPr>
        <p:spPr>
          <a:xfrm>
            <a:off x="3075720" y="2821864"/>
            <a:ext cx="1800843" cy="219456"/>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nl-NL" sz="675" b="1" kern="0" dirty="0" err="1">
                <a:solidFill>
                  <a:prstClr val="white"/>
                </a:solidFill>
                <a:latin typeface="Arial" panose="020B0604020202020204" pitchFamily="34" charset="0"/>
                <a:cs typeface="Arial" panose="020B0604020202020204" pitchFamily="34" charset="0"/>
              </a:rPr>
              <a:t>Build</a:t>
            </a:r>
            <a:r>
              <a:rPr lang="nl-NL" sz="675" b="1" kern="0" dirty="0">
                <a:solidFill>
                  <a:prstClr val="white"/>
                </a:solidFill>
                <a:latin typeface="Arial" panose="020B0604020202020204" pitchFamily="34" charset="0"/>
                <a:cs typeface="Arial" panose="020B0604020202020204" pitchFamily="34" charset="0"/>
              </a:rPr>
              <a:t> Semantische </a:t>
            </a:r>
            <a:r>
              <a:rPr lang="nl-NL" sz="675" b="1" kern="0" dirty="0" err="1">
                <a:solidFill>
                  <a:prstClr val="white"/>
                </a:solidFill>
                <a:latin typeface="Arial" panose="020B0604020202020204" pitchFamily="34" charset="0"/>
                <a:cs typeface="Arial" panose="020B0604020202020204" pitchFamily="34" charset="0"/>
              </a:rPr>
              <a:t>validations</a:t>
            </a:r>
            <a:r>
              <a:rPr lang="nl-NL" sz="675" b="1" kern="0" dirty="0">
                <a:solidFill>
                  <a:prstClr val="white"/>
                </a:solidFill>
                <a:latin typeface="Arial" panose="020B0604020202020204" pitchFamily="34" charset="0"/>
                <a:cs typeface="Arial" panose="020B0604020202020204" pitchFamily="34" charset="0"/>
              </a:rPr>
              <a:t> (TQF)</a:t>
            </a:r>
          </a:p>
        </p:txBody>
      </p:sp>
      <p:sp>
        <p:nvSpPr>
          <p:cNvPr id="21" name="Pijl: punthaak 22">
            <a:extLst>
              <a:ext uri="{FF2B5EF4-FFF2-40B4-BE49-F238E27FC236}">
                <a16:creationId xmlns:a16="http://schemas.microsoft.com/office/drawing/2014/main" id="{97340370-696C-4A02-9CFA-981460560ABF}"/>
              </a:ext>
            </a:extLst>
          </p:cNvPr>
          <p:cNvSpPr/>
          <p:nvPr/>
        </p:nvSpPr>
        <p:spPr>
          <a:xfrm>
            <a:off x="3891137" y="3357626"/>
            <a:ext cx="1800843" cy="219456"/>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nl-NL" sz="675" b="1" kern="0" dirty="0" err="1">
                <a:solidFill>
                  <a:prstClr val="white"/>
                </a:solidFill>
                <a:latin typeface="Arial" panose="020B0604020202020204" pitchFamily="34" charset="0"/>
                <a:cs typeface="Arial" panose="020B0604020202020204" pitchFamily="34" charset="0"/>
              </a:rPr>
              <a:t>Build</a:t>
            </a:r>
            <a:r>
              <a:rPr lang="nl-NL" sz="675" b="1" kern="0" dirty="0">
                <a:solidFill>
                  <a:prstClr val="white"/>
                </a:solidFill>
                <a:latin typeface="Arial" panose="020B0604020202020204" pitchFamily="34" charset="0"/>
                <a:cs typeface="Arial" panose="020B0604020202020204" pitchFamily="34" charset="0"/>
              </a:rPr>
              <a:t> LNB backend in </a:t>
            </a:r>
            <a:r>
              <a:rPr lang="nl-NL" sz="675" b="1" kern="0" dirty="0" err="1">
                <a:solidFill>
                  <a:prstClr val="white"/>
                </a:solidFill>
                <a:latin typeface="Arial" panose="020B0604020202020204" pitchFamily="34" charset="0"/>
                <a:cs typeface="Arial" panose="020B0604020202020204" pitchFamily="34" charset="0"/>
              </a:rPr>
              <a:t>enviroment</a:t>
            </a:r>
            <a:r>
              <a:rPr lang="nl-NL" sz="675" b="1" kern="0" dirty="0">
                <a:solidFill>
                  <a:prstClr val="white"/>
                </a:solidFill>
                <a:latin typeface="Arial" panose="020B0604020202020204" pitchFamily="34" charset="0"/>
                <a:cs typeface="Arial" panose="020B0604020202020204" pitchFamily="34" charset="0"/>
              </a:rPr>
              <a:t> </a:t>
            </a:r>
            <a:r>
              <a:rPr lang="nl-NL" sz="675" b="1" kern="0" dirty="0" err="1">
                <a:solidFill>
                  <a:prstClr val="white"/>
                </a:solidFill>
                <a:latin typeface="Arial" panose="020B0604020202020204" pitchFamily="34" charset="0"/>
                <a:cs typeface="Arial" panose="020B0604020202020204" pitchFamily="34" charset="0"/>
              </a:rPr>
              <a:t>for</a:t>
            </a:r>
            <a:r>
              <a:rPr lang="nl-NL" sz="675" b="1" kern="0" dirty="0">
                <a:solidFill>
                  <a:prstClr val="white"/>
                </a:solidFill>
                <a:latin typeface="Arial" panose="020B0604020202020204" pitchFamily="34" charset="0"/>
                <a:cs typeface="Arial" panose="020B0604020202020204" pitchFamily="34" charset="0"/>
              </a:rPr>
              <a:t>  NEDU GAT</a:t>
            </a:r>
          </a:p>
        </p:txBody>
      </p:sp>
      <p:sp>
        <p:nvSpPr>
          <p:cNvPr id="23" name="Pijl: punthaak 18">
            <a:extLst>
              <a:ext uri="{FF2B5EF4-FFF2-40B4-BE49-F238E27FC236}">
                <a16:creationId xmlns:a16="http://schemas.microsoft.com/office/drawing/2014/main" id="{341B4AD3-F6A1-47D1-A509-006E515328F3}"/>
              </a:ext>
            </a:extLst>
          </p:cNvPr>
          <p:cNvSpPr/>
          <p:nvPr/>
        </p:nvSpPr>
        <p:spPr>
          <a:xfrm>
            <a:off x="5643142" y="3577082"/>
            <a:ext cx="474762" cy="225587"/>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685783">
              <a:defRPr/>
            </a:pPr>
            <a:r>
              <a:rPr lang="nl-NL" sz="600" b="1" kern="0" dirty="0">
                <a:solidFill>
                  <a:prstClr val="white"/>
                </a:solidFill>
                <a:latin typeface="Arial" panose="020B0604020202020204" pitchFamily="34" charset="0"/>
                <a:cs typeface="Arial" panose="020B0604020202020204" pitchFamily="34" charset="0"/>
              </a:rPr>
              <a:t>GAT</a:t>
            </a:r>
          </a:p>
        </p:txBody>
      </p:sp>
      <p:sp>
        <p:nvSpPr>
          <p:cNvPr id="24" name="Pijl: punthaak 22">
            <a:extLst>
              <a:ext uri="{FF2B5EF4-FFF2-40B4-BE49-F238E27FC236}">
                <a16:creationId xmlns:a16="http://schemas.microsoft.com/office/drawing/2014/main" id="{97340370-696C-4A02-9CFA-981460560ABF}"/>
              </a:ext>
            </a:extLst>
          </p:cNvPr>
          <p:cNvSpPr/>
          <p:nvPr/>
        </p:nvSpPr>
        <p:spPr>
          <a:xfrm>
            <a:off x="3903280" y="3936217"/>
            <a:ext cx="3528824" cy="219456"/>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nl-NL" sz="675" b="1" kern="0" dirty="0" err="1">
                <a:solidFill>
                  <a:prstClr val="white"/>
                </a:solidFill>
                <a:latin typeface="Arial" panose="020B0604020202020204" pitchFamily="34" charset="0"/>
                <a:cs typeface="Arial" panose="020B0604020202020204" pitchFamily="34" charset="0"/>
              </a:rPr>
              <a:t>Enrich</a:t>
            </a:r>
            <a:r>
              <a:rPr lang="nl-NL" sz="675" b="1" kern="0" dirty="0">
                <a:solidFill>
                  <a:prstClr val="white"/>
                </a:solidFill>
                <a:latin typeface="Arial" panose="020B0604020202020204" pitchFamily="34" charset="0"/>
                <a:cs typeface="Arial" panose="020B0604020202020204" pitchFamily="34" charset="0"/>
              </a:rPr>
              <a:t> test </a:t>
            </a:r>
            <a:r>
              <a:rPr lang="nl-NL" sz="675" b="1" kern="0" dirty="0" err="1">
                <a:solidFill>
                  <a:prstClr val="white"/>
                </a:solidFill>
                <a:latin typeface="Arial" panose="020B0604020202020204" pitchFamily="34" charset="0"/>
                <a:cs typeface="Arial" panose="020B0604020202020204" pitchFamily="34" charset="0"/>
              </a:rPr>
              <a:t>possibilities</a:t>
            </a:r>
            <a:r>
              <a:rPr lang="nl-NL" sz="675" b="1" kern="0" dirty="0">
                <a:solidFill>
                  <a:prstClr val="white"/>
                </a:solidFill>
                <a:latin typeface="Arial" panose="020B0604020202020204" pitchFamily="34" charset="0"/>
                <a:cs typeface="Arial" panose="020B0604020202020204" pitchFamily="34" charset="0"/>
              </a:rPr>
              <a:t> TQF</a:t>
            </a:r>
          </a:p>
        </p:txBody>
      </p:sp>
      <p:sp>
        <p:nvSpPr>
          <p:cNvPr id="26" name="TextBox 126">
            <a:extLst>
              <a:ext uri="{FF2B5EF4-FFF2-40B4-BE49-F238E27FC236}">
                <a16:creationId xmlns:a16="http://schemas.microsoft.com/office/drawing/2014/main" id="{B1FCCBAA-9C0D-44FE-A397-30F1322702BF}"/>
              </a:ext>
            </a:extLst>
          </p:cNvPr>
          <p:cNvSpPr txBox="1"/>
          <p:nvPr/>
        </p:nvSpPr>
        <p:spPr>
          <a:xfrm>
            <a:off x="3553420" y="4598627"/>
            <a:ext cx="602570"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 </a:t>
            </a:r>
          </a:p>
          <a:p>
            <a:pPr algn="ctr" defTabSz="685783">
              <a:defRPr/>
            </a:pPr>
            <a:r>
              <a:rPr lang="en-GB" sz="600">
                <a:solidFill>
                  <a:prstClr val="black"/>
                </a:solidFill>
                <a:cs typeface="Calibri"/>
              </a:rPr>
              <a:t>1 Jul ’21</a:t>
            </a:r>
          </a:p>
        </p:txBody>
      </p:sp>
      <p:sp>
        <p:nvSpPr>
          <p:cNvPr id="27" name="Isosceles Triangle 125">
            <a:extLst>
              <a:ext uri="{FF2B5EF4-FFF2-40B4-BE49-F238E27FC236}">
                <a16:creationId xmlns:a16="http://schemas.microsoft.com/office/drawing/2014/main" id="{A2CA45EB-A3F2-4B90-8C92-72B5DC549038}"/>
              </a:ext>
            </a:extLst>
          </p:cNvPr>
          <p:cNvSpPr/>
          <p:nvPr/>
        </p:nvSpPr>
        <p:spPr>
          <a:xfrm>
            <a:off x="3787729" y="4531293"/>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28" name="TextBox 126">
            <a:extLst>
              <a:ext uri="{FF2B5EF4-FFF2-40B4-BE49-F238E27FC236}">
                <a16:creationId xmlns:a16="http://schemas.microsoft.com/office/drawing/2014/main" id="{B1FCCBAA-9C0D-44FE-A397-30F1322702BF}"/>
              </a:ext>
            </a:extLst>
          </p:cNvPr>
          <p:cNvSpPr txBox="1"/>
          <p:nvPr/>
        </p:nvSpPr>
        <p:spPr>
          <a:xfrm>
            <a:off x="4672076" y="4599873"/>
            <a:ext cx="602570"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 </a:t>
            </a:r>
          </a:p>
          <a:p>
            <a:pPr algn="ctr" defTabSz="685783">
              <a:defRPr/>
            </a:pPr>
            <a:r>
              <a:rPr lang="en-GB" sz="600">
                <a:solidFill>
                  <a:prstClr val="black"/>
                </a:solidFill>
                <a:cs typeface="Calibri"/>
              </a:rPr>
              <a:t>1 Oct ’21</a:t>
            </a:r>
          </a:p>
        </p:txBody>
      </p:sp>
      <p:sp>
        <p:nvSpPr>
          <p:cNvPr id="29" name="Isosceles Triangle 125">
            <a:extLst>
              <a:ext uri="{FF2B5EF4-FFF2-40B4-BE49-F238E27FC236}">
                <a16:creationId xmlns:a16="http://schemas.microsoft.com/office/drawing/2014/main" id="{A2CA45EB-A3F2-4B90-8C92-72B5DC549038}"/>
              </a:ext>
            </a:extLst>
          </p:cNvPr>
          <p:cNvSpPr/>
          <p:nvPr/>
        </p:nvSpPr>
        <p:spPr>
          <a:xfrm>
            <a:off x="4906385" y="4532539"/>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30" name="TextBox 126">
            <a:extLst>
              <a:ext uri="{FF2B5EF4-FFF2-40B4-BE49-F238E27FC236}">
                <a16:creationId xmlns:a16="http://schemas.microsoft.com/office/drawing/2014/main" id="{B1FCCBAA-9C0D-44FE-A397-30F1322702BF}"/>
              </a:ext>
            </a:extLst>
          </p:cNvPr>
          <p:cNvSpPr txBox="1"/>
          <p:nvPr/>
        </p:nvSpPr>
        <p:spPr>
          <a:xfrm>
            <a:off x="5402838" y="4592271"/>
            <a:ext cx="602570" cy="253916"/>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 </a:t>
            </a:r>
          </a:p>
          <a:p>
            <a:pPr algn="ctr" defTabSz="685783">
              <a:defRPr/>
            </a:pPr>
            <a:r>
              <a:rPr lang="en-GB" sz="600">
                <a:solidFill>
                  <a:prstClr val="black"/>
                </a:solidFill>
                <a:cs typeface="Calibri"/>
              </a:rPr>
              <a:t>3 Jan ’22</a:t>
            </a:r>
          </a:p>
        </p:txBody>
      </p:sp>
      <p:sp>
        <p:nvSpPr>
          <p:cNvPr id="31" name="Isosceles Triangle 125">
            <a:extLst>
              <a:ext uri="{FF2B5EF4-FFF2-40B4-BE49-F238E27FC236}">
                <a16:creationId xmlns:a16="http://schemas.microsoft.com/office/drawing/2014/main" id="{A2CA45EB-A3F2-4B90-8C92-72B5DC549038}"/>
              </a:ext>
            </a:extLst>
          </p:cNvPr>
          <p:cNvSpPr/>
          <p:nvPr/>
        </p:nvSpPr>
        <p:spPr>
          <a:xfrm>
            <a:off x="5637147" y="4524937"/>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32" name="Titel 1">
            <a:extLst>
              <a:ext uri="{FF2B5EF4-FFF2-40B4-BE49-F238E27FC236}">
                <a16:creationId xmlns:a16="http://schemas.microsoft.com/office/drawing/2014/main" id="{4048B8F2-E2BB-804B-A2D5-E93FDB995894}"/>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Current status programme TenneT</a:t>
            </a:r>
          </a:p>
        </p:txBody>
      </p:sp>
      <p:sp>
        <p:nvSpPr>
          <p:cNvPr id="33" name="Pijl: punthaak 18">
            <a:extLst>
              <a:ext uri="{FF2B5EF4-FFF2-40B4-BE49-F238E27FC236}">
                <a16:creationId xmlns:a16="http://schemas.microsoft.com/office/drawing/2014/main" id="{341B4AD3-F6A1-47D1-A509-006E515328F3}"/>
              </a:ext>
            </a:extLst>
          </p:cNvPr>
          <p:cNvSpPr/>
          <p:nvPr/>
        </p:nvSpPr>
        <p:spPr>
          <a:xfrm>
            <a:off x="4906385" y="3077676"/>
            <a:ext cx="626907" cy="225587"/>
          </a:xfrm>
          <a:prstGeom prst="chevron">
            <a:avLst/>
          </a:prstGeom>
          <a:solidFill>
            <a:srgbClr val="FFC000"/>
          </a:solidFill>
          <a:ln w="12700" cap="flat" cmpd="sng" algn="ctr">
            <a:noFill/>
            <a:prstDash val="solid"/>
            <a:miter lim="800000"/>
          </a:ln>
          <a:effectLst/>
        </p:spPr>
        <p:txBody>
          <a:bodyPr rtlCol="0" anchor="ctr"/>
          <a:lstStyle/>
          <a:p>
            <a:pPr algn="ctr" defTabSz="685783">
              <a:defRPr/>
            </a:pPr>
            <a:endParaRPr lang="nl-NL" sz="600" b="1" kern="0" dirty="0">
              <a:solidFill>
                <a:prstClr val="white"/>
              </a:solidFill>
              <a:latin typeface="Arial" panose="020B0604020202020204" pitchFamily="34" charset="0"/>
              <a:cs typeface="Arial" panose="020B0604020202020204" pitchFamily="34" charset="0"/>
            </a:endParaRPr>
          </a:p>
        </p:txBody>
      </p:sp>
      <p:sp>
        <p:nvSpPr>
          <p:cNvPr id="34" name="Pijl: punthaak 18">
            <a:extLst>
              <a:ext uri="{FF2B5EF4-FFF2-40B4-BE49-F238E27FC236}">
                <a16:creationId xmlns:a16="http://schemas.microsoft.com/office/drawing/2014/main" id="{341B4AD3-F6A1-47D1-A509-006E515328F3}"/>
              </a:ext>
            </a:extLst>
          </p:cNvPr>
          <p:cNvSpPr/>
          <p:nvPr/>
        </p:nvSpPr>
        <p:spPr>
          <a:xfrm>
            <a:off x="3842536" y="2539166"/>
            <a:ext cx="1638002" cy="225587"/>
          </a:xfrm>
          <a:prstGeom prst="chevron">
            <a:avLst/>
          </a:prstGeom>
          <a:solidFill>
            <a:srgbClr val="FFC000"/>
          </a:solidFill>
          <a:ln w="12700" cap="flat" cmpd="sng" algn="ctr">
            <a:noFill/>
            <a:prstDash val="solid"/>
            <a:miter lim="800000"/>
          </a:ln>
          <a:effectLst/>
        </p:spPr>
        <p:txBody>
          <a:bodyPr rtlCol="0" anchor="ctr"/>
          <a:lstStyle/>
          <a:p>
            <a:pPr algn="ctr" defTabSz="685783">
              <a:defRPr/>
            </a:pPr>
            <a:endParaRPr lang="nl-NL" sz="600" b="1" kern="0" dirty="0">
              <a:solidFill>
                <a:prstClr val="white"/>
              </a:solidFill>
              <a:latin typeface="Arial" panose="020B0604020202020204" pitchFamily="34" charset="0"/>
              <a:cs typeface="Arial" panose="020B0604020202020204" pitchFamily="34" charset="0"/>
            </a:endParaRPr>
          </a:p>
        </p:txBody>
      </p:sp>
      <p:sp>
        <p:nvSpPr>
          <p:cNvPr id="2" name="Lijntoelichting 3 (geen rand) 1"/>
          <p:cNvSpPr/>
          <p:nvPr/>
        </p:nvSpPr>
        <p:spPr>
          <a:xfrm>
            <a:off x="5548208" y="2458429"/>
            <a:ext cx="914400" cy="612648"/>
          </a:xfrm>
          <a:prstGeom prst="callout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The orange blocks concern the project, the grey is for new parties</a:t>
            </a:r>
          </a:p>
        </p:txBody>
      </p:sp>
    </p:spTree>
    <p:extLst>
      <p:ext uri="{BB962C8B-B14F-4D97-AF65-F5344CB8AC3E}">
        <p14:creationId xmlns:p14="http://schemas.microsoft.com/office/powerpoint/2010/main" val="2650541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dirty="0">
                <a:latin typeface="+mj-lt"/>
                <a:ea typeface="Calibri" panose="020F0502020204030204" pitchFamily="34" charset="0"/>
                <a:cs typeface="Arial" panose="020B0604020202020204" pitchFamily="34" charset="0"/>
              </a:rPr>
              <a:t>Tests and compulsory </a:t>
            </a:r>
            <a:r>
              <a:rPr lang="en-GB" sz="2800" b="1" strike="sngStrike" dirty="0">
                <a:latin typeface="+mj-lt"/>
                <a:ea typeface="Calibri" panose="020F0502020204030204" pitchFamily="34" charset="0"/>
                <a:cs typeface="Arial" panose="020B0604020202020204" pitchFamily="34" charset="0"/>
              </a:rPr>
              <a:t>pre-</a:t>
            </a:r>
            <a:r>
              <a:rPr lang="en-GB" sz="2800" b="1" dirty="0">
                <a:latin typeface="+mj-lt"/>
                <a:ea typeface="Calibri" panose="020F0502020204030204" pitchFamily="34" charset="0"/>
                <a:cs typeface="Arial" panose="020B0604020202020204" pitchFamily="34" charset="0"/>
              </a:rPr>
              <a:t>qualification MMC Hub*</a:t>
            </a:r>
            <a:br>
              <a:rPr lang="en-GB" sz="2800" dirty="0">
                <a:latin typeface="+mj-lt"/>
                <a:ea typeface="Calibri" panose="020F0502020204030204" pitchFamily="34" charset="0"/>
                <a:cs typeface="Arial" panose="020B0604020202020204" pitchFamily="34" charset="0"/>
              </a:rPr>
            </a:br>
            <a:endParaRPr lang="en-GB" sz="2800" dirty="0">
              <a:latin typeface="+mj-lt"/>
              <a:ea typeface="Calibri" panose="020F0502020204030204" pitchFamily="34" charset="0"/>
              <a:cs typeface="Arial" panose="020B0604020202020204" pitchFamily="34" charset="0"/>
            </a:endParaRPr>
          </a:p>
          <a:p>
            <a:pPr marL="0" indent="0">
              <a:buNone/>
            </a:pPr>
            <a:r>
              <a:rPr lang="en-GB" sz="2400" i="1" dirty="0">
                <a:ea typeface="Calibri" panose="020F0502020204030204" pitchFamily="34" charset="0"/>
                <a:cs typeface="Arial" panose="020B0604020202020204" pitchFamily="34" charset="0"/>
              </a:rPr>
              <a:t>Ivo den Haan - Test manager TenneT</a:t>
            </a: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r>
              <a:rPr lang="nl-NL" dirty="0"/>
              <a:t>*= </a:t>
            </a:r>
            <a:r>
              <a:rPr lang="nl-NL" dirty="0" err="1"/>
              <a:t>Tennet</a:t>
            </a:r>
            <a:r>
              <a:rPr lang="nl-NL" dirty="0"/>
              <a:t> </a:t>
            </a:r>
            <a:r>
              <a:rPr lang="nl-NL" dirty="0" err="1"/>
              <a:t>changed</a:t>
            </a:r>
            <a:r>
              <a:rPr lang="nl-NL" dirty="0"/>
              <a:t> </a:t>
            </a:r>
            <a:r>
              <a:rPr lang="nl-NL" dirty="0" err="1"/>
              <a:t>their</a:t>
            </a:r>
            <a:r>
              <a:rPr lang="nl-NL" dirty="0"/>
              <a:t> </a:t>
            </a:r>
            <a:r>
              <a:rPr lang="nl-NL" dirty="0" err="1"/>
              <a:t>qualification</a:t>
            </a:r>
            <a:r>
              <a:rPr lang="nl-NL" dirty="0"/>
              <a:t> scenario. </a:t>
            </a:r>
            <a:r>
              <a:rPr lang="nl-NL" dirty="0" err="1"/>
              <a:t>Their</a:t>
            </a:r>
            <a:r>
              <a:rPr lang="nl-NL" dirty="0"/>
              <a:t> is no pre-</a:t>
            </a:r>
            <a:r>
              <a:rPr lang="nl-NL" dirty="0" err="1"/>
              <a:t>kwalification</a:t>
            </a:r>
            <a:r>
              <a:rPr lang="nl-NL" dirty="0"/>
              <a:t> </a:t>
            </a:r>
            <a:r>
              <a:rPr lang="nl-NL" dirty="0" err="1"/>
              <a:t>anymore</a:t>
            </a:r>
            <a:r>
              <a:rPr lang="nl-NL" dirty="0"/>
              <a:t>. The </a:t>
            </a:r>
            <a:r>
              <a:rPr lang="nl-NL" dirty="0" err="1"/>
              <a:t>qualification</a:t>
            </a:r>
            <a:r>
              <a:rPr lang="nl-NL" dirty="0"/>
              <a:t> starts in oktober </a:t>
            </a:r>
            <a:r>
              <a:rPr lang="nl-NL" dirty="0" err="1"/>
              <a:t>and</a:t>
            </a:r>
            <a:r>
              <a:rPr lang="nl-NL" dirty="0"/>
              <a:t> </a:t>
            </a:r>
            <a:r>
              <a:rPr lang="nl-NL" dirty="0" err="1"/>
              <a:t>ends</a:t>
            </a:r>
            <a:r>
              <a:rPr lang="nl-NL" dirty="0"/>
              <a:t> 30 of november 2021. </a:t>
            </a: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18</a:t>
            </a:fld>
            <a:endParaRPr lang="nl-NL"/>
          </a:p>
        </p:txBody>
      </p:sp>
    </p:spTree>
    <p:extLst>
      <p:ext uri="{BB962C8B-B14F-4D97-AF65-F5344CB8AC3E}">
        <p14:creationId xmlns:p14="http://schemas.microsoft.com/office/powerpoint/2010/main" val="196960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lstStyle/>
          <a:p>
            <a:pPr>
              <a:buFont typeface="Wingdings" pitchFamily="2" charset="2"/>
              <a:buChar char="§"/>
            </a:pPr>
            <a:r>
              <a:rPr lang="en-GB" sz="1800">
                <a:ea typeface="Calibri" panose="020F0502020204030204" pitchFamily="34" charset="0"/>
                <a:cs typeface="Arial" panose="020B0604020202020204" pitchFamily="34" charset="0"/>
              </a:rPr>
              <a:t>Establishing connection with TenneT</a:t>
            </a:r>
          </a:p>
          <a:p>
            <a:pPr>
              <a:buFont typeface="Wingdings" pitchFamily="2" charset="2"/>
              <a:buChar char="§"/>
            </a:pPr>
            <a:r>
              <a:rPr lang="en-GB" sz="1800">
                <a:ea typeface="Calibri" panose="020F0502020204030204" pitchFamily="34" charset="0"/>
                <a:cs typeface="Arial" panose="020B0604020202020204" pitchFamily="34" charset="0"/>
              </a:rPr>
              <a:t>Pre-qualification in TQF</a:t>
            </a:r>
          </a:p>
          <a:p>
            <a:pPr>
              <a:buFont typeface="Wingdings" pitchFamily="2" charset="2"/>
              <a:buChar char="§"/>
            </a:pPr>
            <a:r>
              <a:rPr lang="en-GB" sz="1800">
                <a:ea typeface="Calibri" panose="020F0502020204030204" pitchFamily="34" charset="0"/>
                <a:cs typeface="Arial" panose="020B0604020202020204" pitchFamily="34" charset="0"/>
              </a:rPr>
              <a:t>Qualification during the NEDU GAT</a:t>
            </a:r>
          </a:p>
          <a:p>
            <a:pPr marL="0" indent="0">
              <a:buNone/>
            </a:pPr>
            <a:endParaRPr lang="nl-NL" dirty="0"/>
          </a:p>
          <a:p>
            <a:endParaRPr lang="nl-NL" dirty="0"/>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19</a:t>
            </a:fld>
            <a:endParaRPr lang="nl-NL"/>
          </a:p>
        </p:txBody>
      </p:sp>
      <p:grpSp>
        <p:nvGrpSpPr>
          <p:cNvPr id="31" name="Groep 30">
            <a:extLst>
              <a:ext uri="{FF2B5EF4-FFF2-40B4-BE49-F238E27FC236}">
                <a16:creationId xmlns:a16="http://schemas.microsoft.com/office/drawing/2014/main" id="{C385690E-6390-406B-A966-58DAC8099FE5}"/>
              </a:ext>
            </a:extLst>
          </p:cNvPr>
          <p:cNvGrpSpPr/>
          <p:nvPr/>
        </p:nvGrpSpPr>
        <p:grpSpPr>
          <a:xfrm>
            <a:off x="457199" y="1707646"/>
            <a:ext cx="10410546" cy="7176251"/>
            <a:chOff x="3373936" y="2712266"/>
            <a:chExt cx="8128000" cy="5418667"/>
          </a:xfrm>
        </p:grpSpPr>
        <p:graphicFrame>
          <p:nvGraphicFramePr>
            <p:cNvPr id="32" name="Diagram 31">
              <a:extLst>
                <a:ext uri="{FF2B5EF4-FFF2-40B4-BE49-F238E27FC236}">
                  <a16:creationId xmlns:a16="http://schemas.microsoft.com/office/drawing/2014/main" id="{FE5C619F-2712-4853-859B-18577E580A34}"/>
                </a:ext>
              </a:extLst>
            </p:cNvPr>
            <p:cNvGraphicFramePr/>
            <p:nvPr>
              <p:extLst>
                <p:ext uri="{D42A27DB-BD31-4B8C-83A1-F6EECF244321}">
                  <p14:modId xmlns:p14="http://schemas.microsoft.com/office/powerpoint/2010/main" val="1334390422"/>
                </p:ext>
              </p:extLst>
            </p:nvPr>
          </p:nvGraphicFramePr>
          <p:xfrm>
            <a:off x="3373936" y="27122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35" name="Rechte verbindingslijn 34">
              <a:extLst>
                <a:ext uri="{FF2B5EF4-FFF2-40B4-BE49-F238E27FC236}">
                  <a16:creationId xmlns:a16="http://schemas.microsoft.com/office/drawing/2014/main" id="{067A12A8-7F03-44A9-ACE0-82B6AD2BEB17}"/>
                </a:ext>
              </a:extLst>
            </p:cNvPr>
            <p:cNvCxnSpPr>
              <a:cxnSpLocks/>
              <a:stCxn id="36" idx="1"/>
            </p:cNvCxnSpPr>
            <p:nvPr/>
          </p:nvCxnSpPr>
          <p:spPr>
            <a:xfrm>
              <a:off x="4168636" y="3999918"/>
              <a:ext cx="220082" cy="821807"/>
            </a:xfrm>
            <a:prstGeom prst="line">
              <a:avLst/>
            </a:prstGeom>
            <a:ln>
              <a:solidFill>
                <a:srgbClr val="131E34"/>
              </a:solidFill>
            </a:ln>
          </p:spPr>
          <p:style>
            <a:lnRef idx="2">
              <a:schemeClr val="accent1"/>
            </a:lnRef>
            <a:fillRef idx="0">
              <a:schemeClr val="accent1"/>
            </a:fillRef>
            <a:effectRef idx="1">
              <a:schemeClr val="accent1"/>
            </a:effectRef>
            <a:fontRef idx="minor">
              <a:schemeClr val="tx1"/>
            </a:fontRef>
          </p:style>
        </p:cxnSp>
        <p:sp>
          <p:nvSpPr>
            <p:cNvPr id="36" name="Golf 35">
              <a:extLst>
                <a:ext uri="{FF2B5EF4-FFF2-40B4-BE49-F238E27FC236}">
                  <a16:creationId xmlns:a16="http://schemas.microsoft.com/office/drawing/2014/main" id="{F20A8933-764A-4703-A532-B81046D521ED}"/>
                </a:ext>
              </a:extLst>
            </p:cNvPr>
            <p:cNvSpPr/>
            <p:nvPr/>
          </p:nvSpPr>
          <p:spPr>
            <a:xfrm rot="20647275">
              <a:off x="4153038" y="3611372"/>
              <a:ext cx="817596" cy="553395"/>
            </a:xfrm>
            <a:prstGeom prst="wave">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a:t>Jun – Oct 2021</a:t>
              </a:r>
            </a:p>
          </p:txBody>
        </p:sp>
        <p:cxnSp>
          <p:nvCxnSpPr>
            <p:cNvPr id="37" name="Rechte verbindingslijn 36">
              <a:extLst>
                <a:ext uri="{FF2B5EF4-FFF2-40B4-BE49-F238E27FC236}">
                  <a16:creationId xmlns:a16="http://schemas.microsoft.com/office/drawing/2014/main" id="{3DACD1AE-E498-434E-8282-FA94990431DA}"/>
                </a:ext>
              </a:extLst>
            </p:cNvPr>
            <p:cNvCxnSpPr>
              <a:cxnSpLocks/>
              <a:stCxn id="38" idx="1"/>
            </p:cNvCxnSpPr>
            <p:nvPr/>
          </p:nvCxnSpPr>
          <p:spPr>
            <a:xfrm>
              <a:off x="7080651" y="3989020"/>
              <a:ext cx="220082" cy="821807"/>
            </a:xfrm>
            <a:prstGeom prst="line">
              <a:avLst/>
            </a:prstGeom>
            <a:ln>
              <a:solidFill>
                <a:srgbClr val="131E34"/>
              </a:solidFill>
            </a:ln>
          </p:spPr>
          <p:style>
            <a:lnRef idx="2">
              <a:schemeClr val="accent1"/>
            </a:lnRef>
            <a:fillRef idx="0">
              <a:schemeClr val="accent1"/>
            </a:fillRef>
            <a:effectRef idx="1">
              <a:schemeClr val="accent1"/>
            </a:effectRef>
            <a:fontRef idx="minor">
              <a:schemeClr val="tx1"/>
            </a:fontRef>
          </p:style>
        </p:cxnSp>
        <p:sp>
          <p:nvSpPr>
            <p:cNvPr id="38" name="Golf 37">
              <a:extLst>
                <a:ext uri="{FF2B5EF4-FFF2-40B4-BE49-F238E27FC236}">
                  <a16:creationId xmlns:a16="http://schemas.microsoft.com/office/drawing/2014/main" id="{370AC3CF-B491-498B-8F64-ED065A6BF57F}"/>
                </a:ext>
              </a:extLst>
            </p:cNvPr>
            <p:cNvSpPr/>
            <p:nvPr/>
          </p:nvSpPr>
          <p:spPr>
            <a:xfrm rot="20647275">
              <a:off x="7065051" y="3600474"/>
              <a:ext cx="817596" cy="553395"/>
            </a:xfrm>
            <a:prstGeom prst="wav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a:t>Oct – Nov 2021</a:t>
              </a:r>
            </a:p>
          </p:txBody>
        </p:sp>
      </p:grpSp>
      <p:sp>
        <p:nvSpPr>
          <p:cNvPr id="15" name="Titel 1">
            <a:extLst>
              <a:ext uri="{FF2B5EF4-FFF2-40B4-BE49-F238E27FC236}">
                <a16:creationId xmlns:a16="http://schemas.microsoft.com/office/drawing/2014/main" id="{E889DEAA-72A1-0E4D-874D-E0D6C506C928}"/>
              </a:ext>
            </a:extLst>
          </p:cNvPr>
          <p:cNvSpPr>
            <a:spLocks noGrp="1"/>
          </p:cNvSpPr>
          <p:nvPr>
            <p:ph type="title"/>
          </p:nvPr>
        </p:nvSpPr>
        <p:spPr>
          <a:xfrm>
            <a:off x="609601" y="483992"/>
            <a:ext cx="8579555" cy="713631"/>
          </a:xfrm>
        </p:spPr>
        <p:txBody>
          <a:bodyPr/>
          <a:lstStyle/>
          <a:p>
            <a:r>
              <a:rPr lang="en-GB" sz="2800" b="1"/>
              <a:t>Tests and compulsory pre-qualification MMC Hub</a:t>
            </a:r>
          </a:p>
        </p:txBody>
      </p:sp>
    </p:spTree>
    <p:extLst>
      <p:ext uri="{BB962C8B-B14F-4D97-AF65-F5344CB8AC3E}">
        <p14:creationId xmlns:p14="http://schemas.microsoft.com/office/powerpoint/2010/main" val="202471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457200" y="522000"/>
            <a:ext cx="9376200" cy="711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15000"/>
              </a:lnSpc>
              <a:spcAft>
                <a:spcPts val="799"/>
              </a:spcAft>
            </a:pPr>
            <a:br/>
            <a:endParaRPr lang="nl-BE" sz="1800" b="0" strike="noStrike" spc="-1">
              <a:latin typeface="Arial"/>
            </a:endParaRPr>
          </a:p>
        </p:txBody>
      </p:sp>
      <p:sp>
        <p:nvSpPr>
          <p:cNvPr id="125" name="CustomShape 2"/>
          <p:cNvSpPr/>
          <p:nvPr/>
        </p:nvSpPr>
        <p:spPr>
          <a:xfrm>
            <a:off x="457200" y="1343160"/>
            <a:ext cx="11028600" cy="478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479"/>
              </a:spcBef>
              <a:tabLst>
                <a:tab pos="0" algn="l"/>
              </a:tabLst>
            </a:pPr>
            <a:endParaRPr lang="nl-BE" sz="1800" b="0" strike="noStrike" spc="-1">
              <a:latin typeface="Arial"/>
            </a:endParaRPr>
          </a:p>
          <a:p>
            <a:pPr>
              <a:lnSpc>
                <a:spcPct val="100000"/>
              </a:lnSpc>
              <a:spcBef>
                <a:spcPts val="479"/>
              </a:spcBef>
              <a:tabLst>
                <a:tab pos="0" algn="l"/>
              </a:tabLst>
            </a:pPr>
            <a:endParaRPr lang="nl-BE" sz="1800" b="0" strike="noStrike" spc="-1">
              <a:latin typeface="Arial"/>
            </a:endParaRPr>
          </a:p>
          <a:p>
            <a:pPr>
              <a:lnSpc>
                <a:spcPct val="100000"/>
              </a:lnSpc>
              <a:spcBef>
                <a:spcPts val="479"/>
              </a:spcBef>
              <a:tabLst>
                <a:tab pos="0" algn="l"/>
              </a:tabLst>
            </a:pPr>
            <a:endParaRPr lang="nl-BE" sz="1800" b="0" strike="noStrike" spc="-1">
              <a:latin typeface="Arial"/>
            </a:endParaRPr>
          </a:p>
          <a:p>
            <a:pPr>
              <a:lnSpc>
                <a:spcPct val="100000"/>
              </a:lnSpc>
              <a:spcBef>
                <a:spcPts val="479"/>
              </a:spcBef>
              <a:tabLst>
                <a:tab pos="0" algn="l"/>
              </a:tabLst>
            </a:pPr>
            <a:endParaRPr lang="nl-BE" sz="1800" b="0" strike="noStrike" spc="-1">
              <a:latin typeface="Arial"/>
            </a:endParaRPr>
          </a:p>
          <a:p>
            <a:pPr>
              <a:lnSpc>
                <a:spcPct val="100000"/>
              </a:lnSpc>
              <a:spcBef>
                <a:spcPts val="360"/>
              </a:spcBef>
              <a:tabLst>
                <a:tab pos="0" algn="l"/>
              </a:tabLst>
            </a:pPr>
            <a:endParaRPr lang="nl-BE" sz="1800" b="0" strike="noStrike" spc="-1">
              <a:latin typeface="Arial"/>
            </a:endParaRPr>
          </a:p>
          <a:p>
            <a:pPr>
              <a:lnSpc>
                <a:spcPct val="100000"/>
              </a:lnSpc>
              <a:spcBef>
                <a:spcPts val="400"/>
              </a:spcBef>
              <a:tabLst>
                <a:tab pos="0" algn="l"/>
              </a:tabLst>
            </a:pPr>
            <a:endParaRPr lang="nl-BE" sz="1800" b="0" strike="noStrike" spc="-1">
              <a:latin typeface="Arial"/>
            </a:endParaRPr>
          </a:p>
        </p:txBody>
      </p:sp>
      <p:sp>
        <p:nvSpPr>
          <p:cNvPr id="126" name="CustomShape 3"/>
          <p:cNvSpPr/>
          <p:nvPr/>
        </p:nvSpPr>
        <p:spPr>
          <a:xfrm>
            <a:off x="8920800" y="6482160"/>
            <a:ext cx="2546280" cy="329400"/>
          </a:xfrm>
          <a:prstGeom prst="rect">
            <a:avLst/>
          </a:prstGeom>
          <a:noFill/>
          <a:ln w="0">
            <a:noFill/>
          </a:ln>
        </p:spPr>
        <p:style>
          <a:lnRef idx="0">
            <a:scrgbClr r="0" g="0" b="0"/>
          </a:lnRef>
          <a:fillRef idx="0">
            <a:scrgbClr r="0" g="0" b="0"/>
          </a:fillRef>
          <a:effectRef idx="0">
            <a:scrgbClr r="0" g="0" b="0"/>
          </a:effectRef>
          <a:fontRef idx="minor"/>
        </p:style>
        <p:txBody>
          <a:bodyPr lIns="90000" tIns="45000" rIns="0" bIns="45000" anchor="ctr">
            <a:noAutofit/>
          </a:bodyPr>
          <a:lstStyle/>
          <a:p>
            <a:pPr algn="r">
              <a:lnSpc>
                <a:spcPct val="100000"/>
              </a:lnSpc>
            </a:pPr>
            <a:fld id="{F42CE893-65AE-4C60-8A25-7D61AF23BD31}" type="slidenum">
              <a:rPr lang="nl-NL" sz="1200" b="0" strike="noStrike" spc="-1">
                <a:solidFill>
                  <a:srgbClr val="F6BC25"/>
                </a:solidFill>
                <a:latin typeface="Calibri"/>
                <a:ea typeface="DejaVu Sans"/>
              </a:rPr>
              <a:t>2</a:t>
            </a:fld>
            <a:endParaRPr lang="nl-BE" sz="1200" b="0" strike="noStrike" spc="-1">
              <a:latin typeface="Arial"/>
            </a:endParaRPr>
          </a:p>
        </p:txBody>
      </p:sp>
      <p:sp>
        <p:nvSpPr>
          <p:cNvPr id="127" name="CustomShape 4"/>
          <p:cNvSpPr/>
          <p:nvPr/>
        </p:nvSpPr>
        <p:spPr>
          <a:xfrm>
            <a:off x="2361600" y="2811240"/>
            <a:ext cx="5236920" cy="912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AU" sz="1800" b="0" strike="noStrike" spc="-1">
                <a:solidFill>
                  <a:srgbClr val="000000"/>
                </a:solidFill>
                <a:latin typeface="Calibri"/>
                <a:ea typeface="DejaVu Sans"/>
              </a:rPr>
              <a:t>The original version of this presentation is in Dutch. The Dutch version will be leading if discrepancies are encountered after translation.</a:t>
            </a:r>
            <a:endParaRPr lang="nl-BE" sz="1800" b="0" strike="noStrike" spc="-1">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07938"/>
            <a:ext cx="10677235" cy="4734047"/>
          </a:xfrm>
        </p:spPr>
        <p:txBody>
          <a:bodyPr>
            <a:normAutofit/>
          </a:bodyPr>
          <a:lstStyle/>
          <a:p>
            <a:pPr>
              <a:buFont typeface="Wingdings" pitchFamily="2" charset="2"/>
              <a:buChar char="§"/>
            </a:pPr>
            <a:r>
              <a:rPr lang="en-GB" sz="1800">
                <a:ea typeface="Calibri" panose="020F0502020204030204" pitchFamily="34" charset="0"/>
                <a:cs typeface="Arial" panose="020B0604020202020204" pitchFamily="34" charset="0"/>
              </a:rPr>
              <a:t>Establishing connection with TenneT</a:t>
            </a:r>
          </a:p>
          <a:p>
            <a:pPr lvl="1">
              <a:buFont typeface="Wingdings" pitchFamily="2" charset="2"/>
              <a:buChar char="§"/>
            </a:pPr>
            <a:r>
              <a:rPr lang="en-GB" sz="1800">
                <a:ea typeface="Calibri" panose="020F0502020204030204" pitchFamily="34" charset="0"/>
                <a:cs typeface="Arial" panose="020B0604020202020204" pitchFamily="34" charset="0"/>
              </a:rPr>
              <a:t>Information about this can be found on mijnNEDU:</a:t>
            </a:r>
            <a:br>
              <a:rPr lang="en-GB" sz="1800">
                <a:ea typeface="Calibri" panose="020F0502020204030204" pitchFamily="34" charset="0"/>
                <a:cs typeface="Arial" panose="020B0604020202020204" pitchFamily="34" charset="0"/>
              </a:rPr>
            </a:br>
            <a:r>
              <a:rPr lang="en-GB" sz="1800">
                <a:ea typeface="Calibri" panose="020F0502020204030204" pitchFamily="34" charset="0"/>
                <a:cs typeface="Arial" panose="020B0604020202020204" pitchFamily="34" charset="0"/>
              </a:rPr>
              <a:t>  </a:t>
            </a:r>
            <a:r>
              <a:rPr lang="en-GB" sz="1800">
                <a:hlinkClick r:id="rId2"/>
              </a:rPr>
              <a:t>Allocation2.0/Tranche1 Test and Qualification Guide.ppt</a:t>
            </a:r>
          </a:p>
          <a:p>
            <a:pPr marL="0" indent="0">
              <a:buNone/>
            </a:pPr>
            <a:endParaRPr lang="nl-NL" sz="1800" dirty="0">
              <a:highlight>
                <a:srgbClr val="FFFF00"/>
              </a:highlight>
              <a:ea typeface="Calibri" panose="020F0502020204030204" pitchFamily="34" charset="0"/>
              <a:cs typeface="Arial" panose="020B0604020202020204" pitchFamily="34" charset="0"/>
            </a:endParaRPr>
          </a:p>
          <a:p>
            <a:endParaRPr lang="nl-NL" sz="1800" dirty="0">
              <a:highlight>
                <a:srgbClr val="FFFF00"/>
              </a:highlight>
              <a:ea typeface="Calibri" panose="020F0502020204030204" pitchFamily="34" charset="0"/>
              <a:cs typeface="Arial" panose="020B0604020202020204" pitchFamily="34" charset="0"/>
            </a:endParaRPr>
          </a:p>
          <a:p>
            <a:endParaRPr lang="nl-NL" sz="1800" dirty="0">
              <a:highlight>
                <a:srgbClr val="FFFF00"/>
              </a:highlight>
              <a:ea typeface="Calibri" panose="020F0502020204030204" pitchFamily="34" charset="0"/>
              <a:cs typeface="Arial" panose="020B0604020202020204" pitchFamily="34" charset="0"/>
            </a:endParaRPr>
          </a:p>
          <a:p>
            <a:endParaRPr lang="nl-NL" sz="1800" dirty="0">
              <a:highlight>
                <a:srgbClr val="FFFF00"/>
              </a:highlight>
              <a:ea typeface="Calibri" panose="020F0502020204030204" pitchFamily="34" charset="0"/>
              <a:cs typeface="Arial" panose="020B0604020202020204" pitchFamily="34" charset="0"/>
            </a:endParaRPr>
          </a:p>
          <a:p>
            <a:pPr marL="360362" lvl="1" indent="0">
              <a:buNone/>
            </a:pPr>
            <a:endParaRPr lang="en-GB" sz="1800" dirty="0">
              <a:highlight>
                <a:srgbClr val="FFFF00"/>
              </a:highlight>
            </a:endParaRPr>
          </a:p>
          <a:p>
            <a:pPr marL="360362" lvl="1" indent="0">
              <a:buNone/>
            </a:pPr>
            <a:endParaRPr lang="en-GB" sz="1800" dirty="0">
              <a:highlight>
                <a:srgbClr val="FFFF00"/>
              </a:highlight>
            </a:endParaRPr>
          </a:p>
          <a:p>
            <a:pPr marL="360362" lvl="1" indent="0">
              <a:buNone/>
            </a:pPr>
            <a:endParaRPr lang="en-GB" sz="1800" dirty="0">
              <a:highlight>
                <a:srgbClr val="FFFF00"/>
              </a:highlight>
            </a:endParaRPr>
          </a:p>
          <a:p>
            <a:pPr marL="360362" lvl="1" indent="0">
              <a:buNone/>
            </a:pPr>
            <a:endParaRPr lang="en-GB" sz="1800" dirty="0">
              <a:highlight>
                <a:srgbClr val="FFFF00"/>
              </a:highlight>
            </a:endParaRPr>
          </a:p>
          <a:p>
            <a:pPr marL="360362" lvl="1" indent="0">
              <a:buNone/>
            </a:pPr>
            <a:endParaRPr lang="en-GB" sz="1800" dirty="0">
              <a:highlight>
                <a:srgbClr val="FFFF00"/>
              </a:highlight>
            </a:endParaRPr>
          </a:p>
          <a:p>
            <a:pPr marL="360362" lvl="1" indent="0">
              <a:buNone/>
            </a:pPr>
            <a:endParaRPr lang="en-GB" sz="1800" dirty="0"/>
          </a:p>
          <a:p>
            <a:pPr marL="360362" lvl="1" indent="0">
              <a:buNone/>
            </a:pPr>
            <a:r>
              <a:rPr lang="en-GB" sz="1800"/>
              <a:t>Allocation2.0/Tranche1 Test and Qualification Guide.ppt on MyTenneT</a:t>
            </a:r>
          </a:p>
          <a:p>
            <a:endParaRPr lang="nl-NL" dirty="0"/>
          </a:p>
          <a:p>
            <a:endParaRPr lang="nl-NL" dirty="0"/>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20</a:t>
            </a:fld>
            <a:endParaRPr lang="nl-NL"/>
          </a:p>
        </p:txBody>
      </p:sp>
      <p:pic>
        <p:nvPicPr>
          <p:cNvPr id="4" name="Afbeelding 3">
            <a:extLst>
              <a:ext uri="{FF2B5EF4-FFF2-40B4-BE49-F238E27FC236}">
                <a16:creationId xmlns:a16="http://schemas.microsoft.com/office/drawing/2014/main" id="{D448AFA3-F655-4609-A19C-2E6A2F477B3F}"/>
              </a:ext>
            </a:extLst>
          </p:cNvPr>
          <p:cNvPicPr>
            <a:picLocks noChangeAspect="1"/>
          </p:cNvPicPr>
          <p:nvPr/>
        </p:nvPicPr>
        <p:blipFill>
          <a:blip r:embed="rId3"/>
          <a:stretch>
            <a:fillRect/>
          </a:stretch>
        </p:blipFill>
        <p:spPr>
          <a:xfrm>
            <a:off x="757382" y="2441068"/>
            <a:ext cx="9625578" cy="2953922"/>
          </a:xfrm>
          <a:prstGeom prst="rect">
            <a:avLst/>
          </a:prstGeom>
        </p:spPr>
      </p:pic>
      <p:sp>
        <p:nvSpPr>
          <p:cNvPr id="9" name="Titel 1">
            <a:extLst>
              <a:ext uri="{FF2B5EF4-FFF2-40B4-BE49-F238E27FC236}">
                <a16:creationId xmlns:a16="http://schemas.microsoft.com/office/drawing/2014/main" id="{3F5918F0-F204-7D46-B960-1C117CD4CD67}"/>
              </a:ext>
            </a:extLst>
          </p:cNvPr>
          <p:cNvSpPr>
            <a:spLocks noGrp="1"/>
          </p:cNvSpPr>
          <p:nvPr>
            <p:ph type="title"/>
          </p:nvPr>
        </p:nvSpPr>
        <p:spPr>
          <a:xfrm>
            <a:off x="609601" y="483992"/>
            <a:ext cx="8579555" cy="713631"/>
          </a:xfrm>
        </p:spPr>
        <p:txBody>
          <a:bodyPr/>
          <a:lstStyle/>
          <a:p>
            <a:r>
              <a:rPr lang="en-GB" sz="2800" b="1"/>
              <a:t>Tests and compulsory pre-qualification MMC Hub</a:t>
            </a:r>
          </a:p>
        </p:txBody>
      </p:sp>
    </p:spTree>
    <p:extLst>
      <p:ext uri="{BB962C8B-B14F-4D97-AF65-F5344CB8AC3E}">
        <p14:creationId xmlns:p14="http://schemas.microsoft.com/office/powerpoint/2010/main" val="1899857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lstStyle/>
          <a:p>
            <a:pPr marL="0" indent="0">
              <a:buNone/>
            </a:pPr>
            <a:endParaRPr lang="nl-NL" sz="1800" dirty="0">
              <a:effectLst/>
              <a:ea typeface="Calibri" panose="020F0502020204030204" pitchFamily="34" charset="0"/>
              <a:cs typeface="Arial" panose="020B0604020202020204" pitchFamily="34" charset="0"/>
            </a:endParaRPr>
          </a:p>
          <a:p>
            <a:pPr marL="0" indent="0">
              <a:buNone/>
            </a:pPr>
            <a:r>
              <a:rPr lang="en-GB" sz="1800" dirty="0">
                <a:ea typeface="Calibri" panose="020F0502020204030204" pitchFamily="34" charset="0"/>
                <a:cs typeface="Arial" panose="020B0604020202020204" pitchFamily="34" charset="0"/>
              </a:rPr>
              <a:t>qualification in TQF</a:t>
            </a:r>
          </a:p>
          <a:p>
            <a:pPr marL="0" indent="0">
              <a:buNone/>
            </a:pPr>
            <a:endParaRPr lang="nl-NL" sz="1800" dirty="0">
              <a:effectLst/>
              <a:ea typeface="Calibri" panose="020F0502020204030204" pitchFamily="34" charset="0"/>
              <a:cs typeface="Arial" panose="020B0604020202020204" pitchFamily="34" charset="0"/>
            </a:endParaRPr>
          </a:p>
          <a:p>
            <a:pPr>
              <a:buFont typeface="Wingdings" panose="05000000000000000000" pitchFamily="2" charset="2"/>
              <a:buChar char="§"/>
            </a:pPr>
            <a:r>
              <a:rPr lang="en-GB" sz="1800" dirty="0">
                <a:ea typeface="Calibri" panose="020F0502020204030204" pitchFamily="34" charset="0"/>
                <a:cs typeface="Arial" panose="020B0604020202020204" pitchFamily="34" charset="0"/>
              </a:rPr>
              <a:t>On the TQF environment of TenneT</a:t>
            </a:r>
          </a:p>
          <a:p>
            <a:pPr>
              <a:buFont typeface="Wingdings" panose="05000000000000000000" pitchFamily="2" charset="2"/>
              <a:buChar char="§"/>
            </a:pPr>
            <a:r>
              <a:rPr lang="en-GB" sz="1800" dirty="0">
                <a:ea typeface="Calibri" panose="020F0502020204030204" pitchFamily="34" charset="0"/>
                <a:cs typeface="Arial" panose="020B0604020202020204" pitchFamily="34" charset="0"/>
              </a:rPr>
              <a:t>Check for syntactic accuracy (against the XSD)</a:t>
            </a:r>
          </a:p>
          <a:p>
            <a:pPr>
              <a:buFont typeface="Wingdings" panose="05000000000000000000" pitchFamily="2" charset="2"/>
              <a:buChar char="§"/>
            </a:pPr>
            <a:r>
              <a:rPr lang="en-GB" sz="1800" dirty="0">
                <a:ea typeface="Calibri" panose="020F0502020204030204" pitchFamily="34" charset="0"/>
                <a:cs typeface="Arial" panose="020B0604020202020204" pitchFamily="34" charset="0"/>
              </a:rPr>
              <a:t>Check for semantic rules</a:t>
            </a:r>
          </a:p>
          <a:p>
            <a:pPr>
              <a:buFont typeface="Wingdings" panose="05000000000000000000" pitchFamily="2" charset="2"/>
              <a:buChar char="§"/>
            </a:pPr>
            <a:r>
              <a:rPr lang="en-GB" sz="1800" dirty="0">
                <a:ea typeface="Calibri" panose="020F0502020204030204" pitchFamily="34" charset="0"/>
                <a:cs typeface="Arial" panose="020B0604020202020204" pitchFamily="34" charset="0"/>
              </a:rPr>
              <a:t>Successful qualification offers access to GAT</a:t>
            </a:r>
          </a:p>
          <a:p>
            <a:pPr>
              <a:buFont typeface="Wingdings" panose="05000000000000000000" pitchFamily="2" charset="2"/>
              <a:buChar char="§"/>
            </a:pPr>
            <a:r>
              <a:rPr lang="en-GB" sz="1800" strike="sngStrike" dirty="0">
                <a:ea typeface="Calibri" panose="020F0502020204030204" pitchFamily="34" charset="0"/>
                <a:cs typeface="Arial" panose="020B0604020202020204" pitchFamily="34" charset="0"/>
              </a:rPr>
              <a:t>After pre-qualification environment, market parties must switch from TQF to the qualification environment</a:t>
            </a:r>
          </a:p>
          <a:p>
            <a:pPr>
              <a:buFont typeface="Wingdings" panose="05000000000000000000" pitchFamily="2" charset="2"/>
              <a:buChar char="§"/>
            </a:pPr>
            <a:r>
              <a:rPr lang="en-GB" sz="1800" dirty="0"/>
              <a:t>RFC TR2021.1 ‘BRS update van </a:t>
            </a:r>
            <a:r>
              <a:rPr lang="en-GB" sz="1800" dirty="0" err="1"/>
              <a:t>versie</a:t>
            </a:r>
            <a:r>
              <a:rPr lang="en-GB" sz="1800" dirty="0"/>
              <a:t> 1.0 </a:t>
            </a:r>
            <a:r>
              <a:rPr lang="en-GB" sz="1800" dirty="0" err="1"/>
              <a:t>naar</a:t>
            </a:r>
            <a:r>
              <a:rPr lang="en-GB" sz="1800" dirty="0"/>
              <a:t> 2.0’</a:t>
            </a:r>
          </a:p>
          <a:p>
            <a:pPr lvl="1">
              <a:buFont typeface="Wingdings" panose="05000000000000000000" pitchFamily="2" charset="2"/>
              <a:buChar char="§"/>
            </a:pPr>
            <a:r>
              <a:rPr lang="en-GB" sz="1800" dirty="0">
                <a:ea typeface="Calibri" panose="020F0502020204030204" pitchFamily="34" charset="0"/>
                <a:cs typeface="Arial" panose="020B0604020202020204" pitchFamily="34" charset="0"/>
              </a:rPr>
              <a:t>(See document ‘</a:t>
            </a:r>
            <a:r>
              <a:rPr lang="en-GB" sz="1800" dirty="0" err="1">
                <a:ea typeface="Calibri" panose="020F0502020204030204" pitchFamily="34" charset="0"/>
                <a:cs typeface="Arial" panose="020B0604020202020204" pitchFamily="34" charset="0"/>
              </a:rPr>
              <a:t>Measurements_Allocations</a:t>
            </a:r>
            <a:r>
              <a:rPr lang="en-GB" sz="1800" dirty="0">
                <a:ea typeface="Calibri" panose="020F0502020204030204" pitchFamily="34" charset="0"/>
                <a:cs typeface="Arial" panose="020B0604020202020204" pitchFamily="34" charset="0"/>
              </a:rPr>
              <a:t> - Technical Guide.pdf’ on </a:t>
            </a:r>
            <a:r>
              <a:rPr lang="en-GB" sz="1800" dirty="0" err="1">
                <a:ea typeface="Calibri" panose="020F0502020204030204" pitchFamily="34" charset="0"/>
                <a:cs typeface="Arial" panose="020B0604020202020204" pitchFamily="34" charset="0"/>
              </a:rPr>
              <a:t>MyTenneT</a:t>
            </a:r>
            <a:r>
              <a:rPr lang="en-GB" sz="1800" dirty="0">
                <a:ea typeface="Calibri" panose="020F0502020204030204" pitchFamily="34" charset="0"/>
                <a:cs typeface="Arial" panose="020B0604020202020204" pitchFamily="34" charset="0"/>
              </a:rPr>
              <a:t>)</a:t>
            </a:r>
          </a:p>
          <a:p>
            <a:pPr marL="720725" lvl="2" indent="0">
              <a:buNone/>
            </a:pPr>
            <a:endParaRPr lang="nl-NL" sz="1800" dirty="0">
              <a:ea typeface="Calibri" panose="020F0502020204030204" pitchFamily="34" charset="0"/>
              <a:cs typeface="Arial" panose="020B0604020202020204" pitchFamily="34" charset="0"/>
            </a:endParaRPr>
          </a:p>
          <a:p>
            <a:pPr lvl="1"/>
            <a:endParaRPr lang="nl-NL" sz="1800" dirty="0">
              <a:latin typeface="Verdana" panose="020B0604030504040204" pitchFamily="34" charset="0"/>
              <a:ea typeface="Calibri" panose="020F0502020204030204" pitchFamily="34" charset="0"/>
              <a:cs typeface="Arial" panose="020B0604020202020204" pitchFamily="34" charset="0"/>
            </a:endParaRPr>
          </a:p>
          <a:p>
            <a:endParaRPr lang="nl-NL" sz="1800" dirty="0">
              <a:effectLst/>
              <a:latin typeface="Calibri" panose="020F0502020204030204" pitchFamily="34" charset="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21</a:t>
            </a:fld>
            <a:endParaRPr lang="nl-NL"/>
          </a:p>
        </p:txBody>
      </p:sp>
      <p:sp>
        <p:nvSpPr>
          <p:cNvPr id="7" name="Titel 1">
            <a:extLst>
              <a:ext uri="{FF2B5EF4-FFF2-40B4-BE49-F238E27FC236}">
                <a16:creationId xmlns:a16="http://schemas.microsoft.com/office/drawing/2014/main" id="{1B443F8A-6360-4A4D-B872-5482C299C481}"/>
              </a:ext>
            </a:extLst>
          </p:cNvPr>
          <p:cNvSpPr>
            <a:spLocks noGrp="1"/>
          </p:cNvSpPr>
          <p:nvPr>
            <p:ph type="title"/>
          </p:nvPr>
        </p:nvSpPr>
        <p:spPr>
          <a:xfrm>
            <a:off x="609601" y="483992"/>
            <a:ext cx="8579555" cy="713631"/>
          </a:xfrm>
        </p:spPr>
        <p:txBody>
          <a:bodyPr/>
          <a:lstStyle/>
          <a:p>
            <a:r>
              <a:rPr lang="en-GB" sz="2800" b="1"/>
              <a:t>Tests and compulsory pre-qualification MMC Hub</a:t>
            </a:r>
          </a:p>
        </p:txBody>
      </p:sp>
    </p:spTree>
    <p:extLst>
      <p:ext uri="{BB962C8B-B14F-4D97-AF65-F5344CB8AC3E}">
        <p14:creationId xmlns:p14="http://schemas.microsoft.com/office/powerpoint/2010/main" val="3978060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22</a:t>
            </a:fld>
            <a:endParaRPr lang="nl-NL"/>
          </a:p>
        </p:txBody>
      </p:sp>
      <p:sp>
        <p:nvSpPr>
          <p:cNvPr id="7" name="Tijdelijke aanduiding voor inhoud 2">
            <a:extLst>
              <a:ext uri="{FF2B5EF4-FFF2-40B4-BE49-F238E27FC236}">
                <a16:creationId xmlns:a16="http://schemas.microsoft.com/office/drawing/2014/main" id="{1E39FB56-419C-4140-B64E-0BC67E315A03}"/>
              </a:ext>
            </a:extLst>
          </p:cNvPr>
          <p:cNvSpPr>
            <a:spLocks noGrp="1"/>
          </p:cNvSpPr>
          <p:nvPr>
            <p:ph idx="1"/>
          </p:nvPr>
        </p:nvSpPr>
        <p:spPr>
          <a:xfrm>
            <a:off x="609601" y="1343025"/>
            <a:ext cx="10877998" cy="4783138"/>
          </a:xfrm>
        </p:spPr>
        <p:txBody>
          <a:bodyPr/>
          <a:lstStyle/>
          <a:p>
            <a:pPr marL="0" indent="0">
              <a:buNone/>
            </a:pPr>
            <a:r>
              <a:rPr lang="en-GB" sz="1800">
                <a:ea typeface="Calibri" panose="020F0502020204030204" pitchFamily="34" charset="0"/>
                <a:cs typeface="Arial" panose="020B0604020202020204" pitchFamily="34" charset="0"/>
              </a:rPr>
              <a:t>Pre-qualification in TQF</a:t>
            </a:r>
          </a:p>
          <a:p>
            <a:endParaRPr lang="nl-NL" sz="1800" dirty="0">
              <a:effectLst/>
              <a:ea typeface="Calibri" panose="020F0502020204030204" pitchFamily="34" charset="0"/>
              <a:cs typeface="Arial" panose="020B0604020202020204" pitchFamily="34" charset="0"/>
            </a:endParaRPr>
          </a:p>
          <a:p>
            <a:pPr marL="0" indent="0">
              <a:buNone/>
            </a:pPr>
            <a:r>
              <a:rPr lang="en-GB" sz="1800"/>
              <a:t>Overview validations in TQF (on mijnNEDU under Tests)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371" y="2323053"/>
            <a:ext cx="11655258" cy="3024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el 1">
            <a:extLst>
              <a:ext uri="{FF2B5EF4-FFF2-40B4-BE49-F238E27FC236}">
                <a16:creationId xmlns:a16="http://schemas.microsoft.com/office/drawing/2014/main" id="{2C9BAF91-07C0-FA46-AF40-ACF1A756F3E5}"/>
              </a:ext>
            </a:extLst>
          </p:cNvPr>
          <p:cNvSpPr>
            <a:spLocks noGrp="1"/>
          </p:cNvSpPr>
          <p:nvPr>
            <p:ph type="title"/>
          </p:nvPr>
        </p:nvSpPr>
        <p:spPr>
          <a:xfrm>
            <a:off x="609601" y="483992"/>
            <a:ext cx="8579555" cy="713631"/>
          </a:xfrm>
        </p:spPr>
        <p:txBody>
          <a:bodyPr/>
          <a:lstStyle/>
          <a:p>
            <a:r>
              <a:rPr lang="en-GB" sz="2800" b="1"/>
              <a:t>Tests and compulsory pre-qualification MMC Hub</a:t>
            </a:r>
          </a:p>
        </p:txBody>
      </p:sp>
    </p:spTree>
    <p:extLst>
      <p:ext uri="{BB962C8B-B14F-4D97-AF65-F5344CB8AC3E}">
        <p14:creationId xmlns:p14="http://schemas.microsoft.com/office/powerpoint/2010/main" val="1217870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54599"/>
            <a:ext cx="11030400" cy="4783138"/>
          </a:xfrm>
        </p:spPr>
        <p:txBody>
          <a:bodyPr/>
          <a:lstStyle/>
          <a:p>
            <a:pPr marL="0" indent="0">
              <a:buNone/>
            </a:pPr>
            <a:endParaRPr lang="nl-NL" sz="1800" dirty="0">
              <a:ea typeface="Calibri" panose="020F0502020204030204" pitchFamily="34" charset="0"/>
              <a:cs typeface="Arial" panose="020B0604020202020204" pitchFamily="34" charset="0"/>
            </a:endParaRPr>
          </a:p>
          <a:p>
            <a:pPr marL="0" indent="0">
              <a:buNone/>
            </a:pPr>
            <a:r>
              <a:rPr lang="en-GB" sz="1800" dirty="0">
                <a:ea typeface="Calibri" panose="020F0502020204030204" pitchFamily="34" charset="0"/>
                <a:cs typeface="Arial" panose="020B0604020202020204" pitchFamily="34" charset="0"/>
              </a:rPr>
              <a:t>Qualification</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dirty="0">
                <a:ea typeface="Calibri" panose="020F0502020204030204" pitchFamily="34" charset="0"/>
                <a:cs typeface="Arial" panose="020B0604020202020204" pitchFamily="34" charset="0"/>
              </a:rPr>
              <a:t>On the Qualification environment of </a:t>
            </a:r>
            <a:r>
              <a:rPr lang="en-GB" sz="1800" dirty="0" err="1">
                <a:ea typeface="Calibri" panose="020F0502020204030204" pitchFamily="34" charset="0"/>
                <a:cs typeface="Arial" panose="020B0604020202020204" pitchFamily="34" charset="0"/>
              </a:rPr>
              <a:t>TenneT</a:t>
            </a:r>
            <a:endParaRPr lang="en-GB" sz="1800" dirty="0">
              <a:ea typeface="Calibri" panose="020F0502020204030204" pitchFamily="34" charset="0"/>
              <a:cs typeface="Arial" panose="020B0604020202020204" pitchFamily="34" charset="0"/>
            </a:endParaRPr>
          </a:p>
          <a:p>
            <a:pPr>
              <a:buFont typeface="Wingdings" pitchFamily="2" charset="2"/>
              <a:buChar char="§"/>
            </a:pPr>
            <a:r>
              <a:rPr lang="en-GB" sz="1800" strike="sngStrike" dirty="0">
                <a:ea typeface="Calibri" panose="020F0502020204030204" pitchFamily="34" charset="0"/>
                <a:cs typeface="Arial" panose="020B0604020202020204" pitchFamily="34" charset="0"/>
              </a:rPr>
              <a:t>Takes place during the GAT</a:t>
            </a:r>
          </a:p>
          <a:p>
            <a:pPr>
              <a:buFont typeface="Wingdings" pitchFamily="2" charset="2"/>
              <a:buChar char="§"/>
            </a:pPr>
            <a:r>
              <a:rPr lang="en-GB" sz="1800" strike="sngStrike" dirty="0">
                <a:ea typeface="Calibri" panose="020F0502020204030204" pitchFamily="34" charset="0"/>
                <a:cs typeface="Arial" panose="020B0604020202020204" pitchFamily="34" charset="0"/>
              </a:rPr>
              <a:t>The qualification </a:t>
            </a:r>
            <a:r>
              <a:rPr lang="en-GB" sz="1800" dirty="0">
                <a:ea typeface="Calibri" panose="020F0502020204030204" pitchFamily="34" charset="0"/>
                <a:cs typeface="Arial" panose="020B0604020202020204" pitchFamily="34" charset="0"/>
              </a:rPr>
              <a:t>scenarios will be finished together with your GAT group </a:t>
            </a:r>
          </a:p>
          <a:p>
            <a:pPr lvl="1">
              <a:buFont typeface="Wingdings" pitchFamily="2" charset="2"/>
              <a:buChar char="§"/>
            </a:pPr>
            <a:r>
              <a:rPr lang="en-GB" sz="1800" dirty="0">
                <a:ea typeface="Calibri" panose="020F0502020204030204" pitchFamily="34" charset="0"/>
                <a:cs typeface="Arial" panose="020B0604020202020204" pitchFamily="34" charset="0"/>
              </a:rPr>
              <a:t>This places extra responsibility on the MRP, DSO and TSO in your group</a:t>
            </a:r>
          </a:p>
          <a:p>
            <a:pPr>
              <a:buFont typeface="Wingdings" pitchFamily="2" charset="2"/>
              <a:buChar char="§"/>
            </a:pPr>
            <a:r>
              <a:rPr lang="en-GB" sz="1800" dirty="0">
                <a:ea typeface="Calibri" panose="020F0502020204030204" pitchFamily="34" charset="0"/>
                <a:cs typeface="Arial" panose="020B0604020202020204" pitchFamily="34" charset="0"/>
              </a:rPr>
              <a:t>List of qualification scenarios included in the Qualification plan</a:t>
            </a:r>
          </a:p>
          <a:p>
            <a:pPr>
              <a:buFont typeface="Wingdings" pitchFamily="2" charset="2"/>
              <a:buChar char="§"/>
            </a:pPr>
            <a:r>
              <a:rPr lang="en-GB" sz="1800" strike="sngStrike" dirty="0">
                <a:ea typeface="Calibri" panose="020F0502020204030204" pitchFamily="34" charset="0"/>
                <a:cs typeface="Arial" panose="020B0604020202020204" pitchFamily="34" charset="0"/>
              </a:rPr>
              <a:t>Qualification </a:t>
            </a:r>
            <a:r>
              <a:rPr lang="en-GB" sz="1800" dirty="0">
                <a:ea typeface="Calibri" panose="020F0502020204030204" pitchFamily="34" charset="0"/>
                <a:cs typeface="Arial" panose="020B0604020202020204" pitchFamily="34" charset="0"/>
              </a:rPr>
              <a:t>scenarios during the GAT include:</a:t>
            </a:r>
          </a:p>
          <a:p>
            <a:pPr lvl="1">
              <a:buFont typeface="Wingdings" pitchFamily="2" charset="2"/>
              <a:buChar char="§"/>
            </a:pPr>
            <a:r>
              <a:rPr lang="en-GB" sz="1800" dirty="0">
                <a:ea typeface="Calibri" panose="020F0502020204030204" pitchFamily="34" charset="0"/>
                <a:cs typeface="Arial" panose="020B0604020202020204" pitchFamily="34" charset="0"/>
              </a:rPr>
              <a:t>happy flows </a:t>
            </a:r>
          </a:p>
          <a:p>
            <a:pPr lvl="1">
              <a:buFont typeface="Wingdings" pitchFamily="2" charset="2"/>
              <a:buChar char="§"/>
            </a:pPr>
            <a:r>
              <a:rPr lang="en-GB" sz="1800" dirty="0">
                <a:ea typeface="Calibri" panose="020F0502020204030204" pitchFamily="34" charset="0"/>
                <a:cs typeface="Arial" panose="020B0604020202020204" pitchFamily="34" charset="0"/>
              </a:rPr>
              <a:t>summer/winter time changes</a:t>
            </a:r>
          </a:p>
          <a:p>
            <a:pPr lvl="1">
              <a:buFont typeface="Wingdings" pitchFamily="2" charset="2"/>
              <a:buChar char="§"/>
            </a:pPr>
            <a:r>
              <a:rPr lang="en-GB" sz="1800" dirty="0">
                <a:ea typeface="Calibri" panose="020F0502020204030204" pitchFamily="34" charset="0"/>
                <a:cs typeface="Arial" panose="020B0604020202020204" pitchFamily="34" charset="0"/>
              </a:rPr>
              <a:t>MRP switch</a:t>
            </a:r>
          </a:p>
          <a:p>
            <a:pPr>
              <a:buFont typeface="Wingdings" pitchFamily="2" charset="2"/>
              <a:buChar char="§"/>
            </a:pPr>
            <a:r>
              <a:rPr lang="en-GB" sz="1800" dirty="0">
                <a:ea typeface="Calibri" panose="020F0502020204030204" pitchFamily="34" charset="0"/>
                <a:cs typeface="Arial" panose="020B0604020202020204" pitchFamily="34" charset="0"/>
              </a:rPr>
              <a:t>If the qualification scenarios are successfully completed after the GAT period, you will - as market party - qualify for TR2021 - Tranche 1 </a:t>
            </a:r>
            <a:r>
              <a:rPr lang="en-GB" sz="1800" dirty="0" err="1">
                <a:ea typeface="Calibri" panose="020F0502020204030204" pitchFamily="34" charset="0"/>
                <a:cs typeface="Arial" panose="020B0604020202020204" pitchFamily="34" charset="0"/>
              </a:rPr>
              <a:t>Allocatie</a:t>
            </a:r>
            <a:r>
              <a:rPr lang="en-GB" sz="1800" dirty="0">
                <a:ea typeface="Calibri" panose="020F0502020204030204" pitchFamily="34" charset="0"/>
                <a:cs typeface="Arial" panose="020B0604020202020204" pitchFamily="34" charset="0"/>
              </a:rPr>
              <a:t> 2.0</a:t>
            </a: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23</a:t>
            </a:fld>
            <a:endParaRPr lang="nl-NL"/>
          </a:p>
        </p:txBody>
      </p:sp>
      <p:sp>
        <p:nvSpPr>
          <p:cNvPr id="7" name="Titel 1">
            <a:extLst>
              <a:ext uri="{FF2B5EF4-FFF2-40B4-BE49-F238E27FC236}">
                <a16:creationId xmlns:a16="http://schemas.microsoft.com/office/drawing/2014/main" id="{2F902004-C1BF-EF48-8F97-017FB61A6228}"/>
              </a:ext>
            </a:extLst>
          </p:cNvPr>
          <p:cNvSpPr>
            <a:spLocks noGrp="1"/>
          </p:cNvSpPr>
          <p:nvPr>
            <p:ph type="title"/>
          </p:nvPr>
        </p:nvSpPr>
        <p:spPr>
          <a:xfrm>
            <a:off x="609601" y="483992"/>
            <a:ext cx="8579555" cy="713631"/>
          </a:xfrm>
        </p:spPr>
        <p:txBody>
          <a:bodyPr/>
          <a:lstStyle/>
          <a:p>
            <a:r>
              <a:rPr lang="en-GB" sz="2800" b="1" dirty="0"/>
              <a:t>Tests and compulsory qualification MMC Hub</a:t>
            </a:r>
          </a:p>
        </p:txBody>
      </p:sp>
    </p:spTree>
    <p:extLst>
      <p:ext uri="{BB962C8B-B14F-4D97-AF65-F5344CB8AC3E}">
        <p14:creationId xmlns:p14="http://schemas.microsoft.com/office/powerpoint/2010/main" val="3552313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24</a:t>
            </a:fld>
            <a:endParaRPr lang="nl-NL"/>
          </a:p>
        </p:txBody>
      </p:sp>
      <p:pic>
        <p:nvPicPr>
          <p:cNvPr id="8" name="Afbeelding 7">
            <a:extLst>
              <a:ext uri="{FF2B5EF4-FFF2-40B4-BE49-F238E27FC236}">
                <a16:creationId xmlns:a16="http://schemas.microsoft.com/office/drawing/2014/main" id="{F445325F-F4B8-4C50-9421-EFB35CFD9C80}"/>
              </a:ext>
            </a:extLst>
          </p:cNvPr>
          <p:cNvPicPr>
            <a:picLocks noChangeAspect="1"/>
          </p:cNvPicPr>
          <p:nvPr/>
        </p:nvPicPr>
        <p:blipFill>
          <a:blip r:embed="rId2"/>
          <a:stretch>
            <a:fillRect/>
          </a:stretch>
        </p:blipFill>
        <p:spPr>
          <a:xfrm>
            <a:off x="1942869" y="963979"/>
            <a:ext cx="7279699" cy="5372021"/>
          </a:xfrm>
          <a:prstGeom prst="rect">
            <a:avLst/>
          </a:prstGeom>
        </p:spPr>
      </p:pic>
      <p:sp>
        <p:nvSpPr>
          <p:cNvPr id="7" name="Titel 1">
            <a:extLst>
              <a:ext uri="{FF2B5EF4-FFF2-40B4-BE49-F238E27FC236}">
                <a16:creationId xmlns:a16="http://schemas.microsoft.com/office/drawing/2014/main" id="{0BE0CA9A-CD15-FC4F-B114-5C0488432942}"/>
              </a:ext>
            </a:extLst>
          </p:cNvPr>
          <p:cNvSpPr>
            <a:spLocks noGrp="1"/>
          </p:cNvSpPr>
          <p:nvPr>
            <p:ph type="title"/>
          </p:nvPr>
        </p:nvSpPr>
        <p:spPr>
          <a:xfrm>
            <a:off x="643013" y="426119"/>
            <a:ext cx="8579555" cy="713631"/>
          </a:xfrm>
        </p:spPr>
        <p:txBody>
          <a:bodyPr/>
          <a:lstStyle/>
          <a:p>
            <a:r>
              <a:rPr lang="en-GB" sz="2800" b="1"/>
              <a:t>Tests and compulsory pre-qualification MMC Hub</a:t>
            </a:r>
          </a:p>
        </p:txBody>
      </p:sp>
    </p:spTree>
    <p:extLst>
      <p:ext uri="{BB962C8B-B14F-4D97-AF65-F5344CB8AC3E}">
        <p14:creationId xmlns:p14="http://schemas.microsoft.com/office/powerpoint/2010/main" val="3717543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jdelijke aanduiding voor dianummer 5"/>
          <p:cNvSpPr>
            <a:spLocks noGrp="1"/>
          </p:cNvSpPr>
          <p:nvPr>
            <p:ph type="sldNum" sz="quarter" idx="12"/>
          </p:nvPr>
        </p:nvSpPr>
        <p:spPr>
          <a:xfrm>
            <a:off x="8920800" y="6483600"/>
            <a:ext cx="2548800" cy="331200"/>
          </a:xfrm>
        </p:spPr>
        <p:txBody>
          <a:bodyPr/>
          <a:lstStyle/>
          <a:p>
            <a:pPr>
              <a:defRPr/>
            </a:pPr>
            <a:fld id="{C6CB1DFD-CF3E-4A01-9561-5B47227590B9}" type="slidenum">
              <a:rPr lang="en-US" smtClean="0">
                <a:latin typeface="Calibri"/>
                <a:cs typeface="Calibri"/>
              </a:rPr>
              <a:pPr>
                <a:defRPr/>
              </a:pPr>
              <a:t>25</a:t>
            </a:fld>
            <a:endParaRPr lang="en-US">
              <a:latin typeface="Calibri"/>
              <a:cs typeface="Calibri"/>
            </a:endParaRPr>
          </a:p>
        </p:txBody>
      </p:sp>
      <p:sp>
        <p:nvSpPr>
          <p:cNvPr id="25" name="Subtitel 2"/>
          <p:cNvSpPr txBox="1">
            <a:spLocks/>
          </p:cNvSpPr>
          <p:nvPr/>
        </p:nvSpPr>
        <p:spPr>
          <a:xfrm>
            <a:off x="1329853" y="2642532"/>
            <a:ext cx="9122829" cy="67950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b="1" dirty="0">
                <a:solidFill>
                  <a:srgbClr val="000000"/>
                </a:solidFill>
                <a:latin typeface="Calibri"/>
                <a:cs typeface="Calibri"/>
              </a:rPr>
              <a:t>10 minute coffee break</a:t>
            </a:r>
          </a:p>
        </p:txBody>
      </p:sp>
    </p:spTree>
    <p:extLst>
      <p:ext uri="{BB962C8B-B14F-4D97-AF65-F5344CB8AC3E}">
        <p14:creationId xmlns:p14="http://schemas.microsoft.com/office/powerpoint/2010/main" val="1166024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Update tests and transition</a:t>
            </a:r>
            <a:br>
              <a:rPr lang="en-GB" sz="2000">
                <a:latin typeface="Calibri" panose="020F0502020204030204" pitchFamily="34" charset="0"/>
                <a:ea typeface="Calibri" panose="020F0502020204030204" pitchFamily="34" charset="0"/>
                <a:cs typeface="Arial" panose="020B0604020202020204" pitchFamily="34" charset="0"/>
              </a:rPr>
            </a:br>
            <a:endParaRPr lang="en-GB" sz="200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a:solidFill>
                  <a:srgbClr val="000000"/>
                </a:solidFill>
                <a:latin typeface="+mj-lt"/>
                <a:ea typeface="Calibri" panose="020F0502020204030204" pitchFamily="34" charset="0"/>
                <a:cs typeface="Arial" panose="020B0604020202020204" pitchFamily="34" charset="0"/>
              </a:rPr>
              <a:t>Jorik van Vilsteren - Test and Transition manager, EDSN &amp; NEDU</a:t>
            </a:r>
            <a:br>
              <a:rPr lang="en-GB" sz="2000">
                <a:latin typeface="Calibri" panose="020F0502020204030204" pitchFamily="34" charset="0"/>
                <a:ea typeface="Calibri" panose="020F0502020204030204" pitchFamily="34" charset="0"/>
                <a:cs typeface="Arial" panose="020B0604020202020204" pitchFamily="34" charset="0"/>
              </a:rPr>
            </a:br>
            <a:endParaRPr lang="en-GB" sz="2000">
              <a:latin typeface="Calibri" panose="020F0502020204030204" pitchFamily="34" charset="0"/>
              <a:ea typeface="Calibri" panose="020F0502020204030204" pitchFamily="34" charset="0"/>
              <a:cs typeface="Arial" panose="020B0604020202020204" pitchFamily="34" charset="0"/>
            </a:endParaRP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26</a:t>
            </a:fld>
            <a:endParaRPr lang="nl-NL"/>
          </a:p>
        </p:txBody>
      </p:sp>
    </p:spTree>
    <p:extLst>
      <p:ext uri="{BB962C8B-B14F-4D97-AF65-F5344CB8AC3E}">
        <p14:creationId xmlns:p14="http://schemas.microsoft.com/office/powerpoint/2010/main" val="2612258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a:t>What is the Lead group TR2021 - Tranche 1 Allocatie 2.0?</a:t>
            </a:r>
          </a:p>
          <a:p>
            <a:pPr>
              <a:buFont typeface="Wingdings" pitchFamily="2" charset="2"/>
              <a:buChar char="§"/>
            </a:pPr>
            <a:endParaRPr lang="nl-NL" sz="1800" dirty="0"/>
          </a:p>
          <a:p>
            <a:pPr>
              <a:buFont typeface="Wingdings" pitchFamily="2" charset="2"/>
              <a:buChar char="§"/>
            </a:pPr>
            <a:r>
              <a:rPr lang="en-GB" sz="1800"/>
              <a:t>Who are the members of the Lead group TR2021 - Tranche 1 Allocatie 2.0?</a:t>
            </a:r>
          </a:p>
          <a:p>
            <a:pPr>
              <a:buFont typeface="Wingdings" pitchFamily="2" charset="2"/>
              <a:buChar char="§"/>
            </a:pPr>
            <a:endParaRPr lang="nl-NL" sz="1800" dirty="0"/>
          </a:p>
          <a:p>
            <a:pPr>
              <a:buFont typeface="Wingdings" pitchFamily="2" charset="2"/>
              <a:buChar char="§"/>
            </a:pPr>
            <a:r>
              <a:rPr lang="en-GB" sz="1800"/>
              <a:t>Test scenarios</a:t>
            </a:r>
          </a:p>
          <a:p>
            <a:pPr>
              <a:buFont typeface="Wingdings" pitchFamily="2" charset="2"/>
              <a:buChar char="§"/>
            </a:pPr>
            <a:endParaRPr lang="nl-NL" sz="1800" dirty="0"/>
          </a:p>
          <a:p>
            <a:pPr>
              <a:buFont typeface="Wingdings" pitchFamily="2" charset="2"/>
              <a:buChar char="§"/>
            </a:pPr>
            <a:r>
              <a:rPr lang="en-GB" sz="1800"/>
              <a:t>Planning tests</a:t>
            </a:r>
          </a:p>
          <a:p>
            <a:pPr>
              <a:buFont typeface="Wingdings" pitchFamily="2" charset="2"/>
              <a:buChar char="§"/>
            </a:pPr>
            <a:endParaRPr lang="nl-NL" sz="1800" dirty="0"/>
          </a:p>
          <a:p>
            <a:pPr>
              <a:buFont typeface="Wingdings" pitchFamily="2" charset="2"/>
              <a:buChar char="§"/>
            </a:pPr>
            <a:r>
              <a:rPr lang="en-GB" sz="1800"/>
              <a:t>Other useful information …</a:t>
            </a:r>
          </a:p>
          <a:p>
            <a:endParaRPr lang="nl-NL" dirty="0"/>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27</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Agenda</a:t>
            </a:r>
          </a:p>
        </p:txBody>
      </p:sp>
    </p:spTree>
    <p:extLst>
      <p:ext uri="{BB962C8B-B14F-4D97-AF65-F5344CB8AC3E}">
        <p14:creationId xmlns:p14="http://schemas.microsoft.com/office/powerpoint/2010/main" val="3842518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dirty="0"/>
              <a:t>The Lead group contains frontrunners from the market. They will be first to see the realised functionalities in the central systems</a:t>
            </a:r>
          </a:p>
          <a:p>
            <a:pPr>
              <a:buFont typeface="Wingdings" pitchFamily="2" charset="2"/>
              <a:buChar char="§"/>
            </a:pPr>
            <a:endParaRPr lang="nl-NL" sz="1800" dirty="0"/>
          </a:p>
          <a:p>
            <a:pPr>
              <a:buFont typeface="Wingdings" pitchFamily="2" charset="2"/>
              <a:buChar char="§"/>
            </a:pPr>
            <a:r>
              <a:rPr lang="en-GB" sz="1800" dirty="0"/>
              <a:t>The Lead group contains representatives from TSO-E, TSO-G, DSO, </a:t>
            </a:r>
            <a:r>
              <a:rPr lang="en-GB" sz="1800" dirty="0">
                <a:ea typeface="Calibri" panose="020F0502020204030204" pitchFamily="34" charset="0"/>
                <a:cs typeface="Arial" panose="020B0604020202020204" pitchFamily="34" charset="0"/>
              </a:rPr>
              <a:t>MRP</a:t>
            </a:r>
            <a:r>
              <a:rPr lang="en-GB" sz="1800" dirty="0"/>
              <a:t> and BRP</a:t>
            </a:r>
          </a:p>
          <a:p>
            <a:pPr>
              <a:buFont typeface="Wingdings" pitchFamily="2" charset="2"/>
              <a:buChar char="§"/>
            </a:pPr>
            <a:endParaRPr lang="nl-NL" sz="1800" dirty="0"/>
          </a:p>
          <a:p>
            <a:pPr>
              <a:buFont typeface="Wingdings" pitchFamily="2" charset="2"/>
              <a:buChar char="§"/>
            </a:pPr>
            <a:r>
              <a:rPr lang="en-GB" sz="1800" dirty="0"/>
              <a:t>The Lead group will perform a jointly agreed set of test scenarios, both progressive and regressive</a:t>
            </a:r>
          </a:p>
          <a:p>
            <a:pPr>
              <a:buFont typeface="Wingdings" pitchFamily="2" charset="2"/>
              <a:buChar char="§"/>
            </a:pPr>
            <a:endParaRPr lang="nl-NL" sz="1800" dirty="0"/>
          </a:p>
          <a:p>
            <a:pPr>
              <a:buFont typeface="Wingdings" pitchFamily="2" charset="2"/>
              <a:buChar char="§"/>
            </a:pPr>
            <a:r>
              <a:rPr lang="en-GB" sz="1800" dirty="0"/>
              <a:t>The Lead group will issue advice for GAT release based on the performed test scenarios</a:t>
            </a:r>
          </a:p>
          <a:p>
            <a:pPr>
              <a:buFont typeface="Wingdings" pitchFamily="2" charset="2"/>
              <a:buChar char="§"/>
            </a:pPr>
            <a:endParaRPr lang="nl-NL" sz="1800" dirty="0"/>
          </a:p>
          <a:p>
            <a:pPr>
              <a:buFont typeface="Wingdings" pitchFamily="2" charset="2"/>
              <a:buChar char="§"/>
            </a:pPr>
            <a:r>
              <a:rPr lang="en-GB" sz="1800" dirty="0"/>
              <a:t>The activities of the Lead group will help to create a more efficient and effective GAT, and eventually a successful implementation</a:t>
            </a:r>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28</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Lead group TR2021 - Tranche 1 Allocatie 2.0</a:t>
            </a:r>
          </a:p>
        </p:txBody>
      </p:sp>
    </p:spTree>
    <p:extLst>
      <p:ext uri="{BB962C8B-B14F-4D97-AF65-F5344CB8AC3E}">
        <p14:creationId xmlns:p14="http://schemas.microsoft.com/office/powerpoint/2010/main" val="2232168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fontScale="92500" lnSpcReduction="20000"/>
          </a:bodyPr>
          <a:lstStyle/>
          <a:p>
            <a:pPr>
              <a:buFont typeface="Wingdings" pitchFamily="2" charset="2"/>
              <a:buChar char="§"/>
            </a:pPr>
            <a:endParaRPr lang="nl-NL" sz="1900" dirty="0"/>
          </a:p>
          <a:p>
            <a:pPr>
              <a:buFont typeface="Wingdings" pitchFamily="2" charset="2"/>
              <a:buChar char="§"/>
            </a:pPr>
            <a:r>
              <a:rPr lang="en-GB" sz="1900" dirty="0"/>
              <a:t>Market role TSO-E:</a:t>
            </a:r>
          </a:p>
          <a:p>
            <a:pPr lvl="1">
              <a:buFont typeface="Wingdings" pitchFamily="2" charset="2"/>
              <a:buChar char="§"/>
            </a:pPr>
            <a:r>
              <a:rPr lang="en-GB" sz="1900" dirty="0"/>
              <a:t>Marco </a:t>
            </a:r>
            <a:r>
              <a:rPr lang="en-GB" sz="1900" dirty="0" err="1"/>
              <a:t>Leensen</a:t>
            </a:r>
            <a:r>
              <a:rPr lang="en-GB" sz="1900" dirty="0"/>
              <a:t> (</a:t>
            </a:r>
            <a:r>
              <a:rPr lang="en-GB" sz="1900" dirty="0" err="1"/>
              <a:t>TenneT</a:t>
            </a:r>
            <a:r>
              <a:rPr lang="en-GB" sz="1900" dirty="0"/>
              <a:t> TSO)</a:t>
            </a:r>
          </a:p>
          <a:p>
            <a:pPr marL="0" indent="0">
              <a:buNone/>
            </a:pPr>
            <a:endParaRPr lang="nl-NL" sz="1900" dirty="0"/>
          </a:p>
          <a:p>
            <a:pPr>
              <a:buFont typeface="Wingdings" pitchFamily="2" charset="2"/>
              <a:buChar char="§"/>
            </a:pPr>
            <a:r>
              <a:rPr lang="en-GB" sz="1900" dirty="0"/>
              <a:t>Market role TSO-G:</a:t>
            </a:r>
          </a:p>
          <a:p>
            <a:pPr lvl="1">
              <a:buFont typeface="Wingdings" pitchFamily="2" charset="2"/>
              <a:buChar char="§"/>
            </a:pPr>
            <a:r>
              <a:rPr lang="en-GB" sz="1900" dirty="0"/>
              <a:t>Nico </a:t>
            </a:r>
            <a:r>
              <a:rPr lang="en-GB" sz="1900" dirty="0" err="1"/>
              <a:t>Dekens</a:t>
            </a:r>
            <a:r>
              <a:rPr lang="en-GB" sz="1900" dirty="0"/>
              <a:t> (</a:t>
            </a:r>
            <a:r>
              <a:rPr lang="en-GB" sz="1900" dirty="0" err="1"/>
              <a:t>Gasunie</a:t>
            </a:r>
            <a:r>
              <a:rPr lang="en-GB" sz="1900" dirty="0"/>
              <a:t>)</a:t>
            </a:r>
          </a:p>
          <a:p>
            <a:pPr marL="0" indent="0">
              <a:buNone/>
            </a:pPr>
            <a:endParaRPr lang="nl-NL" sz="1900" dirty="0"/>
          </a:p>
          <a:p>
            <a:pPr>
              <a:buFont typeface="Wingdings" pitchFamily="2" charset="2"/>
              <a:buChar char="§"/>
            </a:pPr>
            <a:r>
              <a:rPr lang="en-GB" sz="1900" dirty="0"/>
              <a:t>Market role DSO: </a:t>
            </a:r>
          </a:p>
          <a:p>
            <a:pPr lvl="1">
              <a:buFont typeface="Wingdings" pitchFamily="2" charset="2"/>
              <a:buChar char="§"/>
            </a:pPr>
            <a:r>
              <a:rPr lang="en-GB" sz="1900" dirty="0"/>
              <a:t>Fouad </a:t>
            </a:r>
            <a:r>
              <a:rPr lang="en-GB" sz="1900" dirty="0" err="1"/>
              <a:t>Darkaoui</a:t>
            </a:r>
            <a:r>
              <a:rPr lang="en-GB" sz="1900" dirty="0"/>
              <a:t> (</a:t>
            </a:r>
            <a:r>
              <a:rPr lang="en-GB" sz="1900" dirty="0" err="1"/>
              <a:t>Stedin</a:t>
            </a:r>
            <a:r>
              <a:rPr lang="en-GB" sz="1900" dirty="0"/>
              <a:t>)</a:t>
            </a:r>
          </a:p>
          <a:p>
            <a:pPr lvl="1">
              <a:buFont typeface="Wingdings" pitchFamily="2" charset="2"/>
              <a:buChar char="§"/>
            </a:pPr>
            <a:r>
              <a:rPr lang="en-GB" sz="1900" dirty="0"/>
              <a:t>Alex </a:t>
            </a:r>
            <a:r>
              <a:rPr lang="en-GB" sz="1900" dirty="0" err="1"/>
              <a:t>Lelieveld</a:t>
            </a:r>
            <a:r>
              <a:rPr lang="en-GB" sz="1900" dirty="0"/>
              <a:t> (</a:t>
            </a:r>
            <a:r>
              <a:rPr lang="en-GB" sz="1900" dirty="0" err="1"/>
              <a:t>Enexis</a:t>
            </a:r>
            <a:r>
              <a:rPr lang="en-GB" sz="1900" dirty="0"/>
              <a:t>)</a:t>
            </a:r>
          </a:p>
          <a:p>
            <a:pPr lvl="1">
              <a:buFont typeface="Wingdings" pitchFamily="2" charset="2"/>
              <a:buChar char="§"/>
            </a:pPr>
            <a:r>
              <a:rPr lang="en-GB" sz="1900" dirty="0"/>
              <a:t>Abel </a:t>
            </a:r>
            <a:r>
              <a:rPr lang="en-GB" sz="1900" dirty="0" err="1"/>
              <a:t>Matahelumual</a:t>
            </a:r>
            <a:r>
              <a:rPr lang="en-GB" sz="1900" dirty="0"/>
              <a:t> (</a:t>
            </a:r>
            <a:r>
              <a:rPr lang="en-GB" sz="1900" dirty="0" err="1"/>
              <a:t>Liander</a:t>
            </a:r>
            <a:r>
              <a:rPr lang="en-GB" sz="1900" dirty="0"/>
              <a:t>)</a:t>
            </a:r>
          </a:p>
          <a:p>
            <a:pPr marL="0" indent="0">
              <a:buNone/>
            </a:pPr>
            <a:endParaRPr lang="nl-NL" sz="1900" dirty="0"/>
          </a:p>
          <a:p>
            <a:pPr>
              <a:buFont typeface="Wingdings" pitchFamily="2" charset="2"/>
              <a:buChar char="§"/>
            </a:pPr>
            <a:r>
              <a:rPr lang="en-GB" sz="1900" dirty="0"/>
              <a:t>Market role MRP:</a:t>
            </a:r>
          </a:p>
          <a:p>
            <a:pPr lvl="1">
              <a:buFont typeface="Wingdings" pitchFamily="2" charset="2"/>
              <a:buChar char="§"/>
            </a:pPr>
            <a:r>
              <a:rPr lang="en-GB" sz="1900" dirty="0"/>
              <a:t>Kemal Kiran (</a:t>
            </a:r>
            <a:r>
              <a:rPr lang="en-GB" sz="1900" dirty="0" err="1"/>
              <a:t>Kenter</a:t>
            </a:r>
            <a:r>
              <a:rPr lang="en-GB" sz="1900" dirty="0"/>
              <a:t>)</a:t>
            </a:r>
          </a:p>
          <a:p>
            <a:pPr marL="0" indent="0">
              <a:buNone/>
            </a:pPr>
            <a:endParaRPr lang="nl-NL" sz="1900" dirty="0"/>
          </a:p>
          <a:p>
            <a:pPr>
              <a:buFont typeface="Wingdings" pitchFamily="2" charset="2"/>
              <a:buChar char="§"/>
            </a:pPr>
            <a:r>
              <a:rPr lang="en-GB" sz="1900" dirty="0"/>
              <a:t>Market role BRP:</a:t>
            </a:r>
          </a:p>
          <a:p>
            <a:pPr lvl="1">
              <a:buFont typeface="Wingdings" pitchFamily="2" charset="2"/>
              <a:buChar char="§"/>
            </a:pPr>
            <a:r>
              <a:rPr lang="en-GB" sz="1900" dirty="0"/>
              <a:t>Remco de </a:t>
            </a:r>
            <a:r>
              <a:rPr lang="en-GB" sz="1900" dirty="0" err="1"/>
              <a:t>Kruijk</a:t>
            </a:r>
            <a:r>
              <a:rPr lang="en-GB" sz="1900" dirty="0"/>
              <a:t> (PVNED)</a:t>
            </a:r>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29</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Members of the Lead group TR2021 - Tranche 1 Allocatie 2.0</a:t>
            </a:r>
          </a:p>
        </p:txBody>
      </p:sp>
    </p:spTree>
    <p:extLst>
      <p:ext uri="{BB962C8B-B14F-4D97-AF65-F5344CB8AC3E}">
        <p14:creationId xmlns:p14="http://schemas.microsoft.com/office/powerpoint/2010/main" val="1835383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ianummer 2">
            <a:extLst>
              <a:ext uri="{FF2B5EF4-FFF2-40B4-BE49-F238E27FC236}">
                <a16:creationId xmlns:a16="http://schemas.microsoft.com/office/drawing/2014/main" id="{3174EE05-C72A-41C3-8FB0-BEFBF1F05705}"/>
              </a:ext>
            </a:extLst>
          </p:cNvPr>
          <p:cNvSpPr>
            <a:spLocks noGrp="1"/>
          </p:cNvSpPr>
          <p:nvPr>
            <p:ph type="sldNum" sz="quarter" idx="12"/>
          </p:nvPr>
        </p:nvSpPr>
        <p:spPr/>
        <p:txBody>
          <a:bodyPr/>
          <a:lstStyle/>
          <a:p>
            <a:fld id="{A1C3A1F5-F269-2A47-BBB9-BDB2D4CF88E3}" type="slidenum">
              <a:rPr lang="nl-NL" smtClean="0"/>
              <a:t>3</a:t>
            </a:fld>
            <a:endParaRPr lang="nl-NL"/>
          </a:p>
        </p:txBody>
      </p:sp>
      <p:pic>
        <p:nvPicPr>
          <p:cNvPr id="7" name="Graphic 6" descr="Webcam met effen opvulling">
            <a:extLst>
              <a:ext uri="{FF2B5EF4-FFF2-40B4-BE49-F238E27FC236}">
                <a16:creationId xmlns:a16="http://schemas.microsoft.com/office/drawing/2014/main" id="{C794A465-69F0-4515-9A3A-4EAE57B3380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75929" y="1998817"/>
            <a:ext cx="914400" cy="914400"/>
          </a:xfrm>
          <a:prstGeom prst="rect">
            <a:avLst/>
          </a:prstGeom>
        </p:spPr>
      </p:pic>
      <p:pic>
        <p:nvPicPr>
          <p:cNvPr id="9" name="Graphic 8" descr="Ondertitels met effen opvulling">
            <a:extLst>
              <a:ext uri="{FF2B5EF4-FFF2-40B4-BE49-F238E27FC236}">
                <a16:creationId xmlns:a16="http://schemas.microsoft.com/office/drawing/2014/main" id="{BB0939FB-601B-4703-8338-397D8505E9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38987" y="1910732"/>
            <a:ext cx="914400" cy="914400"/>
          </a:xfrm>
          <a:prstGeom prst="rect">
            <a:avLst/>
          </a:prstGeom>
        </p:spPr>
      </p:pic>
      <p:pic>
        <p:nvPicPr>
          <p:cNvPr id="11" name="Graphic 10" descr="Cloud Computing met effen opvulling">
            <a:extLst>
              <a:ext uri="{FF2B5EF4-FFF2-40B4-BE49-F238E27FC236}">
                <a16:creationId xmlns:a16="http://schemas.microsoft.com/office/drawing/2014/main" id="{6C581E61-6921-4543-A45D-216B0F80BE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301169" y="3980103"/>
            <a:ext cx="914400" cy="914400"/>
          </a:xfrm>
          <a:prstGeom prst="rect">
            <a:avLst/>
          </a:prstGeom>
        </p:spPr>
      </p:pic>
      <p:pic>
        <p:nvPicPr>
          <p:cNvPr id="13" name="Graphic 12" descr="Internet met effen opvulling">
            <a:extLst>
              <a:ext uri="{FF2B5EF4-FFF2-40B4-BE49-F238E27FC236}">
                <a16:creationId xmlns:a16="http://schemas.microsoft.com/office/drawing/2014/main" id="{F8491B14-8D54-4BB3-9634-87EACFCDCC6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987043" y="1910732"/>
            <a:ext cx="914400" cy="914400"/>
          </a:xfrm>
          <a:prstGeom prst="rect">
            <a:avLst/>
          </a:prstGeom>
        </p:spPr>
      </p:pic>
      <p:pic>
        <p:nvPicPr>
          <p:cNvPr id="15" name="Graphic 14" descr="Videocamera met effen opvulling">
            <a:extLst>
              <a:ext uri="{FF2B5EF4-FFF2-40B4-BE49-F238E27FC236}">
                <a16:creationId xmlns:a16="http://schemas.microsoft.com/office/drawing/2014/main" id="{01CD597D-D58F-4AE7-AA8F-BDC9277C120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523521" y="4046850"/>
            <a:ext cx="914400" cy="914400"/>
          </a:xfrm>
          <a:prstGeom prst="rect">
            <a:avLst/>
          </a:prstGeom>
        </p:spPr>
      </p:pic>
      <p:pic>
        <p:nvPicPr>
          <p:cNvPr id="19" name="Graphic 18" descr="Luidspreker dempen met effen opvulling">
            <a:extLst>
              <a:ext uri="{FF2B5EF4-FFF2-40B4-BE49-F238E27FC236}">
                <a16:creationId xmlns:a16="http://schemas.microsoft.com/office/drawing/2014/main" id="{DCBD1210-0221-42EC-B4AB-3ED8816BC82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581197" y="1896052"/>
            <a:ext cx="914400" cy="914400"/>
          </a:xfrm>
          <a:prstGeom prst="rect">
            <a:avLst/>
          </a:prstGeom>
        </p:spPr>
      </p:pic>
      <p:sp>
        <p:nvSpPr>
          <p:cNvPr id="22" name="Tekstvak 21">
            <a:extLst>
              <a:ext uri="{FF2B5EF4-FFF2-40B4-BE49-F238E27FC236}">
                <a16:creationId xmlns:a16="http://schemas.microsoft.com/office/drawing/2014/main" id="{2AAFA613-75DC-45CD-A862-2BC9B50CD730}"/>
              </a:ext>
            </a:extLst>
          </p:cNvPr>
          <p:cNvSpPr txBox="1"/>
          <p:nvPr/>
        </p:nvSpPr>
        <p:spPr>
          <a:xfrm>
            <a:off x="588499" y="570338"/>
            <a:ext cx="10604220" cy="954107"/>
          </a:xfrm>
          <a:prstGeom prst="rect">
            <a:avLst/>
          </a:prstGeom>
          <a:noFill/>
        </p:spPr>
        <p:txBody>
          <a:bodyPr wrap="square" rtlCol="0">
            <a:spAutoFit/>
          </a:bodyPr>
          <a:lstStyle/>
          <a:p>
            <a:r>
              <a:rPr lang="en-GB" sz="2800" b="1"/>
              <a:t>Welcome to the 2nd TR2021 information session </a:t>
            </a:r>
          </a:p>
          <a:p>
            <a:r>
              <a:rPr lang="en-GB" sz="2800" b="1"/>
              <a:t>Tranche 1 – Programme Allocatie 2.0</a:t>
            </a:r>
          </a:p>
        </p:txBody>
      </p:sp>
      <p:sp>
        <p:nvSpPr>
          <p:cNvPr id="23" name="Tekstvak 22">
            <a:extLst>
              <a:ext uri="{FF2B5EF4-FFF2-40B4-BE49-F238E27FC236}">
                <a16:creationId xmlns:a16="http://schemas.microsoft.com/office/drawing/2014/main" id="{28A52192-F21D-4AFB-BFF6-514CA78FDF8D}"/>
              </a:ext>
            </a:extLst>
          </p:cNvPr>
          <p:cNvSpPr txBox="1"/>
          <p:nvPr/>
        </p:nvSpPr>
        <p:spPr>
          <a:xfrm>
            <a:off x="1304360" y="3112316"/>
            <a:ext cx="1468074" cy="523220"/>
          </a:xfrm>
          <a:prstGeom prst="rect">
            <a:avLst/>
          </a:prstGeom>
          <a:noFill/>
        </p:spPr>
        <p:txBody>
          <a:bodyPr wrap="square" rtlCol="0">
            <a:spAutoFit/>
          </a:bodyPr>
          <a:lstStyle/>
          <a:p>
            <a:r>
              <a:rPr lang="en-GB" sz="1400" b="1"/>
              <a:t>Mute</a:t>
            </a:r>
            <a:r>
              <a:rPr lang="en-GB" sz="1400"/>
              <a:t> your microphone </a:t>
            </a:r>
          </a:p>
        </p:txBody>
      </p:sp>
      <p:sp>
        <p:nvSpPr>
          <p:cNvPr id="25" name="Tekstvak 24">
            <a:extLst>
              <a:ext uri="{FF2B5EF4-FFF2-40B4-BE49-F238E27FC236}">
                <a16:creationId xmlns:a16="http://schemas.microsoft.com/office/drawing/2014/main" id="{3BDED5C4-1FEF-4DAD-AD78-3F54C6271B46}"/>
              </a:ext>
            </a:extLst>
          </p:cNvPr>
          <p:cNvSpPr txBox="1"/>
          <p:nvPr/>
        </p:nvSpPr>
        <p:spPr>
          <a:xfrm>
            <a:off x="3083461" y="3106814"/>
            <a:ext cx="1287203" cy="523220"/>
          </a:xfrm>
          <a:prstGeom prst="rect">
            <a:avLst/>
          </a:prstGeom>
          <a:noFill/>
        </p:spPr>
        <p:txBody>
          <a:bodyPr wrap="square" rtlCol="0">
            <a:spAutoFit/>
          </a:bodyPr>
          <a:lstStyle/>
          <a:p>
            <a:r>
              <a:rPr lang="en-GB" sz="1400"/>
              <a:t>Turn </a:t>
            </a:r>
            <a:r>
              <a:rPr lang="en-GB" sz="1400" b="1"/>
              <a:t>off</a:t>
            </a:r>
            <a:r>
              <a:rPr lang="en-GB" sz="1400"/>
              <a:t> your camera</a:t>
            </a:r>
          </a:p>
        </p:txBody>
      </p:sp>
      <p:sp>
        <p:nvSpPr>
          <p:cNvPr id="26" name="Tekstvak 25">
            <a:extLst>
              <a:ext uri="{FF2B5EF4-FFF2-40B4-BE49-F238E27FC236}">
                <a16:creationId xmlns:a16="http://schemas.microsoft.com/office/drawing/2014/main" id="{B4F85667-173D-4322-B56F-088B28B96BDC}"/>
              </a:ext>
            </a:extLst>
          </p:cNvPr>
          <p:cNvSpPr txBox="1"/>
          <p:nvPr/>
        </p:nvSpPr>
        <p:spPr>
          <a:xfrm>
            <a:off x="4681691" y="3106814"/>
            <a:ext cx="1739473" cy="738664"/>
          </a:xfrm>
          <a:prstGeom prst="rect">
            <a:avLst/>
          </a:prstGeom>
          <a:noFill/>
        </p:spPr>
        <p:txBody>
          <a:bodyPr wrap="square" rtlCol="0">
            <a:spAutoFit/>
          </a:bodyPr>
          <a:lstStyle/>
          <a:p>
            <a:r>
              <a:rPr lang="en-GB" sz="1400"/>
              <a:t>Ask questions via </a:t>
            </a:r>
            <a:r>
              <a:rPr lang="en-GB" sz="1400" b="1"/>
              <a:t>the chat feature. </a:t>
            </a:r>
            <a:r>
              <a:rPr lang="en-GB" sz="1400"/>
              <a:t>We are working with a moderator.</a:t>
            </a:r>
          </a:p>
        </p:txBody>
      </p:sp>
      <p:sp>
        <p:nvSpPr>
          <p:cNvPr id="27" name="Tekstvak 26">
            <a:extLst>
              <a:ext uri="{FF2B5EF4-FFF2-40B4-BE49-F238E27FC236}">
                <a16:creationId xmlns:a16="http://schemas.microsoft.com/office/drawing/2014/main" id="{3FB876A4-2B1E-4308-A7AD-AE240DF6A355}"/>
              </a:ext>
            </a:extLst>
          </p:cNvPr>
          <p:cNvSpPr txBox="1"/>
          <p:nvPr/>
        </p:nvSpPr>
        <p:spPr>
          <a:xfrm>
            <a:off x="6755678" y="3077279"/>
            <a:ext cx="1468074" cy="523220"/>
          </a:xfrm>
          <a:prstGeom prst="rect">
            <a:avLst/>
          </a:prstGeom>
          <a:noFill/>
        </p:spPr>
        <p:txBody>
          <a:bodyPr wrap="square" rtlCol="0">
            <a:spAutoFit/>
          </a:bodyPr>
          <a:lstStyle/>
          <a:p>
            <a:r>
              <a:rPr lang="en-GB" sz="1400"/>
              <a:t>Presentation on </a:t>
            </a:r>
            <a:r>
              <a:rPr lang="en-GB" sz="1400" b="1"/>
              <a:t>mijnNEDU</a:t>
            </a:r>
          </a:p>
        </p:txBody>
      </p:sp>
      <p:sp>
        <p:nvSpPr>
          <p:cNvPr id="28" name="Tekstvak 27">
            <a:extLst>
              <a:ext uri="{FF2B5EF4-FFF2-40B4-BE49-F238E27FC236}">
                <a16:creationId xmlns:a16="http://schemas.microsoft.com/office/drawing/2014/main" id="{7ED5AFCB-923F-4530-9456-0AEF3C469B59}"/>
              </a:ext>
            </a:extLst>
          </p:cNvPr>
          <p:cNvSpPr txBox="1"/>
          <p:nvPr/>
        </p:nvSpPr>
        <p:spPr>
          <a:xfrm>
            <a:off x="1394795" y="4961250"/>
            <a:ext cx="1287203" cy="523220"/>
          </a:xfrm>
          <a:prstGeom prst="rect">
            <a:avLst/>
          </a:prstGeom>
          <a:noFill/>
        </p:spPr>
        <p:txBody>
          <a:bodyPr wrap="square" rtlCol="0">
            <a:spAutoFit/>
          </a:bodyPr>
          <a:lstStyle/>
          <a:p>
            <a:r>
              <a:rPr lang="en-GB" sz="1400" b="1"/>
              <a:t>The session is being recorded</a:t>
            </a:r>
          </a:p>
        </p:txBody>
      </p:sp>
      <p:sp>
        <p:nvSpPr>
          <p:cNvPr id="29" name="Tekstvak 28">
            <a:extLst>
              <a:ext uri="{FF2B5EF4-FFF2-40B4-BE49-F238E27FC236}">
                <a16:creationId xmlns:a16="http://schemas.microsoft.com/office/drawing/2014/main" id="{78FC5CEE-DF57-4CCA-A254-E161DC5DCDDD}"/>
              </a:ext>
            </a:extLst>
          </p:cNvPr>
          <p:cNvSpPr txBox="1"/>
          <p:nvPr/>
        </p:nvSpPr>
        <p:spPr>
          <a:xfrm>
            <a:off x="3083461" y="4966523"/>
            <a:ext cx="1468074" cy="954107"/>
          </a:xfrm>
          <a:prstGeom prst="rect">
            <a:avLst/>
          </a:prstGeom>
          <a:noFill/>
        </p:spPr>
        <p:txBody>
          <a:bodyPr wrap="square" rtlCol="0">
            <a:spAutoFit/>
          </a:bodyPr>
          <a:lstStyle/>
          <a:p>
            <a:r>
              <a:rPr lang="en-GB" sz="1400"/>
              <a:t>The session will be </a:t>
            </a:r>
            <a:r>
              <a:rPr lang="en-GB" sz="1400" b="1"/>
              <a:t>available</a:t>
            </a:r>
            <a:r>
              <a:rPr lang="en-GB" sz="1400"/>
              <a:t> for 4 weeks.</a:t>
            </a:r>
            <a:r>
              <a:rPr lang="en-GB" sz="1400" b="1"/>
              <a:t> </a:t>
            </a:r>
            <a:r>
              <a:rPr lang="en-GB" sz="1400"/>
              <a:t>E-mail projecten@nedu.nl</a:t>
            </a:r>
          </a:p>
        </p:txBody>
      </p:sp>
      <p:pic>
        <p:nvPicPr>
          <p:cNvPr id="31" name="Graphic 30" descr="Schild met vinkje met effen opvulling">
            <a:extLst>
              <a:ext uri="{FF2B5EF4-FFF2-40B4-BE49-F238E27FC236}">
                <a16:creationId xmlns:a16="http://schemas.microsoft.com/office/drawing/2014/main" id="{C6FBDE3A-9E49-4926-AB89-BBA65B39F980}"/>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051932" y="3980103"/>
            <a:ext cx="914400" cy="914400"/>
          </a:xfrm>
          <a:prstGeom prst="rect">
            <a:avLst/>
          </a:prstGeom>
        </p:spPr>
      </p:pic>
      <p:sp>
        <p:nvSpPr>
          <p:cNvPr id="33" name="Tekstvak 32">
            <a:extLst>
              <a:ext uri="{FF2B5EF4-FFF2-40B4-BE49-F238E27FC236}">
                <a16:creationId xmlns:a16="http://schemas.microsoft.com/office/drawing/2014/main" id="{B1EF7BE3-7FF2-4BA4-AB4F-6B58BBD9EBAA}"/>
              </a:ext>
            </a:extLst>
          </p:cNvPr>
          <p:cNvSpPr txBox="1"/>
          <p:nvPr/>
        </p:nvSpPr>
        <p:spPr>
          <a:xfrm>
            <a:off x="4829134" y="4989773"/>
            <a:ext cx="1468074" cy="523220"/>
          </a:xfrm>
          <a:prstGeom prst="rect">
            <a:avLst/>
          </a:prstGeom>
          <a:noFill/>
        </p:spPr>
        <p:txBody>
          <a:bodyPr wrap="square" rtlCol="0">
            <a:spAutoFit/>
          </a:bodyPr>
          <a:lstStyle/>
          <a:p>
            <a:r>
              <a:rPr lang="en-GB" sz="1400"/>
              <a:t>Recording is for invitees</a:t>
            </a:r>
          </a:p>
        </p:txBody>
      </p:sp>
      <p:pic>
        <p:nvPicPr>
          <p:cNvPr id="4" name="Graphic 3" descr="Help met effen opvulling">
            <a:extLst>
              <a:ext uri="{FF2B5EF4-FFF2-40B4-BE49-F238E27FC236}">
                <a16:creationId xmlns:a16="http://schemas.microsoft.com/office/drawing/2014/main" id="{1A257698-646E-4F17-8424-79E60A60301F}"/>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6987043" y="3980103"/>
            <a:ext cx="914400" cy="914400"/>
          </a:xfrm>
          <a:prstGeom prst="rect">
            <a:avLst/>
          </a:prstGeom>
        </p:spPr>
      </p:pic>
      <p:sp>
        <p:nvSpPr>
          <p:cNvPr id="21" name="Tekstvak 20">
            <a:extLst>
              <a:ext uri="{FF2B5EF4-FFF2-40B4-BE49-F238E27FC236}">
                <a16:creationId xmlns:a16="http://schemas.microsoft.com/office/drawing/2014/main" id="{062A6617-E52F-4C8B-BC9C-1063075EAE28}"/>
              </a:ext>
            </a:extLst>
          </p:cNvPr>
          <p:cNvSpPr txBox="1"/>
          <p:nvPr/>
        </p:nvSpPr>
        <p:spPr>
          <a:xfrm>
            <a:off x="6755678" y="4966523"/>
            <a:ext cx="1468074" cy="954107"/>
          </a:xfrm>
          <a:prstGeom prst="rect">
            <a:avLst/>
          </a:prstGeom>
          <a:noFill/>
        </p:spPr>
        <p:txBody>
          <a:bodyPr wrap="square" rtlCol="0">
            <a:spAutoFit/>
          </a:bodyPr>
          <a:lstStyle/>
          <a:p>
            <a:r>
              <a:rPr lang="en-GB" sz="1400"/>
              <a:t>Recording will stop after last sheet:   Questions section not recorded</a:t>
            </a:r>
          </a:p>
        </p:txBody>
      </p:sp>
    </p:spTree>
    <p:extLst>
      <p:ext uri="{BB962C8B-B14F-4D97-AF65-F5344CB8AC3E}">
        <p14:creationId xmlns:p14="http://schemas.microsoft.com/office/powerpoint/2010/main" val="3336889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pPr>
              <a:buFont typeface="Wingdings" pitchFamily="2" charset="2"/>
              <a:buChar char="§"/>
            </a:pPr>
            <a:endParaRPr lang="nl-NL" sz="1800" dirty="0"/>
          </a:p>
          <a:p>
            <a:pPr>
              <a:buFont typeface="Wingdings" pitchFamily="2" charset="2"/>
              <a:buChar char="§"/>
            </a:pPr>
            <a:r>
              <a:rPr lang="en-GB" sz="1800"/>
              <a:t>The various market parties that participate in the Lead group Tests will jointly establish a pre-agreed set of test scenarios</a:t>
            </a:r>
          </a:p>
          <a:p>
            <a:pPr>
              <a:buFont typeface="Wingdings" pitchFamily="2" charset="2"/>
              <a:buChar char="§"/>
            </a:pPr>
            <a:endParaRPr lang="nl-NL" sz="1800" dirty="0"/>
          </a:p>
          <a:p>
            <a:pPr>
              <a:buFont typeface="Wingdings" pitchFamily="2" charset="2"/>
              <a:buChar char="§"/>
            </a:pPr>
            <a:r>
              <a:rPr lang="en-GB" sz="1800"/>
              <a:t>The results of these test scenarios will be made available to NEDU, and will thus be available to all market parties</a:t>
            </a:r>
          </a:p>
          <a:p>
            <a:pPr marL="0" indent="0">
              <a:buNone/>
            </a:pPr>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30</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Test scenarios</a:t>
            </a:r>
          </a:p>
        </p:txBody>
      </p:sp>
    </p:spTree>
    <p:extLst>
      <p:ext uri="{BB962C8B-B14F-4D97-AF65-F5344CB8AC3E}">
        <p14:creationId xmlns:p14="http://schemas.microsoft.com/office/powerpoint/2010/main" val="1038474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31</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Planning tests</a:t>
            </a:r>
          </a:p>
        </p:txBody>
      </p:sp>
      <p:pic>
        <p:nvPicPr>
          <p:cNvPr id="10" name="Afbeelding 9">
            <a:extLst>
              <a:ext uri="{FF2B5EF4-FFF2-40B4-BE49-F238E27FC236}">
                <a16:creationId xmlns:a16="http://schemas.microsoft.com/office/drawing/2014/main" id="{C2B328BB-8763-7440-8CB5-0C3AC5540A3C}"/>
              </a:ext>
            </a:extLst>
          </p:cNvPr>
          <p:cNvPicPr/>
          <p:nvPr/>
        </p:nvPicPr>
        <p:blipFill>
          <a:blip r:embed="rId2"/>
          <a:stretch>
            <a:fillRect/>
          </a:stretch>
        </p:blipFill>
        <p:spPr>
          <a:xfrm>
            <a:off x="609600" y="1092847"/>
            <a:ext cx="11315699" cy="4688827"/>
          </a:xfrm>
          <a:prstGeom prst="rect">
            <a:avLst/>
          </a:prstGeom>
        </p:spPr>
      </p:pic>
      <p:sp>
        <p:nvSpPr>
          <p:cNvPr id="11" name="Tijdelijke aanduiding voor inhoud 1">
            <a:extLst>
              <a:ext uri="{FF2B5EF4-FFF2-40B4-BE49-F238E27FC236}">
                <a16:creationId xmlns:a16="http://schemas.microsoft.com/office/drawing/2014/main" id="{6FB4494E-4942-AA4D-8F89-AEEE19851303}"/>
              </a:ext>
            </a:extLst>
          </p:cNvPr>
          <p:cNvSpPr txBox="1">
            <a:spLocks/>
          </p:cNvSpPr>
          <p:nvPr/>
        </p:nvSpPr>
        <p:spPr>
          <a:xfrm>
            <a:off x="609600" y="5991224"/>
            <a:ext cx="11126400" cy="344775"/>
          </a:xfrm>
          <a:prstGeom prst="rect">
            <a:avLst/>
          </a:prstGeom>
        </p:spPr>
        <p:txBody>
          <a:bodyPr vert="horz" lIns="91440" tIns="45720" rIns="0" bIns="45720" rtlCol="0" anchor="ctr">
            <a:noAutofit/>
          </a:bodyPr>
          <a:lstStyle>
            <a:defPPr>
              <a:defRPr lang="nl-NL"/>
            </a:defPPr>
            <a:lvl1pPr marL="0" algn="r" defTabSz="457200" rtl="0" eaLnBrk="1" latinLnBrk="0" hangingPunct="1">
              <a:defRPr sz="1200" kern="1200">
                <a:solidFill>
                  <a:srgbClr val="F6BC25"/>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GB" sz="1800" b="1">
                <a:solidFill>
                  <a:schemeClr val="tx1"/>
                </a:solidFill>
              </a:rPr>
              <a:t>Lead group tests have been scheduled for between 29 November and 17 December 2021</a:t>
            </a:r>
          </a:p>
        </p:txBody>
      </p:sp>
    </p:spTree>
    <p:extLst>
      <p:ext uri="{BB962C8B-B14F-4D97-AF65-F5344CB8AC3E}">
        <p14:creationId xmlns:p14="http://schemas.microsoft.com/office/powerpoint/2010/main" val="3469594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a:t>The tests will be carried out on the following environments:</a:t>
            </a:r>
          </a:p>
          <a:p>
            <a:pPr lvl="1">
              <a:buFont typeface="Wingdings" pitchFamily="2" charset="2"/>
              <a:buChar char="§"/>
            </a:pPr>
            <a:r>
              <a:rPr lang="en-GB" sz="1800"/>
              <a:t>C-ARM ACT2 </a:t>
            </a:r>
          </a:p>
          <a:p>
            <a:pPr lvl="1">
              <a:buFont typeface="Wingdings" pitchFamily="2" charset="2"/>
              <a:buChar char="§"/>
            </a:pPr>
            <a:r>
              <a:rPr lang="en-GB" sz="1800"/>
              <a:t>C-AR ACT </a:t>
            </a:r>
          </a:p>
          <a:p>
            <a:pPr lvl="1">
              <a:buFont typeface="Wingdings" pitchFamily="2" charset="2"/>
              <a:buChar char="§"/>
            </a:pPr>
            <a:r>
              <a:rPr lang="en-GB" sz="1800" u="sng"/>
              <a:t>MMC Hub ACCE environment</a:t>
            </a:r>
          </a:p>
          <a:p>
            <a:pPr marL="0" indent="0">
              <a:buNone/>
            </a:pPr>
            <a:endParaRPr lang="nl-NL" sz="1800" dirty="0"/>
          </a:p>
          <a:p>
            <a:pPr>
              <a:buFont typeface="Wingdings" pitchFamily="2" charset="2"/>
              <a:buChar char="§"/>
            </a:pPr>
            <a:r>
              <a:rPr lang="en-GB" sz="1800"/>
              <a:t>EDSN Development &amp; Operations, as well as TenneT TSO OPS, will offer dedicated support during the Lead group test period, so potential findings can be addressed as quickly as possible using a standard findings process</a:t>
            </a:r>
          </a:p>
          <a:p>
            <a:pPr>
              <a:buFont typeface="Wingdings" pitchFamily="2" charset="2"/>
              <a:buChar char="§"/>
            </a:pPr>
            <a:endParaRPr lang="nl-NL" sz="1800" dirty="0"/>
          </a:p>
          <a:p>
            <a:pPr>
              <a:buFont typeface="Wingdings" pitchFamily="2" charset="2"/>
              <a:buChar char="§"/>
            </a:pPr>
            <a:r>
              <a:rPr lang="en-GB" sz="1800"/>
              <a:t>An extra deployment has been claimed in the 2nd and 3rd week to offer the Lead group as much support as possible when fixing and re-testing potential findings</a:t>
            </a:r>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32</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Other useful information …</a:t>
            </a:r>
          </a:p>
        </p:txBody>
      </p:sp>
    </p:spTree>
    <p:extLst>
      <p:ext uri="{BB962C8B-B14F-4D97-AF65-F5344CB8AC3E}">
        <p14:creationId xmlns:p14="http://schemas.microsoft.com/office/powerpoint/2010/main" val="2968761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WP test and User Acceptance Test (GAT)</a:t>
            </a:r>
            <a:br>
              <a:rPr lang="en-GB" sz="2000">
                <a:latin typeface="Calibri" panose="020F0502020204030204" pitchFamily="34" charset="0"/>
                <a:ea typeface="Calibri" panose="020F0502020204030204" pitchFamily="34" charset="0"/>
                <a:cs typeface="Arial" panose="020B0604020202020204" pitchFamily="34" charset="0"/>
              </a:rPr>
            </a:br>
            <a:endParaRPr lang="en-GB" sz="200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a:solidFill>
                  <a:srgbClr val="000000"/>
                </a:solidFill>
                <a:latin typeface="+mj-lt"/>
                <a:ea typeface="Calibri" panose="020F0502020204030204" pitchFamily="34" charset="0"/>
                <a:cs typeface="Arial" panose="020B0604020202020204" pitchFamily="34" charset="0"/>
              </a:rPr>
              <a:t>Jorik van Vilsteren - Test and Transition manager, EDSN &amp; NEDU</a:t>
            </a:r>
            <a:br>
              <a:rPr lang="en-GB" sz="2000">
                <a:latin typeface="Calibri" panose="020F0502020204030204" pitchFamily="34" charset="0"/>
                <a:ea typeface="Calibri" panose="020F0502020204030204" pitchFamily="34" charset="0"/>
                <a:cs typeface="Arial" panose="020B0604020202020204" pitchFamily="34" charset="0"/>
              </a:rPr>
            </a:br>
            <a:endParaRPr lang="en-GB" sz="2000">
              <a:latin typeface="Calibri" panose="020F0502020204030204" pitchFamily="34" charset="0"/>
              <a:ea typeface="Calibri" panose="020F0502020204030204" pitchFamily="34" charset="0"/>
              <a:cs typeface="Arial" panose="020B0604020202020204" pitchFamily="34" charset="0"/>
            </a:endParaRP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33</a:t>
            </a:fld>
            <a:endParaRPr lang="nl-NL"/>
          </a:p>
        </p:txBody>
      </p:sp>
    </p:spTree>
    <p:extLst>
      <p:ext uri="{BB962C8B-B14F-4D97-AF65-F5344CB8AC3E}">
        <p14:creationId xmlns:p14="http://schemas.microsoft.com/office/powerpoint/2010/main" val="2142078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a:t>What is the GAT for TR2021 - Tranche 1 A2.0?</a:t>
            </a:r>
          </a:p>
          <a:p>
            <a:pPr marL="0" indent="0">
              <a:buNone/>
            </a:pPr>
            <a:endParaRPr lang="nl-NL" sz="1800" dirty="0"/>
          </a:p>
          <a:p>
            <a:pPr>
              <a:buFont typeface="Wingdings" pitchFamily="2" charset="2"/>
              <a:buChar char="§"/>
            </a:pPr>
            <a:r>
              <a:rPr lang="en-GB" sz="1800"/>
              <a:t>GAT group-forming</a:t>
            </a:r>
          </a:p>
          <a:p>
            <a:pPr marL="0" indent="0">
              <a:buNone/>
            </a:pPr>
            <a:endParaRPr lang="nl-NL" sz="1800" dirty="0"/>
          </a:p>
          <a:p>
            <a:pPr>
              <a:buFont typeface="Wingdings" pitchFamily="2" charset="2"/>
              <a:buChar char="§"/>
            </a:pPr>
            <a:r>
              <a:rPr lang="en-GB" sz="1800"/>
              <a:t>Planning GAT</a:t>
            </a:r>
          </a:p>
          <a:p>
            <a:pPr marL="0" indent="0">
              <a:buNone/>
            </a:pPr>
            <a:endParaRPr lang="nl-NL" sz="1800" dirty="0"/>
          </a:p>
          <a:p>
            <a:pPr>
              <a:buFont typeface="Wingdings" pitchFamily="2" charset="2"/>
              <a:buChar char="§"/>
            </a:pPr>
            <a:r>
              <a:rPr lang="en-GB" sz="1800"/>
              <a:t>Other useful information …</a:t>
            </a:r>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34</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Agenda</a:t>
            </a:r>
          </a:p>
        </p:txBody>
      </p:sp>
    </p:spTree>
    <p:extLst>
      <p:ext uri="{BB962C8B-B14F-4D97-AF65-F5344CB8AC3E}">
        <p14:creationId xmlns:p14="http://schemas.microsoft.com/office/powerpoint/2010/main" val="1346046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dirty="0"/>
              <a:t>The GAT is a period of free testing for market parties that have been affected by TR2021 - Tranche 1 </a:t>
            </a:r>
            <a:r>
              <a:rPr lang="en-GB" sz="1800" dirty="0" err="1"/>
              <a:t>Allocatie</a:t>
            </a:r>
            <a:r>
              <a:rPr lang="en-GB" sz="1800" dirty="0"/>
              <a:t> 2.0</a:t>
            </a:r>
          </a:p>
          <a:p>
            <a:pPr marL="0" indent="0">
              <a:buNone/>
            </a:pPr>
            <a:endParaRPr lang="nl-NL" sz="1800" dirty="0"/>
          </a:p>
          <a:p>
            <a:pPr>
              <a:buFont typeface="Wingdings" pitchFamily="2" charset="2"/>
              <a:buChar char="§"/>
            </a:pPr>
            <a:r>
              <a:rPr lang="en-GB" sz="1800" b="1" dirty="0"/>
              <a:t>Please note</a:t>
            </a:r>
            <a:r>
              <a:rPr lang="en-GB" sz="1800" dirty="0"/>
              <a:t>: market parties can </a:t>
            </a:r>
            <a:r>
              <a:rPr lang="en-GB" sz="1800" b="1" dirty="0"/>
              <a:t>qualify</a:t>
            </a:r>
            <a:r>
              <a:rPr lang="en-GB" sz="1800" dirty="0"/>
              <a:t> themselves for the MMC Hub (</a:t>
            </a:r>
            <a:r>
              <a:rPr lang="en-GB" sz="1800" dirty="0" err="1"/>
              <a:t>TenneT</a:t>
            </a:r>
            <a:r>
              <a:rPr lang="en-GB" sz="1800" dirty="0"/>
              <a:t> TSO) during the GAT </a:t>
            </a:r>
          </a:p>
          <a:p>
            <a:pPr marL="0" indent="0">
              <a:buNone/>
            </a:pPr>
            <a:endParaRPr lang="nl-NL" sz="1800" dirty="0"/>
          </a:p>
          <a:p>
            <a:pPr>
              <a:buFont typeface="Wingdings" pitchFamily="2" charset="2"/>
              <a:buChar char="§"/>
            </a:pPr>
            <a:r>
              <a:rPr lang="en-GB" sz="1800" dirty="0"/>
              <a:t>The results of the GAT (have the pre-established exit criteria been met?) serve as input for the NEDU General Meeting of Members when issuing release advice (go/no go) for go live on 19 March 2022</a:t>
            </a:r>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35</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GAT for TR2021 - Tranche 1 A2.0</a:t>
            </a:r>
          </a:p>
        </p:txBody>
      </p:sp>
    </p:spTree>
    <p:extLst>
      <p:ext uri="{BB962C8B-B14F-4D97-AF65-F5344CB8AC3E}">
        <p14:creationId xmlns:p14="http://schemas.microsoft.com/office/powerpoint/2010/main" val="37685851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dirty="0"/>
              <a:t>All market parties with market roles DSO, BRP and </a:t>
            </a:r>
            <a:r>
              <a:rPr lang="en-GB" sz="1800" dirty="0">
                <a:ea typeface="Calibri" panose="020F0502020204030204" pitchFamily="34" charset="0"/>
                <a:cs typeface="Arial" panose="020B0604020202020204" pitchFamily="34" charset="0"/>
              </a:rPr>
              <a:t>MRP</a:t>
            </a:r>
            <a:r>
              <a:rPr lang="en-GB" sz="1800" dirty="0"/>
              <a:t> will be divided across 7 groups (with at least one representative per market role)</a:t>
            </a:r>
          </a:p>
          <a:p>
            <a:pPr marL="0" indent="0">
              <a:buNone/>
            </a:pPr>
            <a:endParaRPr lang="nl-NL" sz="1800" dirty="0"/>
          </a:p>
          <a:p>
            <a:pPr>
              <a:buFont typeface="Wingdings" pitchFamily="2" charset="2"/>
              <a:buChar char="§"/>
            </a:pPr>
            <a:r>
              <a:rPr lang="en-GB" sz="1800" dirty="0"/>
              <a:t>GAT group-forming will be announced by </a:t>
            </a:r>
            <a:r>
              <a:rPr lang="en-GB" sz="1800" i="1" dirty="0"/>
              <a:t>1 November </a:t>
            </a:r>
            <a:r>
              <a:rPr lang="en-GB" sz="1800" dirty="0"/>
              <a:t>at the latest</a:t>
            </a:r>
          </a:p>
          <a:p>
            <a:pPr marL="0" indent="0">
              <a:buNone/>
            </a:pPr>
            <a:endParaRPr lang="nl-NL" sz="1800" dirty="0"/>
          </a:p>
          <a:p>
            <a:pPr>
              <a:buFont typeface="Wingdings" pitchFamily="2" charset="2"/>
              <a:buChar char="§"/>
            </a:pPr>
            <a:r>
              <a:rPr lang="en-GB" sz="1800" dirty="0"/>
              <a:t>Do you have special preferences concerning the groups? Mention them by sending an e-mail to </a:t>
            </a:r>
            <a:r>
              <a:rPr lang="en-GB" sz="1800" i="1" dirty="0">
                <a:hlinkClick r:id="rId2"/>
              </a:rPr>
              <a:t>allocatie2.0@edsn.nl</a:t>
            </a:r>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36</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GAT group-forming</a:t>
            </a:r>
          </a:p>
        </p:txBody>
      </p:sp>
    </p:spTree>
    <p:extLst>
      <p:ext uri="{BB962C8B-B14F-4D97-AF65-F5344CB8AC3E}">
        <p14:creationId xmlns:p14="http://schemas.microsoft.com/office/powerpoint/2010/main" val="29865875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37</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Planning</a:t>
            </a:r>
          </a:p>
        </p:txBody>
      </p:sp>
      <p:pic>
        <p:nvPicPr>
          <p:cNvPr id="10" name="Afbeelding 9">
            <a:extLst>
              <a:ext uri="{FF2B5EF4-FFF2-40B4-BE49-F238E27FC236}">
                <a16:creationId xmlns:a16="http://schemas.microsoft.com/office/drawing/2014/main" id="{C2B328BB-8763-7440-8CB5-0C3AC5540A3C}"/>
              </a:ext>
            </a:extLst>
          </p:cNvPr>
          <p:cNvPicPr/>
          <p:nvPr/>
        </p:nvPicPr>
        <p:blipFill>
          <a:blip r:embed="rId2"/>
          <a:stretch>
            <a:fillRect/>
          </a:stretch>
        </p:blipFill>
        <p:spPr>
          <a:xfrm>
            <a:off x="609600" y="1092847"/>
            <a:ext cx="11315699" cy="4688827"/>
          </a:xfrm>
          <a:prstGeom prst="rect">
            <a:avLst/>
          </a:prstGeom>
        </p:spPr>
      </p:pic>
      <p:sp>
        <p:nvSpPr>
          <p:cNvPr id="11" name="Tijdelijke aanduiding voor inhoud 1">
            <a:extLst>
              <a:ext uri="{FF2B5EF4-FFF2-40B4-BE49-F238E27FC236}">
                <a16:creationId xmlns:a16="http://schemas.microsoft.com/office/drawing/2014/main" id="{6FB4494E-4942-AA4D-8F89-AEEE19851303}"/>
              </a:ext>
            </a:extLst>
          </p:cNvPr>
          <p:cNvSpPr txBox="1">
            <a:spLocks/>
          </p:cNvSpPr>
          <p:nvPr/>
        </p:nvSpPr>
        <p:spPr>
          <a:xfrm>
            <a:off x="609600" y="5991224"/>
            <a:ext cx="11126400" cy="344775"/>
          </a:xfrm>
          <a:prstGeom prst="rect">
            <a:avLst/>
          </a:prstGeom>
        </p:spPr>
        <p:txBody>
          <a:bodyPr vert="horz" lIns="91440" tIns="45720" rIns="0" bIns="45720" rtlCol="0" anchor="ctr">
            <a:noAutofit/>
          </a:bodyPr>
          <a:lstStyle>
            <a:defPPr>
              <a:defRPr lang="nl-NL"/>
            </a:defPPr>
            <a:lvl1pPr marL="0" algn="r" defTabSz="457200" rtl="0" eaLnBrk="1" latinLnBrk="0" hangingPunct="1">
              <a:defRPr sz="1200" kern="1200">
                <a:solidFill>
                  <a:srgbClr val="F6BC25"/>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GB" sz="1800" b="1">
                <a:solidFill>
                  <a:schemeClr val="tx1"/>
                </a:solidFill>
              </a:rPr>
              <a:t>GAT tests have been scheduled for between 3 January and 25 February 2022</a:t>
            </a:r>
          </a:p>
        </p:txBody>
      </p:sp>
    </p:spTree>
    <p:extLst>
      <p:ext uri="{BB962C8B-B14F-4D97-AF65-F5344CB8AC3E}">
        <p14:creationId xmlns:p14="http://schemas.microsoft.com/office/powerpoint/2010/main" val="32411643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a:t>The tests will be carried out on the following environments:</a:t>
            </a:r>
          </a:p>
          <a:p>
            <a:pPr lvl="1">
              <a:buFont typeface="Wingdings" pitchFamily="2" charset="2"/>
              <a:buChar char="§"/>
            </a:pPr>
            <a:r>
              <a:rPr lang="en-GB" sz="1800"/>
              <a:t>C-ARM ACT2 </a:t>
            </a:r>
          </a:p>
          <a:p>
            <a:pPr lvl="1">
              <a:buFont typeface="Wingdings" pitchFamily="2" charset="2"/>
              <a:buChar char="§"/>
            </a:pPr>
            <a:r>
              <a:rPr lang="en-GB" sz="1800"/>
              <a:t>C-AR ACT</a:t>
            </a:r>
          </a:p>
          <a:p>
            <a:pPr lvl="1">
              <a:buFont typeface="Wingdings" pitchFamily="2" charset="2"/>
              <a:buChar char="§"/>
            </a:pPr>
            <a:r>
              <a:rPr lang="en-GB" sz="1800" u="sng"/>
              <a:t>MMC Hub Q environment</a:t>
            </a:r>
          </a:p>
          <a:p>
            <a:pPr marL="0" indent="0">
              <a:buNone/>
            </a:pPr>
            <a:endParaRPr lang="nl-NL" sz="1800" dirty="0"/>
          </a:p>
          <a:p>
            <a:pPr>
              <a:buFont typeface="Wingdings" pitchFamily="2" charset="2"/>
              <a:buChar char="§"/>
            </a:pPr>
            <a:r>
              <a:rPr lang="en-GB" sz="1800"/>
              <a:t>EDSN Development &amp; Operations, as well as TenneT TSO OPS, will offer dedicated support during the GAT test period, to groups that are testing at that moment, so potential findings can be addressed as quickly as possible using a standard findings process</a:t>
            </a:r>
          </a:p>
          <a:p>
            <a:pPr>
              <a:buFont typeface="Wingdings" pitchFamily="2" charset="2"/>
              <a:buChar char="§"/>
            </a:pPr>
            <a:endParaRPr lang="nl-NL" sz="1800" dirty="0"/>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38</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Other useful information …</a:t>
            </a:r>
          </a:p>
        </p:txBody>
      </p:sp>
    </p:spTree>
    <p:extLst>
      <p:ext uri="{BB962C8B-B14F-4D97-AF65-F5344CB8AC3E}">
        <p14:creationId xmlns:p14="http://schemas.microsoft.com/office/powerpoint/2010/main" val="17406780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WP transition</a:t>
            </a:r>
            <a:br>
              <a:rPr lang="en-GB" sz="2000">
                <a:latin typeface="Calibri" panose="020F0502020204030204" pitchFamily="34" charset="0"/>
                <a:ea typeface="Calibri" panose="020F0502020204030204" pitchFamily="34" charset="0"/>
                <a:cs typeface="Arial" panose="020B0604020202020204" pitchFamily="34" charset="0"/>
              </a:rPr>
            </a:br>
            <a:endParaRPr lang="en-GB" sz="200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a:solidFill>
                  <a:srgbClr val="000000"/>
                </a:solidFill>
                <a:latin typeface="+mj-lt"/>
                <a:ea typeface="Calibri" panose="020F0502020204030204" pitchFamily="34" charset="0"/>
                <a:cs typeface="Arial" panose="020B0604020202020204" pitchFamily="34" charset="0"/>
              </a:rPr>
              <a:t>Jorik van Vilsteren - Test and Transition manager, EDSN &amp; NEDU</a:t>
            </a:r>
            <a:br>
              <a:rPr lang="en-GB" sz="2000">
                <a:latin typeface="Calibri" panose="020F0502020204030204" pitchFamily="34" charset="0"/>
                <a:ea typeface="Calibri" panose="020F0502020204030204" pitchFamily="34" charset="0"/>
                <a:cs typeface="Arial" panose="020B0604020202020204" pitchFamily="34" charset="0"/>
              </a:rPr>
            </a:br>
            <a:endParaRPr lang="en-GB" sz="2000">
              <a:latin typeface="Calibri" panose="020F0502020204030204" pitchFamily="34" charset="0"/>
              <a:ea typeface="Calibri" panose="020F0502020204030204" pitchFamily="34" charset="0"/>
              <a:cs typeface="Arial" panose="020B0604020202020204" pitchFamily="34" charset="0"/>
            </a:endParaRP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39</a:t>
            </a:fld>
            <a:endParaRPr lang="nl-NL"/>
          </a:p>
        </p:txBody>
      </p:sp>
    </p:spTree>
    <p:extLst>
      <p:ext uri="{BB962C8B-B14F-4D97-AF65-F5344CB8AC3E}">
        <p14:creationId xmlns:p14="http://schemas.microsoft.com/office/powerpoint/2010/main" val="2514946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4</a:t>
            </a:fld>
            <a:endParaRPr lang="nl-NL"/>
          </a:p>
        </p:txBody>
      </p:sp>
      <p:sp>
        <p:nvSpPr>
          <p:cNvPr id="9" name="Titel 1">
            <a:extLst>
              <a:ext uri="{FF2B5EF4-FFF2-40B4-BE49-F238E27FC236}">
                <a16:creationId xmlns:a16="http://schemas.microsoft.com/office/drawing/2014/main" id="{583E6F71-5A47-0149-9E82-1C033EE61EFC}"/>
              </a:ext>
            </a:extLst>
          </p:cNvPr>
          <p:cNvSpPr>
            <a:spLocks noGrp="1"/>
          </p:cNvSpPr>
          <p:nvPr>
            <p:ph type="title"/>
          </p:nvPr>
        </p:nvSpPr>
        <p:spPr>
          <a:xfrm>
            <a:off x="609601" y="483992"/>
            <a:ext cx="8579555" cy="713631"/>
          </a:xfrm>
        </p:spPr>
        <p:txBody>
          <a:bodyPr/>
          <a:lstStyle/>
          <a:p>
            <a:r>
              <a:rPr lang="en-GB" sz="2800" b="1"/>
              <a:t>Agenda</a:t>
            </a:r>
          </a:p>
        </p:txBody>
      </p:sp>
      <p:sp>
        <p:nvSpPr>
          <p:cNvPr id="3" name="Tekstvak 2">
            <a:extLst>
              <a:ext uri="{FF2B5EF4-FFF2-40B4-BE49-F238E27FC236}">
                <a16:creationId xmlns:a16="http://schemas.microsoft.com/office/drawing/2014/main" id="{76A8BC26-FEB5-414B-AC34-81899251B0F1}"/>
              </a:ext>
            </a:extLst>
          </p:cNvPr>
          <p:cNvSpPr txBox="1"/>
          <p:nvPr/>
        </p:nvSpPr>
        <p:spPr>
          <a:xfrm>
            <a:off x="1139535" y="1046252"/>
            <a:ext cx="10442864" cy="5601533"/>
          </a:xfrm>
          <a:prstGeom prst="rect">
            <a:avLst/>
          </a:prstGeom>
          <a:noFill/>
        </p:spPr>
        <p:txBody>
          <a:bodyPr wrap="square" rtlCol="0">
            <a:spAutoFit/>
          </a:bodyPr>
          <a:lstStyle/>
          <a:p>
            <a:r>
              <a:rPr lang="en-GB" sz="1600" b="1" dirty="0"/>
              <a:t>Current status programme NEDU </a:t>
            </a:r>
            <a:br>
              <a:rPr lang="en-GB" sz="1600" dirty="0"/>
            </a:br>
            <a:r>
              <a:rPr lang="en-GB" sz="1600" dirty="0" err="1"/>
              <a:t>Mirjam</a:t>
            </a:r>
            <a:r>
              <a:rPr lang="en-GB" sz="1600" dirty="0"/>
              <a:t> van der Horst, </a:t>
            </a:r>
            <a:r>
              <a:rPr lang="en-GB" sz="1600" dirty="0" err="1"/>
              <a:t>Vz</a:t>
            </a:r>
            <a:r>
              <a:rPr lang="en-GB" sz="1600" dirty="0"/>
              <a:t> SR NEDU, secretary SSG</a:t>
            </a:r>
          </a:p>
          <a:p>
            <a:endParaRPr lang="nl-NL" sz="1600" dirty="0"/>
          </a:p>
          <a:p>
            <a:r>
              <a:rPr lang="en-GB" sz="1600" b="1" dirty="0"/>
              <a:t>Current status programme DSO (EDSN)</a:t>
            </a:r>
          </a:p>
          <a:p>
            <a:r>
              <a:rPr lang="en-GB" sz="1600" dirty="0"/>
              <a:t>Mark Ruiter, programme manager EDSN</a:t>
            </a:r>
          </a:p>
          <a:p>
            <a:endParaRPr lang="nl-NL" sz="1600" dirty="0"/>
          </a:p>
          <a:p>
            <a:r>
              <a:rPr lang="en-GB" sz="1600" b="1" dirty="0"/>
              <a:t>Current status programme </a:t>
            </a:r>
            <a:r>
              <a:rPr lang="en-GB" sz="1600" b="1" dirty="0" err="1"/>
              <a:t>TenneT</a:t>
            </a:r>
            <a:br>
              <a:rPr lang="en-GB" sz="1600" b="1" dirty="0"/>
            </a:br>
            <a:r>
              <a:rPr lang="en-GB" sz="1600" dirty="0" err="1"/>
              <a:t>Elderik</a:t>
            </a:r>
            <a:r>
              <a:rPr lang="en-GB" sz="1600" dirty="0"/>
              <a:t> de Witte, project manager </a:t>
            </a:r>
            <a:r>
              <a:rPr lang="en-GB" sz="1600" dirty="0" err="1"/>
              <a:t>TenneT</a:t>
            </a:r>
            <a:endParaRPr lang="en-GB" sz="1600" dirty="0"/>
          </a:p>
          <a:p>
            <a:endParaRPr lang="nl-NL" sz="1600" dirty="0"/>
          </a:p>
          <a:p>
            <a:r>
              <a:rPr lang="en-GB" sz="1600" b="1" dirty="0"/>
              <a:t>Tests and qualification </a:t>
            </a:r>
            <a:r>
              <a:rPr lang="en-GB" sz="1600" b="1" dirty="0" err="1"/>
              <a:t>TenneT</a:t>
            </a:r>
            <a:r>
              <a:rPr lang="en-GB" sz="1600" b="1" dirty="0"/>
              <a:t>-MMC hub</a:t>
            </a:r>
            <a:br>
              <a:rPr lang="en-GB" sz="1600" dirty="0"/>
            </a:br>
            <a:r>
              <a:rPr lang="en-GB" sz="1600" dirty="0"/>
              <a:t>Ivo den </a:t>
            </a:r>
            <a:r>
              <a:rPr lang="en-GB" sz="1600" dirty="0" err="1"/>
              <a:t>Haan</a:t>
            </a:r>
            <a:r>
              <a:rPr lang="en-GB" sz="1600" dirty="0"/>
              <a:t>, Test manager</a:t>
            </a:r>
          </a:p>
          <a:p>
            <a:endParaRPr lang="nl-NL" sz="1600" dirty="0"/>
          </a:p>
          <a:p>
            <a:r>
              <a:rPr lang="en-GB" sz="1600" b="1" dirty="0"/>
              <a:t>Break</a:t>
            </a:r>
          </a:p>
          <a:p>
            <a:endParaRPr lang="nl-NL" sz="1600" dirty="0"/>
          </a:p>
          <a:p>
            <a:r>
              <a:rPr lang="en-GB" sz="1600" b="1" dirty="0"/>
              <a:t>Update tests and transition</a:t>
            </a:r>
            <a:br>
              <a:rPr lang="en-GB" sz="1600" dirty="0"/>
            </a:br>
            <a:r>
              <a:rPr lang="en-GB" sz="1600" dirty="0" err="1"/>
              <a:t>Jorik</a:t>
            </a:r>
            <a:r>
              <a:rPr lang="en-GB" sz="1600" dirty="0"/>
              <a:t> van </a:t>
            </a:r>
            <a:r>
              <a:rPr lang="en-GB" sz="1600" dirty="0" err="1"/>
              <a:t>Vilsteren</a:t>
            </a:r>
            <a:endParaRPr lang="en-GB" sz="1600" dirty="0"/>
          </a:p>
          <a:p>
            <a:endParaRPr lang="nl-NL" sz="1600" dirty="0"/>
          </a:p>
          <a:p>
            <a:r>
              <a:rPr lang="en-GB" sz="1600" b="1" dirty="0"/>
              <a:t>Implementation strategy per market role</a:t>
            </a:r>
            <a:br>
              <a:rPr lang="en-GB" sz="1600" dirty="0"/>
            </a:br>
            <a:r>
              <a:rPr lang="en-GB" sz="1600" dirty="0"/>
              <a:t>Bram van </a:t>
            </a:r>
            <a:r>
              <a:rPr lang="en-GB" sz="1600" dirty="0" err="1"/>
              <a:t>Straalen</a:t>
            </a:r>
            <a:r>
              <a:rPr lang="en-GB" sz="1600" dirty="0"/>
              <a:t>, DSO expert</a:t>
            </a:r>
          </a:p>
          <a:p>
            <a:endParaRPr lang="nl-NL" dirty="0"/>
          </a:p>
          <a:p>
            <a:r>
              <a:rPr lang="en-GB" sz="1600" b="1" dirty="0"/>
              <a:t>Wrap-up</a:t>
            </a:r>
          </a:p>
          <a:p>
            <a:endParaRPr lang="nl-NL" dirty="0"/>
          </a:p>
        </p:txBody>
      </p:sp>
    </p:spTree>
    <p:extLst>
      <p:ext uri="{BB962C8B-B14F-4D97-AF65-F5344CB8AC3E}">
        <p14:creationId xmlns:p14="http://schemas.microsoft.com/office/powerpoint/2010/main" val="16825963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a:t>Introduction</a:t>
            </a:r>
          </a:p>
          <a:p>
            <a:pPr marL="0" indent="0">
              <a:buNone/>
            </a:pPr>
            <a:endParaRPr lang="nl-NL" sz="1800" dirty="0"/>
          </a:p>
          <a:p>
            <a:pPr>
              <a:buFont typeface="Wingdings" pitchFamily="2" charset="2"/>
              <a:buChar char="§"/>
            </a:pPr>
            <a:r>
              <a:rPr lang="en-GB" sz="1800"/>
              <a:t>Planning transition</a:t>
            </a:r>
          </a:p>
          <a:p>
            <a:pPr>
              <a:buFont typeface="Wingdings" pitchFamily="2" charset="2"/>
              <a:buChar char="§"/>
            </a:pPr>
            <a:endParaRPr lang="nl-NL" sz="1800" dirty="0"/>
          </a:p>
          <a:p>
            <a:pPr>
              <a:buFont typeface="Wingdings" pitchFamily="2" charset="2"/>
              <a:buChar char="§"/>
            </a:pPr>
            <a:r>
              <a:rPr lang="en-GB" sz="1800"/>
              <a:t>Consultation group Transition</a:t>
            </a:r>
          </a:p>
          <a:p>
            <a:pPr marL="0" indent="0">
              <a:buNone/>
            </a:pPr>
            <a:endParaRPr lang="nl-NL" sz="1800" dirty="0"/>
          </a:p>
          <a:p>
            <a:pPr>
              <a:buFont typeface="Wingdings" pitchFamily="2" charset="2"/>
              <a:buChar char="§"/>
            </a:pPr>
            <a:r>
              <a:rPr lang="en-GB" sz="1800"/>
              <a:t>Follow-up steps transition</a:t>
            </a:r>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40</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Agenda</a:t>
            </a:r>
          </a:p>
        </p:txBody>
      </p:sp>
    </p:spTree>
    <p:extLst>
      <p:ext uri="{BB962C8B-B14F-4D97-AF65-F5344CB8AC3E}">
        <p14:creationId xmlns:p14="http://schemas.microsoft.com/office/powerpoint/2010/main" val="37282337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a:t>The Transition work package is also part of the NEDU project TR2021 - Tranche 1 Allocatie 2.0</a:t>
            </a:r>
          </a:p>
          <a:p>
            <a:pPr marL="0" indent="0">
              <a:buNone/>
            </a:pPr>
            <a:endParaRPr lang="nl-NL" sz="1800" dirty="0"/>
          </a:p>
          <a:p>
            <a:pPr>
              <a:buFont typeface="Wingdings" pitchFamily="2" charset="2"/>
              <a:buChar char="§"/>
            </a:pPr>
            <a:r>
              <a:rPr lang="en-GB" sz="1800"/>
              <a:t>The Transition work package contains all preparations for a successful go live</a:t>
            </a:r>
          </a:p>
          <a:p>
            <a:pPr marL="0" indent="0">
              <a:buNone/>
            </a:pPr>
            <a:endParaRPr lang="nl-NL" sz="1800" dirty="0"/>
          </a:p>
          <a:p>
            <a:pPr>
              <a:buFont typeface="Wingdings" pitchFamily="2" charset="2"/>
              <a:buChar char="§"/>
            </a:pPr>
            <a:r>
              <a:rPr lang="en-GB" sz="1800"/>
              <a:t>A Consultation group Transition has also been set up (more about this later)</a:t>
            </a:r>
          </a:p>
          <a:p>
            <a:pPr>
              <a:buFont typeface="Wingdings" pitchFamily="2" charset="2"/>
              <a:buChar char="§"/>
            </a:pPr>
            <a:endParaRPr lang="nl-NL" sz="1800" dirty="0"/>
          </a:p>
          <a:p>
            <a:pPr>
              <a:buFont typeface="Wingdings" pitchFamily="2" charset="2"/>
              <a:buChar char="§"/>
            </a:pPr>
            <a:r>
              <a:rPr lang="en-GB" sz="1800"/>
              <a:t>This go live will take place during the weekend of 19 - 21 March 2022</a:t>
            </a:r>
          </a:p>
          <a:p>
            <a:pPr marL="0" indent="0">
              <a:buNone/>
            </a:pPr>
            <a:endParaRPr lang="nl-NL" sz="1800" dirty="0"/>
          </a:p>
          <a:p>
            <a:pPr>
              <a:buFont typeface="Wingdings" pitchFamily="2" charset="2"/>
              <a:buChar char="§"/>
            </a:pPr>
            <a:r>
              <a:rPr lang="en-GB" sz="1800"/>
              <a:t>A dual phase will take place from 21 March - 14 May 2022</a:t>
            </a:r>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41</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Introduction</a:t>
            </a:r>
          </a:p>
        </p:txBody>
      </p:sp>
    </p:spTree>
    <p:extLst>
      <p:ext uri="{BB962C8B-B14F-4D97-AF65-F5344CB8AC3E}">
        <p14:creationId xmlns:p14="http://schemas.microsoft.com/office/powerpoint/2010/main" val="2272605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Rechthoek 137">
            <a:extLst>
              <a:ext uri="{FF2B5EF4-FFF2-40B4-BE49-F238E27FC236}">
                <a16:creationId xmlns:a16="http://schemas.microsoft.com/office/drawing/2014/main" id="{68326211-45C1-43CB-BD2B-8627555B7EF5}"/>
              </a:ext>
            </a:extLst>
          </p:cNvPr>
          <p:cNvSpPr/>
          <p:nvPr/>
        </p:nvSpPr>
        <p:spPr>
          <a:xfrm>
            <a:off x="9467049" y="2804467"/>
            <a:ext cx="2145825" cy="2673466"/>
          </a:xfrm>
          <a:prstGeom prst="rect">
            <a:avLst/>
          </a:prstGeom>
          <a:solidFill>
            <a:schemeClr val="accent4">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06" name="Rechte verbindingslijn 105">
            <a:extLst>
              <a:ext uri="{FF2B5EF4-FFF2-40B4-BE49-F238E27FC236}">
                <a16:creationId xmlns:a16="http://schemas.microsoft.com/office/drawing/2014/main" id="{AF88C11B-FDDF-4640-A04C-D05FCC0458D7}"/>
              </a:ext>
            </a:extLst>
          </p:cNvPr>
          <p:cNvCxnSpPr>
            <a:cxnSpLocks/>
          </p:cNvCxnSpPr>
          <p:nvPr/>
        </p:nvCxnSpPr>
        <p:spPr>
          <a:xfrm>
            <a:off x="9454111" y="2603529"/>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7" name="Rechte verbindingslijn 76">
            <a:extLst>
              <a:ext uri="{FF2B5EF4-FFF2-40B4-BE49-F238E27FC236}">
                <a16:creationId xmlns:a16="http://schemas.microsoft.com/office/drawing/2014/main" id="{550E3B5A-2298-44AE-B135-05536C58A7CC}"/>
              </a:ext>
            </a:extLst>
          </p:cNvPr>
          <p:cNvCxnSpPr>
            <a:cxnSpLocks/>
          </p:cNvCxnSpPr>
          <p:nvPr/>
        </p:nvCxnSpPr>
        <p:spPr>
          <a:xfrm>
            <a:off x="6371170" y="2644140"/>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6" name="Rechte verbindingslijn 85">
            <a:extLst>
              <a:ext uri="{FF2B5EF4-FFF2-40B4-BE49-F238E27FC236}">
                <a16:creationId xmlns:a16="http://schemas.microsoft.com/office/drawing/2014/main" id="{CBD516BF-77C4-4DF0-A6D4-E01DDF36BCF6}"/>
              </a:ext>
            </a:extLst>
          </p:cNvPr>
          <p:cNvCxnSpPr>
            <a:cxnSpLocks/>
          </p:cNvCxnSpPr>
          <p:nvPr/>
        </p:nvCxnSpPr>
        <p:spPr>
          <a:xfrm>
            <a:off x="8714628" y="2610906"/>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ekstvak 5">
            <a:extLst>
              <a:ext uri="{FF2B5EF4-FFF2-40B4-BE49-F238E27FC236}">
                <a16:creationId xmlns:a16="http://schemas.microsoft.com/office/drawing/2014/main" id="{814F3005-CC1F-4B5D-80CE-549E56C63D70}"/>
              </a:ext>
            </a:extLst>
          </p:cNvPr>
          <p:cNvSpPr txBox="1"/>
          <p:nvPr/>
        </p:nvSpPr>
        <p:spPr>
          <a:xfrm>
            <a:off x="331416" y="1098248"/>
            <a:ext cx="6217659" cy="369332"/>
          </a:xfrm>
          <a:prstGeom prst="rect">
            <a:avLst/>
          </a:prstGeom>
          <a:solidFill>
            <a:schemeClr val="accent1">
              <a:lumMod val="40000"/>
              <a:lumOff val="60000"/>
            </a:schemeClr>
          </a:solidFill>
        </p:spPr>
        <p:txBody>
          <a:bodyPr wrap="square" rtlCol="0">
            <a:spAutoFit/>
          </a:bodyPr>
          <a:lstStyle/>
          <a:p>
            <a:r>
              <a:rPr lang="en-GB"/>
              <a:t>Appendix: Planning scripts TR2021 - Tranche 1 Allocatie 2.0</a:t>
            </a:r>
          </a:p>
        </p:txBody>
      </p:sp>
      <p:sp>
        <p:nvSpPr>
          <p:cNvPr id="16" name="Rechthoek 15">
            <a:extLst>
              <a:ext uri="{FF2B5EF4-FFF2-40B4-BE49-F238E27FC236}">
                <a16:creationId xmlns:a16="http://schemas.microsoft.com/office/drawing/2014/main" id="{A7E69E3C-D195-4F2F-A657-06E393BDA3EE}"/>
              </a:ext>
            </a:extLst>
          </p:cNvPr>
          <p:cNvSpPr/>
          <p:nvPr/>
        </p:nvSpPr>
        <p:spPr>
          <a:xfrm>
            <a:off x="23416"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August</a:t>
            </a:r>
          </a:p>
        </p:txBody>
      </p:sp>
      <p:sp>
        <p:nvSpPr>
          <p:cNvPr id="17" name="Rechthoek 16">
            <a:extLst>
              <a:ext uri="{FF2B5EF4-FFF2-40B4-BE49-F238E27FC236}">
                <a16:creationId xmlns:a16="http://schemas.microsoft.com/office/drawing/2014/main" id="{9C0A99AC-B9E0-4BD6-BB52-275F644515D2}"/>
              </a:ext>
            </a:extLst>
          </p:cNvPr>
          <p:cNvSpPr/>
          <p:nvPr/>
        </p:nvSpPr>
        <p:spPr>
          <a:xfrm>
            <a:off x="1264712"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September</a:t>
            </a:r>
          </a:p>
        </p:txBody>
      </p:sp>
      <p:sp>
        <p:nvSpPr>
          <p:cNvPr id="18" name="Rechthoek 17">
            <a:extLst>
              <a:ext uri="{FF2B5EF4-FFF2-40B4-BE49-F238E27FC236}">
                <a16:creationId xmlns:a16="http://schemas.microsoft.com/office/drawing/2014/main" id="{EBE7544C-DE0E-4F2F-A8BD-9931300357FF}"/>
              </a:ext>
            </a:extLst>
          </p:cNvPr>
          <p:cNvSpPr/>
          <p:nvPr/>
        </p:nvSpPr>
        <p:spPr>
          <a:xfrm>
            <a:off x="2506008"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October</a:t>
            </a:r>
          </a:p>
        </p:txBody>
      </p:sp>
      <p:sp>
        <p:nvSpPr>
          <p:cNvPr id="19" name="Rechthoek 18">
            <a:extLst>
              <a:ext uri="{FF2B5EF4-FFF2-40B4-BE49-F238E27FC236}">
                <a16:creationId xmlns:a16="http://schemas.microsoft.com/office/drawing/2014/main" id="{47B61710-79EE-4DC8-8158-3B02F6C972DC}"/>
              </a:ext>
            </a:extLst>
          </p:cNvPr>
          <p:cNvSpPr/>
          <p:nvPr/>
        </p:nvSpPr>
        <p:spPr>
          <a:xfrm>
            <a:off x="8617043" y="1852648"/>
            <a:ext cx="113508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March</a:t>
            </a:r>
          </a:p>
        </p:txBody>
      </p:sp>
      <p:sp>
        <p:nvSpPr>
          <p:cNvPr id="20" name="Rechthoek 19">
            <a:extLst>
              <a:ext uri="{FF2B5EF4-FFF2-40B4-BE49-F238E27FC236}">
                <a16:creationId xmlns:a16="http://schemas.microsoft.com/office/drawing/2014/main" id="{831D4537-57E6-4895-AA79-9A63CFBCA7B8}"/>
              </a:ext>
            </a:extLst>
          </p:cNvPr>
          <p:cNvSpPr/>
          <p:nvPr/>
        </p:nvSpPr>
        <p:spPr>
          <a:xfrm>
            <a:off x="7460280" y="1852648"/>
            <a:ext cx="113508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February</a:t>
            </a:r>
          </a:p>
        </p:txBody>
      </p:sp>
      <p:sp>
        <p:nvSpPr>
          <p:cNvPr id="21" name="Rechthoek 20">
            <a:extLst>
              <a:ext uri="{FF2B5EF4-FFF2-40B4-BE49-F238E27FC236}">
                <a16:creationId xmlns:a16="http://schemas.microsoft.com/office/drawing/2014/main" id="{99D2C65F-D143-41EF-B627-F3D5DE406562}"/>
              </a:ext>
            </a:extLst>
          </p:cNvPr>
          <p:cNvSpPr/>
          <p:nvPr/>
        </p:nvSpPr>
        <p:spPr>
          <a:xfrm>
            <a:off x="6229897" y="1852648"/>
            <a:ext cx="1210324"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January</a:t>
            </a:r>
          </a:p>
        </p:txBody>
      </p:sp>
      <p:sp>
        <p:nvSpPr>
          <p:cNvPr id="22" name="Rechthoek 21">
            <a:extLst>
              <a:ext uri="{FF2B5EF4-FFF2-40B4-BE49-F238E27FC236}">
                <a16:creationId xmlns:a16="http://schemas.microsoft.com/office/drawing/2014/main" id="{8DE962E5-A1D2-40EA-9539-DDF3C853CD4C}"/>
              </a:ext>
            </a:extLst>
          </p:cNvPr>
          <p:cNvSpPr/>
          <p:nvPr/>
        </p:nvSpPr>
        <p:spPr>
          <a:xfrm>
            <a:off x="4988600"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December</a:t>
            </a:r>
          </a:p>
        </p:txBody>
      </p:sp>
      <p:sp>
        <p:nvSpPr>
          <p:cNvPr id="23" name="Rechthoek 22">
            <a:extLst>
              <a:ext uri="{FF2B5EF4-FFF2-40B4-BE49-F238E27FC236}">
                <a16:creationId xmlns:a16="http://schemas.microsoft.com/office/drawing/2014/main" id="{2E3AC89A-FD8B-48CE-BBB1-3654622195BD}"/>
              </a:ext>
            </a:extLst>
          </p:cNvPr>
          <p:cNvSpPr/>
          <p:nvPr/>
        </p:nvSpPr>
        <p:spPr>
          <a:xfrm>
            <a:off x="3747304"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November</a:t>
            </a:r>
          </a:p>
        </p:txBody>
      </p:sp>
      <p:sp>
        <p:nvSpPr>
          <p:cNvPr id="31" name="Tekstvak 30">
            <a:extLst>
              <a:ext uri="{FF2B5EF4-FFF2-40B4-BE49-F238E27FC236}">
                <a16:creationId xmlns:a16="http://schemas.microsoft.com/office/drawing/2014/main" id="{854964BA-0C58-4B82-9EC0-0578497247E7}"/>
              </a:ext>
            </a:extLst>
          </p:cNvPr>
          <p:cNvSpPr txBox="1"/>
          <p:nvPr/>
        </p:nvSpPr>
        <p:spPr>
          <a:xfrm>
            <a:off x="2284552" y="1503117"/>
            <a:ext cx="1366784" cy="287323"/>
          </a:xfrm>
          <a:prstGeom prst="rect">
            <a:avLst/>
          </a:prstGeom>
          <a:noFill/>
        </p:spPr>
        <p:txBody>
          <a:bodyPr wrap="none" lIns="0" tIns="0" rIns="0" bIns="0" rtlCol="0">
            <a:spAutoFit/>
          </a:bodyPr>
          <a:lstStyle/>
          <a:p>
            <a:r>
              <a:rPr lang="en-GB" sz="1867" i="1">
                <a:solidFill>
                  <a:schemeClr val="tx2"/>
                </a:solidFill>
              </a:rPr>
              <a:t>Preparation</a:t>
            </a:r>
          </a:p>
        </p:txBody>
      </p:sp>
      <p:sp>
        <p:nvSpPr>
          <p:cNvPr id="55" name="Pijl: rechts 54">
            <a:extLst>
              <a:ext uri="{FF2B5EF4-FFF2-40B4-BE49-F238E27FC236}">
                <a16:creationId xmlns:a16="http://schemas.microsoft.com/office/drawing/2014/main" id="{6E3C1D14-3B6C-43FE-B2C9-16264559F521}"/>
              </a:ext>
            </a:extLst>
          </p:cNvPr>
          <p:cNvSpPr/>
          <p:nvPr/>
        </p:nvSpPr>
        <p:spPr>
          <a:xfrm>
            <a:off x="38936" y="2139971"/>
            <a:ext cx="846249" cy="697729"/>
          </a:xfrm>
          <a:prstGeom prst="rightArrow">
            <a:avLst>
              <a:gd name="adj1" fmla="val 50000"/>
              <a:gd name="adj2" fmla="val 24517"/>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Focus points and lessons learned</a:t>
            </a:r>
          </a:p>
        </p:txBody>
      </p:sp>
      <p:sp>
        <p:nvSpPr>
          <p:cNvPr id="56" name="Pijl: rechts 55">
            <a:extLst>
              <a:ext uri="{FF2B5EF4-FFF2-40B4-BE49-F238E27FC236}">
                <a16:creationId xmlns:a16="http://schemas.microsoft.com/office/drawing/2014/main" id="{3F0EF501-FB74-4DBF-8073-A1497777DB64}"/>
              </a:ext>
            </a:extLst>
          </p:cNvPr>
          <p:cNvSpPr/>
          <p:nvPr/>
        </p:nvSpPr>
        <p:spPr>
          <a:xfrm>
            <a:off x="293331" y="2824317"/>
            <a:ext cx="1564870" cy="697729"/>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Development general outline for Transition per market role</a:t>
            </a:r>
          </a:p>
        </p:txBody>
      </p:sp>
      <p:sp>
        <p:nvSpPr>
          <p:cNvPr id="57" name="Pijl: rechts 56">
            <a:extLst>
              <a:ext uri="{FF2B5EF4-FFF2-40B4-BE49-F238E27FC236}">
                <a16:creationId xmlns:a16="http://schemas.microsoft.com/office/drawing/2014/main" id="{9E8E01EF-D5E8-4B00-9609-6ACB6C714E42}"/>
              </a:ext>
            </a:extLst>
          </p:cNvPr>
          <p:cNvSpPr/>
          <p:nvPr/>
        </p:nvSpPr>
        <p:spPr>
          <a:xfrm>
            <a:off x="1935277" y="2820046"/>
            <a:ext cx="3270040" cy="700840"/>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dirty="0">
                <a:solidFill>
                  <a:schemeClr val="tx2"/>
                </a:solidFill>
              </a:rPr>
              <a:t>Development Script EDSN / NEDU </a:t>
            </a:r>
          </a:p>
          <a:p>
            <a:pPr algn="ctr"/>
            <a:r>
              <a:rPr lang="en-GB" sz="800" dirty="0">
                <a:solidFill>
                  <a:schemeClr val="tx2"/>
                </a:solidFill>
              </a:rPr>
              <a:t>(Deployment weekend 19 Mar and 14 May)</a:t>
            </a:r>
          </a:p>
        </p:txBody>
      </p:sp>
      <p:sp>
        <p:nvSpPr>
          <p:cNvPr id="58" name="Pijl: rechts 57">
            <a:extLst>
              <a:ext uri="{FF2B5EF4-FFF2-40B4-BE49-F238E27FC236}">
                <a16:creationId xmlns:a16="http://schemas.microsoft.com/office/drawing/2014/main" id="{36429005-35EC-482F-AB08-6947ADD23F72}"/>
              </a:ext>
            </a:extLst>
          </p:cNvPr>
          <p:cNvSpPr/>
          <p:nvPr/>
        </p:nvSpPr>
        <p:spPr>
          <a:xfrm>
            <a:off x="3115305" y="3583094"/>
            <a:ext cx="2090007" cy="700840"/>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dirty="0">
                <a:solidFill>
                  <a:schemeClr val="tx2"/>
                </a:solidFill>
              </a:rPr>
              <a:t>Development Script EDSN / NEDU Inflow MRP’s (Dual phase) </a:t>
            </a:r>
          </a:p>
        </p:txBody>
      </p:sp>
      <p:sp>
        <p:nvSpPr>
          <p:cNvPr id="60" name="Pijl: rechts 59">
            <a:extLst>
              <a:ext uri="{FF2B5EF4-FFF2-40B4-BE49-F238E27FC236}">
                <a16:creationId xmlns:a16="http://schemas.microsoft.com/office/drawing/2014/main" id="{EF8B0F93-12FE-4B6D-9482-1C85E67A9792}"/>
              </a:ext>
            </a:extLst>
          </p:cNvPr>
          <p:cNvSpPr/>
          <p:nvPr/>
        </p:nvSpPr>
        <p:spPr>
          <a:xfrm>
            <a:off x="3832750" y="4194591"/>
            <a:ext cx="2216291" cy="697727"/>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Preparation communication Transition</a:t>
            </a:r>
          </a:p>
        </p:txBody>
      </p:sp>
      <p:sp>
        <p:nvSpPr>
          <p:cNvPr id="61" name="Ster: 5 punten 60">
            <a:extLst>
              <a:ext uri="{FF2B5EF4-FFF2-40B4-BE49-F238E27FC236}">
                <a16:creationId xmlns:a16="http://schemas.microsoft.com/office/drawing/2014/main" id="{F225C272-2664-4C7A-BB37-5D0A9828D5EC}"/>
              </a:ext>
            </a:extLst>
          </p:cNvPr>
          <p:cNvSpPr/>
          <p:nvPr/>
        </p:nvSpPr>
        <p:spPr>
          <a:xfrm>
            <a:off x="6096203" y="2278901"/>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a:solidFill>
                  <a:schemeClr val="tx1"/>
                </a:solidFill>
              </a:rPr>
              <a:t>Technical </a:t>
            </a:r>
          </a:p>
          <a:p>
            <a:pPr algn="ctr"/>
            <a:r>
              <a:rPr lang="en-GB" sz="1000">
                <a:solidFill>
                  <a:schemeClr val="tx1"/>
                </a:solidFill>
              </a:rPr>
              <a:t>Dry run</a:t>
            </a:r>
          </a:p>
        </p:txBody>
      </p:sp>
      <p:sp>
        <p:nvSpPr>
          <p:cNvPr id="64" name="Pijl: rechts 63">
            <a:extLst>
              <a:ext uri="{FF2B5EF4-FFF2-40B4-BE49-F238E27FC236}">
                <a16:creationId xmlns:a16="http://schemas.microsoft.com/office/drawing/2014/main" id="{CE6A906B-CD36-4F65-83AC-AFBB3E24AAB9}"/>
              </a:ext>
            </a:extLst>
          </p:cNvPr>
          <p:cNvSpPr/>
          <p:nvPr/>
        </p:nvSpPr>
        <p:spPr>
          <a:xfrm>
            <a:off x="5381145" y="2781564"/>
            <a:ext cx="952133" cy="767661"/>
          </a:xfrm>
          <a:prstGeom prst="rightArrow">
            <a:avLst>
              <a:gd name="adj1" fmla="val 50000"/>
              <a:gd name="adj2" fmla="val 28158"/>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Preparation Technical Dry run</a:t>
            </a:r>
          </a:p>
        </p:txBody>
      </p:sp>
      <p:cxnSp>
        <p:nvCxnSpPr>
          <p:cNvPr id="68" name="Verbindingslijn: gebogen 67">
            <a:extLst>
              <a:ext uri="{FF2B5EF4-FFF2-40B4-BE49-F238E27FC236}">
                <a16:creationId xmlns:a16="http://schemas.microsoft.com/office/drawing/2014/main" id="{7CF47DCF-7DC0-4902-8BE1-3ACEF77280AD}"/>
              </a:ext>
            </a:extLst>
          </p:cNvPr>
          <p:cNvCxnSpPr>
            <a:cxnSpLocks/>
            <a:stCxn id="57" idx="3"/>
            <a:endCxn id="64" idx="1"/>
          </p:cNvCxnSpPr>
          <p:nvPr/>
        </p:nvCxnSpPr>
        <p:spPr>
          <a:xfrm flipV="1">
            <a:off x="5205317" y="3165395"/>
            <a:ext cx="175828" cy="507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Verbindingslijn: gebogen 69">
            <a:extLst>
              <a:ext uri="{FF2B5EF4-FFF2-40B4-BE49-F238E27FC236}">
                <a16:creationId xmlns:a16="http://schemas.microsoft.com/office/drawing/2014/main" id="{E2902AEB-D834-4F21-928C-0F7EE6F75FA0}"/>
              </a:ext>
            </a:extLst>
          </p:cNvPr>
          <p:cNvCxnSpPr>
            <a:cxnSpLocks/>
            <a:stCxn id="58" idx="3"/>
            <a:endCxn id="64" idx="1"/>
          </p:cNvCxnSpPr>
          <p:nvPr/>
        </p:nvCxnSpPr>
        <p:spPr>
          <a:xfrm flipV="1">
            <a:off x="5205312" y="3165395"/>
            <a:ext cx="175833" cy="76811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Stroomdiagram: Verbindingslijn 78">
            <a:extLst>
              <a:ext uri="{FF2B5EF4-FFF2-40B4-BE49-F238E27FC236}">
                <a16:creationId xmlns:a16="http://schemas.microsoft.com/office/drawing/2014/main" id="{68887E42-BDAA-4096-A96F-9E670BAD6EE1}"/>
              </a:ext>
            </a:extLst>
          </p:cNvPr>
          <p:cNvSpPr/>
          <p:nvPr/>
        </p:nvSpPr>
        <p:spPr>
          <a:xfrm>
            <a:off x="6355930" y="3181303"/>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0" name="Tekstvak 79">
            <a:extLst>
              <a:ext uri="{FF2B5EF4-FFF2-40B4-BE49-F238E27FC236}">
                <a16:creationId xmlns:a16="http://schemas.microsoft.com/office/drawing/2014/main" id="{5668ECB2-6461-4025-9E25-E01EE2893B02}"/>
              </a:ext>
            </a:extLst>
          </p:cNvPr>
          <p:cNvSpPr txBox="1"/>
          <p:nvPr/>
        </p:nvSpPr>
        <p:spPr>
          <a:xfrm>
            <a:off x="6174824" y="1535747"/>
            <a:ext cx="453650" cy="287323"/>
          </a:xfrm>
          <a:prstGeom prst="rect">
            <a:avLst/>
          </a:prstGeom>
          <a:noFill/>
        </p:spPr>
        <p:txBody>
          <a:bodyPr wrap="none" lIns="0" tIns="0" rIns="0" bIns="0" rtlCol="0">
            <a:spAutoFit/>
          </a:bodyPr>
          <a:lstStyle/>
          <a:p>
            <a:r>
              <a:rPr lang="en-GB" sz="1867" i="1">
                <a:solidFill>
                  <a:schemeClr val="tx2"/>
                </a:solidFill>
              </a:rPr>
              <a:t>DR1 </a:t>
            </a:r>
          </a:p>
        </p:txBody>
      </p:sp>
      <p:sp>
        <p:nvSpPr>
          <p:cNvPr id="83" name="Rechthoek 82">
            <a:extLst>
              <a:ext uri="{FF2B5EF4-FFF2-40B4-BE49-F238E27FC236}">
                <a16:creationId xmlns:a16="http://schemas.microsoft.com/office/drawing/2014/main" id="{E65D3808-6F37-4C74-B831-9F0C18114DF4}"/>
              </a:ext>
            </a:extLst>
          </p:cNvPr>
          <p:cNvSpPr/>
          <p:nvPr/>
        </p:nvSpPr>
        <p:spPr>
          <a:xfrm>
            <a:off x="9766186"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April</a:t>
            </a:r>
          </a:p>
        </p:txBody>
      </p:sp>
      <p:sp>
        <p:nvSpPr>
          <p:cNvPr id="84" name="Rechthoek 83">
            <a:extLst>
              <a:ext uri="{FF2B5EF4-FFF2-40B4-BE49-F238E27FC236}">
                <a16:creationId xmlns:a16="http://schemas.microsoft.com/office/drawing/2014/main" id="{77DCD24F-DF65-4236-9E05-65ACE04081C2}"/>
              </a:ext>
            </a:extLst>
          </p:cNvPr>
          <p:cNvSpPr/>
          <p:nvPr/>
        </p:nvSpPr>
        <p:spPr>
          <a:xfrm>
            <a:off x="11012952" y="1851916"/>
            <a:ext cx="1135078"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May</a:t>
            </a:r>
          </a:p>
        </p:txBody>
      </p:sp>
      <p:sp>
        <p:nvSpPr>
          <p:cNvPr id="85" name="Ster: 5 punten 84">
            <a:extLst>
              <a:ext uri="{FF2B5EF4-FFF2-40B4-BE49-F238E27FC236}">
                <a16:creationId xmlns:a16="http://schemas.microsoft.com/office/drawing/2014/main" id="{9134DBB7-3446-4CF1-AFD8-06380DF94A5C}"/>
              </a:ext>
            </a:extLst>
          </p:cNvPr>
          <p:cNvSpPr/>
          <p:nvPr/>
        </p:nvSpPr>
        <p:spPr>
          <a:xfrm>
            <a:off x="8439661" y="2245667"/>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a:solidFill>
                  <a:schemeClr val="tx1"/>
                </a:solidFill>
              </a:rPr>
              <a:t>Process and </a:t>
            </a:r>
          </a:p>
          <a:p>
            <a:pPr algn="ctr"/>
            <a:r>
              <a:rPr lang="en-GB" sz="1000">
                <a:solidFill>
                  <a:schemeClr val="tx1"/>
                </a:solidFill>
              </a:rPr>
              <a:t>Technical</a:t>
            </a:r>
          </a:p>
          <a:p>
            <a:pPr algn="ctr"/>
            <a:r>
              <a:rPr lang="en-GB" sz="1000">
                <a:solidFill>
                  <a:schemeClr val="tx1"/>
                </a:solidFill>
              </a:rPr>
              <a:t>Dry run</a:t>
            </a:r>
          </a:p>
        </p:txBody>
      </p:sp>
      <p:sp>
        <p:nvSpPr>
          <p:cNvPr id="87" name="Stroomdiagram: Verbindingslijn 86">
            <a:extLst>
              <a:ext uri="{FF2B5EF4-FFF2-40B4-BE49-F238E27FC236}">
                <a16:creationId xmlns:a16="http://schemas.microsoft.com/office/drawing/2014/main" id="{5A2EFC0C-3417-4838-8831-84EAFA945482}"/>
              </a:ext>
            </a:extLst>
          </p:cNvPr>
          <p:cNvSpPr/>
          <p:nvPr/>
        </p:nvSpPr>
        <p:spPr>
          <a:xfrm>
            <a:off x="8699388" y="3148069"/>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8" name="Pijl: rechts 87">
            <a:extLst>
              <a:ext uri="{FF2B5EF4-FFF2-40B4-BE49-F238E27FC236}">
                <a16:creationId xmlns:a16="http://schemas.microsoft.com/office/drawing/2014/main" id="{4EE6DECA-7596-47AD-B8A3-C46E0C01559A}"/>
              </a:ext>
            </a:extLst>
          </p:cNvPr>
          <p:cNvSpPr/>
          <p:nvPr/>
        </p:nvSpPr>
        <p:spPr>
          <a:xfrm>
            <a:off x="6486893" y="2827075"/>
            <a:ext cx="2025950" cy="684343"/>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Evaluation and preparation Process and Technical Dry run</a:t>
            </a:r>
          </a:p>
        </p:txBody>
      </p:sp>
      <p:sp>
        <p:nvSpPr>
          <p:cNvPr id="90" name="Pijl: rechts 89">
            <a:extLst>
              <a:ext uri="{FF2B5EF4-FFF2-40B4-BE49-F238E27FC236}">
                <a16:creationId xmlns:a16="http://schemas.microsoft.com/office/drawing/2014/main" id="{2A785A93-24B9-4A9C-9A72-E25F9F661908}"/>
              </a:ext>
            </a:extLst>
          </p:cNvPr>
          <p:cNvSpPr/>
          <p:nvPr/>
        </p:nvSpPr>
        <p:spPr>
          <a:xfrm>
            <a:off x="6280765" y="3620299"/>
            <a:ext cx="2215144" cy="625229"/>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Develop Roll back and Fall back</a:t>
            </a:r>
          </a:p>
        </p:txBody>
      </p:sp>
      <p:cxnSp>
        <p:nvCxnSpPr>
          <p:cNvPr id="91" name="Verbindingslijn: gebogen 90">
            <a:extLst>
              <a:ext uri="{FF2B5EF4-FFF2-40B4-BE49-F238E27FC236}">
                <a16:creationId xmlns:a16="http://schemas.microsoft.com/office/drawing/2014/main" id="{2F88C8CA-7959-4075-849D-AEF7F045A672}"/>
              </a:ext>
            </a:extLst>
          </p:cNvPr>
          <p:cNvCxnSpPr>
            <a:cxnSpLocks/>
            <a:stCxn id="90" idx="3"/>
            <a:endCxn id="87" idx="2"/>
          </p:cNvCxnSpPr>
          <p:nvPr/>
        </p:nvCxnSpPr>
        <p:spPr>
          <a:xfrm flipV="1">
            <a:off x="8495909" y="3170929"/>
            <a:ext cx="203479" cy="76198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Verbindingslijn: gebogen 91">
            <a:extLst>
              <a:ext uri="{FF2B5EF4-FFF2-40B4-BE49-F238E27FC236}">
                <a16:creationId xmlns:a16="http://schemas.microsoft.com/office/drawing/2014/main" id="{3B931684-3085-4896-AE2A-C9E7A63BDF55}"/>
              </a:ext>
            </a:extLst>
          </p:cNvPr>
          <p:cNvCxnSpPr>
            <a:cxnSpLocks/>
            <a:stCxn id="88" idx="3"/>
            <a:endCxn id="87" idx="2"/>
          </p:cNvCxnSpPr>
          <p:nvPr/>
        </p:nvCxnSpPr>
        <p:spPr>
          <a:xfrm>
            <a:off x="8512843" y="3169247"/>
            <a:ext cx="186545" cy="168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05" name="Ster: 5 punten 104">
            <a:extLst>
              <a:ext uri="{FF2B5EF4-FFF2-40B4-BE49-F238E27FC236}">
                <a16:creationId xmlns:a16="http://schemas.microsoft.com/office/drawing/2014/main" id="{FC8F3BC3-B8AD-4033-9EAA-BFD442C181CF}"/>
              </a:ext>
            </a:extLst>
          </p:cNvPr>
          <p:cNvSpPr/>
          <p:nvPr/>
        </p:nvSpPr>
        <p:spPr>
          <a:xfrm>
            <a:off x="9179144" y="2238290"/>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a:solidFill>
                  <a:schemeClr val="tx1"/>
                </a:solidFill>
              </a:rPr>
              <a:t>Go Live</a:t>
            </a:r>
          </a:p>
        </p:txBody>
      </p:sp>
      <p:sp>
        <p:nvSpPr>
          <p:cNvPr id="107" name="Stroomdiagram: Verbindingslijn 106">
            <a:extLst>
              <a:ext uri="{FF2B5EF4-FFF2-40B4-BE49-F238E27FC236}">
                <a16:creationId xmlns:a16="http://schemas.microsoft.com/office/drawing/2014/main" id="{DC34A46D-093C-4DD6-A505-EDED5667BB2F}"/>
              </a:ext>
            </a:extLst>
          </p:cNvPr>
          <p:cNvSpPr/>
          <p:nvPr/>
        </p:nvSpPr>
        <p:spPr>
          <a:xfrm>
            <a:off x="9438871" y="3140692"/>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9" name="Pijl: rechts 108">
            <a:extLst>
              <a:ext uri="{FF2B5EF4-FFF2-40B4-BE49-F238E27FC236}">
                <a16:creationId xmlns:a16="http://schemas.microsoft.com/office/drawing/2014/main" id="{FC367692-B1F0-4F5C-917C-12E6BC7D972D}"/>
              </a:ext>
            </a:extLst>
          </p:cNvPr>
          <p:cNvSpPr/>
          <p:nvPr/>
        </p:nvSpPr>
        <p:spPr>
          <a:xfrm>
            <a:off x="8784631" y="2766373"/>
            <a:ext cx="605342" cy="823289"/>
          </a:xfrm>
          <a:prstGeom prst="rightArrow">
            <a:avLst>
              <a:gd name="adj1" fmla="val 50000"/>
              <a:gd name="adj2" fmla="val 31817"/>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Preparation Go Live</a:t>
            </a:r>
          </a:p>
        </p:txBody>
      </p:sp>
      <p:sp>
        <p:nvSpPr>
          <p:cNvPr id="110" name="Pijl: rechts 109">
            <a:extLst>
              <a:ext uri="{FF2B5EF4-FFF2-40B4-BE49-F238E27FC236}">
                <a16:creationId xmlns:a16="http://schemas.microsoft.com/office/drawing/2014/main" id="{01559767-8D3C-4E45-BAF2-8C0453177701}"/>
              </a:ext>
            </a:extLst>
          </p:cNvPr>
          <p:cNvSpPr/>
          <p:nvPr/>
        </p:nvSpPr>
        <p:spPr>
          <a:xfrm>
            <a:off x="9523579" y="2847798"/>
            <a:ext cx="2089295" cy="631798"/>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dirty="0">
                <a:solidFill>
                  <a:schemeClr val="tx2"/>
                </a:solidFill>
              </a:rPr>
              <a:t>Overseeing inflow MRP’s into Dual Phase</a:t>
            </a:r>
          </a:p>
        </p:txBody>
      </p:sp>
      <p:cxnSp>
        <p:nvCxnSpPr>
          <p:cNvPr id="111" name="Rechte verbindingslijn 110">
            <a:extLst>
              <a:ext uri="{FF2B5EF4-FFF2-40B4-BE49-F238E27FC236}">
                <a16:creationId xmlns:a16="http://schemas.microsoft.com/office/drawing/2014/main" id="{894CCEE0-19C1-4A5A-8807-5BCD991BE3C7}"/>
              </a:ext>
            </a:extLst>
          </p:cNvPr>
          <p:cNvCxnSpPr>
            <a:cxnSpLocks/>
          </p:cNvCxnSpPr>
          <p:nvPr/>
        </p:nvCxnSpPr>
        <p:spPr>
          <a:xfrm>
            <a:off x="11651634" y="2563377"/>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2" name="Ster: 5 punten 111">
            <a:extLst>
              <a:ext uri="{FF2B5EF4-FFF2-40B4-BE49-F238E27FC236}">
                <a16:creationId xmlns:a16="http://schemas.microsoft.com/office/drawing/2014/main" id="{0EF6DE2F-2A00-4D89-B7B6-FE7577DE4D0E}"/>
              </a:ext>
            </a:extLst>
          </p:cNvPr>
          <p:cNvSpPr/>
          <p:nvPr/>
        </p:nvSpPr>
        <p:spPr>
          <a:xfrm>
            <a:off x="11376667" y="2198138"/>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a:solidFill>
                  <a:schemeClr val="tx1"/>
                </a:solidFill>
              </a:rPr>
              <a:t>End </a:t>
            </a:r>
          </a:p>
          <a:p>
            <a:pPr algn="ctr"/>
            <a:r>
              <a:rPr lang="en-GB" sz="1000">
                <a:solidFill>
                  <a:schemeClr val="tx1"/>
                </a:solidFill>
              </a:rPr>
              <a:t>dual phase*</a:t>
            </a:r>
          </a:p>
        </p:txBody>
      </p:sp>
      <p:sp>
        <p:nvSpPr>
          <p:cNvPr id="113" name="Stroomdiagram: Verbindingslijn 112">
            <a:extLst>
              <a:ext uri="{FF2B5EF4-FFF2-40B4-BE49-F238E27FC236}">
                <a16:creationId xmlns:a16="http://schemas.microsoft.com/office/drawing/2014/main" id="{18CB7E6B-1C24-476F-93B5-D2361AE8C280}"/>
              </a:ext>
            </a:extLst>
          </p:cNvPr>
          <p:cNvSpPr/>
          <p:nvPr/>
        </p:nvSpPr>
        <p:spPr>
          <a:xfrm>
            <a:off x="11625811" y="3117832"/>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5" name="Tekstvak 114">
            <a:extLst>
              <a:ext uri="{FF2B5EF4-FFF2-40B4-BE49-F238E27FC236}">
                <a16:creationId xmlns:a16="http://schemas.microsoft.com/office/drawing/2014/main" id="{B3FFDA11-0E4F-409A-84F5-11A4BDE97660}"/>
              </a:ext>
            </a:extLst>
          </p:cNvPr>
          <p:cNvSpPr txBox="1"/>
          <p:nvPr/>
        </p:nvSpPr>
        <p:spPr>
          <a:xfrm>
            <a:off x="8538948" y="1544485"/>
            <a:ext cx="453650" cy="287323"/>
          </a:xfrm>
          <a:prstGeom prst="rect">
            <a:avLst/>
          </a:prstGeom>
          <a:noFill/>
        </p:spPr>
        <p:txBody>
          <a:bodyPr wrap="none" lIns="0" tIns="0" rIns="0" bIns="0" rtlCol="0">
            <a:spAutoFit/>
          </a:bodyPr>
          <a:lstStyle/>
          <a:p>
            <a:r>
              <a:rPr lang="en-GB" sz="1867" i="1">
                <a:solidFill>
                  <a:schemeClr val="tx2"/>
                </a:solidFill>
              </a:rPr>
              <a:t>DR2 </a:t>
            </a:r>
          </a:p>
        </p:txBody>
      </p:sp>
      <p:sp>
        <p:nvSpPr>
          <p:cNvPr id="116" name="Tekstvak 115">
            <a:extLst>
              <a:ext uri="{FF2B5EF4-FFF2-40B4-BE49-F238E27FC236}">
                <a16:creationId xmlns:a16="http://schemas.microsoft.com/office/drawing/2014/main" id="{9DE2082C-8F4B-4DBC-9F79-7381EF826F9B}"/>
              </a:ext>
            </a:extLst>
          </p:cNvPr>
          <p:cNvSpPr txBox="1"/>
          <p:nvPr/>
        </p:nvSpPr>
        <p:spPr>
          <a:xfrm>
            <a:off x="9250146" y="1535747"/>
            <a:ext cx="251672" cy="287323"/>
          </a:xfrm>
          <a:prstGeom prst="rect">
            <a:avLst/>
          </a:prstGeom>
          <a:noFill/>
        </p:spPr>
        <p:txBody>
          <a:bodyPr wrap="none" lIns="0" tIns="0" rIns="0" bIns="0" rtlCol="0">
            <a:spAutoFit/>
          </a:bodyPr>
          <a:lstStyle/>
          <a:p>
            <a:r>
              <a:rPr lang="en-GB" sz="1867" i="1">
                <a:solidFill>
                  <a:schemeClr val="tx2"/>
                </a:solidFill>
              </a:rPr>
              <a:t>GL</a:t>
            </a:r>
          </a:p>
        </p:txBody>
      </p:sp>
      <p:sp>
        <p:nvSpPr>
          <p:cNvPr id="118" name="Pijl: rechts 117">
            <a:extLst>
              <a:ext uri="{FF2B5EF4-FFF2-40B4-BE49-F238E27FC236}">
                <a16:creationId xmlns:a16="http://schemas.microsoft.com/office/drawing/2014/main" id="{F2A4BDF5-7FC2-454F-81C0-70EAD95C1C9D}"/>
              </a:ext>
            </a:extLst>
          </p:cNvPr>
          <p:cNvSpPr/>
          <p:nvPr/>
        </p:nvSpPr>
        <p:spPr>
          <a:xfrm>
            <a:off x="6280764" y="4203058"/>
            <a:ext cx="5345047" cy="697726"/>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Execution Communication Transition </a:t>
            </a:r>
          </a:p>
        </p:txBody>
      </p:sp>
      <p:sp>
        <p:nvSpPr>
          <p:cNvPr id="137" name="Tekstvak 136">
            <a:extLst>
              <a:ext uri="{FF2B5EF4-FFF2-40B4-BE49-F238E27FC236}">
                <a16:creationId xmlns:a16="http://schemas.microsoft.com/office/drawing/2014/main" id="{4ABED780-24CB-41B4-87FE-048B6FE41D7C}"/>
              </a:ext>
            </a:extLst>
          </p:cNvPr>
          <p:cNvSpPr txBox="1"/>
          <p:nvPr/>
        </p:nvSpPr>
        <p:spPr>
          <a:xfrm>
            <a:off x="331416" y="6323686"/>
            <a:ext cx="9314367" cy="261610"/>
          </a:xfrm>
          <a:prstGeom prst="rect">
            <a:avLst/>
          </a:prstGeom>
          <a:noFill/>
        </p:spPr>
        <p:txBody>
          <a:bodyPr wrap="square" rtlCol="0">
            <a:spAutoFit/>
          </a:bodyPr>
          <a:lstStyle/>
          <a:p>
            <a:r>
              <a:rPr lang="en-GB" sz="1050"/>
              <a:t>* Removal of old functionality after dual phase is optional; no central activities for the time being </a:t>
            </a:r>
          </a:p>
        </p:txBody>
      </p:sp>
      <p:sp>
        <p:nvSpPr>
          <p:cNvPr id="139" name="Tekstvak 138">
            <a:extLst>
              <a:ext uri="{FF2B5EF4-FFF2-40B4-BE49-F238E27FC236}">
                <a16:creationId xmlns:a16="http://schemas.microsoft.com/office/drawing/2014/main" id="{E936A978-B249-4CB9-97E7-6F25DB1FE723}"/>
              </a:ext>
            </a:extLst>
          </p:cNvPr>
          <p:cNvSpPr txBox="1"/>
          <p:nvPr/>
        </p:nvSpPr>
        <p:spPr>
          <a:xfrm>
            <a:off x="9970010" y="5181600"/>
            <a:ext cx="1610481" cy="369332"/>
          </a:xfrm>
          <a:prstGeom prst="rect">
            <a:avLst/>
          </a:prstGeom>
          <a:noFill/>
        </p:spPr>
        <p:txBody>
          <a:bodyPr wrap="square" rtlCol="0">
            <a:spAutoFit/>
          </a:bodyPr>
          <a:lstStyle/>
          <a:p>
            <a:r>
              <a:rPr lang="en-GB" i="1">
                <a:solidFill>
                  <a:schemeClr val="tx1">
                    <a:lumMod val="65000"/>
                    <a:lumOff val="35000"/>
                  </a:schemeClr>
                </a:solidFill>
              </a:rPr>
              <a:t>Dual phase </a:t>
            </a:r>
          </a:p>
        </p:txBody>
      </p:sp>
      <p:sp>
        <p:nvSpPr>
          <p:cNvPr id="47" name="Titel 1">
            <a:extLst>
              <a:ext uri="{FF2B5EF4-FFF2-40B4-BE49-F238E27FC236}">
                <a16:creationId xmlns:a16="http://schemas.microsoft.com/office/drawing/2014/main" id="{A839E498-4FB7-D04E-95A0-402663883C1F}"/>
              </a:ext>
            </a:extLst>
          </p:cNvPr>
          <p:cNvSpPr>
            <a:spLocks noGrp="1"/>
          </p:cNvSpPr>
          <p:nvPr>
            <p:ph type="title"/>
          </p:nvPr>
        </p:nvSpPr>
        <p:spPr>
          <a:xfrm>
            <a:off x="609601" y="483992"/>
            <a:ext cx="8579555" cy="713631"/>
          </a:xfrm>
        </p:spPr>
        <p:txBody>
          <a:bodyPr/>
          <a:lstStyle/>
          <a:p>
            <a:r>
              <a:rPr lang="en-GB" sz="2800" b="1" cap="none"/>
              <a:t>Planning transition</a:t>
            </a:r>
          </a:p>
        </p:txBody>
      </p:sp>
    </p:spTree>
    <p:extLst>
      <p:ext uri="{BB962C8B-B14F-4D97-AF65-F5344CB8AC3E}">
        <p14:creationId xmlns:p14="http://schemas.microsoft.com/office/powerpoint/2010/main" val="34969091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lnSpcReduction="10000"/>
          </a:bodyPr>
          <a:lstStyle/>
          <a:p>
            <a:endParaRPr lang="nl-NL" dirty="0"/>
          </a:p>
          <a:p>
            <a:pPr marL="0" indent="0">
              <a:buNone/>
            </a:pPr>
            <a:r>
              <a:rPr lang="en-GB" sz="1800" dirty="0"/>
              <a:t>The Consultation group Transition (KBG) consists of the following members (supplemented by experts wherever necessary):</a:t>
            </a:r>
          </a:p>
          <a:p>
            <a:pPr marL="0" indent="0">
              <a:buNone/>
            </a:pPr>
            <a:endParaRPr lang="nl-NL" sz="1800" dirty="0"/>
          </a:p>
          <a:p>
            <a:pPr>
              <a:buFont typeface="Wingdings" pitchFamily="2" charset="2"/>
              <a:buChar char="§"/>
            </a:pPr>
            <a:r>
              <a:rPr lang="en-GB" sz="1800" dirty="0"/>
              <a:t>Ruud </a:t>
            </a:r>
            <a:r>
              <a:rPr lang="en-GB" sz="1800" dirty="0" err="1"/>
              <a:t>Hermans</a:t>
            </a:r>
            <a:r>
              <a:rPr lang="en-GB" sz="1800" dirty="0"/>
              <a:t> (</a:t>
            </a:r>
            <a:r>
              <a:rPr lang="en-GB" sz="1800" dirty="0" err="1"/>
              <a:t>Stedin</a:t>
            </a:r>
            <a:r>
              <a:rPr lang="en-GB" sz="1800" dirty="0"/>
              <a:t>)</a:t>
            </a:r>
          </a:p>
          <a:p>
            <a:pPr>
              <a:buFont typeface="Wingdings" pitchFamily="2" charset="2"/>
              <a:buChar char="§"/>
            </a:pPr>
            <a:r>
              <a:rPr lang="en-GB" sz="1800" dirty="0"/>
              <a:t>Marvin Jacobs (</a:t>
            </a:r>
            <a:r>
              <a:rPr lang="en-GB" sz="1800" dirty="0" err="1"/>
              <a:t>Enexis</a:t>
            </a:r>
            <a:r>
              <a:rPr lang="en-GB" sz="1800" dirty="0"/>
              <a:t>)</a:t>
            </a:r>
          </a:p>
          <a:p>
            <a:pPr>
              <a:buFont typeface="Wingdings" pitchFamily="2" charset="2"/>
              <a:buChar char="§"/>
            </a:pPr>
            <a:r>
              <a:rPr lang="en-GB" sz="1800" dirty="0"/>
              <a:t>Marcel Bingley (</a:t>
            </a:r>
            <a:r>
              <a:rPr lang="en-GB" sz="1800" dirty="0" err="1"/>
              <a:t>Liander</a:t>
            </a:r>
            <a:r>
              <a:rPr lang="en-GB" sz="1800" dirty="0"/>
              <a:t>)</a:t>
            </a:r>
          </a:p>
          <a:p>
            <a:pPr>
              <a:buFont typeface="Wingdings" pitchFamily="2" charset="2"/>
              <a:buChar char="§"/>
            </a:pPr>
            <a:r>
              <a:rPr lang="en-GB" sz="1800" dirty="0"/>
              <a:t>Edwin </a:t>
            </a:r>
            <a:r>
              <a:rPr lang="en-GB" sz="1800" dirty="0" err="1"/>
              <a:t>Pors</a:t>
            </a:r>
            <a:r>
              <a:rPr lang="en-GB" sz="1800" dirty="0"/>
              <a:t> (</a:t>
            </a:r>
            <a:r>
              <a:rPr lang="en-GB" sz="1800" dirty="0" err="1"/>
              <a:t>Joulz</a:t>
            </a:r>
            <a:r>
              <a:rPr lang="en-GB" sz="1800" dirty="0"/>
              <a:t>)</a:t>
            </a:r>
          </a:p>
          <a:p>
            <a:pPr>
              <a:buFont typeface="Wingdings" pitchFamily="2" charset="2"/>
              <a:buChar char="§"/>
            </a:pPr>
            <a:r>
              <a:rPr lang="en-GB" sz="1800" dirty="0" err="1"/>
              <a:t>Remco</a:t>
            </a:r>
            <a:r>
              <a:rPr lang="en-GB" sz="1800" dirty="0"/>
              <a:t> de </a:t>
            </a:r>
            <a:r>
              <a:rPr lang="en-GB" sz="1800" dirty="0" err="1"/>
              <a:t>Kruijk</a:t>
            </a:r>
            <a:r>
              <a:rPr lang="en-GB" sz="1800" dirty="0"/>
              <a:t> (PVNED)</a:t>
            </a:r>
          </a:p>
          <a:p>
            <a:pPr>
              <a:buFont typeface="Wingdings" pitchFamily="2" charset="2"/>
              <a:buChar char="§"/>
            </a:pPr>
            <a:r>
              <a:rPr lang="en-GB" sz="1800" dirty="0" err="1"/>
              <a:t>Klaas</a:t>
            </a:r>
            <a:r>
              <a:rPr lang="en-GB" sz="1800" dirty="0"/>
              <a:t> de Vries (</a:t>
            </a:r>
            <a:r>
              <a:rPr lang="en-GB" sz="1800" dirty="0" err="1"/>
              <a:t>TenneT</a:t>
            </a:r>
            <a:r>
              <a:rPr lang="en-GB" sz="1800" dirty="0"/>
              <a:t> TSO)</a:t>
            </a:r>
          </a:p>
          <a:p>
            <a:pPr>
              <a:buFont typeface="Wingdings" pitchFamily="2" charset="2"/>
              <a:buChar char="§"/>
            </a:pPr>
            <a:r>
              <a:rPr lang="en-GB" sz="1800" dirty="0"/>
              <a:t>Nico </a:t>
            </a:r>
            <a:r>
              <a:rPr lang="en-GB" sz="1800" dirty="0" err="1"/>
              <a:t>Dekens</a:t>
            </a:r>
            <a:r>
              <a:rPr lang="en-GB" sz="1800" dirty="0"/>
              <a:t> (</a:t>
            </a:r>
            <a:r>
              <a:rPr lang="en-GB" sz="1800" dirty="0" err="1"/>
              <a:t>Gasunie</a:t>
            </a:r>
            <a:r>
              <a:rPr lang="en-GB" sz="1800" dirty="0"/>
              <a:t>)</a:t>
            </a:r>
          </a:p>
          <a:p>
            <a:pPr>
              <a:buFont typeface="Wingdings" pitchFamily="2" charset="2"/>
              <a:buChar char="§"/>
            </a:pPr>
            <a:r>
              <a:rPr lang="en-GB" sz="1800" dirty="0"/>
              <a:t>Daniel van </a:t>
            </a:r>
            <a:r>
              <a:rPr lang="en-GB" sz="1800" dirty="0" err="1"/>
              <a:t>Baar</a:t>
            </a:r>
            <a:r>
              <a:rPr lang="en-GB" sz="1800" dirty="0"/>
              <a:t> (</a:t>
            </a:r>
            <a:r>
              <a:rPr lang="en-GB" sz="1800" dirty="0" err="1"/>
              <a:t>Eneco</a:t>
            </a:r>
            <a:r>
              <a:rPr lang="en-GB" sz="1800" dirty="0"/>
              <a:t>)</a:t>
            </a:r>
          </a:p>
          <a:p>
            <a:pPr>
              <a:buFont typeface="Wingdings" pitchFamily="2" charset="2"/>
              <a:buChar char="§"/>
            </a:pPr>
            <a:r>
              <a:rPr lang="en-GB" sz="1800" dirty="0"/>
              <a:t>Bram van </a:t>
            </a:r>
            <a:r>
              <a:rPr lang="en-GB" sz="1800" dirty="0" err="1"/>
              <a:t>Straalen</a:t>
            </a:r>
            <a:r>
              <a:rPr lang="en-GB" sz="1800" dirty="0"/>
              <a:t> (ALV General Meeting of Members)</a:t>
            </a:r>
          </a:p>
          <a:p>
            <a:pPr>
              <a:buFont typeface="Wingdings" pitchFamily="2" charset="2"/>
              <a:buChar char="§"/>
            </a:pPr>
            <a:r>
              <a:rPr lang="en-GB" sz="1800" dirty="0"/>
              <a:t>Jeroen </a:t>
            </a:r>
            <a:r>
              <a:rPr lang="en-GB" sz="1800" dirty="0" err="1"/>
              <a:t>Kok</a:t>
            </a:r>
            <a:r>
              <a:rPr lang="en-GB" sz="1800" dirty="0"/>
              <a:t> (EDSN) </a:t>
            </a:r>
          </a:p>
          <a:p>
            <a:pPr>
              <a:buFont typeface="Wingdings" pitchFamily="2" charset="2"/>
              <a:buChar char="§"/>
            </a:pPr>
            <a:r>
              <a:rPr lang="en-GB" sz="1800" dirty="0"/>
              <a:t>Mark </a:t>
            </a:r>
            <a:r>
              <a:rPr lang="en-GB" sz="1800" dirty="0" err="1"/>
              <a:t>Ruiter</a:t>
            </a:r>
            <a:r>
              <a:rPr lang="en-GB" sz="1800" dirty="0"/>
              <a:t> (EDSN Project Manager TR2021 T1 A2.0)</a:t>
            </a:r>
          </a:p>
          <a:p>
            <a:pPr>
              <a:buFont typeface="Wingdings" pitchFamily="2" charset="2"/>
              <a:buChar char="§"/>
            </a:pPr>
            <a:r>
              <a:rPr lang="en-GB" sz="1800" dirty="0" err="1"/>
              <a:t>Jorik</a:t>
            </a:r>
            <a:r>
              <a:rPr lang="en-GB" sz="1800" dirty="0"/>
              <a:t> van </a:t>
            </a:r>
            <a:r>
              <a:rPr lang="en-GB" sz="1800" dirty="0" err="1"/>
              <a:t>Vilsteren</a:t>
            </a:r>
            <a:r>
              <a:rPr lang="en-GB" sz="1800" dirty="0"/>
              <a:t> (NEDU / EDSN Manager Transition)</a:t>
            </a:r>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43</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Consultation group Transition</a:t>
            </a:r>
          </a:p>
        </p:txBody>
      </p:sp>
      <p:sp>
        <p:nvSpPr>
          <p:cNvPr id="5" name="Tekstvak 4">
            <a:extLst>
              <a:ext uri="{FF2B5EF4-FFF2-40B4-BE49-F238E27FC236}">
                <a16:creationId xmlns:a16="http://schemas.microsoft.com/office/drawing/2014/main" id="{2D1D2F8E-FF7A-924C-902B-762444BA851A}"/>
              </a:ext>
            </a:extLst>
          </p:cNvPr>
          <p:cNvSpPr txBox="1"/>
          <p:nvPr/>
        </p:nvSpPr>
        <p:spPr>
          <a:xfrm>
            <a:off x="6096000" y="2967335"/>
            <a:ext cx="5195838" cy="923330"/>
          </a:xfrm>
          <a:prstGeom prst="rect">
            <a:avLst/>
          </a:prstGeom>
          <a:noFill/>
        </p:spPr>
        <p:txBody>
          <a:bodyPr wrap="square" rtlCol="0">
            <a:spAutoFit/>
          </a:bodyPr>
          <a:lstStyle/>
          <a:p>
            <a:r>
              <a:rPr lang="en-GB" b="1"/>
              <a:t>Contact</a:t>
            </a:r>
            <a:r>
              <a:rPr lang="en-GB"/>
              <a:t>:</a:t>
            </a:r>
            <a:r>
              <a:rPr lang="en-GB" b="1"/>
              <a:t> </a:t>
            </a:r>
            <a:r>
              <a:rPr lang="en-GB"/>
              <a:t>Do you have questions or comments about the work package Transition TR2021 T1 A2.0? Send an e-mail to </a:t>
            </a:r>
            <a:r>
              <a:rPr lang="en-GB" b="1" u="sng">
                <a:hlinkClick r:id="rId2"/>
              </a:rPr>
              <a:t>allocatie2.0@edsn.nl</a:t>
            </a:r>
          </a:p>
        </p:txBody>
      </p:sp>
    </p:spTree>
    <p:extLst>
      <p:ext uri="{BB962C8B-B14F-4D97-AF65-F5344CB8AC3E}">
        <p14:creationId xmlns:p14="http://schemas.microsoft.com/office/powerpoint/2010/main" val="34164876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b="1"/>
              <a:t>Integral transition script</a:t>
            </a:r>
            <a:r>
              <a:rPr lang="en-GB" sz="1800"/>
              <a:t>: at this moment in time, we are working hard to compile an integral script for transition TR2021 - Tranche 1 Allocatie 2.0</a:t>
            </a:r>
          </a:p>
          <a:p>
            <a:pPr marL="0" indent="0">
              <a:buNone/>
            </a:pPr>
            <a:endParaRPr lang="nl-NL" sz="1800" dirty="0"/>
          </a:p>
          <a:p>
            <a:pPr>
              <a:buFont typeface="Wingdings" pitchFamily="2" charset="2"/>
              <a:buChar char="§"/>
            </a:pPr>
            <a:r>
              <a:rPr lang="en-GB" sz="1800" b="1"/>
              <a:t>Consultation group meetings</a:t>
            </a:r>
            <a:r>
              <a:rPr lang="en-GB" sz="1800"/>
              <a:t>: a Consultation group meeting is held every month, and discusses topical issues</a:t>
            </a:r>
          </a:p>
          <a:p>
            <a:pPr marL="0" indent="0">
              <a:buNone/>
            </a:pPr>
            <a:endParaRPr lang="nl-NL" sz="1800" dirty="0"/>
          </a:p>
          <a:p>
            <a:pPr>
              <a:buFont typeface="Wingdings" pitchFamily="2" charset="2"/>
              <a:buChar char="§"/>
            </a:pPr>
            <a:r>
              <a:rPr lang="en-GB" sz="1800" b="1"/>
              <a:t>Contact</a:t>
            </a:r>
            <a:r>
              <a:rPr lang="en-GB" sz="1800"/>
              <a:t>: do you have questions about the work package TR2021 – Tranche 1 Allocatie 2.0? Please contact use via </a:t>
            </a:r>
            <a:r>
              <a:rPr lang="en-GB" sz="1800" i="1">
                <a:hlinkClick r:id="rId2"/>
              </a:rPr>
              <a:t>allocatie2.0@edsn.nl</a:t>
            </a:r>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44</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Follow-up steps transition</a:t>
            </a:r>
          </a:p>
        </p:txBody>
      </p:sp>
    </p:spTree>
    <p:extLst>
      <p:ext uri="{BB962C8B-B14F-4D97-AF65-F5344CB8AC3E}">
        <p14:creationId xmlns:p14="http://schemas.microsoft.com/office/powerpoint/2010/main" val="24363442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dirty="0">
                <a:latin typeface="Calibri" panose="020F0502020204030204" pitchFamily="34" charset="0"/>
                <a:ea typeface="Calibri" panose="020F0502020204030204" pitchFamily="34" charset="0"/>
                <a:cs typeface="Arial" panose="020B0604020202020204" pitchFamily="34" charset="0"/>
              </a:rPr>
              <a:t>Implementation strategy per market role</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dirty="0">
                <a:cs typeface="Arial" panose="020B0604020202020204" pitchFamily="34" charset="0"/>
              </a:rPr>
              <a:t>Bram van </a:t>
            </a:r>
            <a:r>
              <a:rPr lang="en-GB" sz="2400" i="1" dirty="0" err="1">
                <a:cs typeface="Arial" panose="020B0604020202020204" pitchFamily="34" charset="0"/>
              </a:rPr>
              <a:t>Straalen</a:t>
            </a:r>
            <a:r>
              <a:rPr lang="en-GB" sz="2400" i="1" dirty="0">
                <a:cs typeface="Arial" panose="020B0604020202020204" pitchFamily="34" charset="0"/>
              </a:rPr>
              <a:t> – DSO expert, member Work group XML Message, member SSR NEDU</a:t>
            </a: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45</a:t>
            </a:fld>
            <a:endParaRPr lang="nl-NL"/>
          </a:p>
        </p:txBody>
      </p:sp>
    </p:spTree>
    <p:extLst>
      <p:ext uri="{BB962C8B-B14F-4D97-AF65-F5344CB8AC3E}">
        <p14:creationId xmlns:p14="http://schemas.microsoft.com/office/powerpoint/2010/main" val="7951368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C64BA92-CEA4-494F-B93F-278E99705649}"/>
              </a:ext>
            </a:extLst>
          </p:cNvPr>
          <p:cNvSpPr>
            <a:spLocks noGrp="1"/>
          </p:cNvSpPr>
          <p:nvPr>
            <p:ph idx="1"/>
          </p:nvPr>
        </p:nvSpPr>
        <p:spPr/>
        <p:txBody>
          <a:bodyPr>
            <a:normAutofit fontScale="85000" lnSpcReduction="20000"/>
          </a:bodyPr>
          <a:lstStyle/>
          <a:p>
            <a:pPr>
              <a:buFont typeface="Wingdings" pitchFamily="2" charset="2"/>
              <a:buChar char="§"/>
            </a:pPr>
            <a:r>
              <a:rPr lang="en-GB" dirty="0"/>
              <a:t>Dual phase</a:t>
            </a:r>
          </a:p>
          <a:p>
            <a:pPr lvl="1">
              <a:buFont typeface="Wingdings" pitchFamily="2" charset="2"/>
              <a:buChar char="§"/>
            </a:pPr>
            <a:r>
              <a:rPr lang="en-GB" dirty="0"/>
              <a:t>Start 19-3-2021 (go live TR2021)</a:t>
            </a:r>
          </a:p>
          <a:p>
            <a:pPr lvl="1">
              <a:buFont typeface="Wingdings" pitchFamily="2" charset="2"/>
              <a:buChar char="§"/>
            </a:pPr>
            <a:r>
              <a:rPr lang="en-GB" dirty="0"/>
              <a:t>End 14-5-2021</a:t>
            </a:r>
          </a:p>
          <a:p>
            <a:pPr>
              <a:buFont typeface="Wingdings" pitchFamily="2" charset="2"/>
              <a:buChar char="§"/>
            </a:pPr>
            <a:r>
              <a:rPr lang="en-GB" dirty="0"/>
              <a:t>During the dual phase, MRP’s select their ‘own moment’ for switching to XML </a:t>
            </a:r>
          </a:p>
          <a:p>
            <a:pPr lvl="1">
              <a:buFont typeface="Wingdings" pitchFamily="2" charset="2"/>
              <a:buChar char="§"/>
            </a:pPr>
            <a:r>
              <a:rPr lang="en-GB" dirty="0"/>
              <a:t>The moment must be announced in good time</a:t>
            </a:r>
          </a:p>
          <a:p>
            <a:pPr lvl="1">
              <a:buFont typeface="Wingdings" pitchFamily="2" charset="2"/>
              <a:buChar char="§"/>
            </a:pPr>
            <a:r>
              <a:rPr lang="en-GB" dirty="0"/>
              <a:t>Support per </a:t>
            </a:r>
            <a:r>
              <a:rPr lang="en-GB" dirty="0">
                <a:ea typeface="Calibri" panose="020F0502020204030204" pitchFamily="34" charset="0"/>
                <a:cs typeface="Arial" panose="020B0604020202020204" pitchFamily="34" charset="0"/>
              </a:rPr>
              <a:t>MRP</a:t>
            </a:r>
            <a:r>
              <a:rPr lang="en-GB" dirty="0"/>
              <a:t> using a PAT</a:t>
            </a:r>
          </a:p>
          <a:p>
            <a:pPr lvl="1">
              <a:buFont typeface="Wingdings" pitchFamily="2" charset="2"/>
              <a:buChar char="§"/>
            </a:pPr>
            <a:r>
              <a:rPr lang="en-GB" dirty="0"/>
              <a:t>‘No way back’</a:t>
            </a:r>
          </a:p>
          <a:p>
            <a:pPr lvl="1">
              <a:buFont typeface="Wingdings" pitchFamily="2" charset="2"/>
              <a:buChar char="§"/>
            </a:pPr>
            <a:r>
              <a:rPr lang="en-GB" dirty="0"/>
              <a:t>From this ‘own moment’, MRP’s will only receive messages in XML message template</a:t>
            </a:r>
          </a:p>
          <a:p>
            <a:pPr>
              <a:buFont typeface="Wingdings" pitchFamily="2" charset="2"/>
              <a:buChar char="§"/>
            </a:pPr>
            <a:r>
              <a:rPr lang="en-GB" dirty="0"/>
              <a:t>In dual phase</a:t>
            </a:r>
          </a:p>
          <a:p>
            <a:pPr lvl="1">
              <a:buFont typeface="Wingdings" pitchFamily="2" charset="2"/>
              <a:buChar char="§"/>
            </a:pPr>
            <a:r>
              <a:rPr lang="en-GB" dirty="0"/>
              <a:t>Some </a:t>
            </a:r>
            <a:r>
              <a:rPr lang="en-GB" dirty="0">
                <a:ea typeface="Calibri" panose="020F0502020204030204" pitchFamily="34" charset="0"/>
                <a:cs typeface="Arial" panose="020B0604020202020204" pitchFamily="34" charset="0"/>
              </a:rPr>
              <a:t>MRP</a:t>
            </a:r>
            <a:r>
              <a:rPr lang="en-GB" dirty="0"/>
              <a:t>’s will still send metering messages in </a:t>
            </a:r>
            <a:r>
              <a:rPr lang="en-GB" dirty="0" err="1"/>
              <a:t>EDIne</a:t>
            </a:r>
            <a:endParaRPr lang="en-GB" dirty="0"/>
          </a:p>
          <a:p>
            <a:pPr lvl="1">
              <a:buFont typeface="Wingdings" pitchFamily="2" charset="2"/>
              <a:buChar char="§"/>
            </a:pPr>
            <a:r>
              <a:rPr lang="en-GB" dirty="0"/>
              <a:t>Some MRP’s already send metering messages in XML</a:t>
            </a:r>
          </a:p>
          <a:p>
            <a:pPr>
              <a:buFont typeface="Wingdings" pitchFamily="2" charset="2"/>
              <a:buChar char="§"/>
            </a:pPr>
            <a:r>
              <a:rPr lang="en-GB" dirty="0"/>
              <a:t>Central systems and systems of grid operators</a:t>
            </a:r>
          </a:p>
          <a:p>
            <a:pPr lvl="1">
              <a:buFont typeface="Wingdings" pitchFamily="2" charset="2"/>
              <a:buChar char="§"/>
            </a:pPr>
            <a:r>
              <a:rPr lang="en-GB" dirty="0"/>
              <a:t>MMC Hub (</a:t>
            </a:r>
            <a:r>
              <a:rPr lang="en-GB" dirty="0" err="1"/>
              <a:t>TenneT</a:t>
            </a:r>
            <a:r>
              <a:rPr lang="en-GB" dirty="0"/>
              <a:t>) </a:t>
            </a:r>
            <a:r>
              <a:rPr lang="en-GB" dirty="0">
                <a:sym typeface="Wingdings" panose="05000000000000000000" pitchFamily="2" charset="2"/>
              </a:rPr>
              <a:t></a:t>
            </a:r>
            <a:r>
              <a:rPr lang="en-GB" dirty="0"/>
              <a:t> ready for start of dual phase</a:t>
            </a:r>
          </a:p>
          <a:p>
            <a:pPr lvl="1">
              <a:buFont typeface="Wingdings" pitchFamily="2" charset="2"/>
              <a:buChar char="§"/>
            </a:pPr>
            <a:r>
              <a:rPr lang="en-GB" dirty="0" err="1"/>
              <a:t>TenneT</a:t>
            </a:r>
            <a:r>
              <a:rPr lang="en-GB" dirty="0"/>
              <a:t> </a:t>
            </a:r>
            <a:r>
              <a:rPr lang="en-GB" dirty="0">
                <a:sym typeface="Wingdings" panose="05000000000000000000" pitchFamily="2" charset="2"/>
              </a:rPr>
              <a:t></a:t>
            </a:r>
            <a:r>
              <a:rPr lang="en-GB" dirty="0"/>
              <a:t> ready for start of dual phase</a:t>
            </a:r>
          </a:p>
          <a:p>
            <a:pPr lvl="1">
              <a:buFont typeface="Wingdings" pitchFamily="2" charset="2"/>
              <a:buChar char="§"/>
            </a:pPr>
            <a:r>
              <a:rPr lang="en-GB" dirty="0"/>
              <a:t>C-ARM (DSO) </a:t>
            </a:r>
            <a:r>
              <a:rPr lang="en-GB" dirty="0">
                <a:sym typeface="Wingdings" panose="05000000000000000000" pitchFamily="2" charset="2"/>
              </a:rPr>
              <a:t></a:t>
            </a:r>
            <a:r>
              <a:rPr lang="en-GB" dirty="0"/>
              <a:t> ready for start of dual phase</a:t>
            </a:r>
          </a:p>
          <a:p>
            <a:pPr lvl="1">
              <a:buFont typeface="Wingdings" pitchFamily="2" charset="2"/>
              <a:buChar char="§"/>
            </a:pPr>
            <a:r>
              <a:rPr lang="en-GB" dirty="0"/>
              <a:t>GTS </a:t>
            </a:r>
            <a:r>
              <a:rPr lang="en-GB" dirty="0">
                <a:sym typeface="Wingdings" panose="05000000000000000000" pitchFamily="2" charset="2"/>
              </a:rPr>
              <a:t></a:t>
            </a:r>
            <a:r>
              <a:rPr lang="en-GB" dirty="0"/>
              <a:t> ready for start of dual phase</a:t>
            </a:r>
          </a:p>
          <a:p>
            <a:pPr>
              <a:buFont typeface="Wingdings" pitchFamily="2" charset="2"/>
              <a:buChar char="§"/>
            </a:pPr>
            <a:r>
              <a:rPr lang="en-GB" dirty="0"/>
              <a:t>BRP</a:t>
            </a:r>
          </a:p>
          <a:p>
            <a:pPr lvl="1">
              <a:buFont typeface="Wingdings" pitchFamily="2" charset="2"/>
              <a:buChar char="§"/>
            </a:pPr>
            <a:r>
              <a:rPr lang="en-GB" dirty="0"/>
              <a:t>Being ready for the start of the dual phase is not a pre-requisite</a:t>
            </a:r>
          </a:p>
        </p:txBody>
      </p:sp>
      <p:sp>
        <p:nvSpPr>
          <p:cNvPr id="4" name="Tijdelijke aanduiding voor dianummer 3">
            <a:extLst>
              <a:ext uri="{FF2B5EF4-FFF2-40B4-BE49-F238E27FC236}">
                <a16:creationId xmlns:a16="http://schemas.microsoft.com/office/drawing/2014/main" id="{FFF1AD00-3C24-4670-9719-208A5B72EAA6}"/>
              </a:ext>
            </a:extLst>
          </p:cNvPr>
          <p:cNvSpPr>
            <a:spLocks noGrp="1"/>
          </p:cNvSpPr>
          <p:nvPr>
            <p:ph type="sldNum" sz="quarter" idx="12"/>
          </p:nvPr>
        </p:nvSpPr>
        <p:spPr/>
        <p:txBody>
          <a:bodyPr/>
          <a:lstStyle/>
          <a:p>
            <a:fld id="{A1C3A1F5-F269-2A47-BBB9-BDB2D4CF88E3}" type="slidenum">
              <a:rPr lang="nl-NL" smtClean="0"/>
              <a:t>46</a:t>
            </a:fld>
            <a:endParaRPr lang="nl-NL"/>
          </a:p>
        </p:txBody>
      </p:sp>
      <p:sp>
        <p:nvSpPr>
          <p:cNvPr id="7" name="Titel 1">
            <a:extLst>
              <a:ext uri="{FF2B5EF4-FFF2-40B4-BE49-F238E27FC236}">
                <a16:creationId xmlns:a16="http://schemas.microsoft.com/office/drawing/2014/main" id="{D1F5E360-20F5-674B-B59E-7429E1E8A185}"/>
              </a:ext>
            </a:extLst>
          </p:cNvPr>
          <p:cNvSpPr>
            <a:spLocks noGrp="1"/>
          </p:cNvSpPr>
          <p:nvPr>
            <p:ph type="title"/>
          </p:nvPr>
        </p:nvSpPr>
        <p:spPr>
          <a:xfrm>
            <a:off x="609601" y="483992"/>
            <a:ext cx="8579555" cy="713631"/>
          </a:xfrm>
        </p:spPr>
        <p:txBody>
          <a:bodyPr/>
          <a:lstStyle/>
          <a:p>
            <a:r>
              <a:rPr lang="en-GB" sz="2800" b="1"/>
              <a:t>Implementation strategy - introduction</a:t>
            </a:r>
          </a:p>
        </p:txBody>
      </p:sp>
    </p:spTree>
    <p:extLst>
      <p:ext uri="{BB962C8B-B14F-4D97-AF65-F5344CB8AC3E}">
        <p14:creationId xmlns:p14="http://schemas.microsoft.com/office/powerpoint/2010/main" val="30785316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A6E15912-0CD6-476C-AB09-C192EDE69DC0}"/>
              </a:ext>
            </a:extLst>
          </p:cNvPr>
          <p:cNvSpPr>
            <a:spLocks noGrp="1"/>
          </p:cNvSpPr>
          <p:nvPr>
            <p:ph type="sldNum" sz="quarter" idx="12"/>
          </p:nvPr>
        </p:nvSpPr>
        <p:spPr/>
        <p:txBody>
          <a:bodyPr/>
          <a:lstStyle/>
          <a:p>
            <a:fld id="{A1C3A1F5-F269-2A47-BBB9-BDB2D4CF88E3}" type="slidenum">
              <a:rPr lang="nl-NL" smtClean="0"/>
              <a:t>47</a:t>
            </a:fld>
            <a:endParaRPr lang="nl-NL"/>
          </a:p>
        </p:txBody>
      </p:sp>
      <p:graphicFrame>
        <p:nvGraphicFramePr>
          <p:cNvPr id="5" name="Tabel 5">
            <a:extLst>
              <a:ext uri="{FF2B5EF4-FFF2-40B4-BE49-F238E27FC236}">
                <a16:creationId xmlns:a16="http://schemas.microsoft.com/office/drawing/2014/main" id="{6286D4DC-E776-4237-93FB-A3172947FA25}"/>
              </a:ext>
            </a:extLst>
          </p:cNvPr>
          <p:cNvGraphicFramePr>
            <a:graphicFrameLocks noGrp="1"/>
          </p:cNvGraphicFramePr>
          <p:nvPr>
            <p:extLst>
              <p:ext uri="{D42A27DB-BD31-4B8C-83A1-F6EECF244321}">
                <p14:modId xmlns:p14="http://schemas.microsoft.com/office/powerpoint/2010/main" val="1353812518"/>
              </p:ext>
            </p:extLst>
          </p:nvPr>
        </p:nvGraphicFramePr>
        <p:xfrm>
          <a:off x="721360" y="1552786"/>
          <a:ext cx="10942320" cy="256032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4168046035"/>
                    </a:ext>
                  </a:extLst>
                </a:gridCol>
                <a:gridCol w="1869440">
                  <a:extLst>
                    <a:ext uri="{9D8B030D-6E8A-4147-A177-3AD203B41FA5}">
                      <a16:colId xmlns:a16="http://schemas.microsoft.com/office/drawing/2014/main" val="2751024681"/>
                    </a:ext>
                  </a:extLst>
                </a:gridCol>
                <a:gridCol w="6116320">
                  <a:extLst>
                    <a:ext uri="{9D8B030D-6E8A-4147-A177-3AD203B41FA5}">
                      <a16:colId xmlns:a16="http://schemas.microsoft.com/office/drawing/2014/main" val="3576370531"/>
                    </a:ext>
                  </a:extLst>
                </a:gridCol>
                <a:gridCol w="1889760">
                  <a:extLst>
                    <a:ext uri="{9D8B030D-6E8A-4147-A177-3AD203B41FA5}">
                      <a16:colId xmlns:a16="http://schemas.microsoft.com/office/drawing/2014/main" val="67354060"/>
                    </a:ext>
                  </a:extLst>
                </a:gridCol>
              </a:tblGrid>
              <a:tr h="370840">
                <a:tc>
                  <a:txBody>
                    <a:bodyPr/>
                    <a:lstStyle/>
                    <a:p>
                      <a:r>
                        <a:rPr lang="en-GB" dirty="0"/>
                        <a:t>Market role</a:t>
                      </a:r>
                    </a:p>
                  </a:txBody>
                  <a:tcPr/>
                </a:tc>
                <a:tc>
                  <a:txBody>
                    <a:bodyPr/>
                    <a:lstStyle/>
                    <a:p>
                      <a:r>
                        <a:rPr lang="en-GB"/>
                        <a:t>Up to 19-3-2022</a:t>
                      </a:r>
                    </a:p>
                  </a:txBody>
                  <a:tcPr/>
                </a:tc>
                <a:tc>
                  <a:txBody>
                    <a:bodyPr/>
                    <a:lstStyle/>
                    <a:p>
                      <a:r>
                        <a:rPr lang="en-GB"/>
                        <a:t>Dual phase</a:t>
                      </a:r>
                    </a:p>
                  </a:txBody>
                  <a:tcPr/>
                </a:tc>
                <a:tc>
                  <a:txBody>
                    <a:bodyPr/>
                    <a:lstStyle/>
                    <a:p>
                      <a:r>
                        <a:rPr lang="en-GB"/>
                        <a:t>After 14-5-2022</a:t>
                      </a:r>
                    </a:p>
                  </a:txBody>
                  <a:tcPr/>
                </a:tc>
                <a:extLst>
                  <a:ext uri="{0D108BD9-81ED-4DB2-BD59-A6C34878D82A}">
                    <a16:rowId xmlns:a16="http://schemas.microsoft.com/office/drawing/2014/main" val="295407523"/>
                  </a:ext>
                </a:extLst>
              </a:tr>
              <a:tr h="370840">
                <a:tc>
                  <a:txBody>
                    <a:bodyPr/>
                    <a:lstStyle/>
                    <a:p>
                      <a:r>
                        <a:rPr lang="en-GB" sz="1800" b="1" dirty="0">
                          <a:ea typeface="Calibri" panose="020F0502020204030204" pitchFamily="34" charset="0"/>
                          <a:cs typeface="Arial" panose="020B0604020202020204" pitchFamily="34" charset="0"/>
                        </a:rPr>
                        <a:t>MRP</a:t>
                      </a:r>
                      <a:endParaRPr lang="en-GB" b="1" dirty="0"/>
                    </a:p>
                  </a:txBody>
                  <a:tcPr/>
                </a:tc>
                <a:tc>
                  <a:txBody>
                    <a:bodyPr/>
                    <a:lstStyle/>
                    <a:p>
                      <a:r>
                        <a:rPr lang="en-GB" dirty="0"/>
                        <a:t>E65/E66 to DSO</a:t>
                      </a:r>
                    </a:p>
                  </a:txBody>
                  <a:tcPr/>
                </a:tc>
                <a:tc>
                  <a:txBody>
                    <a:bodyPr/>
                    <a:lstStyle/>
                    <a:p>
                      <a:pPr marL="285750" indent="-285750">
                        <a:buFont typeface="Arial" panose="020B0604020202020204" pitchFamily="34" charset="0"/>
                        <a:buChar char="•"/>
                      </a:pPr>
                      <a:r>
                        <a:rPr lang="en-GB" dirty="0" err="1"/>
                        <a:t>EDIne</a:t>
                      </a:r>
                      <a:r>
                        <a:rPr lang="en-GB" dirty="0"/>
                        <a:t> </a:t>
                      </a:r>
                      <a:r>
                        <a:rPr lang="en-GB" dirty="0">
                          <a:sym typeface="Wingdings" panose="05000000000000000000" pitchFamily="2" charset="2"/>
                        </a:rPr>
                        <a:t></a:t>
                      </a:r>
                      <a:r>
                        <a:rPr lang="en-GB" dirty="0"/>
                        <a:t> XML</a:t>
                      </a:r>
                    </a:p>
                    <a:p>
                      <a:pPr marL="285750" indent="-285750">
                        <a:buFont typeface="Arial" panose="020B0604020202020204" pitchFamily="34" charset="0"/>
                        <a:buChar char="•"/>
                      </a:pPr>
                      <a:r>
                        <a:rPr lang="en-GB" dirty="0"/>
                        <a:t>Moment per MRP</a:t>
                      </a:r>
                    </a:p>
                  </a:txBody>
                  <a:tcPr/>
                </a:tc>
                <a:tc>
                  <a:txBody>
                    <a:bodyPr/>
                    <a:lstStyle/>
                    <a:p>
                      <a:r>
                        <a:rPr lang="en-GB" dirty="0"/>
                        <a:t>XML to DSO</a:t>
                      </a:r>
                    </a:p>
                    <a:p>
                      <a:r>
                        <a:rPr lang="en-GB" dirty="0"/>
                        <a:t>XML to BRP</a:t>
                      </a:r>
                    </a:p>
                  </a:txBody>
                  <a:tcPr/>
                </a:tc>
                <a:extLst>
                  <a:ext uri="{0D108BD9-81ED-4DB2-BD59-A6C34878D82A}">
                    <a16:rowId xmlns:a16="http://schemas.microsoft.com/office/drawing/2014/main" val="1049200055"/>
                  </a:ext>
                </a:extLst>
              </a:tr>
              <a:tr h="370840">
                <a:tc>
                  <a:txBody>
                    <a:bodyPr/>
                    <a:lstStyle/>
                    <a:p>
                      <a:r>
                        <a:rPr lang="en-GB" b="1" dirty="0"/>
                        <a:t>DSO</a:t>
                      </a:r>
                    </a:p>
                  </a:txBody>
                  <a:tcPr/>
                </a:tc>
                <a:tc>
                  <a:txBody>
                    <a:bodyPr/>
                    <a:lstStyle/>
                    <a:p>
                      <a:r>
                        <a:rPr lang="en-GB" dirty="0"/>
                        <a:t>E65/E66 from MRP</a:t>
                      </a:r>
                    </a:p>
                  </a:txBody>
                  <a:tcPr/>
                </a:tc>
                <a:tc>
                  <a:txBody>
                    <a:bodyPr/>
                    <a:lstStyle/>
                    <a:p>
                      <a:pPr marL="285750" indent="-285750" algn="l" defTabSz="457200" rtl="0" eaLnBrk="1" latinLnBrk="0" hangingPunct="1">
                        <a:buFont typeface="Arial" panose="020B0604020202020204" pitchFamily="34" charset="0"/>
                        <a:buChar char="•"/>
                      </a:pPr>
                      <a:r>
                        <a:rPr lang="en-GB" sz="1800">
                          <a:solidFill>
                            <a:schemeClr val="dk1"/>
                          </a:solidFill>
                          <a:latin typeface="+mn-lt"/>
                          <a:ea typeface="+mn-ea"/>
                          <a:cs typeface="+mn-cs"/>
                          <a:sym typeface="Wingdings" panose="05000000000000000000" pitchFamily="2" charset="2"/>
                        </a:rPr>
                        <a:t>EDIne  XML</a:t>
                      </a:r>
                    </a:p>
                    <a:p>
                      <a:pPr marL="285750" indent="-285750" algn="l" defTabSz="457200" rtl="0" eaLnBrk="1" latinLnBrk="0" hangingPunct="1">
                        <a:buFont typeface="Arial" panose="020B0604020202020204" pitchFamily="34" charset="0"/>
                        <a:buChar char="•"/>
                      </a:pPr>
                      <a:r>
                        <a:rPr lang="en-GB" sz="1800">
                          <a:solidFill>
                            <a:schemeClr val="dk1"/>
                          </a:solidFill>
                          <a:latin typeface="+mn-lt"/>
                          <a:ea typeface="+mn-ea"/>
                          <a:cs typeface="+mn-cs"/>
                          <a:sym typeface="Wingdings" panose="05000000000000000000" pitchFamily="2" charset="2"/>
                        </a:rPr>
                        <a:t>Be able to process both EDIne and XML*</a:t>
                      </a:r>
                    </a:p>
                  </a:txBody>
                  <a:tcPr/>
                </a:tc>
                <a:tc>
                  <a:txBody>
                    <a:bodyPr/>
                    <a:lstStyle/>
                    <a:p>
                      <a:r>
                        <a:rPr lang="en-GB" dirty="0"/>
                        <a:t>XML from MRP</a:t>
                      </a:r>
                    </a:p>
                  </a:txBody>
                  <a:tcPr/>
                </a:tc>
                <a:extLst>
                  <a:ext uri="{0D108BD9-81ED-4DB2-BD59-A6C34878D82A}">
                    <a16:rowId xmlns:a16="http://schemas.microsoft.com/office/drawing/2014/main" val="2376890112"/>
                  </a:ext>
                </a:extLst>
              </a:tr>
              <a:tr h="370840">
                <a:tc>
                  <a:txBody>
                    <a:bodyPr/>
                    <a:lstStyle/>
                    <a:p>
                      <a:r>
                        <a:rPr lang="en-GB" b="1"/>
                        <a:t>BRP</a:t>
                      </a:r>
                    </a:p>
                  </a:txBody>
                  <a:tcPr/>
                </a:tc>
                <a:tc>
                  <a:txBody>
                    <a:bodyPr/>
                    <a:lstStyle/>
                    <a:p>
                      <a:r>
                        <a:rPr lang="en-GB"/>
                        <a:t>n/a.</a:t>
                      </a:r>
                    </a:p>
                  </a:txBody>
                  <a:tcPr/>
                </a:tc>
                <a:tc>
                  <a:txBody>
                    <a:bodyPr/>
                    <a:lstStyle/>
                    <a:p>
                      <a:pPr marL="285750" indent="-285750">
                        <a:buFont typeface="Arial" panose="020B0604020202020204" pitchFamily="34" charset="0"/>
                        <a:buChar char="•"/>
                      </a:pPr>
                      <a:r>
                        <a:rPr lang="en-GB" dirty="0"/>
                        <a:t>n/a. </a:t>
                      </a:r>
                      <a:r>
                        <a:rPr lang="en-GB" dirty="0">
                          <a:sym typeface="Wingdings" panose="05000000000000000000" pitchFamily="2" charset="2"/>
                        </a:rPr>
                        <a:t></a:t>
                      </a:r>
                      <a:r>
                        <a:rPr lang="en-GB" dirty="0"/>
                        <a:t> XML</a:t>
                      </a:r>
                    </a:p>
                    <a:p>
                      <a:pPr marL="285750" indent="-285750">
                        <a:buFont typeface="Arial" panose="020B0604020202020204" pitchFamily="34" charset="0"/>
                        <a:buChar char="•"/>
                      </a:pPr>
                      <a:r>
                        <a:rPr lang="en-GB" dirty="0"/>
                        <a:t>Able to process XML as of each MRP’s moment**</a:t>
                      </a:r>
                    </a:p>
                  </a:txBody>
                  <a:tcPr/>
                </a:tc>
                <a:tc>
                  <a:txBody>
                    <a:bodyPr/>
                    <a:lstStyle/>
                    <a:p>
                      <a:r>
                        <a:rPr lang="en-GB" dirty="0"/>
                        <a:t>XML from MRP</a:t>
                      </a:r>
                    </a:p>
                  </a:txBody>
                  <a:tcPr/>
                </a:tc>
                <a:extLst>
                  <a:ext uri="{0D108BD9-81ED-4DB2-BD59-A6C34878D82A}">
                    <a16:rowId xmlns:a16="http://schemas.microsoft.com/office/drawing/2014/main" val="3075993317"/>
                  </a:ext>
                </a:extLst>
              </a:tr>
            </a:tbl>
          </a:graphicData>
        </a:graphic>
      </p:graphicFrame>
      <p:sp>
        <p:nvSpPr>
          <p:cNvPr id="6" name="Tekstvak 5">
            <a:extLst>
              <a:ext uri="{FF2B5EF4-FFF2-40B4-BE49-F238E27FC236}">
                <a16:creationId xmlns:a16="http://schemas.microsoft.com/office/drawing/2014/main" id="{146892CF-86DA-455E-B4DB-A39B633D9852}"/>
              </a:ext>
            </a:extLst>
          </p:cNvPr>
          <p:cNvSpPr txBox="1"/>
          <p:nvPr/>
        </p:nvSpPr>
        <p:spPr>
          <a:xfrm>
            <a:off x="812800" y="4500880"/>
            <a:ext cx="11013440" cy="1200329"/>
          </a:xfrm>
          <a:prstGeom prst="rect">
            <a:avLst/>
          </a:prstGeom>
          <a:noFill/>
        </p:spPr>
        <p:txBody>
          <a:bodyPr wrap="square" rtlCol="0">
            <a:spAutoFit/>
          </a:bodyPr>
          <a:lstStyle/>
          <a:p>
            <a:r>
              <a:rPr lang="en-GB"/>
              <a:t>* Needed for allocation and billing processes</a:t>
            </a:r>
          </a:p>
          <a:p>
            <a:r>
              <a:rPr lang="en-GB"/>
              <a:t>** BRP’s do not currently receive EDIne metering messages</a:t>
            </a:r>
          </a:p>
          <a:p>
            <a:r>
              <a:rPr lang="en-GB"/>
              <a:t>** Processing by BRP’s is not a prerequisite</a:t>
            </a:r>
          </a:p>
          <a:p>
            <a:pPr marL="285750" indent="-285750">
              <a:buFont typeface="Arial" panose="020B0604020202020204" pitchFamily="34" charset="0"/>
              <a:buChar char="•"/>
            </a:pPr>
            <a:endParaRPr lang="nl-NL" dirty="0"/>
          </a:p>
        </p:txBody>
      </p:sp>
      <p:sp>
        <p:nvSpPr>
          <p:cNvPr id="10" name="Titel 1">
            <a:extLst>
              <a:ext uri="{FF2B5EF4-FFF2-40B4-BE49-F238E27FC236}">
                <a16:creationId xmlns:a16="http://schemas.microsoft.com/office/drawing/2014/main" id="{51DE3D27-8430-7A48-B799-A2705E432506}"/>
              </a:ext>
            </a:extLst>
          </p:cNvPr>
          <p:cNvSpPr>
            <a:spLocks noGrp="1"/>
          </p:cNvSpPr>
          <p:nvPr>
            <p:ph type="title"/>
          </p:nvPr>
        </p:nvSpPr>
        <p:spPr>
          <a:xfrm>
            <a:off x="609601" y="483992"/>
            <a:ext cx="8579555" cy="713631"/>
          </a:xfrm>
        </p:spPr>
        <p:txBody>
          <a:bodyPr/>
          <a:lstStyle/>
          <a:p>
            <a:r>
              <a:rPr lang="en-GB" sz="2800" b="1"/>
              <a:t>Implementation strategy - metering messages</a:t>
            </a:r>
          </a:p>
        </p:txBody>
      </p:sp>
    </p:spTree>
    <p:extLst>
      <p:ext uri="{BB962C8B-B14F-4D97-AF65-F5344CB8AC3E}">
        <p14:creationId xmlns:p14="http://schemas.microsoft.com/office/powerpoint/2010/main" val="29842463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A6E15912-0CD6-476C-AB09-C192EDE69DC0}"/>
              </a:ext>
            </a:extLst>
          </p:cNvPr>
          <p:cNvSpPr>
            <a:spLocks noGrp="1"/>
          </p:cNvSpPr>
          <p:nvPr>
            <p:ph type="sldNum" sz="quarter" idx="12"/>
          </p:nvPr>
        </p:nvSpPr>
        <p:spPr/>
        <p:txBody>
          <a:bodyPr/>
          <a:lstStyle/>
          <a:p>
            <a:fld id="{A1C3A1F5-F269-2A47-BBB9-BDB2D4CF88E3}" type="slidenum">
              <a:rPr lang="nl-NL" smtClean="0"/>
              <a:t>48</a:t>
            </a:fld>
            <a:endParaRPr lang="nl-NL"/>
          </a:p>
        </p:txBody>
      </p:sp>
      <p:sp>
        <p:nvSpPr>
          <p:cNvPr id="7" name="Tijdelijke aanduiding voor inhoud 2">
            <a:extLst>
              <a:ext uri="{FF2B5EF4-FFF2-40B4-BE49-F238E27FC236}">
                <a16:creationId xmlns:a16="http://schemas.microsoft.com/office/drawing/2014/main" id="{DEB65A28-4D0A-441E-B280-73D20CC557CE}"/>
              </a:ext>
            </a:extLst>
          </p:cNvPr>
          <p:cNvSpPr>
            <a:spLocks noGrp="1"/>
          </p:cNvSpPr>
          <p:nvPr>
            <p:ph idx="1"/>
          </p:nvPr>
        </p:nvSpPr>
        <p:spPr>
          <a:xfrm>
            <a:off x="609602" y="1380067"/>
            <a:ext cx="10676092" cy="4746096"/>
          </a:xfrm>
        </p:spPr>
        <p:txBody>
          <a:bodyPr>
            <a:normAutofit/>
          </a:bodyPr>
          <a:lstStyle/>
          <a:p>
            <a:pPr>
              <a:buFont typeface="Wingdings" pitchFamily="2" charset="2"/>
              <a:buChar char="§"/>
            </a:pPr>
            <a:endParaRPr lang="nl-NL" dirty="0"/>
          </a:p>
          <a:p>
            <a:pPr>
              <a:buFont typeface="Wingdings" pitchFamily="2" charset="2"/>
              <a:buChar char="§"/>
            </a:pPr>
            <a:r>
              <a:rPr lang="en-GB" sz="1800" dirty="0"/>
              <a:t>Use of message template (E73 or XML) in dual phase from </a:t>
            </a:r>
            <a:r>
              <a:rPr lang="en-GB" sz="1800" b="1" dirty="0"/>
              <a:t>DSO/BRP to MRP ‘</a:t>
            </a:r>
            <a:r>
              <a:rPr lang="en-GB" sz="1800" dirty="0"/>
              <a:t>based on’ template for metering messages</a:t>
            </a:r>
          </a:p>
          <a:p>
            <a:pPr lvl="1">
              <a:buFont typeface="Wingdings" pitchFamily="2" charset="2"/>
              <a:buChar char="§"/>
            </a:pPr>
            <a:r>
              <a:rPr lang="en-GB" sz="1800" dirty="0"/>
              <a:t>If an MRP still sends </a:t>
            </a:r>
            <a:r>
              <a:rPr lang="en-GB" sz="1800" dirty="0" err="1"/>
              <a:t>EDIne</a:t>
            </a:r>
            <a:r>
              <a:rPr lang="en-GB" sz="1800" dirty="0"/>
              <a:t> metering messages </a:t>
            </a:r>
            <a:r>
              <a:rPr lang="en-GB" sz="1800" dirty="0">
                <a:sym typeface="Wingdings" panose="05000000000000000000" pitchFamily="2" charset="2"/>
              </a:rPr>
              <a:t></a:t>
            </a:r>
            <a:r>
              <a:rPr lang="en-GB" sz="1800" dirty="0"/>
              <a:t> disputes via E73 to this MRP</a:t>
            </a:r>
          </a:p>
          <a:p>
            <a:pPr lvl="1">
              <a:buFont typeface="Wingdings" pitchFamily="2" charset="2"/>
              <a:buChar char="§"/>
            </a:pPr>
            <a:r>
              <a:rPr lang="en-GB" sz="1800" dirty="0"/>
              <a:t>If an MRP already sends XML metering messages </a:t>
            </a:r>
            <a:r>
              <a:rPr lang="en-GB" sz="1800" dirty="0">
                <a:sym typeface="Wingdings" panose="05000000000000000000" pitchFamily="2" charset="2"/>
              </a:rPr>
              <a:t></a:t>
            </a:r>
            <a:r>
              <a:rPr lang="en-GB" sz="1800" dirty="0"/>
              <a:t> disputes via XML to this MRP</a:t>
            </a:r>
          </a:p>
          <a:p>
            <a:pPr>
              <a:buFont typeface="Wingdings" pitchFamily="2" charset="2"/>
              <a:buChar char="§"/>
            </a:pPr>
            <a:r>
              <a:rPr lang="en-GB" sz="1800" dirty="0"/>
              <a:t>Use of message template disputes in dual phase </a:t>
            </a:r>
            <a:r>
              <a:rPr lang="en-GB" sz="1800" b="1" dirty="0"/>
              <a:t>from BRP to DSO </a:t>
            </a:r>
            <a:r>
              <a:rPr lang="en-GB" sz="1800" dirty="0"/>
              <a:t>(E74 or XML) is free in dual, but:</a:t>
            </a:r>
          </a:p>
          <a:p>
            <a:pPr lvl="1">
              <a:buFont typeface="Wingdings" pitchFamily="2" charset="2"/>
              <a:buChar char="§"/>
            </a:pPr>
            <a:r>
              <a:rPr lang="en-GB" sz="1800" dirty="0"/>
              <a:t>if the MRP has switched to XML, the DSO will not send an E73 to this MRP based on the E74</a:t>
            </a:r>
          </a:p>
          <a:p>
            <a:pPr lvl="1">
              <a:buFont typeface="Wingdings" pitchFamily="2" charset="2"/>
              <a:buChar char="§"/>
            </a:pPr>
            <a:r>
              <a:rPr lang="en-GB" sz="1800" dirty="0"/>
              <a:t>Therefore, preferably use template based on message template for metering messages MRP</a:t>
            </a:r>
          </a:p>
        </p:txBody>
      </p:sp>
      <p:sp>
        <p:nvSpPr>
          <p:cNvPr id="8" name="Titel 1">
            <a:extLst>
              <a:ext uri="{FF2B5EF4-FFF2-40B4-BE49-F238E27FC236}">
                <a16:creationId xmlns:a16="http://schemas.microsoft.com/office/drawing/2014/main" id="{EAEE0345-DBBE-3D49-8C30-38D7898A2031}"/>
              </a:ext>
            </a:extLst>
          </p:cNvPr>
          <p:cNvSpPr>
            <a:spLocks noGrp="1"/>
          </p:cNvSpPr>
          <p:nvPr>
            <p:ph type="title"/>
          </p:nvPr>
        </p:nvSpPr>
        <p:spPr>
          <a:xfrm>
            <a:off x="609601" y="483992"/>
            <a:ext cx="8579555" cy="713631"/>
          </a:xfrm>
        </p:spPr>
        <p:txBody>
          <a:bodyPr/>
          <a:lstStyle/>
          <a:p>
            <a:r>
              <a:rPr lang="en-GB" sz="2800" b="1"/>
              <a:t>Implementation strategy - dispute messages (1)</a:t>
            </a:r>
          </a:p>
        </p:txBody>
      </p:sp>
    </p:spTree>
    <p:extLst>
      <p:ext uri="{BB962C8B-B14F-4D97-AF65-F5344CB8AC3E}">
        <p14:creationId xmlns:p14="http://schemas.microsoft.com/office/powerpoint/2010/main" val="31525444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A6E15912-0CD6-476C-AB09-C192EDE69DC0}"/>
              </a:ext>
            </a:extLst>
          </p:cNvPr>
          <p:cNvSpPr>
            <a:spLocks noGrp="1"/>
          </p:cNvSpPr>
          <p:nvPr>
            <p:ph type="sldNum" sz="quarter" idx="12"/>
          </p:nvPr>
        </p:nvSpPr>
        <p:spPr/>
        <p:txBody>
          <a:bodyPr/>
          <a:lstStyle/>
          <a:p>
            <a:fld id="{A1C3A1F5-F269-2A47-BBB9-BDB2D4CF88E3}" type="slidenum">
              <a:rPr lang="nl-NL" smtClean="0"/>
              <a:t>49</a:t>
            </a:fld>
            <a:endParaRPr lang="nl-NL"/>
          </a:p>
        </p:txBody>
      </p:sp>
      <p:graphicFrame>
        <p:nvGraphicFramePr>
          <p:cNvPr id="5" name="Tabel 5">
            <a:extLst>
              <a:ext uri="{FF2B5EF4-FFF2-40B4-BE49-F238E27FC236}">
                <a16:creationId xmlns:a16="http://schemas.microsoft.com/office/drawing/2014/main" id="{6286D4DC-E776-4237-93FB-A3172947FA25}"/>
              </a:ext>
            </a:extLst>
          </p:cNvPr>
          <p:cNvGraphicFramePr>
            <a:graphicFrameLocks noGrp="1"/>
          </p:cNvGraphicFramePr>
          <p:nvPr>
            <p:extLst>
              <p:ext uri="{D42A27DB-BD31-4B8C-83A1-F6EECF244321}">
                <p14:modId xmlns:p14="http://schemas.microsoft.com/office/powerpoint/2010/main" val="1413481010"/>
              </p:ext>
            </p:extLst>
          </p:nvPr>
        </p:nvGraphicFramePr>
        <p:xfrm>
          <a:off x="624840" y="1433790"/>
          <a:ext cx="10942320" cy="283464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4168046035"/>
                    </a:ext>
                  </a:extLst>
                </a:gridCol>
                <a:gridCol w="1757680">
                  <a:extLst>
                    <a:ext uri="{9D8B030D-6E8A-4147-A177-3AD203B41FA5}">
                      <a16:colId xmlns:a16="http://schemas.microsoft.com/office/drawing/2014/main" val="2751024681"/>
                    </a:ext>
                  </a:extLst>
                </a:gridCol>
                <a:gridCol w="5994400">
                  <a:extLst>
                    <a:ext uri="{9D8B030D-6E8A-4147-A177-3AD203B41FA5}">
                      <a16:colId xmlns:a16="http://schemas.microsoft.com/office/drawing/2014/main" val="3576370531"/>
                    </a:ext>
                  </a:extLst>
                </a:gridCol>
                <a:gridCol w="2047240">
                  <a:extLst>
                    <a:ext uri="{9D8B030D-6E8A-4147-A177-3AD203B41FA5}">
                      <a16:colId xmlns:a16="http://schemas.microsoft.com/office/drawing/2014/main" val="67354060"/>
                    </a:ext>
                  </a:extLst>
                </a:gridCol>
              </a:tblGrid>
              <a:tr h="370840">
                <a:tc>
                  <a:txBody>
                    <a:bodyPr/>
                    <a:lstStyle/>
                    <a:p>
                      <a:r>
                        <a:rPr lang="en-GB" dirty="0"/>
                        <a:t>Market role</a:t>
                      </a:r>
                    </a:p>
                  </a:txBody>
                  <a:tcPr/>
                </a:tc>
                <a:tc>
                  <a:txBody>
                    <a:bodyPr/>
                    <a:lstStyle/>
                    <a:p>
                      <a:r>
                        <a:rPr lang="en-GB"/>
                        <a:t>Up to 19-3-2022</a:t>
                      </a:r>
                    </a:p>
                  </a:txBody>
                  <a:tcPr/>
                </a:tc>
                <a:tc>
                  <a:txBody>
                    <a:bodyPr/>
                    <a:lstStyle/>
                    <a:p>
                      <a:r>
                        <a:rPr lang="en-GB"/>
                        <a:t>Dual phase</a:t>
                      </a:r>
                    </a:p>
                  </a:txBody>
                  <a:tcPr/>
                </a:tc>
                <a:tc>
                  <a:txBody>
                    <a:bodyPr/>
                    <a:lstStyle/>
                    <a:p>
                      <a:r>
                        <a:rPr lang="en-GB"/>
                        <a:t>After 14-5-2022</a:t>
                      </a:r>
                    </a:p>
                  </a:txBody>
                  <a:tcPr/>
                </a:tc>
                <a:extLst>
                  <a:ext uri="{0D108BD9-81ED-4DB2-BD59-A6C34878D82A}">
                    <a16:rowId xmlns:a16="http://schemas.microsoft.com/office/drawing/2014/main" val="295407523"/>
                  </a:ext>
                </a:extLst>
              </a:tr>
              <a:tr h="370840">
                <a:tc>
                  <a:txBody>
                    <a:bodyPr/>
                    <a:lstStyle/>
                    <a:p>
                      <a:r>
                        <a:rPr lang="en-GB" b="1" dirty="0"/>
                        <a:t>MRP</a:t>
                      </a:r>
                    </a:p>
                  </a:txBody>
                  <a:tcPr/>
                </a:tc>
                <a:tc>
                  <a:txBody>
                    <a:bodyPr/>
                    <a:lstStyle/>
                    <a:p>
                      <a:r>
                        <a:rPr lang="en-GB" dirty="0"/>
                        <a:t>E73 from DSO</a:t>
                      </a:r>
                    </a:p>
                  </a:txBody>
                  <a:tcPr/>
                </a:tc>
                <a:tc>
                  <a:txBody>
                    <a:bodyPr/>
                    <a:lstStyle/>
                    <a:p>
                      <a:pPr marL="285750" indent="-285750">
                        <a:buFont typeface="Arial" panose="020B0604020202020204" pitchFamily="34" charset="0"/>
                        <a:buChar char="•"/>
                      </a:pPr>
                      <a:r>
                        <a:rPr lang="en-GB" dirty="0" err="1"/>
                        <a:t>EDIne</a:t>
                      </a:r>
                      <a:r>
                        <a:rPr lang="en-GB" dirty="0"/>
                        <a:t> </a:t>
                      </a:r>
                      <a:r>
                        <a:rPr lang="en-GB" dirty="0">
                          <a:sym typeface="Wingdings" panose="05000000000000000000" pitchFamily="2" charset="2"/>
                        </a:rPr>
                        <a:t></a:t>
                      </a:r>
                      <a:r>
                        <a:rPr lang="en-GB" dirty="0"/>
                        <a:t> XML based on selected moment for metering messages</a:t>
                      </a:r>
                    </a:p>
                    <a:p>
                      <a:pPr marL="285750" indent="-285750">
                        <a:buFont typeface="Arial" panose="020B0604020202020204" pitchFamily="34" charset="0"/>
                        <a:buChar char="•"/>
                      </a:pPr>
                      <a:r>
                        <a:rPr lang="en-GB" dirty="0"/>
                        <a:t>Moment per MRP</a:t>
                      </a:r>
                    </a:p>
                  </a:txBody>
                  <a:tcPr/>
                </a:tc>
                <a:tc>
                  <a:txBody>
                    <a:bodyPr/>
                    <a:lstStyle/>
                    <a:p>
                      <a:r>
                        <a:rPr lang="en-GB" dirty="0"/>
                        <a:t>XML from DSO</a:t>
                      </a:r>
                    </a:p>
                    <a:p>
                      <a:r>
                        <a:rPr lang="en-GB" dirty="0"/>
                        <a:t>XML from BRP</a:t>
                      </a:r>
                    </a:p>
                  </a:txBody>
                  <a:tcPr/>
                </a:tc>
                <a:extLst>
                  <a:ext uri="{0D108BD9-81ED-4DB2-BD59-A6C34878D82A}">
                    <a16:rowId xmlns:a16="http://schemas.microsoft.com/office/drawing/2014/main" val="1049200055"/>
                  </a:ext>
                </a:extLst>
              </a:tr>
              <a:tr h="370840">
                <a:tc>
                  <a:txBody>
                    <a:bodyPr/>
                    <a:lstStyle/>
                    <a:p>
                      <a:r>
                        <a:rPr lang="en-GB" b="1" dirty="0"/>
                        <a:t>TSO</a:t>
                      </a:r>
                    </a:p>
                    <a:p>
                      <a:r>
                        <a:rPr lang="en-GB" b="1" dirty="0"/>
                        <a:t>DSO</a:t>
                      </a:r>
                    </a:p>
                  </a:txBody>
                  <a:tcPr/>
                </a:tc>
                <a:tc>
                  <a:txBody>
                    <a:bodyPr/>
                    <a:lstStyle/>
                    <a:p>
                      <a:r>
                        <a:rPr lang="en-GB" dirty="0"/>
                        <a:t>E74 from BRP</a:t>
                      </a:r>
                    </a:p>
                    <a:p>
                      <a:r>
                        <a:rPr lang="en-GB" dirty="0"/>
                        <a:t>E73 to MRP</a:t>
                      </a:r>
                    </a:p>
                  </a:txBody>
                  <a:tcPr/>
                </a:tc>
                <a:tc>
                  <a:txBody>
                    <a:bodyPr/>
                    <a:lstStyle/>
                    <a:p>
                      <a:pPr marL="285750" indent="-285750" algn="l" defTabSz="457200" rtl="0" eaLnBrk="1" latinLnBrk="0" hangingPunct="1">
                        <a:buFont typeface="Arial" panose="020B0604020202020204" pitchFamily="34" charset="0"/>
                        <a:buChar char="•"/>
                      </a:pPr>
                      <a:r>
                        <a:rPr lang="en-GB" sz="1800">
                          <a:solidFill>
                            <a:schemeClr val="dk1"/>
                          </a:solidFill>
                          <a:latin typeface="+mn-lt"/>
                          <a:ea typeface="+mn-ea"/>
                          <a:cs typeface="+mn-cs"/>
                          <a:sym typeface="Wingdings" panose="05000000000000000000" pitchFamily="2" charset="2"/>
                        </a:rPr>
                        <a:t>EDIne  XML</a:t>
                      </a:r>
                    </a:p>
                    <a:p>
                      <a:pPr marL="285750" indent="-285750" algn="l" defTabSz="457200" rtl="0" eaLnBrk="1" latinLnBrk="0" hangingPunct="1">
                        <a:buFont typeface="Arial" panose="020B0604020202020204" pitchFamily="34" charset="0"/>
                        <a:buChar char="•"/>
                      </a:pPr>
                      <a:r>
                        <a:rPr lang="en-GB" sz="1800">
                          <a:solidFill>
                            <a:schemeClr val="dk1"/>
                          </a:solidFill>
                          <a:latin typeface="+mn-lt"/>
                          <a:ea typeface="+mn-ea"/>
                          <a:cs typeface="+mn-cs"/>
                          <a:sym typeface="Wingdings" panose="05000000000000000000" pitchFamily="2" charset="2"/>
                        </a:rPr>
                        <a:t>Be able to send both EDIne and XML*</a:t>
                      </a:r>
                    </a:p>
                  </a:txBody>
                  <a:tcPr/>
                </a:tc>
                <a:tc>
                  <a:txBody>
                    <a:bodyPr/>
                    <a:lstStyle/>
                    <a:p>
                      <a:r>
                        <a:rPr lang="en-GB" dirty="0"/>
                        <a:t>XML from BRP</a:t>
                      </a:r>
                    </a:p>
                    <a:p>
                      <a:r>
                        <a:rPr lang="en-GB" dirty="0"/>
                        <a:t>XML to MRP</a:t>
                      </a:r>
                    </a:p>
                  </a:txBody>
                  <a:tcPr/>
                </a:tc>
                <a:extLst>
                  <a:ext uri="{0D108BD9-81ED-4DB2-BD59-A6C34878D82A}">
                    <a16:rowId xmlns:a16="http://schemas.microsoft.com/office/drawing/2014/main" val="2376890112"/>
                  </a:ext>
                </a:extLst>
              </a:tr>
              <a:tr h="370840">
                <a:tc>
                  <a:txBody>
                    <a:bodyPr/>
                    <a:lstStyle/>
                    <a:p>
                      <a:r>
                        <a:rPr lang="en-GB" b="1"/>
                        <a:t>BRP</a:t>
                      </a:r>
                    </a:p>
                  </a:txBody>
                  <a:tcPr/>
                </a:tc>
                <a:tc>
                  <a:txBody>
                    <a:bodyPr/>
                    <a:lstStyle/>
                    <a:p>
                      <a:r>
                        <a:rPr lang="en-GB" dirty="0"/>
                        <a:t>E74 to DSO</a:t>
                      </a:r>
                    </a:p>
                  </a:txBody>
                  <a:tcPr/>
                </a:tc>
                <a:tc>
                  <a:txBody>
                    <a:bodyPr/>
                    <a:lstStyle/>
                    <a:p>
                      <a:pPr marL="285750" indent="-285750" algn="l" defTabSz="457200" rtl="0" eaLnBrk="1" latinLnBrk="0" hangingPunct="1">
                        <a:buFont typeface="Arial" panose="020B0604020202020204" pitchFamily="34" charset="0"/>
                        <a:buChar char="•"/>
                      </a:pPr>
                      <a:r>
                        <a:rPr lang="en-GB" sz="1800">
                          <a:solidFill>
                            <a:schemeClr val="dk1"/>
                          </a:solidFill>
                          <a:latin typeface="+mn-lt"/>
                          <a:ea typeface="+mn-ea"/>
                          <a:cs typeface="+mn-cs"/>
                          <a:sym typeface="Wingdings" panose="05000000000000000000" pitchFamily="2" charset="2"/>
                        </a:rPr>
                        <a:t>EDIne  XML</a:t>
                      </a:r>
                    </a:p>
                    <a:p>
                      <a:pPr marL="285750" indent="-285750" algn="l" defTabSz="457200" rtl="0" eaLnBrk="1" latinLnBrk="0" hangingPunct="1">
                        <a:buFont typeface="Arial" panose="020B0604020202020204" pitchFamily="34" charset="0"/>
                        <a:buChar char="•"/>
                      </a:pPr>
                      <a:r>
                        <a:rPr lang="en-GB" sz="1800">
                          <a:solidFill>
                            <a:schemeClr val="dk1"/>
                          </a:solidFill>
                          <a:latin typeface="+mn-lt"/>
                          <a:ea typeface="+mn-ea"/>
                          <a:cs typeface="+mn-cs"/>
                          <a:sym typeface="Wingdings" panose="05000000000000000000" pitchFamily="2" charset="2"/>
                        </a:rPr>
                        <a:t>Be able to send both EDIne and XML**</a:t>
                      </a:r>
                    </a:p>
                  </a:txBody>
                  <a:tcPr/>
                </a:tc>
                <a:tc>
                  <a:txBody>
                    <a:bodyPr/>
                    <a:lstStyle/>
                    <a:p>
                      <a:r>
                        <a:rPr lang="en-GB" dirty="0"/>
                        <a:t>XML to DSO </a:t>
                      </a:r>
                    </a:p>
                    <a:p>
                      <a:r>
                        <a:rPr lang="en-GB" dirty="0"/>
                        <a:t>XML to MRP</a:t>
                      </a:r>
                    </a:p>
                  </a:txBody>
                  <a:tcPr/>
                </a:tc>
                <a:extLst>
                  <a:ext uri="{0D108BD9-81ED-4DB2-BD59-A6C34878D82A}">
                    <a16:rowId xmlns:a16="http://schemas.microsoft.com/office/drawing/2014/main" val="3075993317"/>
                  </a:ext>
                </a:extLst>
              </a:tr>
            </a:tbl>
          </a:graphicData>
        </a:graphic>
      </p:graphicFrame>
      <p:sp>
        <p:nvSpPr>
          <p:cNvPr id="6" name="Tekstvak 5">
            <a:extLst>
              <a:ext uri="{FF2B5EF4-FFF2-40B4-BE49-F238E27FC236}">
                <a16:creationId xmlns:a16="http://schemas.microsoft.com/office/drawing/2014/main" id="{146892CF-86DA-455E-B4DB-A39B633D9852}"/>
              </a:ext>
            </a:extLst>
          </p:cNvPr>
          <p:cNvSpPr txBox="1"/>
          <p:nvPr/>
        </p:nvSpPr>
        <p:spPr>
          <a:xfrm>
            <a:off x="812800" y="4500880"/>
            <a:ext cx="11013440" cy="646331"/>
          </a:xfrm>
          <a:prstGeom prst="rect">
            <a:avLst/>
          </a:prstGeom>
          <a:noFill/>
        </p:spPr>
        <p:txBody>
          <a:bodyPr wrap="square" rtlCol="0">
            <a:spAutoFit/>
          </a:bodyPr>
          <a:lstStyle/>
          <a:p>
            <a:r>
              <a:rPr lang="en-GB" dirty="0"/>
              <a:t>* Depending on concerned MRP’s transition moment to XML</a:t>
            </a:r>
          </a:p>
          <a:p>
            <a:r>
              <a:rPr lang="en-GB" dirty="0"/>
              <a:t>** Depending on concerned MRP’s transition moment to XML</a:t>
            </a:r>
          </a:p>
        </p:txBody>
      </p:sp>
      <p:sp>
        <p:nvSpPr>
          <p:cNvPr id="8" name="Titel 1">
            <a:extLst>
              <a:ext uri="{FF2B5EF4-FFF2-40B4-BE49-F238E27FC236}">
                <a16:creationId xmlns:a16="http://schemas.microsoft.com/office/drawing/2014/main" id="{F25C0383-C857-A245-80BB-8AA8505D5CA4}"/>
              </a:ext>
            </a:extLst>
          </p:cNvPr>
          <p:cNvSpPr>
            <a:spLocks noGrp="1"/>
          </p:cNvSpPr>
          <p:nvPr>
            <p:ph type="title"/>
          </p:nvPr>
        </p:nvSpPr>
        <p:spPr>
          <a:xfrm>
            <a:off x="609601" y="483992"/>
            <a:ext cx="8579555" cy="713631"/>
          </a:xfrm>
        </p:spPr>
        <p:txBody>
          <a:bodyPr/>
          <a:lstStyle/>
          <a:p>
            <a:r>
              <a:rPr lang="en-GB" sz="2800" b="1"/>
              <a:t>Implementation strategy - dispute messages (2)</a:t>
            </a:r>
          </a:p>
        </p:txBody>
      </p:sp>
    </p:spTree>
    <p:extLst>
      <p:ext uri="{BB962C8B-B14F-4D97-AF65-F5344CB8AC3E}">
        <p14:creationId xmlns:p14="http://schemas.microsoft.com/office/powerpoint/2010/main" val="3454516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Current status programme NEDU</a:t>
            </a:r>
            <a:br>
              <a:rPr lang="en-GB" sz="2800">
                <a:latin typeface="+mj-lt"/>
                <a:ea typeface="Calibri" panose="020F0502020204030204" pitchFamily="34" charset="0"/>
                <a:cs typeface="Arial" panose="020B0604020202020204" pitchFamily="34" charset="0"/>
              </a:rPr>
            </a:br>
            <a:endParaRPr lang="en-GB" sz="2800">
              <a:latin typeface="+mj-lt"/>
              <a:ea typeface="Calibri" panose="020F0502020204030204" pitchFamily="34" charset="0"/>
              <a:cs typeface="Arial" panose="020B0604020202020204" pitchFamily="34" charset="0"/>
            </a:endParaRPr>
          </a:p>
          <a:p>
            <a:pPr marL="0" indent="0">
              <a:buNone/>
            </a:pPr>
            <a:r>
              <a:rPr lang="en-GB" sz="2400" i="1">
                <a:latin typeface="+mj-lt"/>
                <a:ea typeface="Calibri" panose="020F0502020204030204" pitchFamily="34" charset="0"/>
                <a:cs typeface="Arial" panose="020B0604020202020204" pitchFamily="34" charset="0"/>
              </a:rPr>
              <a:t>Mirjam van der Horst - project manager NEDU, chairman SR NEDU and secretary SSG</a:t>
            </a: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5</a:t>
            </a:fld>
            <a:endParaRPr lang="nl-NL"/>
          </a:p>
        </p:txBody>
      </p:sp>
    </p:spTree>
    <p:extLst>
      <p:ext uri="{BB962C8B-B14F-4D97-AF65-F5344CB8AC3E}">
        <p14:creationId xmlns:p14="http://schemas.microsoft.com/office/powerpoint/2010/main" val="21822676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A6E15912-0CD6-476C-AB09-C192EDE69DC0}"/>
              </a:ext>
            </a:extLst>
          </p:cNvPr>
          <p:cNvSpPr>
            <a:spLocks noGrp="1"/>
          </p:cNvSpPr>
          <p:nvPr>
            <p:ph type="sldNum" sz="quarter" idx="12"/>
          </p:nvPr>
        </p:nvSpPr>
        <p:spPr/>
        <p:txBody>
          <a:bodyPr/>
          <a:lstStyle/>
          <a:p>
            <a:fld id="{A1C3A1F5-F269-2A47-BBB9-BDB2D4CF88E3}" type="slidenum">
              <a:rPr lang="nl-NL" smtClean="0"/>
              <a:t>50</a:t>
            </a:fld>
            <a:endParaRPr lang="nl-NL"/>
          </a:p>
        </p:txBody>
      </p:sp>
      <p:graphicFrame>
        <p:nvGraphicFramePr>
          <p:cNvPr id="5" name="Tabel 5">
            <a:extLst>
              <a:ext uri="{FF2B5EF4-FFF2-40B4-BE49-F238E27FC236}">
                <a16:creationId xmlns:a16="http://schemas.microsoft.com/office/drawing/2014/main" id="{6286D4DC-E776-4237-93FB-A3172947FA25}"/>
              </a:ext>
            </a:extLst>
          </p:cNvPr>
          <p:cNvGraphicFramePr>
            <a:graphicFrameLocks noGrp="1"/>
          </p:cNvGraphicFramePr>
          <p:nvPr>
            <p:extLst>
              <p:ext uri="{D42A27DB-BD31-4B8C-83A1-F6EECF244321}">
                <p14:modId xmlns:p14="http://schemas.microsoft.com/office/powerpoint/2010/main" val="1206713127"/>
              </p:ext>
            </p:extLst>
          </p:nvPr>
        </p:nvGraphicFramePr>
        <p:xfrm>
          <a:off x="721360" y="1552786"/>
          <a:ext cx="10678160" cy="3383280"/>
        </p:xfrm>
        <a:graphic>
          <a:graphicData uri="http://schemas.openxmlformats.org/drawingml/2006/table">
            <a:tbl>
              <a:tblPr firstRow="1" bandRow="1">
                <a:tableStyleId>{5C22544A-7EE6-4342-B048-85BDC9FD1C3A}</a:tableStyleId>
              </a:tblPr>
              <a:tblGrid>
                <a:gridCol w="1198880">
                  <a:extLst>
                    <a:ext uri="{9D8B030D-6E8A-4147-A177-3AD203B41FA5}">
                      <a16:colId xmlns:a16="http://schemas.microsoft.com/office/drawing/2014/main" val="4168046035"/>
                    </a:ext>
                  </a:extLst>
                </a:gridCol>
                <a:gridCol w="9479280">
                  <a:extLst>
                    <a:ext uri="{9D8B030D-6E8A-4147-A177-3AD203B41FA5}">
                      <a16:colId xmlns:a16="http://schemas.microsoft.com/office/drawing/2014/main" val="3576370531"/>
                    </a:ext>
                  </a:extLst>
                </a:gridCol>
              </a:tblGrid>
              <a:tr h="370840">
                <a:tc>
                  <a:txBody>
                    <a:bodyPr/>
                    <a:lstStyle/>
                    <a:p>
                      <a:r>
                        <a:rPr lang="en-GB" dirty="0"/>
                        <a:t>Market role</a:t>
                      </a:r>
                    </a:p>
                  </a:txBody>
                  <a:tcPr/>
                </a:tc>
                <a:tc>
                  <a:txBody>
                    <a:bodyPr/>
                    <a:lstStyle/>
                    <a:p>
                      <a:r>
                        <a:rPr lang="en-GB"/>
                        <a:t>Focus points</a:t>
                      </a:r>
                    </a:p>
                  </a:txBody>
                  <a:tcPr/>
                </a:tc>
                <a:extLst>
                  <a:ext uri="{0D108BD9-81ED-4DB2-BD59-A6C34878D82A}">
                    <a16:rowId xmlns:a16="http://schemas.microsoft.com/office/drawing/2014/main" val="295407523"/>
                  </a:ext>
                </a:extLst>
              </a:tr>
              <a:tr h="370840">
                <a:tc>
                  <a:txBody>
                    <a:bodyPr/>
                    <a:lstStyle/>
                    <a:p>
                      <a:r>
                        <a:rPr lang="en-GB" b="1" dirty="0"/>
                        <a:t>MRP</a:t>
                      </a:r>
                    </a:p>
                  </a:txBody>
                  <a:tcPr/>
                </a:tc>
                <a:tc>
                  <a:txBody>
                    <a:bodyPr/>
                    <a:lstStyle/>
                    <a:p>
                      <a:pPr marL="342900" indent="-342900">
                        <a:buFont typeface="+mj-lt"/>
                        <a:buAutoNum type="arabicPeriod"/>
                      </a:pPr>
                      <a:r>
                        <a:rPr lang="en-GB"/>
                        <a:t>Duly select a moment for switching to XML during dual phase</a:t>
                      </a:r>
                    </a:p>
                    <a:p>
                      <a:pPr marL="342900" indent="-342900">
                        <a:buFont typeface="+mj-lt"/>
                        <a:buAutoNum type="arabicPeriod"/>
                      </a:pPr>
                      <a:r>
                        <a:rPr lang="en-GB"/>
                        <a:t>Communicate the selected moment in good time</a:t>
                      </a:r>
                    </a:p>
                  </a:txBody>
                  <a:tcPr/>
                </a:tc>
                <a:extLst>
                  <a:ext uri="{0D108BD9-81ED-4DB2-BD59-A6C34878D82A}">
                    <a16:rowId xmlns:a16="http://schemas.microsoft.com/office/drawing/2014/main" val="1049200055"/>
                  </a:ext>
                </a:extLst>
              </a:tr>
              <a:tr h="370840">
                <a:tc>
                  <a:txBody>
                    <a:bodyPr/>
                    <a:lstStyle/>
                    <a:p>
                      <a:r>
                        <a:rPr lang="en-GB" b="1" dirty="0"/>
                        <a:t>DSO</a:t>
                      </a:r>
                    </a:p>
                  </a:txBody>
                  <a:tcPr/>
                </a:tc>
                <a:tc>
                  <a:txBody>
                    <a:bodyPr/>
                    <a:lstStyle/>
                    <a:p>
                      <a:pPr marL="342900" indent="-342900" algn="l" defTabSz="457200" rtl="0" eaLnBrk="1" latinLnBrk="0" hangingPunct="1">
                        <a:buFont typeface="+mj-lt"/>
                        <a:buAutoNum type="arabicPeriod"/>
                      </a:pPr>
                      <a:r>
                        <a:rPr lang="en-GB" sz="1800">
                          <a:solidFill>
                            <a:schemeClr val="dk1"/>
                          </a:solidFill>
                          <a:latin typeface="+mn-lt"/>
                          <a:ea typeface="+mn-ea"/>
                          <a:cs typeface="+mn-cs"/>
                        </a:rPr>
                        <a:t>Receipt of XML as well as EDIne metering messages must be supported in dual phase</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GB" sz="1800">
                          <a:solidFill>
                            <a:schemeClr val="dk1"/>
                          </a:solidFill>
                          <a:latin typeface="+mn-lt"/>
                          <a:ea typeface="+mn-ea"/>
                          <a:cs typeface="+mn-cs"/>
                        </a:rPr>
                        <a:t>Receipt of XML as well as EDIne dispute messages must be supported in dual phase</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GB" sz="1800">
                          <a:solidFill>
                            <a:schemeClr val="dk1"/>
                          </a:solidFill>
                          <a:latin typeface="+mn-lt"/>
                          <a:ea typeface="+mn-ea"/>
                          <a:cs typeface="+mn-cs"/>
                        </a:rPr>
                        <a:t>Sending of XML as well as EDIne dispute messages must be supported in dual phase</a:t>
                      </a:r>
                    </a:p>
                  </a:txBody>
                  <a:tcPr/>
                </a:tc>
                <a:extLst>
                  <a:ext uri="{0D108BD9-81ED-4DB2-BD59-A6C34878D82A}">
                    <a16:rowId xmlns:a16="http://schemas.microsoft.com/office/drawing/2014/main" val="2376890112"/>
                  </a:ext>
                </a:extLst>
              </a:tr>
              <a:tr h="0">
                <a:tc>
                  <a:txBody>
                    <a:bodyPr/>
                    <a:lstStyle/>
                    <a:p>
                      <a:r>
                        <a:rPr lang="en-GB" b="1"/>
                        <a:t>BRP</a:t>
                      </a:r>
                    </a:p>
                  </a:txBody>
                  <a:tcPr/>
                </a:tc>
                <a:tc>
                  <a:txBody>
                    <a:bodyPr/>
                    <a:lstStyle/>
                    <a:p>
                      <a:pPr marL="342900" indent="-342900">
                        <a:buFont typeface="+mj-lt"/>
                        <a:buAutoNum type="arabicPeriod"/>
                      </a:pPr>
                      <a:r>
                        <a:rPr lang="en-GB" dirty="0"/>
                        <a:t>Receipt metering messages from MRP is a new process</a:t>
                      </a:r>
                    </a:p>
                    <a:p>
                      <a:pPr marL="342900" indent="-342900">
                        <a:buFont typeface="+mj-lt"/>
                        <a:buAutoNum type="arabicPeriod"/>
                      </a:pPr>
                      <a:r>
                        <a:rPr lang="en-GB" dirty="0"/>
                        <a:t>From the moment MRP switches to XML, metering messages will become available to BRP</a:t>
                      </a:r>
                    </a:p>
                    <a:p>
                      <a:pPr marL="342900" indent="-342900">
                        <a:buFont typeface="+mj-lt"/>
                        <a:buAutoNum type="arabicPeriod"/>
                      </a:pPr>
                      <a:r>
                        <a:rPr lang="en-GB" dirty="0"/>
                        <a:t>XML metering messages will remain available for collection for ca. 2 weeks in MMC Hub</a:t>
                      </a:r>
                    </a:p>
                    <a:p>
                      <a:pPr marL="342900" indent="-342900" algn="l" rtl="0">
                        <a:buFont typeface="+mj-lt"/>
                        <a:buAutoNum type="arabicPeriod"/>
                      </a:pPr>
                      <a:endParaRPr lang="nl-NL" dirty="0">
                        <a:sym typeface="Wingdings" panose="05000000000000000000" pitchFamily="2" charset="2"/>
                      </a:endParaRPr>
                    </a:p>
                  </a:txBody>
                  <a:tcPr/>
                </a:tc>
                <a:extLst>
                  <a:ext uri="{0D108BD9-81ED-4DB2-BD59-A6C34878D82A}">
                    <a16:rowId xmlns:a16="http://schemas.microsoft.com/office/drawing/2014/main" val="3075993317"/>
                  </a:ext>
                </a:extLst>
              </a:tr>
            </a:tbl>
          </a:graphicData>
        </a:graphic>
      </p:graphicFrame>
      <p:sp>
        <p:nvSpPr>
          <p:cNvPr id="7" name="Titel 1">
            <a:extLst>
              <a:ext uri="{FF2B5EF4-FFF2-40B4-BE49-F238E27FC236}">
                <a16:creationId xmlns:a16="http://schemas.microsoft.com/office/drawing/2014/main" id="{BEDCBF0F-EE52-0244-BD35-C970C0DA1815}"/>
              </a:ext>
            </a:extLst>
          </p:cNvPr>
          <p:cNvSpPr>
            <a:spLocks noGrp="1"/>
          </p:cNvSpPr>
          <p:nvPr>
            <p:ph type="title"/>
          </p:nvPr>
        </p:nvSpPr>
        <p:spPr>
          <a:xfrm>
            <a:off x="609601" y="483992"/>
            <a:ext cx="8579555" cy="713631"/>
          </a:xfrm>
        </p:spPr>
        <p:txBody>
          <a:bodyPr/>
          <a:lstStyle/>
          <a:p>
            <a:r>
              <a:rPr lang="en-GB" sz="2800" b="1"/>
              <a:t>Implementation strategy - focus points</a:t>
            </a:r>
          </a:p>
        </p:txBody>
      </p:sp>
    </p:spTree>
    <p:extLst>
      <p:ext uri="{BB962C8B-B14F-4D97-AF65-F5344CB8AC3E}">
        <p14:creationId xmlns:p14="http://schemas.microsoft.com/office/powerpoint/2010/main" val="25680726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jdelijke aanduiding voor dianummer 5"/>
          <p:cNvSpPr>
            <a:spLocks noGrp="1"/>
          </p:cNvSpPr>
          <p:nvPr>
            <p:ph type="sldNum" sz="quarter" idx="12"/>
          </p:nvPr>
        </p:nvSpPr>
        <p:spPr>
          <a:xfrm>
            <a:off x="8920800" y="6483600"/>
            <a:ext cx="2548800" cy="331200"/>
          </a:xfrm>
        </p:spPr>
        <p:txBody>
          <a:bodyPr/>
          <a:lstStyle/>
          <a:p>
            <a:pPr>
              <a:defRPr/>
            </a:pPr>
            <a:fld id="{C6CB1DFD-CF3E-4A01-9561-5B47227590B9}" type="slidenum">
              <a:rPr lang="en-US" smtClean="0">
                <a:latin typeface="Calibri"/>
                <a:cs typeface="Calibri"/>
              </a:rPr>
              <a:pPr>
                <a:defRPr/>
              </a:pPr>
              <a:t>51</a:t>
            </a:fld>
            <a:endParaRPr lang="en-US">
              <a:latin typeface="Calibri"/>
              <a:cs typeface="Calibri"/>
            </a:endParaRPr>
          </a:p>
        </p:txBody>
      </p:sp>
      <p:sp>
        <p:nvSpPr>
          <p:cNvPr id="2" name="Rechthoek 1">
            <a:extLst>
              <a:ext uri="{FF2B5EF4-FFF2-40B4-BE49-F238E27FC236}">
                <a16:creationId xmlns:a16="http://schemas.microsoft.com/office/drawing/2014/main" id="{0AB5EBC4-C5D7-FE4A-9129-5C548A3E8EE1}"/>
              </a:ext>
            </a:extLst>
          </p:cNvPr>
          <p:cNvSpPr/>
          <p:nvPr/>
        </p:nvSpPr>
        <p:spPr>
          <a:xfrm>
            <a:off x="2431473" y="1074509"/>
            <a:ext cx="5731072" cy="4708981"/>
          </a:xfrm>
          <a:prstGeom prst="rect">
            <a:avLst/>
          </a:prstGeom>
        </p:spPr>
        <p:txBody>
          <a:bodyPr wrap="square">
            <a:spAutoFit/>
          </a:bodyPr>
          <a:lstStyle/>
          <a:p>
            <a:r>
              <a:rPr lang="en-GB" sz="3000" b="1" dirty="0">
                <a:solidFill>
                  <a:srgbClr val="000000"/>
                </a:solidFill>
                <a:cs typeface="Calibri"/>
              </a:rPr>
              <a:t>What do we expect from you?</a:t>
            </a:r>
          </a:p>
          <a:p>
            <a:endParaRPr lang="nl-NL" sz="3000" b="1" dirty="0">
              <a:solidFill>
                <a:srgbClr val="000000"/>
              </a:solidFill>
              <a:cs typeface="Calibri"/>
            </a:endParaRPr>
          </a:p>
          <a:p>
            <a:endParaRPr lang="nl-NL" sz="3000" b="1" dirty="0">
              <a:solidFill>
                <a:srgbClr val="000000"/>
              </a:solidFill>
              <a:cs typeface="Calibri"/>
            </a:endParaRPr>
          </a:p>
          <a:p>
            <a:r>
              <a:rPr lang="en-GB" sz="3000" b="1" dirty="0">
                <a:solidFill>
                  <a:srgbClr val="000000"/>
                </a:solidFill>
                <a:cs typeface="Calibri"/>
              </a:rPr>
              <a:t>Questions? </a:t>
            </a:r>
          </a:p>
          <a:p>
            <a:endParaRPr lang="nl-NL" sz="3000" b="1" dirty="0">
              <a:solidFill>
                <a:srgbClr val="000000"/>
              </a:solidFill>
              <a:cs typeface="Calibri"/>
            </a:endParaRPr>
          </a:p>
          <a:p>
            <a:endParaRPr lang="nl-NL" sz="3000" b="1" dirty="0">
              <a:solidFill>
                <a:srgbClr val="000000"/>
              </a:solidFill>
              <a:cs typeface="Calibri"/>
            </a:endParaRPr>
          </a:p>
          <a:p>
            <a:r>
              <a:rPr lang="en-GB" sz="3000" b="1" dirty="0">
                <a:solidFill>
                  <a:srgbClr val="000000"/>
                </a:solidFill>
                <a:cs typeface="Calibri"/>
              </a:rPr>
              <a:t>Wrap-up by moderator</a:t>
            </a:r>
          </a:p>
          <a:p>
            <a:endParaRPr lang="nl-NL" sz="3000" b="1" dirty="0">
              <a:solidFill>
                <a:srgbClr val="000000"/>
              </a:solidFill>
              <a:cs typeface="Calibri"/>
            </a:endParaRPr>
          </a:p>
          <a:p>
            <a:endParaRPr lang="nl-NL" sz="3000" b="1" dirty="0">
              <a:solidFill>
                <a:srgbClr val="000000"/>
              </a:solidFill>
              <a:cs typeface="Calibri"/>
            </a:endParaRPr>
          </a:p>
          <a:p>
            <a:r>
              <a:rPr lang="en-GB" sz="3000" b="1" dirty="0">
                <a:solidFill>
                  <a:srgbClr val="000000"/>
                </a:solidFill>
                <a:cs typeface="Calibri"/>
              </a:rPr>
              <a:t>Thank you for your attention</a:t>
            </a:r>
          </a:p>
        </p:txBody>
      </p:sp>
    </p:spTree>
    <p:extLst>
      <p:ext uri="{BB962C8B-B14F-4D97-AF65-F5344CB8AC3E}">
        <p14:creationId xmlns:p14="http://schemas.microsoft.com/office/powerpoint/2010/main" val="2320317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lnSpc>
                <a:spcPct val="115000"/>
              </a:lnSpc>
              <a:spcAft>
                <a:spcPts val="800"/>
              </a:spcAft>
              <a:buNone/>
            </a:pPr>
            <a:endParaRPr lang="nl-NL" sz="20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15000"/>
              </a:lnSpc>
              <a:spcAft>
                <a:spcPts val="800"/>
              </a:spcAft>
              <a:buNone/>
            </a:pPr>
            <a:endParaRPr lang="nl-NL" sz="2000" dirty="0">
              <a:effectLst/>
              <a:latin typeface="Calibri" panose="020F0502020204030204" pitchFamily="34" charset="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6</a:t>
            </a:fld>
            <a:endParaRPr lang="nl-NL"/>
          </a:p>
        </p:txBody>
      </p:sp>
      <p:pic>
        <p:nvPicPr>
          <p:cNvPr id="5" name="Afbeelding 4">
            <a:extLst>
              <a:ext uri="{FF2B5EF4-FFF2-40B4-BE49-F238E27FC236}">
                <a16:creationId xmlns:a16="http://schemas.microsoft.com/office/drawing/2014/main" id="{E6463439-4074-4308-AA45-44A7618FB58B}"/>
              </a:ext>
            </a:extLst>
          </p:cNvPr>
          <p:cNvPicPr>
            <a:picLocks noChangeAspect="1"/>
          </p:cNvPicPr>
          <p:nvPr/>
        </p:nvPicPr>
        <p:blipFill>
          <a:blip r:embed="rId2"/>
          <a:stretch>
            <a:fillRect/>
          </a:stretch>
        </p:blipFill>
        <p:spPr>
          <a:xfrm>
            <a:off x="1402814" y="1515604"/>
            <a:ext cx="9386371" cy="4610559"/>
          </a:xfrm>
          <a:prstGeom prst="rect">
            <a:avLst/>
          </a:prstGeom>
        </p:spPr>
      </p:pic>
      <p:sp>
        <p:nvSpPr>
          <p:cNvPr id="7" name="Titel 1">
            <a:extLst>
              <a:ext uri="{FF2B5EF4-FFF2-40B4-BE49-F238E27FC236}">
                <a16:creationId xmlns:a16="http://schemas.microsoft.com/office/drawing/2014/main" id="{B8324E0F-74CF-E34D-9B7D-83C55BE7A7DC}"/>
              </a:ext>
            </a:extLst>
          </p:cNvPr>
          <p:cNvSpPr>
            <a:spLocks noGrp="1"/>
          </p:cNvSpPr>
          <p:nvPr>
            <p:ph type="title"/>
          </p:nvPr>
        </p:nvSpPr>
        <p:spPr>
          <a:xfrm>
            <a:off x="609601" y="483992"/>
            <a:ext cx="8579555" cy="713631"/>
          </a:xfrm>
        </p:spPr>
        <p:txBody>
          <a:bodyPr/>
          <a:lstStyle/>
          <a:p>
            <a:r>
              <a:rPr lang="en-GB" sz="2800" b="1"/>
              <a:t>Current status TR2021 - Tranche 1 Allocatie 2.0</a:t>
            </a:r>
          </a:p>
        </p:txBody>
      </p:sp>
    </p:spTree>
    <p:extLst>
      <p:ext uri="{BB962C8B-B14F-4D97-AF65-F5344CB8AC3E}">
        <p14:creationId xmlns:p14="http://schemas.microsoft.com/office/powerpoint/2010/main" val="79738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764AE0-BA11-4722-A17A-F2A0B54AEAA3}"/>
              </a:ext>
            </a:extLst>
          </p:cNvPr>
          <p:cNvSpPr>
            <a:spLocks noGrp="1"/>
          </p:cNvSpPr>
          <p:nvPr>
            <p:ph type="title"/>
          </p:nvPr>
        </p:nvSpPr>
        <p:spPr/>
        <p:txBody>
          <a:bodyPr/>
          <a:lstStyle/>
          <a:p>
            <a:r>
              <a:rPr lang="en-GB" sz="2800" b="1"/>
              <a:t>RFC’s since previous information session (red = new)</a:t>
            </a:r>
          </a:p>
        </p:txBody>
      </p:sp>
      <p:sp>
        <p:nvSpPr>
          <p:cNvPr id="3" name="Tijdelijke aanduiding voor inhoud 2">
            <a:extLst>
              <a:ext uri="{FF2B5EF4-FFF2-40B4-BE49-F238E27FC236}">
                <a16:creationId xmlns:a16="http://schemas.microsoft.com/office/drawing/2014/main" id="{24BF8E87-F37C-4BFA-AC86-F06D2A693C4D}"/>
              </a:ext>
            </a:extLst>
          </p:cNvPr>
          <p:cNvSpPr>
            <a:spLocks noGrp="1"/>
          </p:cNvSpPr>
          <p:nvPr>
            <p:ph idx="1"/>
          </p:nvPr>
        </p:nvSpPr>
        <p:spPr/>
        <p:txBody>
          <a:bodyPr>
            <a:normAutofit fontScale="92500" lnSpcReduction="20000"/>
          </a:bodyPr>
          <a:lstStyle/>
          <a:p>
            <a:pPr>
              <a:buFont typeface="Wingdings" panose="05000000000000000000" pitchFamily="2" charset="2"/>
              <a:buChar char="§"/>
            </a:pPr>
            <a:r>
              <a:rPr lang="en-GB" sz="1800" b="1" dirty="0"/>
              <a:t>Contents</a:t>
            </a:r>
          </a:p>
          <a:p>
            <a:pPr lvl="1">
              <a:buFont typeface="Wingdings" panose="05000000000000000000" pitchFamily="2" charset="2"/>
              <a:buChar char="§"/>
            </a:pPr>
            <a:r>
              <a:rPr lang="en-GB" sz="1800" dirty="0"/>
              <a:t>RFC TR2021.1 ‘BRS update van </a:t>
            </a:r>
            <a:r>
              <a:rPr lang="en-GB" sz="1800" dirty="0" err="1"/>
              <a:t>versie</a:t>
            </a:r>
            <a:r>
              <a:rPr lang="en-GB" sz="1800" dirty="0"/>
              <a:t> 1.0 </a:t>
            </a:r>
            <a:r>
              <a:rPr lang="en-GB" sz="1800" dirty="0" err="1"/>
              <a:t>naar</a:t>
            </a:r>
            <a:r>
              <a:rPr lang="en-GB" sz="1800" dirty="0"/>
              <a:t> 2.0’</a:t>
            </a:r>
          </a:p>
          <a:p>
            <a:pPr lvl="1">
              <a:buFont typeface="Wingdings" panose="05000000000000000000" pitchFamily="2" charset="2"/>
              <a:buChar char="§"/>
            </a:pPr>
            <a:r>
              <a:rPr lang="en-GB" sz="1800" dirty="0"/>
              <a:t>RFC TR2021.3 ‘</a:t>
            </a:r>
            <a:r>
              <a:rPr lang="en-GB" sz="1800" dirty="0" err="1"/>
              <a:t>Aanpassing</a:t>
            </a:r>
            <a:r>
              <a:rPr lang="en-GB" sz="1800" dirty="0"/>
              <a:t> BD </a:t>
            </a:r>
            <a:r>
              <a:rPr lang="en-GB" sz="1800" dirty="0" err="1"/>
              <a:t>MeasurementSeriesAcknowledgement</a:t>
            </a:r>
            <a:r>
              <a:rPr lang="en-GB" sz="1800" dirty="0"/>
              <a:t>’</a:t>
            </a:r>
          </a:p>
          <a:p>
            <a:pPr lvl="1">
              <a:buFont typeface="Wingdings" panose="05000000000000000000" pitchFamily="2" charset="2"/>
              <a:buChar char="§"/>
            </a:pPr>
            <a:r>
              <a:rPr lang="en-GB" sz="1800" dirty="0"/>
              <a:t>RFC TR2021.4 ‘BRS update van </a:t>
            </a:r>
            <a:r>
              <a:rPr lang="en-GB" sz="1800" dirty="0" err="1"/>
              <a:t>versie</a:t>
            </a:r>
            <a:r>
              <a:rPr lang="en-GB" sz="1800" dirty="0"/>
              <a:t> 2.0 </a:t>
            </a:r>
            <a:r>
              <a:rPr lang="en-GB" sz="1800" dirty="0" err="1"/>
              <a:t>naar</a:t>
            </a:r>
            <a:r>
              <a:rPr lang="en-GB" sz="1800" dirty="0"/>
              <a:t> 3.0’</a:t>
            </a:r>
          </a:p>
          <a:p>
            <a:pPr lvl="1">
              <a:buFont typeface="Wingdings" panose="05000000000000000000" pitchFamily="2" charset="2"/>
              <a:buChar char="§"/>
            </a:pPr>
            <a:r>
              <a:rPr lang="en-GB" sz="1800" dirty="0">
                <a:solidFill>
                  <a:srgbClr val="FF0000"/>
                </a:solidFill>
              </a:rPr>
              <a:t>RFC TR2021.5 ‘</a:t>
            </a:r>
            <a:r>
              <a:rPr lang="en-GB" sz="1800" dirty="0" err="1">
                <a:solidFill>
                  <a:srgbClr val="FF0000"/>
                </a:solidFill>
              </a:rPr>
              <a:t>Technische</a:t>
            </a:r>
            <a:r>
              <a:rPr lang="en-GB" sz="1800" dirty="0">
                <a:solidFill>
                  <a:srgbClr val="FF0000"/>
                </a:solidFill>
              </a:rPr>
              <a:t> </a:t>
            </a:r>
            <a:r>
              <a:rPr lang="en-GB" sz="1800" dirty="0" err="1">
                <a:solidFill>
                  <a:srgbClr val="FF0000"/>
                </a:solidFill>
              </a:rPr>
              <a:t>validaties</a:t>
            </a:r>
            <a:r>
              <a:rPr lang="en-GB" sz="1800" dirty="0">
                <a:solidFill>
                  <a:srgbClr val="FF0000"/>
                </a:solidFill>
              </a:rPr>
              <a:t> </a:t>
            </a:r>
            <a:r>
              <a:rPr lang="en-GB" sz="1800" dirty="0" err="1">
                <a:solidFill>
                  <a:srgbClr val="FF0000"/>
                </a:solidFill>
              </a:rPr>
              <a:t>Allocatie</a:t>
            </a:r>
            <a:r>
              <a:rPr lang="en-GB" sz="1800" dirty="0">
                <a:solidFill>
                  <a:srgbClr val="FF0000"/>
                </a:solidFill>
              </a:rPr>
              <a:t> 2.0 </a:t>
            </a:r>
            <a:r>
              <a:rPr lang="en-GB" sz="1800" dirty="0" err="1">
                <a:solidFill>
                  <a:srgbClr val="FF0000"/>
                </a:solidFill>
              </a:rPr>
              <a:t>berichtenverkeer</a:t>
            </a:r>
            <a:r>
              <a:rPr lang="en-GB" sz="1800" dirty="0">
                <a:solidFill>
                  <a:srgbClr val="FF0000"/>
                </a:solidFill>
              </a:rPr>
              <a:t>’</a:t>
            </a:r>
          </a:p>
          <a:p>
            <a:pPr lvl="1">
              <a:buFont typeface="Wingdings" panose="05000000000000000000" pitchFamily="2" charset="2"/>
              <a:buChar char="§"/>
            </a:pPr>
            <a:r>
              <a:rPr lang="en-GB" sz="1800" dirty="0"/>
              <a:t>RFC 249.1 ‘</a:t>
            </a:r>
            <a:r>
              <a:rPr lang="en-GB" sz="1800" dirty="0" err="1"/>
              <a:t>Splitsen</a:t>
            </a:r>
            <a:r>
              <a:rPr lang="en-GB" sz="1800" dirty="0"/>
              <a:t> </a:t>
            </a:r>
            <a:r>
              <a:rPr lang="en-GB" sz="1800" dirty="0" err="1"/>
              <a:t>verbruiken</a:t>
            </a:r>
            <a:r>
              <a:rPr lang="en-GB" sz="1800" dirty="0"/>
              <a:t> </a:t>
            </a:r>
            <a:r>
              <a:rPr lang="en-GB" sz="1800" dirty="0" err="1"/>
              <a:t>bij</a:t>
            </a:r>
            <a:r>
              <a:rPr lang="en-GB" sz="1800" dirty="0"/>
              <a:t> PV-Switch’</a:t>
            </a:r>
          </a:p>
          <a:p>
            <a:pPr lvl="1">
              <a:buFont typeface="Wingdings" panose="05000000000000000000" pitchFamily="2" charset="2"/>
              <a:buChar char="§"/>
            </a:pPr>
            <a:r>
              <a:rPr lang="en-GB" sz="1800" dirty="0"/>
              <a:t>RFC 249.2 ‘Mapping XML </a:t>
            </a:r>
            <a:r>
              <a:rPr lang="en-GB" sz="1800" dirty="0" err="1"/>
              <a:t>Meetwaarden</a:t>
            </a:r>
            <a:r>
              <a:rPr lang="en-GB" sz="1800" dirty="0"/>
              <a:t> </a:t>
            </a:r>
            <a:r>
              <a:rPr lang="en-GB" sz="1800" dirty="0" err="1"/>
              <a:t>telemetrie</a:t>
            </a:r>
            <a:r>
              <a:rPr lang="en-GB" sz="1800" dirty="0"/>
              <a:t> met MSCONS 99</a:t>
            </a:r>
            <a:r>
              <a:rPr lang="en-GB" sz="1800" baseline="30000" dirty="0"/>
              <a:t>E</a:t>
            </a:r>
            <a:r>
              <a:rPr lang="en-GB" sz="1800" dirty="0"/>
              <a:t>’</a:t>
            </a:r>
          </a:p>
          <a:p>
            <a:pPr lvl="1">
              <a:buFont typeface="Wingdings" panose="05000000000000000000" pitchFamily="2" charset="2"/>
              <a:buChar char="§"/>
            </a:pPr>
            <a:r>
              <a:rPr lang="en-GB" sz="1800" dirty="0"/>
              <a:t>RFC 249.3 ‘Mapping </a:t>
            </a:r>
            <a:r>
              <a:rPr lang="en-GB" sz="1800" dirty="0" err="1"/>
              <a:t>statuscodes</a:t>
            </a:r>
            <a:r>
              <a:rPr lang="en-GB" sz="1800" dirty="0"/>
              <a:t> van XML </a:t>
            </a:r>
            <a:r>
              <a:rPr lang="en-GB" sz="1800" dirty="0" err="1"/>
              <a:t>Meetwaarden</a:t>
            </a:r>
            <a:r>
              <a:rPr lang="en-GB" sz="1800" dirty="0"/>
              <a:t> </a:t>
            </a:r>
            <a:r>
              <a:rPr lang="en-GB" sz="1800" dirty="0" err="1"/>
              <a:t>telemetrie</a:t>
            </a:r>
            <a:r>
              <a:rPr lang="en-GB" sz="1800" dirty="0"/>
              <a:t> </a:t>
            </a:r>
            <a:r>
              <a:rPr lang="en-GB" sz="1800" dirty="0" err="1"/>
              <a:t>naar</a:t>
            </a:r>
            <a:r>
              <a:rPr lang="en-GB" sz="1800" dirty="0"/>
              <a:t> BALL’</a:t>
            </a:r>
          </a:p>
          <a:p>
            <a:pPr lvl="1">
              <a:buFont typeface="Wingdings" panose="05000000000000000000" pitchFamily="2" charset="2"/>
              <a:buChar char="§"/>
            </a:pPr>
            <a:r>
              <a:rPr lang="en-GB" sz="1800" dirty="0">
                <a:solidFill>
                  <a:srgbClr val="FF0000"/>
                </a:solidFill>
              </a:rPr>
              <a:t>RFC 249.4 ‘</a:t>
            </a:r>
            <a:r>
              <a:rPr lang="en-GB" sz="1800" dirty="0" err="1">
                <a:solidFill>
                  <a:srgbClr val="FF0000"/>
                </a:solidFill>
              </a:rPr>
              <a:t>Tijdigheid</a:t>
            </a:r>
            <a:r>
              <a:rPr lang="en-GB" sz="1800" dirty="0">
                <a:solidFill>
                  <a:srgbClr val="FF0000"/>
                </a:solidFill>
              </a:rPr>
              <a:t> </a:t>
            </a:r>
            <a:r>
              <a:rPr lang="en-GB" sz="1800" dirty="0" err="1">
                <a:solidFill>
                  <a:srgbClr val="FF0000"/>
                </a:solidFill>
              </a:rPr>
              <a:t>maandelijkse</a:t>
            </a:r>
            <a:r>
              <a:rPr lang="en-GB" sz="1800" dirty="0">
                <a:solidFill>
                  <a:srgbClr val="FF0000"/>
                </a:solidFill>
              </a:rPr>
              <a:t> </a:t>
            </a:r>
            <a:r>
              <a:rPr lang="en-GB" sz="1800" dirty="0" err="1">
                <a:solidFill>
                  <a:srgbClr val="FF0000"/>
                </a:solidFill>
              </a:rPr>
              <a:t>bericht</a:t>
            </a:r>
            <a:r>
              <a:rPr lang="en-GB" sz="1800" dirty="0">
                <a:solidFill>
                  <a:srgbClr val="FF0000"/>
                </a:solidFill>
              </a:rPr>
              <a:t> </a:t>
            </a:r>
            <a:r>
              <a:rPr lang="en-GB" sz="1800" dirty="0" err="1">
                <a:solidFill>
                  <a:srgbClr val="FF0000"/>
                </a:solidFill>
              </a:rPr>
              <a:t>tijdseries</a:t>
            </a:r>
            <a:r>
              <a:rPr lang="en-GB" sz="1800" dirty="0">
                <a:solidFill>
                  <a:srgbClr val="FF0000"/>
                </a:solidFill>
              </a:rPr>
              <a:t> ELK‘</a:t>
            </a:r>
          </a:p>
          <a:p>
            <a:pPr lvl="1">
              <a:buFont typeface="Wingdings" panose="05000000000000000000" pitchFamily="2" charset="2"/>
              <a:buChar char="§"/>
            </a:pPr>
            <a:r>
              <a:rPr lang="en-GB" sz="1800" dirty="0">
                <a:solidFill>
                  <a:srgbClr val="FF0000"/>
                </a:solidFill>
              </a:rPr>
              <a:t>RFC 249.5 ‘</a:t>
            </a:r>
            <a:r>
              <a:rPr lang="en-GB" sz="1800" dirty="0" err="1">
                <a:solidFill>
                  <a:srgbClr val="FF0000"/>
                </a:solidFill>
              </a:rPr>
              <a:t>Toevoegen</a:t>
            </a:r>
            <a:r>
              <a:rPr lang="en-GB" sz="1800" dirty="0">
                <a:solidFill>
                  <a:srgbClr val="FF0000"/>
                </a:solidFill>
              </a:rPr>
              <a:t> Use-cases LNB-E’</a:t>
            </a:r>
          </a:p>
          <a:p>
            <a:pPr lvl="1">
              <a:buFont typeface="Wingdings" panose="05000000000000000000" pitchFamily="2" charset="2"/>
              <a:buChar char="§"/>
            </a:pPr>
            <a:r>
              <a:rPr lang="en-GB" sz="1800" dirty="0"/>
              <a:t>RFC 231.1 ‘</a:t>
            </a:r>
            <a:r>
              <a:rPr lang="en-GB" sz="1800" dirty="0" err="1"/>
              <a:t>Handmatige</a:t>
            </a:r>
            <a:r>
              <a:rPr lang="en-GB" sz="1800" dirty="0"/>
              <a:t> </a:t>
            </a:r>
            <a:r>
              <a:rPr lang="en-GB" sz="1800" dirty="0" err="1"/>
              <a:t>acties</a:t>
            </a:r>
            <a:r>
              <a:rPr lang="en-GB" sz="1800" dirty="0"/>
              <a:t> RNB op </a:t>
            </a:r>
            <a:r>
              <a:rPr lang="en-GB" sz="1800" dirty="0" err="1"/>
              <a:t>niet-werkdagen</a:t>
            </a:r>
            <a:r>
              <a:rPr lang="en-GB" sz="1800" dirty="0"/>
              <a:t>’</a:t>
            </a:r>
          </a:p>
          <a:p>
            <a:pPr>
              <a:buFont typeface="Wingdings" panose="05000000000000000000" pitchFamily="2" charset="2"/>
              <a:buChar char="§"/>
            </a:pPr>
            <a:r>
              <a:rPr lang="en-GB" sz="1800" b="1" dirty="0"/>
              <a:t>Scope</a:t>
            </a:r>
          </a:p>
          <a:p>
            <a:pPr lvl="1">
              <a:buFont typeface="Wingdings" panose="05000000000000000000" pitchFamily="2" charset="2"/>
              <a:buChar char="§"/>
            </a:pPr>
            <a:r>
              <a:rPr lang="en-GB" sz="1800" dirty="0"/>
              <a:t>RFC TR2021.2 ‘</a:t>
            </a:r>
            <a:r>
              <a:rPr lang="en-GB" sz="1800" dirty="0" err="1"/>
              <a:t>Uitbreiden</a:t>
            </a:r>
            <a:r>
              <a:rPr lang="en-GB" sz="1800" dirty="0"/>
              <a:t> scope met IC259’</a:t>
            </a:r>
          </a:p>
          <a:p>
            <a:pPr lvl="1">
              <a:buFont typeface="Wingdings" panose="05000000000000000000" pitchFamily="2" charset="2"/>
              <a:buChar char="§"/>
            </a:pPr>
            <a:r>
              <a:rPr lang="en-GB" sz="1800" dirty="0"/>
              <a:t>RFC ‘</a:t>
            </a:r>
            <a:r>
              <a:rPr lang="en-GB" sz="1800" dirty="0" err="1"/>
              <a:t>Scopewijziging</a:t>
            </a:r>
            <a:r>
              <a:rPr lang="en-GB" sz="1800" dirty="0"/>
              <a:t> TR2021 door IC270’</a:t>
            </a:r>
          </a:p>
          <a:p>
            <a:pPr lvl="1">
              <a:buFont typeface="Wingdings" panose="05000000000000000000" pitchFamily="2" charset="2"/>
              <a:buChar char="§"/>
            </a:pPr>
            <a:endParaRPr lang="nl-NL" sz="1800" dirty="0"/>
          </a:p>
          <a:p>
            <a:pPr marL="0" indent="0">
              <a:buNone/>
            </a:pPr>
            <a:r>
              <a:rPr lang="en-GB" sz="1800" dirty="0"/>
              <a:t>Service descriptions and message definitions have also changed as a result. The latest versions can be found on mijnNEDU</a:t>
            </a:r>
          </a:p>
        </p:txBody>
      </p:sp>
      <p:sp>
        <p:nvSpPr>
          <p:cNvPr id="4" name="Tijdelijke aanduiding voor dianummer 3">
            <a:extLst>
              <a:ext uri="{FF2B5EF4-FFF2-40B4-BE49-F238E27FC236}">
                <a16:creationId xmlns:a16="http://schemas.microsoft.com/office/drawing/2014/main" id="{36D2649B-4A2C-4E44-84BC-F2091446036F}"/>
              </a:ext>
            </a:extLst>
          </p:cNvPr>
          <p:cNvSpPr>
            <a:spLocks noGrp="1"/>
          </p:cNvSpPr>
          <p:nvPr>
            <p:ph type="sldNum" sz="quarter" idx="12"/>
          </p:nvPr>
        </p:nvSpPr>
        <p:spPr/>
        <p:txBody>
          <a:bodyPr/>
          <a:lstStyle/>
          <a:p>
            <a:fld id="{A1C3A1F5-F269-2A47-BBB9-BDB2D4CF88E3}" type="slidenum">
              <a:rPr lang="nl-NL" smtClean="0"/>
              <a:t>7</a:t>
            </a:fld>
            <a:endParaRPr lang="nl-NL"/>
          </a:p>
        </p:txBody>
      </p:sp>
    </p:spTree>
    <p:extLst>
      <p:ext uri="{BB962C8B-B14F-4D97-AF65-F5344CB8AC3E}">
        <p14:creationId xmlns:p14="http://schemas.microsoft.com/office/powerpoint/2010/main" val="3617486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FEF603-0379-4E80-8202-0DFB15E03D05}"/>
              </a:ext>
            </a:extLst>
          </p:cNvPr>
          <p:cNvSpPr>
            <a:spLocks noGrp="1"/>
          </p:cNvSpPr>
          <p:nvPr>
            <p:ph type="title"/>
          </p:nvPr>
        </p:nvSpPr>
        <p:spPr/>
        <p:txBody>
          <a:bodyPr/>
          <a:lstStyle/>
          <a:p>
            <a:r>
              <a:rPr lang="en-GB" sz="2800" b="1"/>
              <a:t>TR2021 is part of the programme Allocatie 2.0</a:t>
            </a:r>
          </a:p>
        </p:txBody>
      </p:sp>
      <p:sp>
        <p:nvSpPr>
          <p:cNvPr id="3" name="Tijdelijke aanduiding voor inhoud 2">
            <a:extLst>
              <a:ext uri="{FF2B5EF4-FFF2-40B4-BE49-F238E27FC236}">
                <a16:creationId xmlns:a16="http://schemas.microsoft.com/office/drawing/2014/main" id="{264C79FE-0354-4B07-84A4-66A3760442EF}"/>
              </a:ext>
            </a:extLst>
          </p:cNvPr>
          <p:cNvSpPr>
            <a:spLocks noGrp="1"/>
          </p:cNvSpPr>
          <p:nvPr>
            <p:ph idx="1"/>
          </p:nvPr>
        </p:nvSpPr>
        <p:spPr/>
        <p:txBody>
          <a:bodyPr>
            <a:normAutofit fontScale="92500" lnSpcReduction="10000"/>
          </a:bodyPr>
          <a:lstStyle/>
          <a:p>
            <a:pPr>
              <a:lnSpc>
                <a:spcPct val="110000"/>
              </a:lnSpc>
              <a:buFont typeface="Wingdings" pitchFamily="2" charset="2"/>
              <a:buChar char="§"/>
            </a:pPr>
            <a:endParaRPr lang="nl-NL" sz="1800" dirty="0"/>
          </a:p>
          <a:p>
            <a:pPr>
              <a:lnSpc>
                <a:spcPct val="110000"/>
              </a:lnSpc>
              <a:buFont typeface="Wingdings" pitchFamily="2" charset="2"/>
              <a:buChar char="§"/>
            </a:pPr>
            <a:r>
              <a:rPr lang="en-GB" sz="1800"/>
              <a:t>Entry documentation: 3 issues in scope (IC248, IC249 and IC231). Also BRS, message definitions and service descriptions. There is also documentation from TenneT for the MMC Hub.  </a:t>
            </a:r>
          </a:p>
          <a:p>
            <a:pPr>
              <a:lnSpc>
                <a:spcPct val="110000"/>
              </a:lnSpc>
              <a:buFont typeface="Wingdings" pitchFamily="2" charset="2"/>
              <a:buChar char="§"/>
            </a:pPr>
            <a:r>
              <a:rPr lang="en-GB" sz="1800"/>
              <a:t>Everything can be found on mijnNEDU: </a:t>
            </a:r>
            <a:r>
              <a:rPr lang="en-GB" sz="1800">
                <a:hlinkClick r:id="rId2"/>
              </a:rPr>
              <a:t>TR2021-tranche 1 A2.0 - Documents - All documents</a:t>
            </a:r>
          </a:p>
          <a:p>
            <a:pPr>
              <a:lnSpc>
                <a:spcPct val="110000"/>
              </a:lnSpc>
              <a:buFont typeface="Wingdings" pitchFamily="2" charset="2"/>
              <a:buChar char="§"/>
            </a:pPr>
            <a:r>
              <a:rPr lang="en-GB" sz="1800" b="0" i="0">
                <a:solidFill>
                  <a:schemeClr val="tx1"/>
                </a:solidFill>
              </a:rPr>
              <a:t>Entry documentation about the MMC Hub can be found at: </a:t>
            </a:r>
            <a:r>
              <a:rPr lang="en-GB" sz="1800" b="0" i="0" u="sng">
                <a:solidFill>
                  <a:srgbClr val="FFCC00"/>
                </a:solidFill>
                <a:hlinkClick r:id="rId3"/>
              </a:rPr>
              <a:t>https://my.tennet.eu/nl/Paginas/ITConnectivity.aspx#/mmchub/webservices</a:t>
            </a:r>
          </a:p>
          <a:p>
            <a:pPr>
              <a:lnSpc>
                <a:spcPct val="110000"/>
              </a:lnSpc>
              <a:buFont typeface="Wingdings" pitchFamily="2" charset="2"/>
              <a:buChar char="§"/>
            </a:pPr>
            <a:r>
              <a:rPr lang="en-GB" sz="1800">
                <a:solidFill>
                  <a:schemeClr val="tx1"/>
                </a:solidFill>
              </a:rPr>
              <a:t>This information session will also be available on mijnNEDU and will be translated into English</a:t>
            </a:r>
          </a:p>
          <a:p>
            <a:pPr>
              <a:lnSpc>
                <a:spcPct val="110000"/>
              </a:lnSpc>
              <a:buFont typeface="Wingdings" pitchFamily="2" charset="2"/>
              <a:buChar char="§"/>
            </a:pPr>
            <a:r>
              <a:rPr lang="en-GB" sz="1800">
                <a:solidFill>
                  <a:schemeClr val="tx1"/>
                </a:solidFill>
              </a:rPr>
              <a:t>Before the Lead group Tests are started in November, a special 1-hour mini information session will take place about test preparations, the transition and the go live </a:t>
            </a:r>
          </a:p>
          <a:p>
            <a:pPr>
              <a:lnSpc>
                <a:spcPct val="110000"/>
              </a:lnSpc>
              <a:buFont typeface="Wingdings" pitchFamily="2" charset="2"/>
              <a:buChar char="§"/>
            </a:pPr>
            <a:r>
              <a:rPr lang="en-GB" sz="1800" b="0" i="0">
                <a:solidFill>
                  <a:schemeClr val="tx1"/>
                </a:solidFill>
              </a:rPr>
              <a:t>Help desk:</a:t>
            </a:r>
          </a:p>
          <a:p>
            <a:pPr lvl="1">
              <a:lnSpc>
                <a:spcPct val="110000"/>
              </a:lnSpc>
              <a:buFont typeface="Wingdings" pitchFamily="2" charset="2"/>
              <a:buChar char="§"/>
            </a:pPr>
            <a:r>
              <a:rPr lang="en-GB" sz="1800" b="0" i="0">
                <a:solidFill>
                  <a:schemeClr val="tx1"/>
                </a:solidFill>
              </a:rPr>
              <a:t>general: </a:t>
            </a:r>
            <a:r>
              <a:rPr lang="en-GB" sz="1800" b="0" i="0">
                <a:solidFill>
                  <a:schemeClr val="tx1"/>
                </a:solidFill>
                <a:hlinkClick r:id="rId4"/>
              </a:rPr>
              <a:t>allocatie2.0@edsn.nl</a:t>
            </a:r>
          </a:p>
          <a:p>
            <a:pPr lvl="1">
              <a:lnSpc>
                <a:spcPct val="110000"/>
              </a:lnSpc>
              <a:buFont typeface="Wingdings" pitchFamily="2" charset="2"/>
              <a:buChar char="§"/>
            </a:pPr>
            <a:r>
              <a:rPr lang="en-GB" sz="1800" b="0" i="0">
                <a:solidFill>
                  <a:schemeClr val="tx1"/>
                </a:solidFill>
              </a:rPr>
              <a:t>TenneT: </a:t>
            </a:r>
            <a:r>
              <a:rPr lang="en-GB" sz="1800" b="0" i="0">
                <a:solidFill>
                  <a:schemeClr val="tx1"/>
                </a:solidFill>
                <a:hlinkClick r:id="rId5"/>
              </a:rPr>
              <a:t>allocatie2@tennet.eu</a:t>
            </a:r>
          </a:p>
          <a:p>
            <a:pPr lvl="1">
              <a:lnSpc>
                <a:spcPct val="110000"/>
              </a:lnSpc>
              <a:buFont typeface="Wingdings" pitchFamily="2" charset="2"/>
              <a:buChar char="§"/>
            </a:pPr>
            <a:r>
              <a:rPr lang="en-GB" sz="1800" b="0" i="0">
                <a:solidFill>
                  <a:schemeClr val="tx1"/>
                </a:solidFill>
              </a:rPr>
              <a:t>other: </a:t>
            </a:r>
            <a:r>
              <a:rPr lang="en-GB" sz="1800">
                <a:solidFill>
                  <a:schemeClr val="tx2"/>
                </a:solidFill>
                <a:hlinkClick r:id="rId6"/>
              </a:rPr>
              <a:t>projecten@nedu.nl</a:t>
            </a:r>
            <a:r>
              <a:rPr lang="en-GB" sz="1800">
                <a:solidFill>
                  <a:schemeClr val="tx2"/>
                </a:solidFill>
              </a:rPr>
              <a:t> </a:t>
            </a:r>
          </a:p>
          <a:p>
            <a:pPr marL="0" indent="0">
              <a:buNone/>
            </a:pPr>
            <a:br>
              <a:rPr lang="en-GB" sz="1800" b="0" i="0">
                <a:solidFill>
                  <a:schemeClr val="tx1"/>
                </a:solidFill>
                <a:latin typeface="Segoe UI" panose="020B0502040204020203" pitchFamily="34" charset="0"/>
              </a:rPr>
            </a:br>
            <a:endParaRPr lang="en-GB" sz="1800" b="0" i="0">
              <a:solidFill>
                <a:schemeClr val="tx1"/>
              </a:solidFill>
              <a:latin typeface="Segoe UI" panose="020B0502040204020203" pitchFamily="34" charset="0"/>
            </a:endParaRPr>
          </a:p>
        </p:txBody>
      </p:sp>
      <p:sp>
        <p:nvSpPr>
          <p:cNvPr id="4" name="Tijdelijke aanduiding voor dianummer 3">
            <a:extLst>
              <a:ext uri="{FF2B5EF4-FFF2-40B4-BE49-F238E27FC236}">
                <a16:creationId xmlns:a16="http://schemas.microsoft.com/office/drawing/2014/main" id="{9F9BBE11-6D09-4D30-9CE5-22D7420515DE}"/>
              </a:ext>
            </a:extLst>
          </p:cNvPr>
          <p:cNvSpPr>
            <a:spLocks noGrp="1"/>
          </p:cNvSpPr>
          <p:nvPr>
            <p:ph type="sldNum" sz="quarter" idx="12"/>
          </p:nvPr>
        </p:nvSpPr>
        <p:spPr/>
        <p:txBody>
          <a:bodyPr/>
          <a:lstStyle/>
          <a:p>
            <a:fld id="{A1C3A1F5-F269-2A47-BBB9-BDB2D4CF88E3}" type="slidenum">
              <a:rPr lang="nl-NL" smtClean="0"/>
              <a:t>8</a:t>
            </a:fld>
            <a:endParaRPr lang="nl-NL"/>
          </a:p>
        </p:txBody>
      </p:sp>
    </p:spTree>
    <p:extLst>
      <p:ext uri="{BB962C8B-B14F-4D97-AF65-F5344CB8AC3E}">
        <p14:creationId xmlns:p14="http://schemas.microsoft.com/office/powerpoint/2010/main" val="1007567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Current status programme regional grid operators</a:t>
            </a:r>
            <a:br>
              <a:rPr lang="en-GB" sz="2800">
                <a:latin typeface="+mj-lt"/>
                <a:ea typeface="Calibri" panose="020F0502020204030204" pitchFamily="34" charset="0"/>
                <a:cs typeface="Arial" panose="020B0604020202020204" pitchFamily="34" charset="0"/>
              </a:rPr>
            </a:br>
            <a:endParaRPr lang="en-GB" sz="2800">
              <a:latin typeface="+mj-lt"/>
              <a:ea typeface="Calibri" panose="020F0502020204030204" pitchFamily="34" charset="0"/>
              <a:cs typeface="Arial" panose="020B0604020202020204" pitchFamily="34" charset="0"/>
            </a:endParaRPr>
          </a:p>
          <a:p>
            <a:pPr marL="0" indent="0">
              <a:buNone/>
            </a:pPr>
            <a:r>
              <a:rPr lang="en-GB" sz="2400" i="1">
                <a:latin typeface="+mj-lt"/>
                <a:ea typeface="Calibri" panose="020F0502020204030204" pitchFamily="34" charset="0"/>
                <a:cs typeface="Arial" panose="020B0604020202020204" pitchFamily="34" charset="0"/>
              </a:rPr>
              <a:t>Mark Ruiter - programme manager EDSN</a:t>
            </a: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9</a:t>
            </a:fld>
            <a:endParaRPr lang="nl-NL"/>
          </a:p>
        </p:txBody>
      </p:sp>
    </p:spTree>
    <p:extLst>
      <p:ext uri="{BB962C8B-B14F-4D97-AF65-F5344CB8AC3E}">
        <p14:creationId xmlns:p14="http://schemas.microsoft.com/office/powerpoint/2010/main" val="3750080863"/>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DU_Presentatie_16x9_1.0.potx" id="{AFE377A4-CA74-45B2-A94A-29E6FBFB8234}" vid="{43FCDCEC-2270-42A2-99DA-2A02D57B9BE1}"/>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28a68a4d-228e-49b4-bd64-f059bd770b7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0C91830ED340E4FB1005DCFC6E51CF5" ma:contentTypeVersion="8" ma:contentTypeDescription="Een nieuw document maken." ma:contentTypeScope="" ma:versionID="71eacb6464d9d567aeafb3d8af5ea873">
  <xsd:schema xmlns:xsd="http://www.w3.org/2001/XMLSchema" xmlns:xs="http://www.w3.org/2001/XMLSchema" xmlns:p="http://schemas.microsoft.com/office/2006/metadata/properties" xmlns:ns2="28a68a4d-228e-49b4-bd64-f059bd770b71" targetNamespace="http://schemas.microsoft.com/office/2006/metadata/properties" ma:root="true" ma:fieldsID="6b65879fc593b33e4c8f86cefd148f14" ns2:_="">
    <xsd:import namespace="28a68a4d-228e-49b4-bd64-f059bd770b7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68a4d-228e-49b4-bd64-f059bd770b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335A9-3984-4445-8627-00F51F21EF35}">
  <ds:schemaRefs>
    <ds:schemaRef ds:uri="http://schemas.microsoft.com/office/2006/documentManagement/types"/>
    <ds:schemaRef ds:uri="http://schemas.microsoft.com/office/infopath/2007/PartnerControls"/>
    <ds:schemaRef ds:uri="0ad4b0ce-3223-4a7e-ae3f-6fc6cb9b6a60"/>
    <ds:schemaRef ds:uri="http://purl.org/dc/elements/1.1/"/>
    <ds:schemaRef ds:uri="http://schemas.microsoft.com/office/2006/metadata/properties"/>
    <ds:schemaRef ds:uri="d4bc3a25-0d22-4a07-be91-bd9ae3657a45"/>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A055C740-8FBF-4EE6-9F30-7B7AA952B474}">
  <ds:schemaRefs>
    <ds:schemaRef ds:uri="http://schemas.microsoft.com/sharepoint/v3/contenttype/forms"/>
  </ds:schemaRefs>
</ds:datastoreItem>
</file>

<file path=customXml/itemProps3.xml><?xml version="1.0" encoding="utf-8"?>
<ds:datastoreItem xmlns:ds="http://schemas.openxmlformats.org/officeDocument/2006/customXml" ds:itemID="{F402E85D-5680-426F-A607-CE3CAB603EF3}"/>
</file>

<file path=docProps/app.xml><?xml version="1.0" encoding="utf-8"?>
<Properties xmlns="http://schemas.openxmlformats.org/officeDocument/2006/extended-properties" xmlns:vt="http://schemas.openxmlformats.org/officeDocument/2006/docPropsVTypes">
  <Template>NEDU_Presentatie_16x9_1.0</Template>
  <TotalTime>47</TotalTime>
  <Words>3650</Words>
  <Application>Microsoft Office PowerPoint</Application>
  <PresentationFormat>Breedbeeld</PresentationFormat>
  <Paragraphs>800</Paragraphs>
  <Slides>51</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51</vt:i4>
      </vt:variant>
    </vt:vector>
  </HeadingPairs>
  <TitlesOfParts>
    <vt:vector size="57" baseType="lpstr">
      <vt:lpstr>Arial</vt:lpstr>
      <vt:lpstr>Calibri</vt:lpstr>
      <vt:lpstr>Segoe UI</vt:lpstr>
      <vt:lpstr>Verdana</vt:lpstr>
      <vt:lpstr>Wingdings</vt:lpstr>
      <vt:lpstr>Office-thema</vt:lpstr>
      <vt:lpstr>2nd Information session TR2021 - Tranche 1</vt:lpstr>
      <vt:lpstr>PowerPoint-presentatie</vt:lpstr>
      <vt:lpstr>PowerPoint-presentatie</vt:lpstr>
      <vt:lpstr>Agenda</vt:lpstr>
      <vt:lpstr> </vt:lpstr>
      <vt:lpstr>Current status TR2021 - Tranche 1 Allocatie 2.0</vt:lpstr>
      <vt:lpstr>RFC’s since previous information session (red = new)</vt:lpstr>
      <vt:lpstr>TR2021 is part of the programme Allocatie 2.0</vt:lpstr>
      <vt:lpstr> </vt:lpstr>
      <vt:lpstr>Progress planning | test planning Tranche 1 Allocatie 2.0</vt:lpstr>
      <vt:lpstr>Planning regional grid operators</vt:lpstr>
      <vt:lpstr>Progress planning | test planning Tranche 1 Allocatie 2.0</vt:lpstr>
      <vt:lpstr>Planning regional grid operators</vt:lpstr>
      <vt:lpstr> </vt:lpstr>
      <vt:lpstr>PowerPoint-presentatie</vt:lpstr>
      <vt:lpstr>PowerPoint-presentatie</vt:lpstr>
      <vt:lpstr>PowerPoint-presentatie</vt:lpstr>
      <vt:lpstr> </vt:lpstr>
      <vt:lpstr>Tests and compulsory pre-qualification MMC Hub</vt:lpstr>
      <vt:lpstr>Tests and compulsory pre-qualification MMC Hub</vt:lpstr>
      <vt:lpstr>Tests and compulsory pre-qualification MMC Hub</vt:lpstr>
      <vt:lpstr>Tests and compulsory pre-qualification MMC Hub</vt:lpstr>
      <vt:lpstr>Tests and compulsory qualification MMC Hub</vt:lpstr>
      <vt:lpstr>Tests and compulsory pre-qualification MMC Hub</vt:lpstr>
      <vt:lpstr>PowerPoint-presentatie</vt:lpstr>
      <vt:lpstr>PowerPoint-presentatie</vt:lpstr>
      <vt:lpstr>Agenda</vt:lpstr>
      <vt:lpstr>Lead group TR2021 - Tranche 1 Allocatie 2.0</vt:lpstr>
      <vt:lpstr>Members of the Lead group TR2021 - Tranche 1 Allocatie 2.0</vt:lpstr>
      <vt:lpstr>Test scenarios</vt:lpstr>
      <vt:lpstr>Planning tests</vt:lpstr>
      <vt:lpstr>Other useful information …</vt:lpstr>
      <vt:lpstr>PowerPoint-presentatie</vt:lpstr>
      <vt:lpstr>Agenda</vt:lpstr>
      <vt:lpstr>GAT for TR2021 - Tranche 1 A2.0</vt:lpstr>
      <vt:lpstr>GAT group-forming</vt:lpstr>
      <vt:lpstr>Planning</vt:lpstr>
      <vt:lpstr>Other useful information …</vt:lpstr>
      <vt:lpstr>PowerPoint-presentatie</vt:lpstr>
      <vt:lpstr>Agenda</vt:lpstr>
      <vt:lpstr>Introduction</vt:lpstr>
      <vt:lpstr>Planning transition</vt:lpstr>
      <vt:lpstr>Consultation group Transition</vt:lpstr>
      <vt:lpstr>Follow-up steps transition</vt:lpstr>
      <vt:lpstr> </vt:lpstr>
      <vt:lpstr>Implementation strategy - introduction</vt:lpstr>
      <vt:lpstr>Implementation strategy - metering messages</vt:lpstr>
      <vt:lpstr>Implementation strategy - dispute messages (1)</vt:lpstr>
      <vt:lpstr>Implementation strategy - dispute messages (2)</vt:lpstr>
      <vt:lpstr>Implementation strategy - focus points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1e Voorlichting TR2021 – Tranche 1</dc:title>
  <dc:creator>Mirjam van der Horst</dc:creator>
  <cp:lastModifiedBy>Mirjam van der Horst</cp:lastModifiedBy>
  <cp:revision>134</cp:revision>
  <cp:lastPrinted>2017-01-05T13:08:47Z</cp:lastPrinted>
  <dcterms:created xsi:type="dcterms:W3CDTF">2021-02-26T08:47:34Z</dcterms:created>
  <dcterms:modified xsi:type="dcterms:W3CDTF">2021-10-11T12:34:56Z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0x010100C0C91830ED340E4FB1005DCFC6E51CF5</vt:lpwstr>
  </property>
  <property fmtid="{D5CDD505-2E9C-101B-9397-08002B2CF9AE}" pid="3" name="Order">
    <vt:r8>9500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