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9"/>
  </p:notesMasterIdLst>
  <p:handoutMasterIdLst>
    <p:handoutMasterId r:id="rId100"/>
  </p:handoutMasterIdLst>
  <p:sldIdLst>
    <p:sldId id="257" r:id="rId5"/>
    <p:sldId id="277" r:id="rId6"/>
    <p:sldId id="15781" r:id="rId7"/>
    <p:sldId id="15775" r:id="rId8"/>
    <p:sldId id="279" r:id="rId9"/>
    <p:sldId id="15767" r:id="rId10"/>
    <p:sldId id="15768" r:id="rId11"/>
    <p:sldId id="15769" r:id="rId12"/>
    <p:sldId id="15776" r:id="rId13"/>
    <p:sldId id="15782" r:id="rId14"/>
    <p:sldId id="15783" r:id="rId15"/>
    <p:sldId id="15784" r:id="rId16"/>
    <p:sldId id="15785" r:id="rId17"/>
    <p:sldId id="15786" r:id="rId18"/>
    <p:sldId id="15787" r:id="rId19"/>
    <p:sldId id="15788" r:id="rId20"/>
    <p:sldId id="15789" r:id="rId21"/>
    <p:sldId id="15790" r:id="rId22"/>
    <p:sldId id="15791" r:id="rId23"/>
    <p:sldId id="15793" r:id="rId24"/>
    <p:sldId id="15794" r:id="rId25"/>
    <p:sldId id="15795" r:id="rId26"/>
    <p:sldId id="15796" r:id="rId27"/>
    <p:sldId id="15797" r:id="rId28"/>
    <p:sldId id="15798" r:id="rId29"/>
    <p:sldId id="15799" r:id="rId30"/>
    <p:sldId id="15800" r:id="rId31"/>
    <p:sldId id="15801" r:id="rId32"/>
    <p:sldId id="15802" r:id="rId33"/>
    <p:sldId id="15803" r:id="rId34"/>
    <p:sldId id="15804" r:id="rId35"/>
    <p:sldId id="15805" r:id="rId36"/>
    <p:sldId id="15806" r:id="rId37"/>
    <p:sldId id="15807" r:id="rId38"/>
    <p:sldId id="15808" r:id="rId39"/>
    <p:sldId id="15809" r:id="rId40"/>
    <p:sldId id="15810" r:id="rId41"/>
    <p:sldId id="15811" r:id="rId42"/>
    <p:sldId id="15812" r:id="rId43"/>
    <p:sldId id="15813" r:id="rId44"/>
    <p:sldId id="15814" r:id="rId45"/>
    <p:sldId id="15815" r:id="rId46"/>
    <p:sldId id="15816" r:id="rId47"/>
    <p:sldId id="15817" r:id="rId48"/>
    <p:sldId id="15818" r:id="rId49"/>
    <p:sldId id="15819" r:id="rId50"/>
    <p:sldId id="15820" r:id="rId51"/>
    <p:sldId id="15821" r:id="rId52"/>
    <p:sldId id="15822" r:id="rId53"/>
    <p:sldId id="15760" r:id="rId54"/>
    <p:sldId id="15823" r:id="rId55"/>
    <p:sldId id="15824" r:id="rId56"/>
    <p:sldId id="15825" r:id="rId57"/>
    <p:sldId id="15826" r:id="rId58"/>
    <p:sldId id="15827" r:id="rId59"/>
    <p:sldId id="15828" r:id="rId60"/>
    <p:sldId id="15829" r:id="rId61"/>
    <p:sldId id="15830" r:id="rId62"/>
    <p:sldId id="15831" r:id="rId63"/>
    <p:sldId id="15832" r:id="rId64"/>
    <p:sldId id="15833" r:id="rId65"/>
    <p:sldId id="15834" r:id="rId66"/>
    <p:sldId id="15835" r:id="rId67"/>
    <p:sldId id="15836" r:id="rId68"/>
    <p:sldId id="15837" r:id="rId69"/>
    <p:sldId id="15838" r:id="rId70"/>
    <p:sldId id="15839" r:id="rId71"/>
    <p:sldId id="15840" r:id="rId72"/>
    <p:sldId id="15841" r:id="rId73"/>
    <p:sldId id="15851" r:id="rId74"/>
    <p:sldId id="15852" r:id="rId75"/>
    <p:sldId id="15853" r:id="rId76"/>
    <p:sldId id="15854" r:id="rId77"/>
    <p:sldId id="15855" r:id="rId78"/>
    <p:sldId id="15779" r:id="rId79"/>
    <p:sldId id="874" r:id="rId80"/>
    <p:sldId id="825" r:id="rId81"/>
    <p:sldId id="15850" r:id="rId82"/>
    <p:sldId id="388" r:id="rId83"/>
    <p:sldId id="15842" r:id="rId84"/>
    <p:sldId id="15843" r:id="rId85"/>
    <p:sldId id="431" r:id="rId86"/>
    <p:sldId id="435" r:id="rId87"/>
    <p:sldId id="15844" r:id="rId88"/>
    <p:sldId id="15845" r:id="rId89"/>
    <p:sldId id="15846" r:id="rId90"/>
    <p:sldId id="384" r:id="rId91"/>
    <p:sldId id="15847" r:id="rId92"/>
    <p:sldId id="15780" r:id="rId93"/>
    <p:sldId id="15848" r:id="rId94"/>
    <p:sldId id="15772" r:id="rId95"/>
    <p:sldId id="15773" r:id="rId96"/>
    <p:sldId id="15774" r:id="rId97"/>
    <p:sldId id="15849" r:id="rId98"/>
  </p:sldIdLst>
  <p:sldSz cx="12192000" cy="6858000"/>
  <p:notesSz cx="6797675" cy="987425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8A"/>
    <a:srgbClr val="F6FBE3"/>
    <a:srgbClr val="F6BC25"/>
    <a:srgbClr val="000000"/>
    <a:srgbClr val="131E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F2CB4-0413-A48F-4F59-67621B0188D2}" v="3" dt="2023-01-06T12:39:19.864"/>
    <p1510:client id="{D8667569-A38E-9FC6-F122-5188FA9644F9}" v="10" dt="2022-04-28T12:55:56.1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5" autoAdjust="0"/>
    <p:restoredTop sz="94660"/>
  </p:normalViewPr>
  <p:slideViewPr>
    <p:cSldViewPr snapToGrid="0" snapToObjects="1">
      <p:cViewPr varScale="1">
        <p:scale>
          <a:sx n="108" d="100"/>
          <a:sy n="108" d="100"/>
        </p:scale>
        <p:origin x="270"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jn Huttenhuis | MFF BAS" userId="S::martijn.huttenhuis@mffbas.nl::b99ce78f-24b1-4582-bb42-1c919e07032c" providerId="AD" clId="Web-{359F2CB4-0413-A48F-4F59-67621B0188D2}"/>
    <pc:docChg chg="modSld">
      <pc:chgData name="Martijn Huttenhuis | MFF BAS" userId="S::martijn.huttenhuis@mffbas.nl::b99ce78f-24b1-4582-bb42-1c919e07032c" providerId="AD" clId="Web-{359F2CB4-0413-A48F-4F59-67621B0188D2}" dt="2023-01-06T12:39:19.864" v="2" actId="1076"/>
      <pc:docMkLst>
        <pc:docMk/>
      </pc:docMkLst>
      <pc:sldChg chg="modSp">
        <pc:chgData name="Martijn Huttenhuis | MFF BAS" userId="S::martijn.huttenhuis@mffbas.nl::b99ce78f-24b1-4582-bb42-1c919e07032c" providerId="AD" clId="Web-{359F2CB4-0413-A48F-4F59-67621B0188D2}" dt="2023-01-06T12:39:19.864" v="2" actId="1076"/>
        <pc:sldMkLst>
          <pc:docMk/>
          <pc:sldMk cId="278592567" sldId="15782"/>
        </pc:sldMkLst>
        <pc:picChg chg="mod">
          <ac:chgData name="Martijn Huttenhuis | MFF BAS" userId="S::martijn.huttenhuis@mffbas.nl::b99ce78f-24b1-4582-bb42-1c919e07032c" providerId="AD" clId="Web-{359F2CB4-0413-A48F-4F59-67621B0188D2}" dt="2023-01-06T12:39:19.864" v="2" actId="1076"/>
          <ac:picMkLst>
            <pc:docMk/>
            <pc:sldMk cId="278592567" sldId="15782"/>
            <ac:picMk id="5" creationId="{EF22A252-0F00-6D4E-917F-A737F3E91B65}"/>
          </ac:picMkLst>
        </pc:picChg>
      </pc:sldChg>
    </pc:docChg>
  </pc:docChgLst>
  <pc:docChgLst>
    <pc:chgData name="Mirjam van der Horst | MFF BAS" userId="S::mirjam.vanderhorst@mffbas.nl::6559f027-f107-429c-976e-6a6193a52876" providerId="AD" clId="Web-{D8667569-A38E-9FC6-F122-5188FA9644F9}"/>
    <pc:docChg chg="modSld">
      <pc:chgData name="Mirjam van der Horst | MFF BAS" userId="S::mirjam.vanderhorst@mffbas.nl::6559f027-f107-429c-976e-6a6193a52876" providerId="AD" clId="Web-{D8667569-A38E-9FC6-F122-5188FA9644F9}" dt="2022-04-28T12:55:55.576" v="8" actId="20577"/>
      <pc:docMkLst>
        <pc:docMk/>
      </pc:docMkLst>
      <pc:sldChg chg="modSp">
        <pc:chgData name="Mirjam van der Horst | MFF BAS" userId="S::mirjam.vanderhorst@mffbas.nl::6559f027-f107-429c-976e-6a6193a52876" providerId="AD" clId="Web-{D8667569-A38E-9FC6-F122-5188FA9644F9}" dt="2022-04-28T12:55:55.576" v="8" actId="20577"/>
        <pc:sldMkLst>
          <pc:docMk/>
          <pc:sldMk cId="476316935" sldId="15854"/>
        </pc:sldMkLst>
        <pc:spChg chg="mod">
          <ac:chgData name="Mirjam van der Horst | MFF BAS" userId="S::mirjam.vanderhorst@mffbas.nl::6559f027-f107-429c-976e-6a6193a52876" providerId="AD" clId="Web-{D8667569-A38E-9FC6-F122-5188FA9644F9}" dt="2022-04-28T12:55:55.576" v="8" actId="20577"/>
          <ac:spMkLst>
            <pc:docMk/>
            <pc:sldMk cId="476316935" sldId="1585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F3B28F06-5C16-4220-8BC8-CE8960CD4DCC}" type="datetimeFigureOut">
              <a:rPr lang="nl-NL" smtClean="0"/>
              <a:t>6-1-2023</a:t>
            </a:fld>
            <a:endParaRPr lang="nl-NL"/>
          </a:p>
        </p:txBody>
      </p:sp>
      <p:sp>
        <p:nvSpPr>
          <p:cNvPr id="4" name="Tijdelijke aanduiding voor voettekst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254BB6BC-AD9E-4B36-96EF-00361725A954}" type="slidenum">
              <a:rPr lang="nl-NL" smtClean="0"/>
              <a:t>‹nr.›</a:t>
            </a:fld>
            <a:endParaRPr lang="nl-NL"/>
          </a:p>
        </p:txBody>
      </p:sp>
    </p:spTree>
    <p:extLst>
      <p:ext uri="{BB962C8B-B14F-4D97-AF65-F5344CB8AC3E}">
        <p14:creationId xmlns:p14="http://schemas.microsoft.com/office/powerpoint/2010/main" val="22615347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D1C46774-C0C6-4431-9882-41BFFE5EBD5F}" type="datetimeFigureOut">
              <a:rPr lang="nl-NL" smtClean="0"/>
              <a:t>6-1-2023</a:t>
            </a:fld>
            <a:endParaRPr lang="nl-NL"/>
          </a:p>
        </p:txBody>
      </p:sp>
      <p:sp>
        <p:nvSpPr>
          <p:cNvPr id="4" name="Tijdelijke aanduiding voor dia-afbeelding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8740B1A-B399-4BCF-84C5-ED949A64448C}" type="slidenum">
              <a:rPr lang="nl-NL" smtClean="0"/>
              <a:t>‹nr.›</a:t>
            </a:fld>
            <a:endParaRPr lang="nl-NL"/>
          </a:p>
        </p:txBody>
      </p:sp>
    </p:spTree>
    <p:extLst>
      <p:ext uri="{BB962C8B-B14F-4D97-AF65-F5344CB8AC3E}">
        <p14:creationId xmlns:p14="http://schemas.microsoft.com/office/powerpoint/2010/main" val="1953018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highlight>
                  <a:srgbClr val="FFFF00"/>
                </a:highlight>
              </a:rPr>
              <a:t>Let op: Tranche 2 is meer dan een gewijzigd allocatieproces voor KV. Ook GV wordt geraakt en alle allocatieberichten. En ook nog het Meetcorrectierapport</a:t>
            </a:r>
            <a:endParaRPr lang="nl-NL" dirty="0"/>
          </a:p>
        </p:txBody>
      </p:sp>
      <p:sp>
        <p:nvSpPr>
          <p:cNvPr id="4" name="Tijdelijke aanduiding voor datum 3"/>
          <p:cNvSpPr>
            <a:spLocks noGrp="1"/>
          </p:cNvSpPr>
          <p:nvPr>
            <p:ph type="dt" idx="1"/>
          </p:nvPr>
        </p:nvSpPr>
        <p:spPr/>
        <p:txBody>
          <a:bodyPr/>
          <a:lstStyle/>
          <a:p>
            <a:fld id="{E467BC5F-0BFF-4600-8630-A918BCC3A7FF}"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7</a:t>
            </a:fld>
            <a:endParaRPr lang="nl-NL"/>
          </a:p>
        </p:txBody>
      </p:sp>
    </p:spTree>
    <p:extLst>
      <p:ext uri="{BB962C8B-B14F-4D97-AF65-F5344CB8AC3E}">
        <p14:creationId xmlns:p14="http://schemas.microsoft.com/office/powerpoint/2010/main" val="325590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defTabSz="915917">
              <a:defRPr sz="2400">
                <a:solidFill>
                  <a:schemeClr val="tx1"/>
                </a:solidFill>
                <a:latin typeface="Arial" charset="0"/>
                <a:ea typeface="Geneva" pitchFamily="-110" charset="-128"/>
              </a:defRPr>
            </a:lvl1pPr>
            <a:lvl2pPr marL="745476" indent="-286722" defTabSz="915917">
              <a:defRPr sz="2400">
                <a:solidFill>
                  <a:schemeClr val="tx1"/>
                </a:solidFill>
                <a:latin typeface="Arial" charset="0"/>
                <a:ea typeface="Geneva" pitchFamily="-110" charset="-128"/>
              </a:defRPr>
            </a:lvl2pPr>
            <a:lvl3pPr marL="1146886" indent="-229377" defTabSz="915917">
              <a:defRPr sz="2400">
                <a:solidFill>
                  <a:schemeClr val="tx1"/>
                </a:solidFill>
                <a:latin typeface="Arial" charset="0"/>
                <a:ea typeface="Geneva" pitchFamily="-110" charset="-128"/>
              </a:defRPr>
            </a:lvl3pPr>
            <a:lvl4pPr marL="1605641" indent="-229377" defTabSz="915917">
              <a:defRPr sz="2400">
                <a:solidFill>
                  <a:schemeClr val="tx1"/>
                </a:solidFill>
                <a:latin typeface="Arial" charset="0"/>
                <a:ea typeface="Geneva" pitchFamily="-110" charset="-128"/>
              </a:defRPr>
            </a:lvl4pPr>
            <a:lvl5pPr marL="2064395" indent="-229377" defTabSz="915917">
              <a:defRPr sz="2400">
                <a:solidFill>
                  <a:schemeClr val="tx1"/>
                </a:solidFill>
                <a:latin typeface="Arial" charset="0"/>
                <a:ea typeface="Geneva" pitchFamily="-110" charset="-128"/>
              </a:defRPr>
            </a:lvl5pPr>
            <a:lvl6pPr marL="2523150" indent="-229377" algn="ctr" defTabSz="915917" eaLnBrk="0" fontAlgn="base" hangingPunct="0">
              <a:spcBef>
                <a:spcPct val="0"/>
              </a:spcBef>
              <a:spcAft>
                <a:spcPct val="0"/>
              </a:spcAft>
              <a:defRPr sz="2400">
                <a:solidFill>
                  <a:schemeClr val="tx1"/>
                </a:solidFill>
                <a:latin typeface="Arial" charset="0"/>
                <a:ea typeface="Geneva" pitchFamily="-110" charset="-128"/>
              </a:defRPr>
            </a:lvl6pPr>
            <a:lvl7pPr marL="2981904" indent="-229377" algn="ctr" defTabSz="915917" eaLnBrk="0" fontAlgn="base" hangingPunct="0">
              <a:spcBef>
                <a:spcPct val="0"/>
              </a:spcBef>
              <a:spcAft>
                <a:spcPct val="0"/>
              </a:spcAft>
              <a:defRPr sz="2400">
                <a:solidFill>
                  <a:schemeClr val="tx1"/>
                </a:solidFill>
                <a:latin typeface="Arial" charset="0"/>
                <a:ea typeface="Geneva" pitchFamily="-110" charset="-128"/>
              </a:defRPr>
            </a:lvl7pPr>
            <a:lvl8pPr marL="3440659" indent="-229377" algn="ctr" defTabSz="915917" eaLnBrk="0" fontAlgn="base" hangingPunct="0">
              <a:spcBef>
                <a:spcPct val="0"/>
              </a:spcBef>
              <a:spcAft>
                <a:spcPct val="0"/>
              </a:spcAft>
              <a:defRPr sz="2400">
                <a:solidFill>
                  <a:schemeClr val="tx1"/>
                </a:solidFill>
                <a:latin typeface="Arial" charset="0"/>
                <a:ea typeface="Geneva" pitchFamily="-110" charset="-128"/>
              </a:defRPr>
            </a:lvl8pPr>
            <a:lvl9pPr marL="3899413" indent="-229377" algn="ctr" defTabSz="915917" eaLnBrk="0" fontAlgn="base" hangingPunct="0">
              <a:spcBef>
                <a:spcPct val="0"/>
              </a:spcBef>
              <a:spcAft>
                <a:spcPct val="0"/>
              </a:spcAft>
              <a:defRPr sz="2400">
                <a:solidFill>
                  <a:schemeClr val="tx1"/>
                </a:solidFill>
                <a:latin typeface="Arial" charset="0"/>
                <a:ea typeface="Geneva" pitchFamily="-110" charset="-128"/>
              </a:defRPr>
            </a:lvl9pPr>
          </a:lstStyle>
          <a:p>
            <a:fld id="{6FA3143D-207B-44B4-BA59-70F877D1F3C3}" type="slidenum">
              <a:rPr lang="en-GB" altLang="nl-NL" sz="1200">
                <a:solidFill>
                  <a:prstClr val="black"/>
                </a:solidFill>
              </a:rPr>
              <a:pPr/>
              <a:t>87</a:t>
            </a:fld>
            <a:endParaRPr lang="en-GB" altLang="nl-NL" sz="1200" dirty="0">
              <a:solidFill>
                <a:prstClr val="black"/>
              </a:solidFill>
            </a:endParaRPr>
          </a:p>
        </p:txBody>
      </p:sp>
      <p:sp>
        <p:nvSpPr>
          <p:cNvPr id="7171" name="Rectangle 2"/>
          <p:cNvSpPr>
            <a:spLocks noGrp="1" noRot="1" noChangeAspect="1" noChangeArrowheads="1" noTextEdit="1"/>
          </p:cNvSpPr>
          <p:nvPr>
            <p:ph type="sldImg"/>
          </p:nvPr>
        </p:nvSpPr>
        <p:spPr>
          <a:xfrm>
            <a:off x="382588" y="687388"/>
            <a:ext cx="6091237" cy="3427412"/>
          </a:xfrm>
          <a:ln/>
        </p:spPr>
      </p:sp>
      <p:sp>
        <p:nvSpPr>
          <p:cNvPr id="7172"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eaLnBrk="1" hangingPunct="1"/>
            <a:endParaRPr lang="nl-NL" altLang="nl-NL" dirty="0"/>
          </a:p>
        </p:txBody>
      </p:sp>
    </p:spTree>
    <p:extLst>
      <p:ext uri="{BB962C8B-B14F-4D97-AF65-F5344CB8AC3E}">
        <p14:creationId xmlns:p14="http://schemas.microsoft.com/office/powerpoint/2010/main" val="139743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r>
              <a:rPr lang="nl-NL" dirty="0">
                <a:solidFill>
                  <a:srgbClr val="FF0000"/>
                </a:solidFill>
                <a:highlight>
                  <a:srgbClr val="FFFF00"/>
                </a:highlight>
              </a:rPr>
              <a:t>LV moeten  ook brondata voor berekening profielfracties aanleveren</a:t>
            </a:r>
          </a:p>
          <a:p>
            <a:pPr algn="ctr"/>
            <a:r>
              <a:rPr lang="nl-NL" dirty="0">
                <a:solidFill>
                  <a:srgbClr val="FF0000"/>
                </a:solidFill>
                <a:highlight>
                  <a:srgbClr val="FFFF00"/>
                </a:highlight>
              </a:rPr>
              <a:t>BRP: ook impact op nominatie</a:t>
            </a:r>
          </a:p>
          <a:p>
            <a:pPr algn="ctr"/>
            <a:r>
              <a:rPr lang="nl-NL" dirty="0">
                <a:solidFill>
                  <a:srgbClr val="FF0000"/>
                </a:solidFill>
                <a:highlight>
                  <a:srgbClr val="FFFF00"/>
                </a:highlight>
              </a:rPr>
              <a:t>Samenstelling profielfracties geldt enkel voor RNB</a:t>
            </a:r>
          </a:p>
          <a:p>
            <a:pPr algn="ctr"/>
            <a:r>
              <a:rPr lang="nl-NL" dirty="0">
                <a:solidFill>
                  <a:srgbClr val="FF0000"/>
                </a:solidFill>
                <a:highlight>
                  <a:srgbClr val="FFFF00"/>
                </a:highlight>
              </a:rPr>
              <a:t>PFR vervangen door PRF</a:t>
            </a:r>
          </a:p>
          <a:p>
            <a:endParaRPr lang="nl-NL" dirty="0"/>
          </a:p>
        </p:txBody>
      </p:sp>
      <p:sp>
        <p:nvSpPr>
          <p:cNvPr id="4" name="Tijdelijke aanduiding voor datum 3"/>
          <p:cNvSpPr>
            <a:spLocks noGrp="1"/>
          </p:cNvSpPr>
          <p:nvPr>
            <p:ph type="dt" idx="1"/>
          </p:nvPr>
        </p:nvSpPr>
        <p:spPr/>
        <p:txBody>
          <a:bodyPr/>
          <a:lstStyle/>
          <a:p>
            <a:fld id="{B2E46C8C-052A-4CE6-B82A-2A40A21E7597}"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11</a:t>
            </a:fld>
            <a:endParaRPr lang="nl-NL"/>
          </a:p>
        </p:txBody>
      </p:sp>
    </p:spTree>
    <p:extLst>
      <p:ext uri="{BB962C8B-B14F-4D97-AF65-F5344CB8AC3E}">
        <p14:creationId xmlns:p14="http://schemas.microsoft.com/office/powerpoint/2010/main" val="355767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highlight>
                  <a:srgbClr val="FFFF00"/>
                </a:highlight>
              </a:rPr>
              <a:t>Weten we zeker dat er 4 leveranciers mee gaan doen met aanlevering t.b.v.  Berekening dynamische profielfracties?</a:t>
            </a:r>
          </a:p>
          <a:p>
            <a:endParaRPr lang="nl-NL" dirty="0"/>
          </a:p>
        </p:txBody>
      </p:sp>
      <p:sp>
        <p:nvSpPr>
          <p:cNvPr id="4" name="Tijdelijke aanduiding voor datum 3"/>
          <p:cNvSpPr>
            <a:spLocks noGrp="1"/>
          </p:cNvSpPr>
          <p:nvPr>
            <p:ph type="dt" idx="1"/>
          </p:nvPr>
        </p:nvSpPr>
        <p:spPr/>
        <p:txBody>
          <a:bodyPr/>
          <a:lstStyle/>
          <a:p>
            <a:fld id="{35108CA0-DAAF-4C77-965B-D7292255CB50}"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12</a:t>
            </a:fld>
            <a:endParaRPr lang="nl-NL"/>
          </a:p>
        </p:txBody>
      </p:sp>
    </p:spTree>
    <p:extLst>
      <p:ext uri="{BB962C8B-B14F-4D97-AF65-F5344CB8AC3E}">
        <p14:creationId xmlns:p14="http://schemas.microsoft.com/office/powerpoint/2010/main" val="418773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FF0000"/>
                </a:solidFill>
                <a:effectLst/>
                <a:highlight>
                  <a:srgbClr val="FFFF00"/>
                </a:highlight>
                <a:latin typeface="Segoe UI" panose="020B0502040204020203" pitchFamily="34" charset="0"/>
              </a:rPr>
              <a:t>IC256 raakt de berekening voor alle PRF aansluitingen (niet enkel KV): ook E3 (</a:t>
            </a:r>
            <a:r>
              <a:rPr lang="nl-NL" sz="1200" dirty="0" err="1">
                <a:solidFill>
                  <a:srgbClr val="FF0000"/>
                </a:solidFill>
                <a:effectLst/>
                <a:highlight>
                  <a:srgbClr val="FFFF00"/>
                </a:highlight>
                <a:latin typeface="Segoe UI" panose="020B0502040204020203" pitchFamily="34" charset="0"/>
              </a:rPr>
              <a:t>a.g.v.</a:t>
            </a:r>
            <a:r>
              <a:rPr lang="nl-NL" sz="1200" dirty="0">
                <a:solidFill>
                  <a:srgbClr val="FF0000"/>
                </a:solidFill>
                <a:effectLst/>
                <a:highlight>
                  <a:srgbClr val="FFFF00"/>
                </a:highlight>
                <a:latin typeface="Segoe UI" panose="020B0502040204020203" pitchFamily="34" charset="0"/>
              </a:rPr>
              <a:t> afname/</a:t>
            </a:r>
            <a:r>
              <a:rPr lang="nl-NL" sz="1200" dirty="0" err="1">
                <a:solidFill>
                  <a:srgbClr val="FF0000"/>
                </a:solidFill>
                <a:effectLst/>
                <a:highlight>
                  <a:srgbClr val="FFFF00"/>
                </a:highlight>
                <a:latin typeface="Segoe UI" panose="020B0502040204020203" pitchFamily="34" charset="0"/>
              </a:rPr>
              <a:t>invoeding</a:t>
            </a:r>
            <a:r>
              <a:rPr lang="nl-NL" sz="1200" dirty="0">
                <a:solidFill>
                  <a:srgbClr val="FF0000"/>
                </a:solidFill>
                <a:effectLst/>
                <a:highlight>
                  <a:srgbClr val="FFFF00"/>
                </a:highlight>
                <a:latin typeface="Segoe UI" panose="020B0502040204020203" pitchFamily="34" charset="0"/>
              </a:rPr>
              <a:t> en fracties per tariefperiode)</a:t>
            </a:r>
          </a:p>
          <a:p>
            <a:r>
              <a:rPr lang="nl-NL" dirty="0">
                <a:solidFill>
                  <a:srgbClr val="FF0000"/>
                </a:solidFill>
                <a:highlight>
                  <a:srgbClr val="FFFF00"/>
                </a:highlight>
                <a:latin typeface="Segoe UI" panose="020B0502040204020203" pitchFamily="34" charset="0"/>
              </a:rPr>
              <a:t>PFR </a:t>
            </a:r>
            <a:r>
              <a:rPr lang="nl-NL" dirty="0">
                <a:solidFill>
                  <a:srgbClr val="FF0000"/>
                </a:solidFill>
                <a:highlight>
                  <a:srgbClr val="FFFF00"/>
                </a:highlight>
                <a:latin typeface="Segoe UI" panose="020B0502040204020203" pitchFamily="34" charset="0"/>
                <a:sym typeface="Wingdings" panose="05000000000000000000" pitchFamily="2" charset="2"/>
              </a:rPr>
              <a:t> PRF</a:t>
            </a:r>
            <a:endParaRPr lang="nl-NL" sz="1200" dirty="0">
              <a:solidFill>
                <a:srgbClr val="FF0000"/>
              </a:solidFill>
              <a:effectLst/>
              <a:highlight>
                <a:srgbClr val="FFFF00"/>
              </a:highlight>
              <a:latin typeface="Arial" panose="020B0604020202020204" pitchFamily="34" charset="0"/>
            </a:endParaRPr>
          </a:p>
          <a:p>
            <a:endParaRPr lang="nl-NL" dirty="0"/>
          </a:p>
        </p:txBody>
      </p:sp>
      <p:sp>
        <p:nvSpPr>
          <p:cNvPr id="4" name="Tijdelijke aanduiding voor datum 3"/>
          <p:cNvSpPr>
            <a:spLocks noGrp="1"/>
          </p:cNvSpPr>
          <p:nvPr>
            <p:ph type="dt" idx="1"/>
          </p:nvPr>
        </p:nvSpPr>
        <p:spPr/>
        <p:txBody>
          <a:bodyPr/>
          <a:lstStyle/>
          <a:p>
            <a:fld id="{E666125E-84DF-459F-A74E-67296D05F2F7}"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17</a:t>
            </a:fld>
            <a:endParaRPr lang="nl-NL"/>
          </a:p>
        </p:txBody>
      </p:sp>
    </p:spTree>
    <p:extLst>
      <p:ext uri="{BB962C8B-B14F-4D97-AF65-F5344CB8AC3E}">
        <p14:creationId xmlns:p14="http://schemas.microsoft.com/office/powerpoint/2010/main" val="45401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solidFill>
                  <a:srgbClr val="FF0000"/>
                </a:solidFill>
                <a:effectLst/>
                <a:highlight>
                  <a:srgbClr val="FFFF00"/>
                </a:highlight>
                <a:latin typeface="Segoe UI" panose="020B0502040204020203" pitchFamily="34" charset="0"/>
              </a:rPr>
              <a:t>Die 345 geldt  niet altijd. Als die niet gehaald wordt, dan gebruiken we minder dagen.</a:t>
            </a:r>
          </a:p>
          <a:p>
            <a:endParaRPr lang="nl-NL" dirty="0">
              <a:solidFill>
                <a:srgbClr val="FF0000"/>
              </a:solidFill>
              <a:highlight>
                <a:srgbClr val="FFFF00"/>
              </a:highlight>
              <a:latin typeface="Segoe UI" panose="020B0502040204020203" pitchFamily="34" charset="0"/>
            </a:endParaRPr>
          </a:p>
          <a:p>
            <a:r>
              <a:rPr lang="nl-NL" sz="1200" dirty="0">
                <a:solidFill>
                  <a:srgbClr val="FF0000"/>
                </a:solidFill>
                <a:effectLst/>
                <a:highlight>
                  <a:srgbClr val="FFFF00"/>
                </a:highlight>
                <a:latin typeface="Segoe UI" panose="020B0502040204020203" pitchFamily="34" charset="0"/>
              </a:rPr>
              <a:t>Issue raakt ook E3 (dus niet alleen A1 GV)</a:t>
            </a:r>
            <a:endParaRPr lang="nl-NL" sz="1200" dirty="0">
              <a:solidFill>
                <a:srgbClr val="FF0000"/>
              </a:solidFill>
              <a:effectLst/>
              <a:highlight>
                <a:srgbClr val="FFFF00"/>
              </a:highlight>
              <a:latin typeface="Arial" panose="020B0604020202020204" pitchFamily="34" charset="0"/>
            </a:endParaRPr>
          </a:p>
          <a:p>
            <a:endParaRPr lang="nl-NL" dirty="0"/>
          </a:p>
        </p:txBody>
      </p:sp>
      <p:sp>
        <p:nvSpPr>
          <p:cNvPr id="4" name="Tijdelijke aanduiding voor datum 3"/>
          <p:cNvSpPr>
            <a:spLocks noGrp="1"/>
          </p:cNvSpPr>
          <p:nvPr>
            <p:ph type="dt" idx="1"/>
          </p:nvPr>
        </p:nvSpPr>
        <p:spPr/>
        <p:txBody>
          <a:bodyPr/>
          <a:lstStyle/>
          <a:p>
            <a:fld id="{ACC5C06B-1BB4-421E-955E-351C72D1FD4A}"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18</a:t>
            </a:fld>
            <a:endParaRPr lang="nl-NL"/>
          </a:p>
        </p:txBody>
      </p:sp>
    </p:spTree>
    <p:extLst>
      <p:ext uri="{BB962C8B-B14F-4D97-AF65-F5344CB8AC3E}">
        <p14:creationId xmlns:p14="http://schemas.microsoft.com/office/powerpoint/2010/main" val="132445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FF0000"/>
                </a:solidFill>
                <a:effectLst/>
                <a:highlight>
                  <a:srgbClr val="FFFF00"/>
                </a:highlight>
                <a:latin typeface="Segoe UI" panose="020B0502040204020203" pitchFamily="34" charset="0"/>
              </a:rPr>
              <a:t>Hier mist de aanpassing voor E3! Ook daar afname/</a:t>
            </a:r>
            <a:r>
              <a:rPr lang="nl-NL" sz="1200" dirty="0" err="1">
                <a:solidFill>
                  <a:srgbClr val="FF0000"/>
                </a:solidFill>
                <a:effectLst/>
                <a:highlight>
                  <a:srgbClr val="FFFF00"/>
                </a:highlight>
                <a:latin typeface="Segoe UI" panose="020B0502040204020203" pitchFamily="34" charset="0"/>
              </a:rPr>
              <a:t>invoeding</a:t>
            </a:r>
            <a:r>
              <a:rPr lang="nl-NL" sz="1200" dirty="0">
                <a:solidFill>
                  <a:srgbClr val="FF0000"/>
                </a:solidFill>
                <a:effectLst/>
                <a:highlight>
                  <a:srgbClr val="FFFF00"/>
                </a:highlight>
                <a:latin typeface="Segoe UI" panose="020B0502040204020203" pitchFamily="34" charset="0"/>
              </a:rPr>
              <a:t> EN fracties per tariefperiode</a:t>
            </a:r>
            <a:endParaRPr lang="nl-NL" dirty="0">
              <a:solidFill>
                <a:srgbClr val="FF0000"/>
              </a:solidFill>
              <a:highlight>
                <a:srgbClr val="FFFF00"/>
              </a:highlight>
            </a:endParaRPr>
          </a:p>
          <a:p>
            <a:endParaRPr lang="nl-NL" dirty="0"/>
          </a:p>
        </p:txBody>
      </p:sp>
      <p:sp>
        <p:nvSpPr>
          <p:cNvPr id="4" name="Tijdelijke aanduiding voor datum 3"/>
          <p:cNvSpPr>
            <a:spLocks noGrp="1"/>
          </p:cNvSpPr>
          <p:nvPr>
            <p:ph type="dt" idx="1"/>
          </p:nvPr>
        </p:nvSpPr>
        <p:spPr/>
        <p:txBody>
          <a:bodyPr/>
          <a:lstStyle/>
          <a:p>
            <a:fld id="{D03BBDDB-D66E-44F4-9876-60F2C585EA09}" type="datetime1">
              <a:rPr lang="nl-NL" smtClean="0"/>
              <a:t>6-1-2023</a:t>
            </a:fld>
            <a:endParaRPr lang="nl-NL"/>
          </a:p>
        </p:txBody>
      </p:sp>
      <p:sp>
        <p:nvSpPr>
          <p:cNvPr id="5" name="Tijdelijke aanduiding voor dianummer 4"/>
          <p:cNvSpPr>
            <a:spLocks noGrp="1"/>
          </p:cNvSpPr>
          <p:nvPr>
            <p:ph type="sldNum" sz="quarter" idx="5"/>
          </p:nvPr>
        </p:nvSpPr>
        <p:spPr/>
        <p:txBody>
          <a:bodyPr/>
          <a:lstStyle/>
          <a:p>
            <a:fld id="{A8740B1A-B399-4BCF-84C5-ED949A64448C}" type="slidenum">
              <a:rPr lang="nl-NL" smtClean="0"/>
              <a:t>19</a:t>
            </a:fld>
            <a:endParaRPr lang="nl-NL"/>
          </a:p>
        </p:txBody>
      </p:sp>
    </p:spTree>
    <p:extLst>
      <p:ext uri="{BB962C8B-B14F-4D97-AF65-F5344CB8AC3E}">
        <p14:creationId xmlns:p14="http://schemas.microsoft.com/office/powerpoint/2010/main" val="123239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460903" rtl="0" eaLnBrk="1" fontAlgn="auto" latinLnBrk="0" hangingPunct="1">
              <a:lnSpc>
                <a:spcPct val="100000"/>
              </a:lnSpc>
              <a:spcBef>
                <a:spcPts val="0"/>
              </a:spcBef>
              <a:spcAft>
                <a:spcPts val="0"/>
              </a:spcAft>
              <a:buClrTx/>
              <a:buSzTx/>
              <a:buFontTx/>
              <a:buNone/>
              <a:tabLst/>
              <a:defRPr/>
            </a:pPr>
            <a:fld id="{AFAEB46A-5A54-4EC8-9919-8AF6AAC11837}" type="datetime1">
              <a:rPr kumimoji="0" lang="nl-NL" sz="1200" b="0" i="0" u="none" strike="noStrike" kern="1200" cap="none" spc="0" normalizeH="0" baseline="0" noProof="0">
                <a:ln>
                  <a:noFill/>
                </a:ln>
                <a:solidFill>
                  <a:prstClr val="black"/>
                </a:solidFill>
                <a:effectLst/>
                <a:uLnTx/>
                <a:uFillTx/>
                <a:latin typeface="Calibri"/>
                <a:ea typeface="+mn-ea"/>
                <a:cs typeface="+mn-cs"/>
              </a:rPr>
              <a:pPr marL="0" marR="0" lvl="0" indent="0" algn="r" defTabSz="460903" rtl="0" eaLnBrk="1" fontAlgn="auto" latinLnBrk="0" hangingPunct="1">
                <a:lnSpc>
                  <a:spcPct val="100000"/>
                </a:lnSpc>
                <a:spcBef>
                  <a:spcPts val="0"/>
                </a:spcBef>
                <a:spcAft>
                  <a:spcPts val="0"/>
                </a:spcAft>
                <a:buClrTx/>
                <a:buSzTx/>
                <a:buFontTx/>
                <a:buNone/>
                <a:tabLst/>
                <a:defRPr/>
              </a:pPr>
              <a:t>6-1-2023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60903" rtl="0" eaLnBrk="1" fontAlgn="auto" latinLnBrk="0" hangingPunct="1">
              <a:lnSpc>
                <a:spcPct val="100000"/>
              </a:lnSpc>
              <a:spcBef>
                <a:spcPts val="0"/>
              </a:spcBef>
              <a:spcAft>
                <a:spcPts val="0"/>
              </a:spcAft>
              <a:buClrTx/>
              <a:buSzTx/>
              <a:buFontTx/>
              <a:buNone/>
              <a:tabLst/>
              <a:defRPr/>
            </a:pPr>
            <a:fld id="{A8740B1A-B399-4BCF-84C5-ED949A64448C}" type="slidenum">
              <a:rPr kumimoji="0" lang="nl-NL" sz="1200" b="0" i="0" u="none" strike="noStrike" kern="1200" cap="none" spc="0" normalizeH="0" baseline="0" noProof="0">
                <a:ln>
                  <a:noFill/>
                </a:ln>
                <a:solidFill>
                  <a:prstClr val="black"/>
                </a:solidFill>
                <a:effectLst/>
                <a:uLnTx/>
                <a:uFillTx/>
                <a:latin typeface="Calibri"/>
                <a:ea typeface="+mn-ea"/>
                <a:cs typeface="+mn-cs"/>
              </a:rPr>
              <a:pPr marL="0" marR="0" lvl="0" indent="0" algn="r" defTabSz="460903" rtl="0" eaLnBrk="1" fontAlgn="auto" latinLnBrk="0" hangingPunct="1">
                <a:lnSpc>
                  <a:spcPct val="100000"/>
                </a:lnSpc>
                <a:spcBef>
                  <a:spcPts val="0"/>
                </a:spcBef>
                <a:spcAft>
                  <a:spcPts val="0"/>
                </a:spcAft>
                <a:buClrTx/>
                <a:buSzTx/>
                <a:buFontTx/>
                <a:buNone/>
                <a:tabLst/>
                <a:defRPr/>
              </a:pPr>
              <a:t>76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9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AC8E8A-AB49-4DDB-9DCA-39CE56558BF6}" type="datetime1">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6-1-2023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ijdelijke aanduiding voor dia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40B1A-B399-4BCF-84C5-ED949A64448C}"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4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defTabSz="915917">
              <a:defRPr sz="2400">
                <a:solidFill>
                  <a:schemeClr val="tx1"/>
                </a:solidFill>
                <a:latin typeface="Arial" charset="0"/>
                <a:ea typeface="Geneva" pitchFamily="-110" charset="-128"/>
              </a:defRPr>
            </a:lvl1pPr>
            <a:lvl2pPr marL="745476" indent="-286722" defTabSz="915917">
              <a:defRPr sz="2400">
                <a:solidFill>
                  <a:schemeClr val="tx1"/>
                </a:solidFill>
                <a:latin typeface="Arial" charset="0"/>
                <a:ea typeface="Geneva" pitchFamily="-110" charset="-128"/>
              </a:defRPr>
            </a:lvl2pPr>
            <a:lvl3pPr marL="1146886" indent="-229377" defTabSz="915917">
              <a:defRPr sz="2400">
                <a:solidFill>
                  <a:schemeClr val="tx1"/>
                </a:solidFill>
                <a:latin typeface="Arial" charset="0"/>
                <a:ea typeface="Geneva" pitchFamily="-110" charset="-128"/>
              </a:defRPr>
            </a:lvl3pPr>
            <a:lvl4pPr marL="1605641" indent="-229377" defTabSz="915917">
              <a:defRPr sz="2400">
                <a:solidFill>
                  <a:schemeClr val="tx1"/>
                </a:solidFill>
                <a:latin typeface="Arial" charset="0"/>
                <a:ea typeface="Geneva" pitchFamily="-110" charset="-128"/>
              </a:defRPr>
            </a:lvl4pPr>
            <a:lvl5pPr marL="2064395" indent="-229377" defTabSz="915917">
              <a:defRPr sz="2400">
                <a:solidFill>
                  <a:schemeClr val="tx1"/>
                </a:solidFill>
                <a:latin typeface="Arial" charset="0"/>
                <a:ea typeface="Geneva" pitchFamily="-110" charset="-128"/>
              </a:defRPr>
            </a:lvl5pPr>
            <a:lvl6pPr marL="2523150" indent="-229377" algn="ctr" defTabSz="915917" eaLnBrk="0" fontAlgn="base" hangingPunct="0">
              <a:spcBef>
                <a:spcPct val="0"/>
              </a:spcBef>
              <a:spcAft>
                <a:spcPct val="0"/>
              </a:spcAft>
              <a:defRPr sz="2400">
                <a:solidFill>
                  <a:schemeClr val="tx1"/>
                </a:solidFill>
                <a:latin typeface="Arial" charset="0"/>
                <a:ea typeface="Geneva" pitchFamily="-110" charset="-128"/>
              </a:defRPr>
            </a:lvl6pPr>
            <a:lvl7pPr marL="2981904" indent="-229377" algn="ctr" defTabSz="915917" eaLnBrk="0" fontAlgn="base" hangingPunct="0">
              <a:spcBef>
                <a:spcPct val="0"/>
              </a:spcBef>
              <a:spcAft>
                <a:spcPct val="0"/>
              </a:spcAft>
              <a:defRPr sz="2400">
                <a:solidFill>
                  <a:schemeClr val="tx1"/>
                </a:solidFill>
                <a:latin typeface="Arial" charset="0"/>
                <a:ea typeface="Geneva" pitchFamily="-110" charset="-128"/>
              </a:defRPr>
            </a:lvl7pPr>
            <a:lvl8pPr marL="3440659" indent="-229377" algn="ctr" defTabSz="915917" eaLnBrk="0" fontAlgn="base" hangingPunct="0">
              <a:spcBef>
                <a:spcPct val="0"/>
              </a:spcBef>
              <a:spcAft>
                <a:spcPct val="0"/>
              </a:spcAft>
              <a:defRPr sz="2400">
                <a:solidFill>
                  <a:schemeClr val="tx1"/>
                </a:solidFill>
                <a:latin typeface="Arial" charset="0"/>
                <a:ea typeface="Geneva" pitchFamily="-110" charset="-128"/>
              </a:defRPr>
            </a:lvl8pPr>
            <a:lvl9pPr marL="3899413" indent="-229377" algn="ctr" defTabSz="915917" eaLnBrk="0" fontAlgn="base" hangingPunct="0">
              <a:spcBef>
                <a:spcPct val="0"/>
              </a:spcBef>
              <a:spcAft>
                <a:spcPct val="0"/>
              </a:spcAft>
              <a:defRPr sz="2400">
                <a:solidFill>
                  <a:schemeClr val="tx1"/>
                </a:solidFill>
                <a:latin typeface="Arial" charset="0"/>
                <a:ea typeface="Geneva" pitchFamily="-110" charset="-128"/>
              </a:defRPr>
            </a:lvl9pPr>
          </a:lstStyle>
          <a:p>
            <a:fld id="{6FA3143D-207B-44B4-BA59-70F877D1F3C3}" type="slidenum">
              <a:rPr lang="en-GB" altLang="nl-NL" sz="1200">
                <a:solidFill>
                  <a:prstClr val="black"/>
                </a:solidFill>
              </a:rPr>
              <a:pPr/>
              <a:t>83</a:t>
            </a:fld>
            <a:endParaRPr lang="en-GB" altLang="nl-NL" sz="1200" dirty="0">
              <a:solidFill>
                <a:prstClr val="black"/>
              </a:solidFill>
            </a:endParaRPr>
          </a:p>
        </p:txBody>
      </p:sp>
      <p:sp>
        <p:nvSpPr>
          <p:cNvPr id="7171" name="Rectangle 2"/>
          <p:cNvSpPr>
            <a:spLocks noGrp="1" noRot="1" noChangeAspect="1" noChangeArrowheads="1" noTextEdit="1"/>
          </p:cNvSpPr>
          <p:nvPr>
            <p:ph type="sldImg"/>
          </p:nvPr>
        </p:nvSpPr>
        <p:spPr>
          <a:xfrm>
            <a:off x="382588" y="687388"/>
            <a:ext cx="6091237" cy="3427412"/>
          </a:xfrm>
          <a:ln/>
        </p:spPr>
      </p:sp>
      <p:sp>
        <p:nvSpPr>
          <p:cNvPr id="7172"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p>
            <a:pPr eaLnBrk="1" hangingPunct="1"/>
            <a:endParaRPr lang="nl-NL" altLang="nl-NL" dirty="0"/>
          </a:p>
        </p:txBody>
      </p:sp>
    </p:spTree>
    <p:extLst>
      <p:ext uri="{BB962C8B-B14F-4D97-AF65-F5344CB8AC3E}">
        <p14:creationId xmlns:p14="http://schemas.microsoft.com/office/powerpoint/2010/main" val="337933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descr="PresentatieTitel"/>
          <p:cNvSpPr>
            <a:spLocks noGrp="1"/>
          </p:cNvSpPr>
          <p:nvPr>
            <p:ph type="ctrTitle"/>
          </p:nvPr>
        </p:nvSpPr>
        <p:spPr>
          <a:xfrm>
            <a:off x="687600" y="795600"/>
            <a:ext cx="10800000" cy="1470025"/>
          </a:xfrm>
        </p:spPr>
        <p:txBody>
          <a:bodyPr>
            <a:normAutofit/>
          </a:bodyPr>
          <a:lstStyle>
            <a:lvl1pPr algn="l">
              <a:defRPr sz="5000">
                <a:solidFill>
                  <a:srgbClr val="000000"/>
                </a:solidFill>
              </a:defRPr>
            </a:lvl1pPr>
          </a:lstStyle>
          <a:p>
            <a:r>
              <a:rPr lang="nl-NL"/>
              <a:t>Klik om stijl te bewerken</a:t>
            </a:r>
            <a:endParaRPr lang="nl-NL" dirty="0"/>
          </a:p>
        </p:txBody>
      </p:sp>
      <p:sp>
        <p:nvSpPr>
          <p:cNvPr id="3" name="Subtitel 2" descr="PresentatieSubtitel"/>
          <p:cNvSpPr>
            <a:spLocks noGrp="1"/>
          </p:cNvSpPr>
          <p:nvPr>
            <p:ph type="subTitle" idx="1"/>
          </p:nvPr>
        </p:nvSpPr>
        <p:spPr>
          <a:xfrm>
            <a:off x="687600" y="2264400"/>
            <a:ext cx="10800000" cy="1025665"/>
          </a:xfrm>
        </p:spPr>
        <p:txBody>
          <a:bodyPr>
            <a:normAutofit/>
          </a:bodyPr>
          <a:lstStyle>
            <a:lvl1pPr marL="0" indent="0" algn="l">
              <a:buNone/>
              <a:defRPr sz="3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descr="PresentatieDatum"/>
          <p:cNvSpPr>
            <a:spLocks noGrp="1"/>
          </p:cNvSpPr>
          <p:nvPr>
            <p:ph type="dt" sz="half" idx="10"/>
          </p:nvPr>
        </p:nvSpPr>
        <p:spPr>
          <a:xfrm>
            <a:off x="687600" y="3936834"/>
            <a:ext cx="3286800" cy="365125"/>
          </a:xfrm>
          <a:prstGeom prst="rect">
            <a:avLst/>
          </a:prstGeom>
        </p:spPr>
        <p:txBody>
          <a:bodyPr/>
          <a:lstStyle>
            <a:lvl1pPr algn="l">
              <a:defRPr sz="2000">
                <a:solidFill>
                  <a:srgbClr val="000000"/>
                </a:solidFill>
              </a:defRPr>
            </a:lvl1pPr>
          </a:lstStyle>
          <a:p>
            <a:endParaRPr lang="nl-NL" dirty="0"/>
          </a:p>
        </p:txBody>
      </p:sp>
      <p:sp>
        <p:nvSpPr>
          <p:cNvPr id="5" name="Tijdelijke aanduiding voor voettekst 4" descr="PresentatieSpreker"/>
          <p:cNvSpPr>
            <a:spLocks noGrp="1"/>
          </p:cNvSpPr>
          <p:nvPr>
            <p:ph type="ftr" sz="quarter" idx="11"/>
          </p:nvPr>
        </p:nvSpPr>
        <p:spPr>
          <a:xfrm>
            <a:off x="687600" y="3429001"/>
            <a:ext cx="10800000" cy="365125"/>
          </a:xfrm>
          <a:prstGeom prst="rect">
            <a:avLst/>
          </a:prstGeom>
        </p:spPr>
        <p:txBody>
          <a:bodyPr/>
          <a:lstStyle>
            <a:lvl1pPr algn="l">
              <a:defRPr sz="2000">
                <a:solidFill>
                  <a:srgbClr val="000000"/>
                </a:solidFill>
              </a:defRPr>
            </a:lvl1pPr>
          </a:lstStyle>
          <a:p>
            <a:endParaRPr lang="nl-NL" dirty="0"/>
          </a:p>
        </p:txBody>
      </p:sp>
      <p:sp>
        <p:nvSpPr>
          <p:cNvPr id="6" name="Tijdelijke aanduiding voor dianummer 5"/>
          <p:cNvSpPr>
            <a:spLocks noGrp="1"/>
          </p:cNvSpPr>
          <p:nvPr>
            <p:ph type="sldNum" sz="quarter" idx="12"/>
          </p:nvPr>
        </p:nvSpPr>
        <p:spPr>
          <a:xfrm>
            <a:off x="8736000" y="6483534"/>
            <a:ext cx="2548800"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6285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el en object">
    <p:spTree>
      <p:nvGrpSpPr>
        <p:cNvPr id="1" name=""/>
        <p:cNvGrpSpPr/>
        <p:nvPr/>
      </p:nvGrpSpPr>
      <p:grpSpPr>
        <a:xfrm>
          <a:off x="0" y="0"/>
          <a:ext cx="0" cy="0"/>
          <a:chOff x="0" y="0"/>
          <a:chExt cx="0" cy="0"/>
        </a:xfrm>
      </p:grpSpPr>
      <p:sp>
        <p:nvSpPr>
          <p:cNvPr id="10" name="Tijdelijke aanduiding voor inhoud 9"/>
          <p:cNvSpPr>
            <a:spLocks noGrp="1"/>
          </p:cNvSpPr>
          <p:nvPr>
            <p:ph sz="quarter" idx="12"/>
          </p:nvPr>
        </p:nvSpPr>
        <p:spPr>
          <a:xfrm>
            <a:off x="456000" y="1680000"/>
            <a:ext cx="11280000" cy="465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3"/>
          </p:nvPr>
        </p:nvSpPr>
        <p:spPr/>
        <p:txBody>
          <a:bodyPr/>
          <a:lstStyle/>
          <a:p>
            <a:fld id="{CA953BDC-9EAE-49FE-9892-958C9F845175}" type="datetimeFigureOut">
              <a:rPr lang="de-DE" smtClean="0"/>
              <a:t>06.01.2023</a:t>
            </a:fld>
            <a:endParaRPr lang="de-DE"/>
          </a:p>
        </p:txBody>
      </p:sp>
      <p:sp>
        <p:nvSpPr>
          <p:cNvPr id="13" name="Tijdelijke aanduiding voor dianummer 12"/>
          <p:cNvSpPr>
            <a:spLocks noGrp="1"/>
          </p:cNvSpPr>
          <p:nvPr>
            <p:ph type="sldNum" sz="quarter" idx="14"/>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783688676"/>
      </p:ext>
    </p:extLst>
  </p:cSld>
  <p:clrMapOvr>
    <a:masterClrMapping/>
  </p:clrMapOvr>
  <p:extLst>
    <p:ext uri="{DCECCB84-F9BA-43D5-87BE-67443E8EF086}">
      <p15:sldGuideLst xmlns:p15="http://schemas.microsoft.com/office/powerpoint/2012/main">
        <p15:guide id="1" orient="horz" pos="1620">
          <p15:clr>
            <a:srgbClr val="FBAE40"/>
          </p15:clr>
        </p15:guide>
        <p15:guide id="2" pos="4476">
          <p15:clr>
            <a:srgbClr val="FBAE40"/>
          </p15:clr>
        </p15:guide>
        <p15:guide id="3"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8737602" y="6482185"/>
            <a:ext cx="2548092" cy="331200"/>
          </a:xfrm>
        </p:spPr>
        <p:txBody>
          <a:bodyPr/>
          <a:lstStyle/>
          <a:p>
            <a:fld id="{A1C3A1F5-F269-2A47-BBB9-BDB2D4CF88E3}" type="slidenum">
              <a:rPr lang="nl-NL" smtClean="0"/>
              <a:t>‹nr.›</a:t>
            </a:fld>
            <a:endParaRPr lang="nl-NL" dirty="0"/>
          </a:p>
        </p:txBody>
      </p:sp>
    </p:spTree>
    <p:extLst>
      <p:ext uri="{BB962C8B-B14F-4D97-AF65-F5344CB8AC3E}">
        <p14:creationId xmlns:p14="http://schemas.microsoft.com/office/powerpoint/2010/main" val="264057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5000" b="0" cap="all"/>
            </a:lvl1pPr>
          </a:lstStyle>
          <a:p>
            <a:r>
              <a:rPr lang="nl-NL"/>
              <a:t>Klik om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normAutofit/>
          </a:bodyPr>
          <a:lstStyle>
            <a:lvl1pPr marL="0" indent="0">
              <a:buNone/>
              <a:defRPr sz="3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Tijdelijke aanduiding voor dianummer 5"/>
          <p:cNvSpPr>
            <a:spLocks noGrp="1"/>
          </p:cNvSpPr>
          <p:nvPr>
            <p:ph type="sldNum" sz="quarter" idx="12"/>
          </p:nvPr>
        </p:nvSpPr>
        <p:spPr>
          <a:xfrm>
            <a:off x="8737602" y="6483534"/>
            <a:ext cx="2548092"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3585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609600" y="1911251"/>
            <a:ext cx="5384800" cy="421491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2" y="1911251"/>
            <a:ext cx="5088092" cy="421491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8737602" y="6483600"/>
            <a:ext cx="2548092" cy="331200"/>
          </a:xfrm>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8658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2" y="1131078"/>
            <a:ext cx="10676092" cy="713631"/>
          </a:xfrm>
        </p:spPr>
        <p:txBody>
          <a:bodyPr/>
          <a:lstStyle>
            <a:lvl1pPr>
              <a:defRPr/>
            </a:lvl1pPr>
          </a:lstStyle>
          <a:p>
            <a:r>
              <a:rPr lang="nl-NL"/>
              <a:t>Klik om stijl te bewerken</a:t>
            </a:r>
            <a:endParaRPr lang="nl-NL" dirty="0"/>
          </a:p>
        </p:txBody>
      </p:sp>
      <p:sp>
        <p:nvSpPr>
          <p:cNvPr id="3" name="Tijdelijke aanduiding voor tekst 2"/>
          <p:cNvSpPr>
            <a:spLocks noGrp="1"/>
          </p:cNvSpPr>
          <p:nvPr>
            <p:ph type="body" idx="1"/>
          </p:nvPr>
        </p:nvSpPr>
        <p:spPr>
          <a:xfrm>
            <a:off x="609600" y="1988119"/>
            <a:ext cx="5386917" cy="639762"/>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709646"/>
            <a:ext cx="5386917" cy="3416519"/>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93368" y="1988119"/>
            <a:ext cx="5092325" cy="639762"/>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9" y="2709643"/>
            <a:ext cx="5092327" cy="3416520"/>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180045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5" name="Tijdelijke aanduiding voor dianummer 4"/>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73025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61686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1098958"/>
            <a:ext cx="4011084" cy="1162050"/>
          </a:xfrm>
        </p:spPr>
        <p:txBody>
          <a:bodyPr anchor="b"/>
          <a:lstStyle>
            <a:lvl1pPr algn="l">
              <a:defRPr sz="3000" b="0"/>
            </a:lvl1pPr>
          </a:lstStyle>
          <a:p>
            <a:r>
              <a:rPr lang="nl-NL"/>
              <a:t>Klik om stijl te bewerken</a:t>
            </a:r>
            <a:endParaRPr lang="nl-NL" dirty="0"/>
          </a:p>
        </p:txBody>
      </p:sp>
      <p:sp>
        <p:nvSpPr>
          <p:cNvPr id="3" name="Tijdelijke aanduiding voor inhoud 2"/>
          <p:cNvSpPr>
            <a:spLocks noGrp="1"/>
          </p:cNvSpPr>
          <p:nvPr>
            <p:ph idx="1"/>
          </p:nvPr>
        </p:nvSpPr>
        <p:spPr>
          <a:xfrm>
            <a:off x="4766733" y="1098961"/>
            <a:ext cx="6815667" cy="502720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609602" y="2390865"/>
            <a:ext cx="4011084" cy="3735301"/>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Tijdelijke aanduiding voor dianummer 6"/>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189247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7" name="Tijdelijke aanduiding voor dianummer 6"/>
          <p:cNvSpPr>
            <a:spLocks noGrp="1"/>
          </p:cNvSpPr>
          <p:nvPr>
            <p:ph type="sldNum" sz="quarter" idx="12"/>
          </p:nvPr>
        </p:nvSpPr>
        <p:spPr/>
        <p:txBody>
          <a:bodyPr/>
          <a:lstStyle/>
          <a:p>
            <a:fld id="{A1C3A1F5-F269-2A47-BBB9-BDB2D4CF88E3}" type="slidenum">
              <a:rPr lang="nl-NL" smtClean="0"/>
              <a:t>‹nr.›</a:t>
            </a:fld>
            <a:endParaRPr lang="nl-NL"/>
          </a:p>
        </p:txBody>
      </p:sp>
    </p:spTree>
    <p:extLst>
      <p:ext uri="{BB962C8B-B14F-4D97-AF65-F5344CB8AC3E}">
        <p14:creationId xmlns:p14="http://schemas.microsoft.com/office/powerpoint/2010/main" val="38956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1" y="483992"/>
            <a:ext cx="8579555" cy="713631"/>
          </a:xfrm>
          <a:prstGeom prst="rect">
            <a:avLst/>
          </a:prstGeom>
        </p:spPr>
        <p:txBody>
          <a:bodyPr vert="horz" lIns="91440" tIns="45720" rIns="91440" bIns="4572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609602" y="1380067"/>
            <a:ext cx="10676092" cy="4746096"/>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8920800" y="6483600"/>
            <a:ext cx="2548092" cy="331200"/>
          </a:xfrm>
          <a:prstGeom prst="rect">
            <a:avLst/>
          </a:prstGeom>
        </p:spPr>
        <p:txBody>
          <a:bodyPr vert="horz" lIns="91440" tIns="45720" rIns="0" bIns="45720" rtlCol="0" anchor="ctr"/>
          <a:lstStyle>
            <a:lvl1pPr algn="r">
              <a:defRPr sz="1200">
                <a:solidFill>
                  <a:srgbClr val="F6BC25"/>
                </a:solidFill>
              </a:defRPr>
            </a:lvl1pPr>
          </a:lstStyle>
          <a:p>
            <a:fld id="{A1C3A1F5-F269-2A47-BBB9-BDB2D4CF88E3}" type="slidenum">
              <a:rPr lang="nl-NL" smtClean="0"/>
              <a:pPr/>
              <a:t>‹nr.›</a:t>
            </a:fld>
            <a:endParaRPr lang="nl-NL" dirty="0"/>
          </a:p>
        </p:txBody>
      </p:sp>
    </p:spTree>
    <p:extLst>
      <p:ext uri="{BB962C8B-B14F-4D97-AF65-F5344CB8AC3E}">
        <p14:creationId xmlns:p14="http://schemas.microsoft.com/office/powerpoint/2010/main" val="30897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457200" rtl="0" eaLnBrk="1" latinLnBrk="0" hangingPunct="1">
        <a:spcBef>
          <a:spcPct val="0"/>
        </a:spcBef>
        <a:buNone/>
        <a:defRPr sz="3000" kern="1200">
          <a:solidFill>
            <a:srgbClr val="000000"/>
          </a:solidFill>
          <a:latin typeface="+mj-lt"/>
          <a:ea typeface="+mj-ea"/>
          <a:cs typeface="+mj-cs"/>
        </a:defRPr>
      </a:lvl1pPr>
    </p:titleStyle>
    <p:body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allocatie2@tennet.eu"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7.emf"/><Relationship Id="rId4" Type="http://schemas.openxmlformats.org/officeDocument/2006/relationships/image" Target="../media/image26.emf"/></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allocatie2@tennet.eu" TargetMode="External"/><Relationship Id="rId2" Type="http://schemas.openxmlformats.org/officeDocument/2006/relationships/hyperlink" Target="mailto:allocatie2.0@edsn.nl" TargetMode="External"/><Relationship Id="rId1" Type="http://schemas.openxmlformats.org/officeDocument/2006/relationships/slideLayout" Target="../slideLayouts/slideLayout2.xml"/><Relationship Id="rId5" Type="http://schemas.openxmlformats.org/officeDocument/2006/relationships/hyperlink" Target="http://www.nedu.nl/nieuws" TargetMode="External"/><Relationship Id="rId4" Type="http://schemas.openxmlformats.org/officeDocument/2006/relationships/hyperlink" Target="mailto:projecten@nedu.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descr="PresentatieTitel"/>
          <p:cNvSpPr>
            <a:spLocks noGrp="1"/>
          </p:cNvSpPr>
          <p:nvPr>
            <p:ph type="ctrTitle"/>
          </p:nvPr>
        </p:nvSpPr>
        <p:spPr>
          <a:xfrm>
            <a:off x="684000" y="795603"/>
            <a:ext cx="10800000" cy="1470025"/>
          </a:xfrm>
        </p:spPr>
        <p:txBody>
          <a:bodyPr/>
          <a:lstStyle/>
          <a:p>
            <a:r>
              <a:rPr lang="nl-NL" dirty="0"/>
              <a:t>1e Voorlichting Tranche 2</a:t>
            </a:r>
          </a:p>
        </p:txBody>
      </p:sp>
      <p:sp>
        <p:nvSpPr>
          <p:cNvPr id="3" name="Ondertitel 2" descr="PresentatieSubtitel"/>
          <p:cNvSpPr>
            <a:spLocks noGrp="1"/>
          </p:cNvSpPr>
          <p:nvPr>
            <p:ph type="subTitle" idx="1"/>
          </p:nvPr>
        </p:nvSpPr>
        <p:spPr>
          <a:xfrm>
            <a:off x="687600" y="2265625"/>
            <a:ext cx="10800000" cy="1033052"/>
          </a:xfrm>
        </p:spPr>
        <p:txBody>
          <a:bodyPr/>
          <a:lstStyle/>
          <a:p>
            <a:r>
              <a:rPr lang="nl-NL" dirty="0"/>
              <a:t>Programma Allocatie 2.0</a:t>
            </a:r>
          </a:p>
        </p:txBody>
      </p:sp>
      <p:sp>
        <p:nvSpPr>
          <p:cNvPr id="4" name="Tijdelijke aanduiding voor datum 3" descr="PresentatieDatum"/>
          <p:cNvSpPr>
            <a:spLocks noGrp="1"/>
          </p:cNvSpPr>
          <p:nvPr>
            <p:ph type="dt" sz="half" idx="10"/>
          </p:nvPr>
        </p:nvSpPr>
        <p:spPr>
          <a:xfrm>
            <a:off x="687600" y="3936834"/>
            <a:ext cx="3285565" cy="365125"/>
          </a:xfrm>
        </p:spPr>
        <p:txBody>
          <a:bodyPr/>
          <a:lstStyle/>
          <a:p>
            <a:r>
              <a:rPr lang="nl-NL" dirty="0"/>
              <a:t>8 maart 2022</a:t>
            </a:r>
          </a:p>
        </p:txBody>
      </p:sp>
      <p:sp>
        <p:nvSpPr>
          <p:cNvPr id="5" name="Tijdelijke aanduiding voor dianummer 4"/>
          <p:cNvSpPr>
            <a:spLocks noGrp="1"/>
          </p:cNvSpPr>
          <p:nvPr>
            <p:ph type="sldNum" sz="quarter" idx="12"/>
          </p:nvPr>
        </p:nvSpPr>
        <p:spPr>
          <a:xfrm>
            <a:off x="8920800" y="6483534"/>
            <a:ext cx="2548800" cy="331200"/>
          </a:xfrm>
        </p:spPr>
        <p:txBody>
          <a:bodyPr/>
          <a:lstStyle/>
          <a:p>
            <a:fld id="{A1C3A1F5-F269-2A47-BBB9-BDB2D4CF88E3}" type="slidenum">
              <a:rPr lang="nl-NL" smtClean="0"/>
              <a:t>1</a:t>
            </a:fld>
            <a:endParaRPr lang="nl-NL" dirty="0"/>
          </a:p>
        </p:txBody>
      </p:sp>
    </p:spTree>
    <p:extLst>
      <p:ext uri="{BB962C8B-B14F-4D97-AF65-F5344CB8AC3E}">
        <p14:creationId xmlns:p14="http://schemas.microsoft.com/office/powerpoint/2010/main" val="23135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43025"/>
            <a:ext cx="10877998" cy="4783138"/>
          </a:xfrm>
        </p:spPr>
        <p:txBody>
          <a:bodyPr/>
          <a:lstStyle/>
          <a:p>
            <a:pPr>
              <a:buFont typeface="Wingdings" pitchFamily="2" charset="2"/>
              <a:buChar char="§"/>
            </a:pPr>
            <a:endParaRPr lang="nl-NL" sz="1800" dirty="0">
              <a:solidFill>
                <a:srgbClr val="000000"/>
              </a:solidFill>
              <a:effectLst/>
              <a:ea typeface="Calibri" panose="020F0502020204030204" pitchFamily="34" charset="0"/>
              <a:cs typeface="Arial" panose="020B0604020202020204" pitchFamily="34" charset="0"/>
            </a:endParaRPr>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10</a:t>
            </a:fld>
            <a:endParaRPr lang="nl-NL" dirty="0"/>
          </a:p>
        </p:txBody>
      </p:sp>
      <p:sp>
        <p:nvSpPr>
          <p:cNvPr id="7" name="Titel 1">
            <a:extLst>
              <a:ext uri="{FF2B5EF4-FFF2-40B4-BE49-F238E27FC236}">
                <a16:creationId xmlns:a16="http://schemas.microsoft.com/office/drawing/2014/main" id="{0A2DBADA-C68B-9847-8F39-4C2586591F74}"/>
              </a:ext>
            </a:extLst>
          </p:cNvPr>
          <p:cNvSpPr>
            <a:spLocks noGrp="1"/>
          </p:cNvSpPr>
          <p:nvPr>
            <p:ph type="title"/>
          </p:nvPr>
        </p:nvSpPr>
        <p:spPr>
          <a:xfrm>
            <a:off x="609601" y="483992"/>
            <a:ext cx="8579555" cy="713631"/>
          </a:xfrm>
        </p:spPr>
        <p:txBody>
          <a:bodyPr/>
          <a:lstStyle/>
          <a:p>
            <a:r>
              <a:rPr lang="nl-NL" sz="2800" b="1" dirty="0"/>
              <a:t>IC273 Noodzakelijke tussenoplossing allocatie geprofileerde aansluitingen</a:t>
            </a:r>
          </a:p>
        </p:txBody>
      </p:sp>
      <p:pic>
        <p:nvPicPr>
          <p:cNvPr id="5" name="Afbeelding 4">
            <a:extLst>
              <a:ext uri="{FF2B5EF4-FFF2-40B4-BE49-F238E27FC236}">
                <a16:creationId xmlns:a16="http://schemas.microsoft.com/office/drawing/2014/main" id="{EF22A252-0F00-6D4E-917F-A737F3E91B65}"/>
              </a:ext>
            </a:extLst>
          </p:cNvPr>
          <p:cNvPicPr>
            <a:picLocks noChangeAspect="1"/>
          </p:cNvPicPr>
          <p:nvPr/>
        </p:nvPicPr>
        <p:blipFill>
          <a:blip r:embed="rId2"/>
          <a:stretch>
            <a:fillRect/>
          </a:stretch>
        </p:blipFill>
        <p:spPr>
          <a:xfrm>
            <a:off x="1265701" y="1510527"/>
            <a:ext cx="8694576" cy="4800397"/>
          </a:xfrm>
          <a:prstGeom prst="rect">
            <a:avLst/>
          </a:prstGeom>
        </p:spPr>
      </p:pic>
    </p:spTree>
    <p:extLst>
      <p:ext uri="{BB962C8B-B14F-4D97-AF65-F5344CB8AC3E}">
        <p14:creationId xmlns:p14="http://schemas.microsoft.com/office/powerpoint/2010/main" val="27859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lstStyle/>
          <a:p>
            <a:pPr>
              <a:buFont typeface="Wingdings" panose="05000000000000000000" pitchFamily="2" charset="2"/>
              <a:buChar char="§"/>
            </a:pPr>
            <a:endParaRPr lang="nl-NL" sz="1800" b="1" dirty="0"/>
          </a:p>
          <a:p>
            <a:pPr>
              <a:buFont typeface="Wingdings" panose="05000000000000000000" pitchFamily="2" charset="2"/>
              <a:buChar char="§"/>
            </a:pPr>
            <a:r>
              <a:rPr lang="nl-NL" sz="1800" b="1" dirty="0"/>
              <a:t>Inhoud</a:t>
            </a:r>
          </a:p>
          <a:p>
            <a:pPr lvl="1">
              <a:buFont typeface="Wingdings" panose="05000000000000000000" pitchFamily="2" charset="2"/>
              <a:buChar char="§"/>
            </a:pPr>
            <a:r>
              <a:rPr lang="nl-NL" sz="1800" dirty="0"/>
              <a:t>Alloceren per energierichting: </a:t>
            </a:r>
            <a:r>
              <a:rPr lang="nl-NL" sz="1800" b="1" dirty="0"/>
              <a:t>afname</a:t>
            </a:r>
            <a:r>
              <a:rPr lang="nl-NL" sz="1800" dirty="0"/>
              <a:t> en </a:t>
            </a:r>
            <a:r>
              <a:rPr lang="nl-NL" sz="1800" b="1" dirty="0" err="1"/>
              <a:t>invoeding</a:t>
            </a:r>
            <a:r>
              <a:rPr lang="nl-NL" sz="1800" dirty="0"/>
              <a:t> (niet meer gesaldeerd)</a:t>
            </a:r>
          </a:p>
          <a:p>
            <a:pPr lvl="1">
              <a:buFont typeface="Wingdings" panose="05000000000000000000" pitchFamily="2" charset="2"/>
              <a:buChar char="§"/>
            </a:pPr>
            <a:r>
              <a:rPr lang="nl-NL" sz="1800" dirty="0"/>
              <a:t>Toevoegen AMI en AZI aan de profielcategorieën</a:t>
            </a:r>
          </a:p>
          <a:p>
            <a:pPr lvl="1">
              <a:buFont typeface="Wingdings" panose="05000000000000000000" pitchFamily="2" charset="2"/>
              <a:buChar char="§"/>
            </a:pPr>
            <a:r>
              <a:rPr lang="nl-NL" sz="1800" dirty="0"/>
              <a:t>Van vooraf bepaalde </a:t>
            </a:r>
            <a:r>
              <a:rPr lang="nl-NL" sz="1800" b="1" dirty="0"/>
              <a:t>vaste profielfracties</a:t>
            </a:r>
            <a:r>
              <a:rPr lang="nl-NL" sz="1800" dirty="0"/>
              <a:t> naar achteraf bepaalde </a:t>
            </a:r>
            <a:r>
              <a:rPr lang="nl-NL" sz="1800" b="1" dirty="0"/>
              <a:t>dynamische profielfracties</a:t>
            </a:r>
          </a:p>
          <a:p>
            <a:pPr lvl="1">
              <a:buFont typeface="Wingdings" panose="05000000000000000000" pitchFamily="2" charset="2"/>
              <a:buChar char="§"/>
            </a:pPr>
            <a:r>
              <a:rPr lang="nl-NL" sz="1800" dirty="0"/>
              <a:t>Van</a:t>
            </a:r>
            <a:r>
              <a:rPr lang="nl-NL" sz="1800" b="1" dirty="0"/>
              <a:t> landelijke profielfracties </a:t>
            </a:r>
            <a:r>
              <a:rPr lang="nl-NL" sz="1800" dirty="0"/>
              <a:t>naar </a:t>
            </a:r>
            <a:r>
              <a:rPr lang="nl-NL" sz="1800" b="1" dirty="0"/>
              <a:t>profielfracties per netgebied</a:t>
            </a:r>
            <a:endParaRPr lang="nl-NL" sz="1800" dirty="0"/>
          </a:p>
          <a:p>
            <a:pPr lvl="1">
              <a:buFont typeface="Wingdings" panose="05000000000000000000" pitchFamily="2" charset="2"/>
              <a:buChar char="§"/>
            </a:pPr>
            <a:r>
              <a:rPr lang="nl-NL" sz="1800" dirty="0"/>
              <a:t>Overgang naar </a:t>
            </a:r>
            <a:r>
              <a:rPr lang="nl-NL" sz="1800" b="1" dirty="0"/>
              <a:t>XML-allocatieberichten</a:t>
            </a:r>
          </a:p>
          <a:p>
            <a:pPr marL="342900" lvl="1" indent="-342900">
              <a:buClr>
                <a:srgbClr val="F6BC25"/>
              </a:buClr>
              <a:buSzPct val="110000"/>
              <a:buFont typeface="Wingdings" panose="05000000000000000000" pitchFamily="2" charset="2"/>
              <a:buChar char="§"/>
            </a:pPr>
            <a:r>
              <a:rPr lang="nl-NL" sz="1800" b="1" dirty="0"/>
              <a:t>Scope</a:t>
            </a:r>
          </a:p>
          <a:p>
            <a:pPr lvl="1">
              <a:buFont typeface="Wingdings" panose="05000000000000000000" pitchFamily="2" charset="2"/>
              <a:buChar char="§"/>
            </a:pPr>
            <a:r>
              <a:rPr lang="nl-NL" sz="1800" dirty="0"/>
              <a:t>GV-allocatiepunten met </a:t>
            </a:r>
            <a:r>
              <a:rPr lang="nl-NL" sz="1800" b="1" dirty="0"/>
              <a:t>allocatiemethode PRF</a:t>
            </a:r>
            <a:endParaRPr lang="nl-NL" sz="1800" dirty="0"/>
          </a:p>
          <a:p>
            <a:pPr lvl="1">
              <a:buFont typeface="Wingdings" panose="05000000000000000000" pitchFamily="2" charset="2"/>
              <a:buChar char="§"/>
            </a:pPr>
            <a:r>
              <a:rPr lang="nl-NL" sz="1800" dirty="0"/>
              <a:t>KV-allocatiepunten met </a:t>
            </a:r>
            <a:r>
              <a:rPr lang="nl-NL" sz="1800" b="1" dirty="0"/>
              <a:t>allocatiemethode PFR</a:t>
            </a:r>
          </a:p>
          <a:p>
            <a:pPr marL="342900" lvl="1" indent="-342900">
              <a:buClr>
                <a:srgbClr val="F6BC25"/>
              </a:buClr>
              <a:buSzPct val="110000"/>
              <a:buFont typeface="Wingdings" panose="05000000000000000000" pitchFamily="2" charset="2"/>
              <a:buChar char="§"/>
            </a:pPr>
            <a:r>
              <a:rPr lang="nl-NL" sz="1800" b="1" dirty="0"/>
              <a:t>Geraakte marktrollen</a:t>
            </a:r>
          </a:p>
          <a:p>
            <a:pPr lvl="1">
              <a:buFont typeface="Wingdings" panose="05000000000000000000" pitchFamily="2" charset="2"/>
              <a:buChar char="§"/>
            </a:pPr>
            <a:r>
              <a:rPr lang="nl-NL" sz="1800" dirty="0"/>
              <a:t>NB: alloceren per energierichting en XML-berichten, samenstellen dynamische profielfracties</a:t>
            </a:r>
          </a:p>
          <a:p>
            <a:pPr lvl="1">
              <a:buFont typeface="Wingdings" panose="05000000000000000000" pitchFamily="2" charset="2"/>
              <a:buChar char="§"/>
            </a:pPr>
            <a:r>
              <a:rPr lang="nl-NL" sz="1800" dirty="0"/>
              <a:t>TenneT en BRP: ontvangen allocatieresultaten per energierichting en XML-berichten</a:t>
            </a:r>
          </a:p>
          <a:p>
            <a:pPr lvl="1">
              <a:buFont typeface="Wingdings" panose="05000000000000000000" pitchFamily="2" charset="2"/>
              <a:buChar char="§"/>
            </a:pPr>
            <a:r>
              <a:rPr lang="nl-NL" sz="1800" dirty="0"/>
              <a:t>LV: rekening houden met inkoop en verkoop verhoudingen</a:t>
            </a:r>
          </a:p>
          <a:p>
            <a:endParaRPr lang="nl-NL"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11</a:t>
            </a:fld>
            <a:endParaRPr lang="nl-NL" dirty="0"/>
          </a:p>
        </p:txBody>
      </p:sp>
      <p:sp>
        <p:nvSpPr>
          <p:cNvPr id="7" name="Titel 1">
            <a:extLst>
              <a:ext uri="{FF2B5EF4-FFF2-40B4-BE49-F238E27FC236}">
                <a16:creationId xmlns:a16="http://schemas.microsoft.com/office/drawing/2014/main" id="{1C46153D-E033-744F-AFF0-B22FEB6EB4A1}"/>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IC273 Noodzakelijke tussenoplossing allocatie geprofileerde aansluitingen</a:t>
            </a:r>
            <a:endParaRPr lang="nl-NL" sz="2800" b="1" dirty="0"/>
          </a:p>
        </p:txBody>
      </p:sp>
    </p:spTree>
    <p:extLst>
      <p:ext uri="{BB962C8B-B14F-4D97-AF65-F5344CB8AC3E}">
        <p14:creationId xmlns:p14="http://schemas.microsoft.com/office/powerpoint/2010/main" val="281750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normAutofit fontScale="92500"/>
              </a:bodyPr>
              <a:lstStyle/>
              <a:p>
                <a:pPr>
                  <a:buFont typeface="Wingdings" panose="05000000000000000000" pitchFamily="2" charset="2"/>
                  <a:buChar char="§"/>
                </a:pPr>
                <a:endParaRPr lang="nl-NL" sz="1800" b="1" dirty="0"/>
              </a:p>
              <a:p>
                <a:pPr>
                  <a:buFont typeface="Wingdings" panose="05000000000000000000" pitchFamily="2" charset="2"/>
                  <a:buChar char="§"/>
                </a:pPr>
                <a:r>
                  <a:rPr lang="nl-NL" sz="1800" b="1" dirty="0"/>
                  <a:t>Samenstellen dynamische profielfracties</a:t>
                </a:r>
              </a:p>
              <a:p>
                <a:pPr lvl="1">
                  <a:buFont typeface="Wingdings" panose="05000000000000000000" pitchFamily="2" charset="2"/>
                  <a:buChar char="§"/>
                </a:pPr>
                <a:r>
                  <a:rPr lang="nl-NL" sz="1800" dirty="0"/>
                  <a:t>Gebaseerd op collecties uit de slimme meter door 4 leveranciers</a:t>
                </a:r>
              </a:p>
              <a:p>
                <a:pPr lvl="1">
                  <a:buFont typeface="Wingdings" panose="05000000000000000000" pitchFamily="2" charset="2"/>
                  <a:buChar char="§"/>
                </a:pPr>
                <a:r>
                  <a:rPr lang="nl-NL" sz="1800" dirty="0"/>
                  <a:t>Leveranciers leveren de basis geaggregeerd aan (geen privacy-issues)</a:t>
                </a:r>
              </a:p>
              <a:p>
                <a:pPr lvl="1">
                  <a:buFont typeface="Wingdings" panose="05000000000000000000" pitchFamily="2" charset="2"/>
                  <a:buChar char="§"/>
                </a:pPr>
                <a:r>
                  <a:rPr lang="nl-NL" sz="1800" dirty="0"/>
                  <a:t>Netbeheerder stelt per netgebied op basis van de geaggregeerde metingen en SJI/SJA de profielfracties samen per profielcategorie</a:t>
                </a:r>
              </a:p>
              <a:p>
                <a:pPr lvl="1">
                  <a:buFont typeface="Wingdings" panose="05000000000000000000" pitchFamily="2" charset="2"/>
                  <a:buChar char="§"/>
                </a:pPr>
                <a:r>
                  <a:rPr lang="nl-NL" sz="1800" dirty="0"/>
                  <a:t>Dit leidt tot een profielfractie per </a:t>
                </a:r>
                <a:r>
                  <a:rPr lang="nl-NL" sz="1800" dirty="0" err="1"/>
                  <a:t>onbalansverrekeningsperiode</a:t>
                </a:r>
                <a:r>
                  <a:rPr lang="nl-NL" sz="1800" dirty="0"/>
                  <a:t> per profielcategorie voor </a:t>
                </a:r>
                <a:r>
                  <a:rPr lang="nl-NL" sz="1800" dirty="0" err="1"/>
                  <a:t>invoeding</a:t>
                </a:r>
                <a:r>
                  <a:rPr lang="nl-NL" sz="1800" dirty="0"/>
                  <a:t> en afname</a:t>
                </a:r>
              </a:p>
              <a:p>
                <a:pPr lvl="1">
                  <a:buFont typeface="Wingdings" panose="05000000000000000000" pitchFamily="2" charset="2"/>
                  <a:buChar char="§"/>
                </a:pPr>
                <a:r>
                  <a:rPr lang="nl-NL" sz="1800" dirty="0"/>
                  <a:t>Gebaseerd op gegevens van circa 1.000.0000 allocatiepunten</a:t>
                </a:r>
              </a:p>
              <a:p>
                <a:pPr lvl="1">
                  <a:buFont typeface="Wingdings" panose="05000000000000000000" pitchFamily="2" charset="2"/>
                  <a:buChar char="§"/>
                </a:pPr>
                <a:r>
                  <a:rPr lang="nl-NL" sz="1800" dirty="0"/>
                  <a:t>Simulatie periode met 2 leveranciers (</a:t>
                </a:r>
                <a:r>
                  <a:rPr lang="nl-NL" sz="1800" dirty="0" err="1"/>
                  <a:t>Vattenfall</a:t>
                </a:r>
                <a:r>
                  <a:rPr lang="nl-NL" sz="1800" dirty="0"/>
                  <a:t> en Eneco)</a:t>
                </a:r>
              </a:p>
              <a:p>
                <a:pPr lvl="1">
                  <a:buFont typeface="Wingdings" panose="05000000000000000000" pitchFamily="2" charset="2"/>
                  <a:buChar char="§"/>
                </a:pPr>
                <a:endParaRPr lang="nl-NL" sz="1800" dirty="0"/>
              </a:p>
              <a:p>
                <a:pPr marL="720725" lvl="2"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PFA</m:t>
                          </m:r>
                        </m:e>
                        <m:sub>
                          <m:r>
                            <m:rPr>
                              <m:sty m:val="p"/>
                            </m:rPr>
                            <a:rPr lang="nl-NL">
                              <a:latin typeface="Cambria Math" panose="02040503050406030204" pitchFamily="18" charset="0"/>
                            </a:rPr>
                            <m:t>netgebied</m:t>
                          </m:r>
                          <m:r>
                            <a:rPr lang="nl-NL">
                              <a:latin typeface="Cambria Math" panose="02040503050406030204" pitchFamily="18" charset="0"/>
                            </a:rPr>
                            <m:t>,</m:t>
                          </m:r>
                          <m:r>
                            <m:rPr>
                              <m:sty m:val="p"/>
                            </m:rPr>
                            <a:rPr lang="nl-NL">
                              <a:latin typeface="Cambria Math" panose="02040503050406030204" pitchFamily="18" charset="0"/>
                            </a:rPr>
                            <m:t>PC</m:t>
                          </m:r>
                          <m:r>
                            <a:rPr lang="nl-NL">
                              <a:latin typeface="Cambria Math" panose="02040503050406030204" pitchFamily="18" charset="0"/>
                            </a:rPr>
                            <m:t>,</m:t>
                          </m:r>
                          <m:r>
                            <m:rPr>
                              <m:sty m:val="p"/>
                            </m:rPr>
                            <a:rPr lang="nl-NL">
                              <a:latin typeface="Cambria Math" panose="02040503050406030204" pitchFamily="18" charset="0"/>
                            </a:rPr>
                            <m:t>VA</m:t>
                          </m:r>
                        </m:sub>
                      </m:sSub>
                      <m:r>
                        <a:rPr lang="nl-NL">
                          <a:latin typeface="Cambria Math" panose="02040503050406030204" pitchFamily="18" charset="0"/>
                        </a:rPr>
                        <m:t>= </m:t>
                      </m:r>
                      <m:f>
                        <m:fPr>
                          <m:ctrlPr>
                            <a:rPr lang="nl-NL" i="1">
                              <a:latin typeface="Cambria Math" panose="02040503050406030204" pitchFamily="18" charset="0"/>
                            </a:rPr>
                          </m:ctrlPr>
                        </m:fPr>
                        <m:num>
                          <m:nary>
                            <m:naryPr>
                              <m:chr m:val="∑"/>
                              <m:limLoc m:val="undOvr"/>
                              <m:supHide m:val="on"/>
                              <m:ctrlPr>
                                <a:rPr lang="nl-NL" i="1">
                                  <a:latin typeface="Cambria Math" panose="02040503050406030204" pitchFamily="18" charset="0"/>
                                </a:rPr>
                              </m:ctrlPr>
                            </m:naryPr>
                            <m:sub>
                              <m:r>
                                <m:rPr>
                                  <m:sty m:val="p"/>
                                </m:rPr>
                                <a:rPr lang="nl-NL">
                                  <a:latin typeface="Cambria Math" panose="02040503050406030204" pitchFamily="18" charset="0"/>
                                </a:rPr>
                                <m:t>steekproef</m:t>
                              </m:r>
                            </m:sub>
                            <m:sup/>
                            <m:e>
                              <m:sSub>
                                <m:sSubPr>
                                  <m:ctrlPr>
                                    <a:rPr lang="nl-NL" i="1">
                                      <a:latin typeface="Cambria Math" panose="02040503050406030204" pitchFamily="18" charset="0"/>
                                    </a:rPr>
                                  </m:ctrlPr>
                                </m:sSubPr>
                                <m:e>
                                  <m:r>
                                    <a:rPr lang="nl-NL">
                                      <a:latin typeface="Cambria Math" panose="02040503050406030204" pitchFamily="18" charset="0"/>
                                    </a:rPr>
                                    <m:t> </m:t>
                                  </m:r>
                                  <m:d>
                                    <m:dPr>
                                      <m:ctrlPr>
                                        <a:rPr lang="nl-NL" i="1">
                                          <a:latin typeface="Cambria Math" panose="02040503050406030204" pitchFamily="18" charset="0"/>
                                        </a:rPr>
                                      </m:ctrlPr>
                                    </m:dPr>
                                    <m:e>
                                      <m:r>
                                        <m:rPr>
                                          <m:sty m:val="p"/>
                                        </m:rPr>
                                        <a:rPr lang="nl-NL">
                                          <a:latin typeface="Cambria Math" panose="02040503050406030204" pitchFamily="18" charset="0"/>
                                        </a:rPr>
                                        <m:t>gemeten</m:t>
                                      </m:r>
                                      <m:r>
                                        <a:rPr lang="nl-NL">
                                          <a:latin typeface="Cambria Math" panose="02040503050406030204" pitchFamily="18" charset="0"/>
                                        </a:rPr>
                                        <m:t> </m:t>
                                      </m:r>
                                      <m:r>
                                        <m:rPr>
                                          <m:sty m:val="p"/>
                                        </m:rPr>
                                        <a:rPr lang="nl-NL">
                                          <a:latin typeface="Cambria Math" panose="02040503050406030204" pitchFamily="18" charset="0"/>
                                        </a:rPr>
                                        <m:t>afname</m:t>
                                      </m:r>
                                      <m:r>
                                        <a:rPr lang="nl-NL">
                                          <a:latin typeface="Cambria Math" panose="02040503050406030204" pitchFamily="18" charset="0"/>
                                        </a:rPr>
                                        <m:t> </m:t>
                                      </m:r>
                                      <m:r>
                                        <m:rPr>
                                          <m:sty m:val="p"/>
                                        </m:rPr>
                                        <a:rPr lang="nl-NL">
                                          <a:latin typeface="Cambria Math" panose="02040503050406030204" pitchFamily="18" charset="0"/>
                                        </a:rPr>
                                        <m:t>onbalansverrekeningsperiode</m:t>
                                      </m:r>
                                    </m:e>
                                  </m:d>
                                </m:e>
                                <m:sub>
                                  <m:r>
                                    <m:rPr>
                                      <m:sty m:val="p"/>
                                    </m:rPr>
                                    <a:rPr lang="nl-NL">
                                      <a:latin typeface="Cambria Math" panose="02040503050406030204" pitchFamily="18" charset="0"/>
                                    </a:rPr>
                                    <m:t>allocatiepunt</m:t>
                                  </m:r>
                                </m:sub>
                              </m:sSub>
                            </m:e>
                          </m:nary>
                        </m:num>
                        <m:den>
                          <m:nary>
                            <m:naryPr>
                              <m:chr m:val="∑"/>
                              <m:limLoc m:val="undOvr"/>
                              <m:supHide m:val="on"/>
                              <m:ctrlPr>
                                <a:rPr lang="nl-NL" i="1">
                                  <a:latin typeface="Cambria Math" panose="02040503050406030204" pitchFamily="18" charset="0"/>
                                </a:rPr>
                              </m:ctrlPr>
                            </m:naryPr>
                            <m:sub>
                              <m:r>
                                <m:rPr>
                                  <m:sty m:val="p"/>
                                </m:rPr>
                                <a:rPr lang="nl-NL">
                                  <a:latin typeface="Cambria Math" panose="02040503050406030204" pitchFamily="18" charset="0"/>
                                </a:rPr>
                                <m:t>steekproef</m:t>
                              </m:r>
                            </m:sub>
                            <m:sup/>
                            <m:e>
                              <m:sSub>
                                <m:sSubPr>
                                  <m:ctrlPr>
                                    <a:rPr lang="nl-NL" i="1">
                                      <a:latin typeface="Cambria Math" panose="02040503050406030204" pitchFamily="18" charset="0"/>
                                    </a:rPr>
                                  </m:ctrlPr>
                                </m:sSubPr>
                                <m:e>
                                  <m:r>
                                    <a:rPr lang="nl-NL">
                                      <a:latin typeface="Cambria Math" panose="02040503050406030204" pitchFamily="18" charset="0"/>
                                    </a:rPr>
                                    <m:t>( </m:t>
                                  </m:r>
                                  <m:sSub>
                                    <m:sSubPr>
                                      <m:ctrlPr>
                                        <a:rPr lang="nl-NL" i="1">
                                          <a:latin typeface="Cambria Math" panose="02040503050406030204" pitchFamily="18" charset="0"/>
                                        </a:rPr>
                                      </m:ctrlPr>
                                    </m:sSubPr>
                                    <m:e>
                                      <m:r>
                                        <m:rPr>
                                          <m:sty m:val="p"/>
                                        </m:rPr>
                                        <a:rPr lang="nl-NL">
                                          <a:latin typeface="Cambria Math" panose="02040503050406030204" pitchFamily="18" charset="0"/>
                                        </a:rPr>
                                        <m:t>SJA</m:t>
                                      </m:r>
                                    </m:e>
                                    <m:sub>
                                      <m:r>
                                        <m:rPr>
                                          <m:sty m:val="p"/>
                                        </m:rPr>
                                        <a:rPr lang="nl-NL">
                                          <a:latin typeface="Cambria Math" panose="02040503050406030204" pitchFamily="18" charset="0"/>
                                        </a:rPr>
                                        <m:t>TP</m:t>
                                      </m:r>
                                    </m:sub>
                                  </m:sSub>
                                  <m:r>
                                    <a:rPr lang="nl-NL">
                                      <a:latin typeface="Cambria Math" panose="02040503050406030204" pitchFamily="18" charset="0"/>
                                    </a:rPr>
                                    <m:t> )</m:t>
                                  </m:r>
                                </m:e>
                                <m:sub>
                                  <m:r>
                                    <m:rPr>
                                      <m:sty m:val="p"/>
                                    </m:rPr>
                                    <a:rPr lang="nl-NL">
                                      <a:latin typeface="Cambria Math" panose="02040503050406030204" pitchFamily="18" charset="0"/>
                                    </a:rPr>
                                    <m:t>allocatiepunt</m:t>
                                  </m:r>
                                </m:sub>
                              </m:sSub>
                            </m:e>
                          </m:nary>
                        </m:den>
                      </m:f>
                    </m:oMath>
                  </m:oMathPara>
                </a14:m>
                <a:endParaRPr lang="nl-NL" dirty="0"/>
              </a:p>
              <a:p>
                <a:pPr marL="0"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m:rPr>
                              <m:sty m:val="p"/>
                            </m:rPr>
                            <a:rPr lang="nl-NL">
                              <a:latin typeface="Cambria Math" panose="02040503050406030204" pitchFamily="18" charset="0"/>
                            </a:rPr>
                            <m:t>PFI</m:t>
                          </m:r>
                        </m:e>
                        <m:sub>
                          <m:r>
                            <m:rPr>
                              <m:sty m:val="p"/>
                            </m:rPr>
                            <a:rPr lang="nl-NL">
                              <a:latin typeface="Cambria Math" panose="02040503050406030204" pitchFamily="18" charset="0"/>
                            </a:rPr>
                            <m:t>netgebied</m:t>
                          </m:r>
                          <m:r>
                            <a:rPr lang="nl-NL">
                              <a:latin typeface="Cambria Math" panose="02040503050406030204" pitchFamily="18" charset="0"/>
                            </a:rPr>
                            <m:t>,</m:t>
                          </m:r>
                          <m:r>
                            <m:rPr>
                              <m:sty m:val="p"/>
                            </m:rPr>
                            <a:rPr lang="nl-NL">
                              <a:latin typeface="Cambria Math" panose="02040503050406030204" pitchFamily="18" charset="0"/>
                            </a:rPr>
                            <m:t>PC</m:t>
                          </m:r>
                          <m:r>
                            <a:rPr lang="nl-NL">
                              <a:latin typeface="Cambria Math" panose="02040503050406030204" pitchFamily="18" charset="0"/>
                            </a:rPr>
                            <m:t>,</m:t>
                          </m:r>
                          <m:r>
                            <m:rPr>
                              <m:sty m:val="p"/>
                            </m:rPr>
                            <a:rPr lang="nl-NL">
                              <a:latin typeface="Cambria Math" panose="02040503050406030204" pitchFamily="18" charset="0"/>
                            </a:rPr>
                            <m:t>VA</m:t>
                          </m:r>
                        </m:sub>
                      </m:sSub>
                      <m:r>
                        <a:rPr lang="nl-NL">
                          <a:latin typeface="Cambria Math" panose="02040503050406030204" pitchFamily="18" charset="0"/>
                        </a:rPr>
                        <m:t>= </m:t>
                      </m:r>
                      <m:f>
                        <m:fPr>
                          <m:ctrlPr>
                            <a:rPr lang="nl-NL" i="1">
                              <a:latin typeface="Cambria Math" panose="02040503050406030204" pitchFamily="18" charset="0"/>
                            </a:rPr>
                          </m:ctrlPr>
                        </m:fPr>
                        <m:num>
                          <m:nary>
                            <m:naryPr>
                              <m:chr m:val="∑"/>
                              <m:limLoc m:val="undOvr"/>
                              <m:supHide m:val="on"/>
                              <m:ctrlPr>
                                <a:rPr lang="nl-NL" i="1">
                                  <a:latin typeface="Cambria Math" panose="02040503050406030204" pitchFamily="18" charset="0"/>
                                </a:rPr>
                              </m:ctrlPr>
                            </m:naryPr>
                            <m:sub>
                              <m:r>
                                <m:rPr>
                                  <m:sty m:val="p"/>
                                </m:rPr>
                                <a:rPr lang="nl-NL">
                                  <a:latin typeface="Cambria Math" panose="02040503050406030204" pitchFamily="18" charset="0"/>
                                </a:rPr>
                                <m:t>steekproef</m:t>
                              </m:r>
                            </m:sub>
                            <m:sup/>
                            <m:e>
                              <m:sSub>
                                <m:sSubPr>
                                  <m:ctrlPr>
                                    <a:rPr lang="nl-NL" i="1">
                                      <a:latin typeface="Cambria Math" panose="02040503050406030204" pitchFamily="18" charset="0"/>
                                    </a:rPr>
                                  </m:ctrlPr>
                                </m:sSubPr>
                                <m:e>
                                  <m:r>
                                    <a:rPr lang="nl-NL">
                                      <a:latin typeface="Cambria Math" panose="02040503050406030204" pitchFamily="18" charset="0"/>
                                    </a:rPr>
                                    <m:t> </m:t>
                                  </m:r>
                                  <m:d>
                                    <m:dPr>
                                      <m:ctrlPr>
                                        <a:rPr lang="nl-NL" i="1">
                                          <a:latin typeface="Cambria Math" panose="02040503050406030204" pitchFamily="18" charset="0"/>
                                        </a:rPr>
                                      </m:ctrlPr>
                                    </m:dPr>
                                    <m:e>
                                      <m:r>
                                        <m:rPr>
                                          <m:sty m:val="p"/>
                                        </m:rPr>
                                        <a:rPr lang="nl-NL">
                                          <a:latin typeface="Cambria Math" panose="02040503050406030204" pitchFamily="18" charset="0"/>
                                        </a:rPr>
                                        <m:t>gemeten</m:t>
                                      </m:r>
                                      <m:r>
                                        <a:rPr lang="nl-NL">
                                          <a:latin typeface="Cambria Math" panose="02040503050406030204" pitchFamily="18" charset="0"/>
                                        </a:rPr>
                                        <m:t> </m:t>
                                      </m:r>
                                      <m:r>
                                        <m:rPr>
                                          <m:sty m:val="p"/>
                                        </m:rPr>
                                        <a:rPr lang="nl-NL">
                                          <a:latin typeface="Cambria Math" panose="02040503050406030204" pitchFamily="18" charset="0"/>
                                        </a:rPr>
                                        <m:t>invoeding</m:t>
                                      </m:r>
                                      <m:r>
                                        <a:rPr lang="nl-NL">
                                          <a:latin typeface="Cambria Math" panose="02040503050406030204" pitchFamily="18" charset="0"/>
                                        </a:rPr>
                                        <m:t> </m:t>
                                      </m:r>
                                      <m:r>
                                        <m:rPr>
                                          <m:sty m:val="p"/>
                                        </m:rPr>
                                        <a:rPr lang="nl-NL">
                                          <a:latin typeface="Cambria Math" panose="02040503050406030204" pitchFamily="18" charset="0"/>
                                        </a:rPr>
                                        <m:t>onbalansverrekeningsperiode</m:t>
                                      </m:r>
                                    </m:e>
                                  </m:d>
                                </m:e>
                                <m:sub>
                                  <m:r>
                                    <m:rPr>
                                      <m:sty m:val="p"/>
                                    </m:rPr>
                                    <a:rPr lang="nl-NL">
                                      <a:latin typeface="Cambria Math" panose="02040503050406030204" pitchFamily="18" charset="0"/>
                                    </a:rPr>
                                    <m:t>allocatiepunt</m:t>
                                  </m:r>
                                </m:sub>
                              </m:sSub>
                            </m:e>
                          </m:nary>
                        </m:num>
                        <m:den>
                          <m:nary>
                            <m:naryPr>
                              <m:chr m:val="∑"/>
                              <m:limLoc m:val="undOvr"/>
                              <m:supHide m:val="on"/>
                              <m:ctrlPr>
                                <a:rPr lang="nl-NL" i="1">
                                  <a:latin typeface="Cambria Math" panose="02040503050406030204" pitchFamily="18" charset="0"/>
                                </a:rPr>
                              </m:ctrlPr>
                            </m:naryPr>
                            <m:sub>
                              <m:r>
                                <m:rPr>
                                  <m:sty m:val="p"/>
                                </m:rPr>
                                <a:rPr lang="nl-NL">
                                  <a:latin typeface="Cambria Math" panose="02040503050406030204" pitchFamily="18" charset="0"/>
                                </a:rPr>
                                <m:t>steekproef</m:t>
                              </m:r>
                            </m:sub>
                            <m:sup/>
                            <m:e>
                              <m:sSub>
                                <m:sSubPr>
                                  <m:ctrlPr>
                                    <a:rPr lang="nl-NL" i="1">
                                      <a:latin typeface="Cambria Math" panose="02040503050406030204" pitchFamily="18" charset="0"/>
                                    </a:rPr>
                                  </m:ctrlPr>
                                </m:sSubPr>
                                <m:e>
                                  <m:r>
                                    <a:rPr lang="nl-NL">
                                      <a:latin typeface="Cambria Math" panose="02040503050406030204" pitchFamily="18" charset="0"/>
                                    </a:rPr>
                                    <m:t>( </m:t>
                                  </m:r>
                                  <m:sSub>
                                    <m:sSubPr>
                                      <m:ctrlPr>
                                        <a:rPr lang="nl-NL" i="1">
                                          <a:latin typeface="Cambria Math" panose="02040503050406030204" pitchFamily="18" charset="0"/>
                                        </a:rPr>
                                      </m:ctrlPr>
                                    </m:sSubPr>
                                    <m:e>
                                      <m:r>
                                        <m:rPr>
                                          <m:sty m:val="p"/>
                                        </m:rPr>
                                        <a:rPr lang="nl-NL">
                                          <a:latin typeface="Cambria Math" panose="02040503050406030204" pitchFamily="18" charset="0"/>
                                        </a:rPr>
                                        <m:t>SJI</m:t>
                                      </m:r>
                                    </m:e>
                                    <m:sub>
                                      <m:r>
                                        <m:rPr>
                                          <m:sty m:val="p"/>
                                        </m:rPr>
                                        <a:rPr lang="nl-NL">
                                          <a:latin typeface="Cambria Math" panose="02040503050406030204" pitchFamily="18" charset="0"/>
                                        </a:rPr>
                                        <m:t>TP</m:t>
                                      </m:r>
                                    </m:sub>
                                  </m:sSub>
                                  <m:r>
                                    <a:rPr lang="nl-NL">
                                      <a:latin typeface="Cambria Math" panose="02040503050406030204" pitchFamily="18" charset="0"/>
                                    </a:rPr>
                                    <m:t> )</m:t>
                                  </m:r>
                                </m:e>
                                <m:sub>
                                  <m:r>
                                    <m:rPr>
                                      <m:sty m:val="p"/>
                                    </m:rPr>
                                    <a:rPr lang="nl-NL">
                                      <a:latin typeface="Cambria Math" panose="02040503050406030204" pitchFamily="18" charset="0"/>
                                    </a:rPr>
                                    <m:t>allocatiepunt</m:t>
                                  </m:r>
                                </m:sub>
                              </m:sSub>
                            </m:e>
                          </m:nary>
                        </m:den>
                      </m:f>
                    </m:oMath>
                  </m:oMathPara>
                </a14:m>
                <a:endParaRPr lang="nl-NL" dirty="0"/>
              </a:p>
              <a:p>
                <a:pPr marL="360362" lvl="1" indent="0">
                  <a:buNone/>
                </a:pPr>
                <a:endParaRPr lang="nl-NL" sz="1800" dirty="0"/>
              </a:p>
              <a:p>
                <a:endParaRPr lang="nl-NL" dirty="0"/>
              </a:p>
            </p:txBody>
          </p:sp>
        </mc:Choice>
        <mc:Fallback xmlns="">
          <p:sp>
            <p:nvSpPr>
              <p:cNvPr id="3" name="Tijdelijke aanduiding voor inhoud 2">
                <a:extLst>
                  <a:ext uri="{FF2B5EF4-FFF2-40B4-BE49-F238E27FC236}">
                    <a16:creationId xmlns:a16="http://schemas.microsoft.com/office/drawing/2014/main" id="{1972F7F5-BE8D-4556-8814-61757990114A}"/>
                  </a:ext>
                </a:extLst>
              </p:cNvPr>
              <p:cNvSpPr>
                <a:spLocks noGrp="1" noRot="1" noChangeAspect="1" noMove="1" noResize="1" noEditPoints="1" noAdjustHandles="1" noChangeArrowheads="1" noChangeShapeType="1" noTextEdit="1"/>
              </p:cNvSpPr>
              <p:nvPr>
                <p:ph idx="1"/>
              </p:nvPr>
            </p:nvSpPr>
            <p:spPr>
              <a:blipFill>
                <a:blip r:embed="rId3"/>
                <a:stretch>
                  <a:fillRect l="-476" b="-8000"/>
                </a:stretch>
              </a:blipFill>
            </p:spPr>
            <p:txBody>
              <a:bodyPr/>
              <a:lstStyle/>
              <a:p>
                <a:r>
                  <a:rPr lang="nl-NL">
                    <a:noFill/>
                  </a:rPr>
                  <a:t> </a:t>
                </a:r>
              </a:p>
            </p:txBody>
          </p:sp>
        </mc:Fallback>
      </mc:AlternateContent>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12</a:t>
            </a:fld>
            <a:endParaRPr lang="nl-NL" dirty="0"/>
          </a:p>
        </p:txBody>
      </p:sp>
      <p:sp>
        <p:nvSpPr>
          <p:cNvPr id="7" name="Titel 1">
            <a:extLst>
              <a:ext uri="{FF2B5EF4-FFF2-40B4-BE49-F238E27FC236}">
                <a16:creationId xmlns:a16="http://schemas.microsoft.com/office/drawing/2014/main" id="{31863CB1-2E5A-5D43-8538-2A55772C59E8}"/>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IC273 Noodzakelijke tussenoplossing allocatie geprofileerde aansluitingen</a:t>
            </a:r>
            <a:endParaRPr lang="nl-NL" sz="2800" b="1" dirty="0"/>
          </a:p>
        </p:txBody>
      </p:sp>
    </p:spTree>
    <p:extLst>
      <p:ext uri="{BB962C8B-B14F-4D97-AF65-F5344CB8AC3E}">
        <p14:creationId xmlns:p14="http://schemas.microsoft.com/office/powerpoint/2010/main" val="173357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lstStyle/>
          <a:p>
            <a:pPr>
              <a:buFont typeface="Wingdings" panose="05000000000000000000" pitchFamily="2" charset="2"/>
              <a:buChar char="§"/>
            </a:pPr>
            <a:endParaRPr lang="nl-NL" sz="1800" b="1" dirty="0"/>
          </a:p>
          <a:p>
            <a:pPr>
              <a:buFont typeface="Wingdings" panose="05000000000000000000" pitchFamily="2" charset="2"/>
              <a:buChar char="§"/>
            </a:pPr>
            <a:r>
              <a:rPr lang="nl-NL" sz="1800" b="1" dirty="0"/>
              <a:t>Alloceren dynamische profielfracties</a:t>
            </a:r>
          </a:p>
          <a:p>
            <a:pPr lvl="1">
              <a:buFont typeface="Wingdings" panose="05000000000000000000" pitchFamily="2" charset="2"/>
              <a:buChar char="§"/>
            </a:pPr>
            <a:r>
              <a:rPr lang="nl-NL" sz="1800" dirty="0"/>
              <a:t>Op basis van de profielfracties stelt de netbeheerder per netgebied de allocatie samen volgens de volgende formules:</a:t>
            </a:r>
            <a:endParaRPr lang="nl-NL" dirty="0"/>
          </a:p>
          <a:p>
            <a:pPr marL="2743200" lvl="6" indent="0">
              <a:buNone/>
            </a:pPr>
            <a:r>
              <a:rPr lang="nl-NL" b="1" dirty="0"/>
              <a:t>VGA</a:t>
            </a:r>
            <a:r>
              <a:rPr lang="nl-NL" b="1" baseline="-25000" dirty="0"/>
              <a:t>BRP,LV,PC,VA </a:t>
            </a:r>
            <a:r>
              <a:rPr lang="nl-NL" b="1" dirty="0"/>
              <a:t>= - PFA</a:t>
            </a:r>
            <a:r>
              <a:rPr lang="nl-NL" b="1" baseline="-25000" dirty="0"/>
              <a:t>PC,VA </a:t>
            </a:r>
            <a:r>
              <a:rPr lang="nl-NL" b="1" dirty="0"/>
              <a:t>x Σ SJA</a:t>
            </a:r>
            <a:r>
              <a:rPr lang="nl-NL" b="1" baseline="-25000" dirty="0"/>
              <a:t>BRP, LV,PC,VA,TP</a:t>
            </a:r>
            <a:endParaRPr lang="nl-NL" baseline="-25000" dirty="0"/>
          </a:p>
          <a:p>
            <a:pPr marL="2743200" lvl="6" indent="0">
              <a:buNone/>
            </a:pPr>
            <a:r>
              <a:rPr lang="nl-NL" b="1" dirty="0"/>
              <a:t>VGI</a:t>
            </a:r>
            <a:r>
              <a:rPr lang="nl-NL" b="1" baseline="-25000" dirty="0"/>
              <a:t>BRP,LV,PC,VA   </a:t>
            </a:r>
            <a:r>
              <a:rPr lang="nl-NL" b="1" dirty="0"/>
              <a:t>= PFI</a:t>
            </a:r>
            <a:r>
              <a:rPr lang="nl-NL" b="1" baseline="-25000" dirty="0"/>
              <a:t>PC,VA </a:t>
            </a:r>
            <a:r>
              <a:rPr lang="nl-NL" b="1" dirty="0"/>
              <a:t>x Σ SJI</a:t>
            </a:r>
            <a:r>
              <a:rPr lang="nl-NL" b="1" baseline="-25000" dirty="0"/>
              <a:t>BRP, LV,PC,VA,TP</a:t>
            </a:r>
            <a:endParaRPr lang="nl-NL" dirty="0"/>
          </a:p>
          <a:p>
            <a:pPr lvl="1">
              <a:buFont typeface="Wingdings" panose="05000000000000000000" pitchFamily="2" charset="2"/>
              <a:buChar char="§"/>
            </a:pPr>
            <a:endParaRPr lang="nl-NL" sz="1800" dirty="0"/>
          </a:p>
          <a:p>
            <a:pPr lvl="1">
              <a:buFont typeface="Wingdings" panose="05000000000000000000" pitchFamily="2" charset="2"/>
              <a:buChar char="§"/>
            </a:pPr>
            <a:r>
              <a:rPr lang="nl-NL" sz="1800" dirty="0"/>
              <a:t>Op basis van de allocatie van alle groepen wordt het restantvolume berekend. Dit is het nog niet gealloceerde volume wat ‘over’ blijft. Dit leidt tot de RCF (Restantvolume Correctiefactor), voorheen MCF</a:t>
            </a:r>
          </a:p>
          <a:p>
            <a:pPr lvl="1">
              <a:buFont typeface="Wingdings" panose="05000000000000000000" pitchFamily="2" charset="2"/>
              <a:buChar char="§"/>
            </a:pPr>
            <a:r>
              <a:rPr lang="nl-NL" sz="1800" dirty="0"/>
              <a:t>Met behulp van de waarde van RCF en de veronderstelde geprofileerde volumes per energierichting is het gecorrigeerde geprofileerde volume per energierichting te berekenen. Overeenkomstig met de waarden voor de veronderstelde geprofileerde volumes is ook het gecorrigeerde volume per BRP, per leverancier en per profielcategorie berekend voor iedere onbalansverrekeningsperiode en voor ieder netgebied</a:t>
            </a:r>
          </a:p>
          <a:p>
            <a:pPr lvl="1">
              <a:buFont typeface="Wingdings" panose="05000000000000000000" pitchFamily="2" charset="2"/>
              <a:buChar char="§"/>
            </a:pPr>
            <a:endParaRPr lang="nl-NL" sz="1800" dirty="0"/>
          </a:p>
          <a:p>
            <a:endParaRPr lang="nl-NL"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13</a:t>
            </a:fld>
            <a:endParaRPr lang="nl-NL" dirty="0"/>
          </a:p>
        </p:txBody>
      </p:sp>
      <p:sp>
        <p:nvSpPr>
          <p:cNvPr id="5" name="Titel 1">
            <a:extLst>
              <a:ext uri="{FF2B5EF4-FFF2-40B4-BE49-F238E27FC236}">
                <a16:creationId xmlns:a16="http://schemas.microsoft.com/office/drawing/2014/main" id="{836D6BDF-B165-374E-8567-C93ED8707B63}"/>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IC273 Noodzakelijke tussenoplossing allocatie geprofileerde aansluitingen</a:t>
            </a:r>
            <a:endParaRPr lang="nl-NL" sz="2800" b="1" dirty="0"/>
          </a:p>
        </p:txBody>
      </p:sp>
    </p:spTree>
    <p:extLst>
      <p:ext uri="{BB962C8B-B14F-4D97-AF65-F5344CB8AC3E}">
        <p14:creationId xmlns:p14="http://schemas.microsoft.com/office/powerpoint/2010/main" val="369263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normAutofit fontScale="92500" lnSpcReduction="20000"/>
          </a:bodyPr>
          <a:lstStyle/>
          <a:p>
            <a:pPr>
              <a:buFont typeface="Wingdings" panose="05000000000000000000" pitchFamily="2" charset="2"/>
              <a:buChar char="§"/>
            </a:pPr>
            <a:endParaRPr lang="nl-NL" sz="1900" b="1" dirty="0"/>
          </a:p>
          <a:p>
            <a:pPr>
              <a:buFont typeface="Wingdings" panose="05000000000000000000" pitchFamily="2" charset="2"/>
              <a:buChar char="§"/>
            </a:pPr>
            <a:r>
              <a:rPr lang="nl-NL" sz="1900" b="1" dirty="0"/>
              <a:t>Profielcategorieën (alle per energierichting)</a:t>
            </a:r>
          </a:p>
          <a:p>
            <a:pPr lvl="1">
              <a:buFont typeface="Wingdings" panose="05000000000000000000" pitchFamily="2" charset="2"/>
              <a:buChar char="§"/>
            </a:pPr>
            <a:r>
              <a:rPr lang="nl-NL" sz="1900" b="1" dirty="0"/>
              <a:t>Allocatiepunten artikel 1, lid 2 en 3 met profielallocatie</a:t>
            </a:r>
            <a:endParaRPr lang="nl-NL" sz="1900" dirty="0"/>
          </a:p>
          <a:p>
            <a:pPr lvl="2">
              <a:buFont typeface="Wingdings" panose="05000000000000000000" pitchFamily="2" charset="2"/>
              <a:buChar char="§"/>
            </a:pPr>
            <a:r>
              <a:rPr lang="nl-NL" sz="1900" dirty="0"/>
              <a:t>Voor artikel 1, lid 2 en 3 allocatiepunten waarvoor profielallocatie van toepassing is met profielcategorie E1x of E2x, gelden dynamische profielfracties in de tussenoplossing</a:t>
            </a:r>
          </a:p>
          <a:p>
            <a:pPr lvl="1">
              <a:buFont typeface="Wingdings" panose="05000000000000000000" pitchFamily="2" charset="2"/>
              <a:buChar char="§"/>
            </a:pPr>
            <a:r>
              <a:rPr lang="nl-NL" sz="1900" b="1" dirty="0"/>
              <a:t>Allocatiepunten met profielcategorie E1A en E2A</a:t>
            </a:r>
            <a:endParaRPr lang="nl-NL" sz="1900" dirty="0"/>
          </a:p>
          <a:p>
            <a:pPr lvl="2">
              <a:buFont typeface="Wingdings" panose="05000000000000000000" pitchFamily="2" charset="2"/>
              <a:buChar char="§"/>
            </a:pPr>
            <a:r>
              <a:rPr lang="nl-NL" sz="1900" dirty="0"/>
              <a:t>Voor de bepaling van profielfracties in de profielcategorieën E1A en E2A wordt gebruik gemaakt van de data van de profielcategorieën E1B/E1C (voor E1A) en E2B (voor E2A)</a:t>
            </a:r>
          </a:p>
          <a:p>
            <a:pPr lvl="1">
              <a:buFont typeface="Wingdings" panose="05000000000000000000" pitchFamily="2" charset="2"/>
              <a:buChar char="§"/>
            </a:pPr>
            <a:r>
              <a:rPr lang="nl-NL" sz="1900" b="1" dirty="0"/>
              <a:t>Allocatiepunten met profielcategorie E3</a:t>
            </a:r>
            <a:endParaRPr lang="nl-NL" sz="1900" dirty="0"/>
          </a:p>
          <a:p>
            <a:pPr lvl="2">
              <a:buFont typeface="Wingdings" panose="05000000000000000000" pitchFamily="2" charset="2"/>
              <a:buChar char="§"/>
            </a:pPr>
            <a:r>
              <a:rPr lang="nl-NL" sz="1900" dirty="0"/>
              <a:t>Geprofileerde allocatiepunten in de profielcategorie E3 worden komende jaren verder </a:t>
            </a:r>
            <a:r>
              <a:rPr lang="nl-NL" sz="1900" dirty="0" err="1"/>
              <a:t>uitgefaseerd</a:t>
            </a:r>
            <a:r>
              <a:rPr lang="nl-NL" sz="1900" dirty="0"/>
              <a:t>. In de profielallocatie voor E3-aansluitingen blijft gebruik gemaakt worden van statische profielfracties (standaardprofielen) die jaarlijks vastgesteld worden. Ook wordt er geen onderscheid gemaakt in vastgestelde levertype (AMI of AZI)</a:t>
            </a:r>
          </a:p>
          <a:p>
            <a:pPr lvl="1">
              <a:buFont typeface="Wingdings" panose="05000000000000000000" pitchFamily="2" charset="2"/>
              <a:buChar char="§"/>
            </a:pPr>
            <a:r>
              <a:rPr lang="nl-NL" sz="1900" b="1" dirty="0"/>
              <a:t>Allocatiepunten met profielcategorie E4A</a:t>
            </a:r>
            <a:endParaRPr lang="nl-NL" sz="1900" dirty="0"/>
          </a:p>
          <a:p>
            <a:pPr lvl="2">
              <a:buFont typeface="Wingdings" panose="05000000000000000000" pitchFamily="2" charset="2"/>
              <a:buChar char="§"/>
            </a:pPr>
            <a:r>
              <a:rPr lang="nl-NL" sz="1900" dirty="0"/>
              <a:t>Voor de bemeten allocatiepunten ten behoeve van openbare verlichting die vallen onder de huidige profielcategorie E4A, blijft gebruik gemaakt worden van statische profielfracties (standaardprofielen) die jaarlijks vastgesteld worden. Er wordt geen onderscheid gemaakt in vastgestelde levertype (AMI of AZI)</a:t>
            </a:r>
          </a:p>
          <a:p>
            <a:endParaRPr lang="nl-NL"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14</a:t>
            </a:fld>
            <a:endParaRPr lang="nl-NL" dirty="0"/>
          </a:p>
        </p:txBody>
      </p:sp>
      <p:sp>
        <p:nvSpPr>
          <p:cNvPr id="5" name="Titel 1">
            <a:extLst>
              <a:ext uri="{FF2B5EF4-FFF2-40B4-BE49-F238E27FC236}">
                <a16:creationId xmlns:a16="http://schemas.microsoft.com/office/drawing/2014/main" id="{20A90BF6-E468-7941-96DA-BA8659093260}"/>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IC273 Noodzakelijke tussenoplossing allocatie geprofileerde aansluitingen</a:t>
            </a:r>
            <a:endParaRPr lang="nl-NL" sz="2800" b="1" dirty="0"/>
          </a:p>
        </p:txBody>
      </p:sp>
    </p:spTree>
    <p:extLst>
      <p:ext uri="{BB962C8B-B14F-4D97-AF65-F5344CB8AC3E}">
        <p14:creationId xmlns:p14="http://schemas.microsoft.com/office/powerpoint/2010/main" val="81934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lstStyle/>
          <a:p>
            <a:pPr>
              <a:buFont typeface="Wingdings" panose="05000000000000000000" pitchFamily="2" charset="2"/>
              <a:buChar char="§"/>
            </a:pPr>
            <a:endParaRPr lang="nl-NL" sz="1800" b="1" dirty="0"/>
          </a:p>
          <a:p>
            <a:pPr>
              <a:buFont typeface="Wingdings" panose="05000000000000000000" pitchFamily="2" charset="2"/>
              <a:buChar char="§"/>
            </a:pPr>
            <a:r>
              <a:rPr lang="nl-NL" sz="1800" b="1" dirty="0"/>
              <a:t>Gegevensuitwisseling</a:t>
            </a:r>
          </a:p>
          <a:p>
            <a:pPr lvl="1">
              <a:buFont typeface="Wingdings" panose="05000000000000000000" pitchFamily="2" charset="2"/>
              <a:buChar char="§"/>
            </a:pPr>
            <a:r>
              <a:rPr lang="nl-NL" dirty="0"/>
              <a:t>Overgang van EDINE naar XML voor allocatieberichten</a:t>
            </a:r>
          </a:p>
          <a:p>
            <a:pPr lvl="1">
              <a:buFont typeface="Wingdings" panose="05000000000000000000" pitchFamily="2" charset="2"/>
              <a:buChar char="§"/>
            </a:pPr>
            <a:r>
              <a:rPr lang="nl-NL" sz="1800" dirty="0"/>
              <a:t>Beschikbaar stellen van profielfracties</a:t>
            </a:r>
          </a:p>
          <a:p>
            <a:pPr lvl="1">
              <a:buFont typeface="Wingdings" panose="05000000000000000000" pitchFamily="2" charset="2"/>
              <a:buChar char="§"/>
            </a:pPr>
            <a:r>
              <a:rPr lang="nl-NL" sz="1800" dirty="0"/>
              <a:t>Beschikbaar stellen van RCF</a:t>
            </a:r>
          </a:p>
          <a:p>
            <a:endParaRPr lang="nl-NL"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15</a:t>
            </a:fld>
            <a:endParaRPr lang="nl-NL" dirty="0"/>
          </a:p>
        </p:txBody>
      </p:sp>
      <p:sp>
        <p:nvSpPr>
          <p:cNvPr id="5" name="Titel 1">
            <a:extLst>
              <a:ext uri="{FF2B5EF4-FFF2-40B4-BE49-F238E27FC236}">
                <a16:creationId xmlns:a16="http://schemas.microsoft.com/office/drawing/2014/main" id="{29BD99C8-F278-814E-BFCF-747A5FFDAE60}"/>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IC273 Noodzakelijke tussenoplossing allocatie geprofileerde aansluitingen</a:t>
            </a:r>
            <a:endParaRPr lang="nl-NL" sz="2800" b="1" dirty="0"/>
          </a:p>
        </p:txBody>
      </p:sp>
    </p:spTree>
    <p:extLst>
      <p:ext uri="{BB962C8B-B14F-4D97-AF65-F5344CB8AC3E}">
        <p14:creationId xmlns:p14="http://schemas.microsoft.com/office/powerpoint/2010/main" val="52341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64A1E60-6DF8-4491-9C58-4C63311F16A3}"/>
              </a:ext>
            </a:extLst>
          </p:cNvPr>
          <p:cNvSpPr>
            <a:spLocks noGrp="1"/>
          </p:cNvSpPr>
          <p:nvPr>
            <p:ph type="sldNum" sz="quarter" idx="12"/>
          </p:nvPr>
        </p:nvSpPr>
        <p:spPr/>
        <p:txBody>
          <a:bodyPr/>
          <a:lstStyle/>
          <a:p>
            <a:fld id="{A1C3A1F5-F269-2A47-BBB9-BDB2D4CF88E3}" type="slidenum">
              <a:rPr lang="nl-NL" smtClean="0"/>
              <a:t>16</a:t>
            </a:fld>
            <a:endParaRPr lang="nl-NL" dirty="0"/>
          </a:p>
        </p:txBody>
      </p:sp>
      <p:pic>
        <p:nvPicPr>
          <p:cNvPr id="5" name="Afbeelding 4">
            <a:extLst>
              <a:ext uri="{FF2B5EF4-FFF2-40B4-BE49-F238E27FC236}">
                <a16:creationId xmlns:a16="http://schemas.microsoft.com/office/drawing/2014/main" id="{0511FF5B-3BB1-4404-8819-C4A9D12A8F1D}"/>
              </a:ext>
            </a:extLst>
          </p:cNvPr>
          <p:cNvPicPr>
            <a:picLocks noChangeAspect="1"/>
          </p:cNvPicPr>
          <p:nvPr/>
        </p:nvPicPr>
        <p:blipFill>
          <a:blip r:embed="rId2"/>
          <a:stretch>
            <a:fillRect/>
          </a:stretch>
        </p:blipFill>
        <p:spPr>
          <a:xfrm>
            <a:off x="1352199" y="1065057"/>
            <a:ext cx="9091448" cy="4930567"/>
          </a:xfrm>
          <a:prstGeom prst="rect">
            <a:avLst/>
          </a:prstGeom>
        </p:spPr>
      </p:pic>
      <p:sp>
        <p:nvSpPr>
          <p:cNvPr id="7" name="Titel 1">
            <a:extLst>
              <a:ext uri="{FF2B5EF4-FFF2-40B4-BE49-F238E27FC236}">
                <a16:creationId xmlns:a16="http://schemas.microsoft.com/office/drawing/2014/main" id="{28656C11-F42B-8C4E-AF34-FD4C4C701ABA}"/>
              </a:ext>
            </a:extLst>
          </p:cNvPr>
          <p:cNvSpPr>
            <a:spLocks noGrp="1"/>
          </p:cNvSpPr>
          <p:nvPr>
            <p:ph type="title"/>
          </p:nvPr>
        </p:nvSpPr>
        <p:spPr/>
        <p:txBody>
          <a:bodyPr/>
          <a:lstStyle/>
          <a:p>
            <a:r>
              <a:rPr lang="nl-NL" sz="2800" b="1" dirty="0">
                <a:ea typeface="Calibri" panose="020F0502020204030204" pitchFamily="34" charset="0"/>
                <a:cs typeface="Arial" panose="020B0604020202020204" pitchFamily="34" charset="0"/>
              </a:rPr>
              <a:t>IC256 SJISJA 2.0</a:t>
            </a:r>
            <a:endParaRPr lang="nl-NL" sz="2800" b="1" dirty="0"/>
          </a:p>
        </p:txBody>
      </p:sp>
    </p:spTree>
    <p:extLst>
      <p:ext uri="{BB962C8B-B14F-4D97-AF65-F5344CB8AC3E}">
        <p14:creationId xmlns:p14="http://schemas.microsoft.com/office/powerpoint/2010/main" val="172007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noAutofit/>
          </a:bodyPr>
          <a:lstStyle/>
          <a:p>
            <a:pPr>
              <a:buFont typeface="Wingdings" panose="05000000000000000000" pitchFamily="2" charset="2"/>
              <a:buChar char="§"/>
            </a:pPr>
            <a:r>
              <a:rPr lang="nl-NL" sz="1700" b="1" dirty="0"/>
              <a:t>Inhoud</a:t>
            </a:r>
          </a:p>
          <a:p>
            <a:pPr lvl="1">
              <a:buFont typeface="Wingdings" panose="05000000000000000000" pitchFamily="2" charset="2"/>
              <a:buChar char="§"/>
            </a:pPr>
            <a:r>
              <a:rPr lang="nl-NL" sz="1700" dirty="0"/>
              <a:t>Bij de overgang naar dynamische profielfracties voor profielkleinverbruiksaansluitingen verandert een aantal zaken die van belang zijn voor het berekenen van </a:t>
            </a:r>
            <a:r>
              <a:rPr lang="nl-NL" sz="1700" dirty="0" err="1"/>
              <a:t>SJI's</a:t>
            </a:r>
            <a:r>
              <a:rPr lang="nl-NL" sz="1700" dirty="0"/>
              <a:t> en </a:t>
            </a:r>
            <a:r>
              <a:rPr lang="nl-NL" sz="1700" dirty="0" err="1"/>
              <a:t>SJA's</a:t>
            </a:r>
            <a:r>
              <a:rPr lang="nl-NL" sz="1700" dirty="0"/>
              <a:t>:</a:t>
            </a:r>
          </a:p>
          <a:p>
            <a:pPr lvl="2">
              <a:buFont typeface="Wingdings" panose="05000000000000000000" pitchFamily="2" charset="2"/>
              <a:buChar char="§"/>
            </a:pPr>
            <a:r>
              <a:rPr lang="nl-NL" sz="1700" dirty="0"/>
              <a:t>a.	De som van de profielfracties die in de allocatie gebruikt worden, tellen voor 365 dagen niet langer op tot 1. Dit vereist een nieuwe aanpak om afwijkende afname- en </a:t>
            </a:r>
            <a:r>
              <a:rPr lang="nl-NL" sz="1700" dirty="0" err="1"/>
              <a:t>invoedingsperiodes</a:t>
            </a:r>
            <a:r>
              <a:rPr lang="nl-NL" sz="1700" dirty="0"/>
              <a:t> te normaliseren (te interpoleren of extrapoleren naar een ‘normaal’ jaar van 365 dagen)</a:t>
            </a:r>
          </a:p>
          <a:p>
            <a:pPr lvl="2">
              <a:buFont typeface="Wingdings" panose="05000000000000000000" pitchFamily="2" charset="2"/>
              <a:buChar char="§"/>
            </a:pPr>
            <a:r>
              <a:rPr lang="nl-NL" sz="1700" dirty="0"/>
              <a:t>b.	De weersinvloeden worden heel zichtbaar in de dynamische profielfracties en dit roept de vraag op of er gestandaardiseerd moet worden naar ‘gestandaardiseerde condities’ zoals de Begrippencode Elektriciteit nu al voorschrijft</a:t>
            </a:r>
          </a:p>
          <a:p>
            <a:pPr lvl="2">
              <a:buFont typeface="Wingdings" panose="05000000000000000000" pitchFamily="2" charset="2"/>
              <a:buChar char="§"/>
            </a:pPr>
            <a:r>
              <a:rPr lang="nl-NL" sz="1700" dirty="0"/>
              <a:t>c.	De definitieve dynamische profielfracties zijn mogelijk nog niet beschikbaar voor de gehele afname- en/of </a:t>
            </a:r>
            <a:r>
              <a:rPr lang="nl-NL" sz="1700" dirty="0" err="1"/>
              <a:t>invoedingsperiode</a:t>
            </a:r>
            <a:r>
              <a:rPr lang="nl-NL" sz="1700" dirty="0"/>
              <a:t> op het moment dat een stand wordt vastgesteld die tot herberekening van het SJI/SJA moet leiden</a:t>
            </a:r>
          </a:p>
          <a:p>
            <a:pPr marL="342900" lvl="1" indent="-342900">
              <a:buClr>
                <a:srgbClr val="F6BC25"/>
              </a:buClr>
              <a:buSzPct val="110000"/>
              <a:buFont typeface="Wingdings" panose="05000000000000000000" pitchFamily="2" charset="2"/>
              <a:buChar char="§"/>
            </a:pPr>
            <a:r>
              <a:rPr lang="nl-NL" sz="1700" b="1" dirty="0"/>
              <a:t>Scope</a:t>
            </a:r>
          </a:p>
          <a:p>
            <a:pPr lvl="1">
              <a:buFont typeface="Wingdings" panose="05000000000000000000" pitchFamily="2" charset="2"/>
              <a:buChar char="§"/>
            </a:pPr>
            <a:r>
              <a:rPr lang="nl-NL" sz="1700" dirty="0"/>
              <a:t>geprofileerd bemeten artikel 1, lid 2 en 3 aansluitingen</a:t>
            </a:r>
          </a:p>
          <a:p>
            <a:pPr lvl="1">
              <a:buFont typeface="Wingdings" panose="05000000000000000000" pitchFamily="2" charset="2"/>
              <a:buChar char="§"/>
            </a:pPr>
            <a:r>
              <a:rPr lang="nl-NL" sz="1700" dirty="0"/>
              <a:t>KV-allocatiepunten met </a:t>
            </a:r>
            <a:r>
              <a:rPr lang="nl-NL" sz="1700" b="1" dirty="0"/>
              <a:t>allocatiemethode PFR</a:t>
            </a:r>
          </a:p>
          <a:p>
            <a:pPr marL="342900" lvl="1" indent="-342900">
              <a:buClr>
                <a:srgbClr val="F6BC25"/>
              </a:buClr>
              <a:buSzPct val="110000"/>
              <a:buFont typeface="Wingdings" panose="05000000000000000000" pitchFamily="2" charset="2"/>
              <a:buChar char="§"/>
            </a:pPr>
            <a:r>
              <a:rPr lang="nl-NL" sz="1700" b="1" dirty="0"/>
              <a:t>Geraakte marktrollen</a:t>
            </a:r>
          </a:p>
          <a:p>
            <a:pPr lvl="1">
              <a:buFont typeface="Wingdings" panose="05000000000000000000" pitchFamily="2" charset="2"/>
              <a:buChar char="§"/>
            </a:pPr>
            <a:r>
              <a:rPr lang="nl-NL" sz="1700" dirty="0"/>
              <a:t>Leveranciers, BRP, regionale netbeheerders: andere berekening SJI/SJA</a:t>
            </a:r>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17</a:t>
            </a:fld>
            <a:endParaRPr lang="nl-NL" dirty="0"/>
          </a:p>
        </p:txBody>
      </p:sp>
      <p:sp>
        <p:nvSpPr>
          <p:cNvPr id="5" name="Titel 1">
            <a:extLst>
              <a:ext uri="{FF2B5EF4-FFF2-40B4-BE49-F238E27FC236}">
                <a16:creationId xmlns:a16="http://schemas.microsoft.com/office/drawing/2014/main" id="{8BDCE715-F6C5-FB4F-808E-73152AF5E489}"/>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IC256 SJISJA 2.0</a:t>
            </a:r>
            <a:endParaRPr lang="nl-NL" sz="2800" b="1" dirty="0"/>
          </a:p>
        </p:txBody>
      </p:sp>
    </p:spTree>
    <p:extLst>
      <p:ext uri="{BB962C8B-B14F-4D97-AF65-F5344CB8AC3E}">
        <p14:creationId xmlns:p14="http://schemas.microsoft.com/office/powerpoint/2010/main" val="226387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normAutofit/>
          </a:bodyPr>
          <a:lstStyle/>
          <a:p>
            <a:pPr>
              <a:buFont typeface="Wingdings" panose="05000000000000000000" pitchFamily="2" charset="2"/>
              <a:buChar char="§"/>
            </a:pPr>
            <a:endParaRPr lang="nl-NL" sz="1800" b="1" dirty="0"/>
          </a:p>
          <a:p>
            <a:pPr>
              <a:buFont typeface="Wingdings" panose="05000000000000000000" pitchFamily="2" charset="2"/>
              <a:buChar char="§"/>
            </a:pPr>
            <a:r>
              <a:rPr lang="nl-NL" sz="1800" b="1" dirty="0"/>
              <a:t>Oplossing</a:t>
            </a:r>
          </a:p>
          <a:p>
            <a:pPr lvl="1">
              <a:buFont typeface="Wingdings" panose="05000000000000000000" pitchFamily="2" charset="2"/>
              <a:buChar char="§"/>
            </a:pPr>
            <a:r>
              <a:rPr lang="nl-NL" sz="1800" dirty="0"/>
              <a:t>Het SJI/A wordt berekend over een verbruiksperiode van minimaal 345 (nu nog 300) dagen</a:t>
            </a:r>
          </a:p>
          <a:p>
            <a:pPr lvl="1">
              <a:buFont typeface="Wingdings" panose="05000000000000000000" pitchFamily="2" charset="2"/>
              <a:buChar char="§"/>
            </a:pPr>
            <a:r>
              <a:rPr lang="nl-NL" sz="1800" dirty="0"/>
              <a:t>Voor een allocatiepunt waarvan geen historische meetgegevens beschikbaar zijn, is het een verbetering wanneer op de eerstvolgende (tweede) vastgestelde stand al een SJI en SJA berekend wordt in plaats van het default SJI SJA te blijven gebruiken</a:t>
            </a:r>
          </a:p>
          <a:p>
            <a:pPr lvl="1">
              <a:buFont typeface="Wingdings" panose="05000000000000000000" pitchFamily="2" charset="2"/>
              <a:buChar char="§"/>
            </a:pPr>
            <a:r>
              <a:rPr lang="nl-NL" sz="1800" dirty="0"/>
              <a:t>De in dit issue beschreven werkwijze voor het berekenen van SJI en SJA is ook bruikbaar voor geprofileerde A1-aansluitingen (dus niet de </a:t>
            </a:r>
            <a:r>
              <a:rPr lang="nl-NL" sz="1800" dirty="0" err="1"/>
              <a:t>onbemeten</a:t>
            </a:r>
            <a:r>
              <a:rPr lang="nl-NL" sz="1800" dirty="0"/>
              <a:t> of telemetrisch bemeten A1-aansluitingen) en zal worden toegepast in de gekozen oplossing</a:t>
            </a:r>
          </a:p>
          <a:p>
            <a:pPr lvl="1">
              <a:buFont typeface="Wingdings" panose="05000000000000000000" pitchFamily="2" charset="2"/>
              <a:buChar char="§"/>
            </a:pPr>
            <a:endParaRPr lang="nl-NL" sz="1800" dirty="0"/>
          </a:p>
          <a:p>
            <a:pPr marL="360362" lvl="1" indent="0">
              <a:buNone/>
            </a:pPr>
            <a:endParaRPr lang="nl-NL" sz="1800" dirty="0"/>
          </a:p>
          <a:p>
            <a:pPr lvl="1">
              <a:buFont typeface="Wingdings" panose="05000000000000000000" pitchFamily="2" charset="2"/>
              <a:buChar char="§"/>
            </a:pPr>
            <a:endParaRPr lang="nl-NL" sz="1800" b="1"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18</a:t>
            </a:fld>
            <a:endParaRPr lang="nl-NL" dirty="0"/>
          </a:p>
        </p:txBody>
      </p:sp>
      <p:sp>
        <p:nvSpPr>
          <p:cNvPr id="5" name="Titel 1">
            <a:extLst>
              <a:ext uri="{FF2B5EF4-FFF2-40B4-BE49-F238E27FC236}">
                <a16:creationId xmlns:a16="http://schemas.microsoft.com/office/drawing/2014/main" id="{2C3F86CC-0791-BB43-8CD9-A1B49CEEAD36}"/>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IC256 SJISJA 2.0</a:t>
            </a:r>
            <a:endParaRPr lang="nl-NL" sz="2800" b="1" dirty="0"/>
          </a:p>
        </p:txBody>
      </p:sp>
    </p:spTree>
    <p:extLst>
      <p:ext uri="{BB962C8B-B14F-4D97-AF65-F5344CB8AC3E}">
        <p14:creationId xmlns:p14="http://schemas.microsoft.com/office/powerpoint/2010/main" val="111998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972F7F5-BE8D-4556-8814-61757990114A}"/>
              </a:ext>
            </a:extLst>
          </p:cNvPr>
          <p:cNvSpPr>
            <a:spLocks noGrp="1"/>
          </p:cNvSpPr>
          <p:nvPr>
            <p:ph idx="1"/>
          </p:nvPr>
        </p:nvSpPr>
        <p:spPr/>
        <p:txBody>
          <a:bodyPr>
            <a:normAutofit/>
          </a:bodyPr>
          <a:lstStyle/>
          <a:p>
            <a:pPr>
              <a:buFont typeface="Wingdings" panose="05000000000000000000" pitchFamily="2" charset="2"/>
              <a:buChar char="§"/>
            </a:pPr>
            <a:r>
              <a:rPr lang="nl-NL" sz="1800" b="1" dirty="0"/>
              <a:t>Oplossing</a:t>
            </a:r>
          </a:p>
          <a:p>
            <a:pPr lvl="1">
              <a:buFont typeface="Wingdings" panose="05000000000000000000" pitchFamily="2" charset="2"/>
              <a:buChar char="§"/>
            </a:pPr>
            <a:r>
              <a:rPr lang="nl-NL" sz="1800" i="1" u="sng" dirty="0"/>
              <a:t>Berekening SJI/SJA </a:t>
            </a:r>
          </a:p>
          <a:p>
            <a:pPr lvl="1">
              <a:buFont typeface="Wingdings" panose="05000000000000000000" pitchFamily="2" charset="2"/>
              <a:buChar char="§"/>
            </a:pPr>
            <a:r>
              <a:rPr lang="nl-NL" sz="1800" dirty="0"/>
              <a:t>In formule worden de berekeningen van SJI en SJA voor geprofileerde kleinverbruiksaansluitingen ingedeeld in de profielcategorieën E1A, E1B, E1C, E2A, E2B of E4A (ook artikel 1, lid 2 en 3) en de bijbehorende profielreeksen (normaal en dal/laag) volgend uit IC273:</a:t>
            </a:r>
          </a:p>
          <a:p>
            <a:pPr marL="712787" lvl="2" indent="0">
              <a:buNone/>
            </a:pPr>
            <a:r>
              <a:rPr lang="nl-NL" sz="1800" dirty="0"/>
              <a:t>SJI	= Gemeten </a:t>
            </a:r>
            <a:r>
              <a:rPr lang="nl-NL" sz="1800" dirty="0" err="1"/>
              <a:t>invoeding</a:t>
            </a:r>
            <a:r>
              <a:rPr lang="nl-NL" sz="1800" baseline="-25000" dirty="0" err="1"/>
              <a:t>meetperiode</a:t>
            </a:r>
            <a:r>
              <a:rPr lang="nl-NL" sz="1800" dirty="0"/>
              <a:t> * (∑Profielfractie </a:t>
            </a:r>
            <a:r>
              <a:rPr lang="nl-NL" sz="1800" baseline="-25000" dirty="0"/>
              <a:t>onbalansverrekeningsperiode, energierichting </a:t>
            </a:r>
            <a:r>
              <a:rPr lang="nl-NL" sz="1800" baseline="-25000" dirty="0" err="1"/>
              <a:t>invoeding</a:t>
            </a:r>
            <a:r>
              <a:rPr lang="nl-NL" sz="1800" baseline="-25000" dirty="0"/>
              <a:t>, 365 dagen </a:t>
            </a:r>
            <a:r>
              <a:rPr lang="nl-NL" sz="1800" dirty="0"/>
              <a:t>/ ∑Profielfractie </a:t>
            </a:r>
            <a:r>
              <a:rPr lang="nl-NL" sz="1800" baseline="-25000" dirty="0"/>
              <a:t>onbalansverrekeningsperiode, energierichting </a:t>
            </a:r>
            <a:r>
              <a:rPr lang="nl-NL" sz="1800" baseline="-25000" dirty="0" err="1"/>
              <a:t>invoeding</a:t>
            </a:r>
            <a:r>
              <a:rPr lang="nl-NL" sz="1800" baseline="-25000" dirty="0"/>
              <a:t>, meetperiode</a:t>
            </a:r>
            <a:r>
              <a:rPr lang="nl-NL" sz="1800" dirty="0"/>
              <a:t>)</a:t>
            </a:r>
          </a:p>
          <a:p>
            <a:pPr marL="712787" lvl="2" indent="0">
              <a:buNone/>
            </a:pPr>
            <a:r>
              <a:rPr lang="nl-NL" sz="1800" dirty="0"/>
              <a:t>SJA	= Gemeten afname</a:t>
            </a:r>
            <a:r>
              <a:rPr lang="nl-NL" sz="1800" baseline="-25000" dirty="0"/>
              <a:t>meetperiode</a:t>
            </a:r>
            <a:r>
              <a:rPr lang="nl-NL" sz="1800" dirty="0"/>
              <a:t> * (∑Profielfractie </a:t>
            </a:r>
            <a:r>
              <a:rPr lang="nl-NL" sz="1800" baseline="-25000" dirty="0"/>
              <a:t>onbalansverrekeningsperiode, energierichting afname, 365 dagen</a:t>
            </a:r>
            <a:r>
              <a:rPr lang="nl-NL" sz="1800" dirty="0"/>
              <a:t>/ ∑Profielfractie </a:t>
            </a:r>
            <a:r>
              <a:rPr lang="nl-NL" sz="1800" baseline="-25000" dirty="0"/>
              <a:t>onbalansverrekeningsperiode, energierichting afname, meetperiode</a:t>
            </a:r>
            <a:r>
              <a:rPr lang="nl-NL" sz="1800" dirty="0"/>
              <a:t>)</a:t>
            </a:r>
          </a:p>
          <a:p>
            <a:pPr lvl="1">
              <a:buFont typeface="Wingdings" panose="05000000000000000000" pitchFamily="2" charset="2"/>
              <a:buChar char="§"/>
            </a:pPr>
            <a:r>
              <a:rPr lang="nl-NL" sz="1800" dirty="0"/>
              <a:t>Voor E4a werkt genoemde formule op dezelfde wijze, maar de onderliggende profielfractiereeksen zullen statisch zijn in plaats van dynamisch. Zie IC273 ‘Noodzakelijke tussenoplossing allocatie geprofileerde aansluitingen’ voor het (dynamisch) bepalen van de profielfracties per profielcategorie</a:t>
            </a:r>
          </a:p>
          <a:p>
            <a:pPr lvl="1">
              <a:buFont typeface="Wingdings" panose="05000000000000000000" pitchFamily="2" charset="2"/>
              <a:buChar char="§"/>
            </a:pPr>
            <a:endParaRPr lang="nl-NL" sz="1800" b="1" dirty="0"/>
          </a:p>
        </p:txBody>
      </p:sp>
      <p:sp>
        <p:nvSpPr>
          <p:cNvPr id="4" name="Tijdelijke aanduiding voor dianummer 3">
            <a:extLst>
              <a:ext uri="{FF2B5EF4-FFF2-40B4-BE49-F238E27FC236}">
                <a16:creationId xmlns:a16="http://schemas.microsoft.com/office/drawing/2014/main" id="{8242B93B-1EC5-45B9-984F-5CD431815E16}"/>
              </a:ext>
            </a:extLst>
          </p:cNvPr>
          <p:cNvSpPr>
            <a:spLocks noGrp="1"/>
          </p:cNvSpPr>
          <p:nvPr>
            <p:ph type="sldNum" sz="quarter" idx="12"/>
          </p:nvPr>
        </p:nvSpPr>
        <p:spPr/>
        <p:txBody>
          <a:bodyPr/>
          <a:lstStyle/>
          <a:p>
            <a:fld id="{A1C3A1F5-F269-2A47-BBB9-BDB2D4CF88E3}" type="slidenum">
              <a:rPr lang="nl-NL" smtClean="0"/>
              <a:t>19</a:t>
            </a:fld>
            <a:endParaRPr lang="nl-NL" dirty="0"/>
          </a:p>
        </p:txBody>
      </p:sp>
      <p:sp>
        <p:nvSpPr>
          <p:cNvPr id="5" name="Titel 1">
            <a:extLst>
              <a:ext uri="{FF2B5EF4-FFF2-40B4-BE49-F238E27FC236}">
                <a16:creationId xmlns:a16="http://schemas.microsoft.com/office/drawing/2014/main" id="{B8BD6BF7-7DF6-1B45-9AF6-E8C75E7513B2}"/>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IC256 SJISJA 2.0</a:t>
            </a:r>
            <a:endParaRPr lang="nl-NL" sz="2800" b="1" dirty="0"/>
          </a:p>
        </p:txBody>
      </p:sp>
    </p:spTree>
    <p:extLst>
      <p:ext uri="{BB962C8B-B14F-4D97-AF65-F5344CB8AC3E}">
        <p14:creationId xmlns:p14="http://schemas.microsoft.com/office/powerpoint/2010/main" val="257265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174EE05-C72A-41C3-8FB0-BEFBF1F05705}"/>
              </a:ext>
            </a:extLst>
          </p:cNvPr>
          <p:cNvSpPr>
            <a:spLocks noGrp="1"/>
          </p:cNvSpPr>
          <p:nvPr>
            <p:ph type="sldNum" sz="quarter" idx="12"/>
          </p:nvPr>
        </p:nvSpPr>
        <p:spPr/>
        <p:txBody>
          <a:bodyPr/>
          <a:lstStyle/>
          <a:p>
            <a:fld id="{A1C3A1F5-F269-2A47-BBB9-BDB2D4CF88E3}" type="slidenum">
              <a:rPr lang="nl-NL" smtClean="0"/>
              <a:t>2</a:t>
            </a:fld>
            <a:endParaRPr lang="nl-NL"/>
          </a:p>
        </p:txBody>
      </p:sp>
      <p:pic>
        <p:nvPicPr>
          <p:cNvPr id="7" name="Graphic 6" descr="Webcam met effen opvulling">
            <a:extLst>
              <a:ext uri="{FF2B5EF4-FFF2-40B4-BE49-F238E27FC236}">
                <a16:creationId xmlns:a16="http://schemas.microsoft.com/office/drawing/2014/main" id="{C794A465-69F0-4515-9A3A-4EAE57B338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5929" y="1998817"/>
            <a:ext cx="914400" cy="914400"/>
          </a:xfrm>
          <a:prstGeom prst="rect">
            <a:avLst/>
          </a:prstGeom>
        </p:spPr>
      </p:pic>
      <p:pic>
        <p:nvPicPr>
          <p:cNvPr id="9" name="Graphic 8" descr="Ondertitels met effen opvulling">
            <a:extLst>
              <a:ext uri="{FF2B5EF4-FFF2-40B4-BE49-F238E27FC236}">
                <a16:creationId xmlns:a16="http://schemas.microsoft.com/office/drawing/2014/main" id="{BB0939FB-601B-4703-8338-397D8505E9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8987" y="1910732"/>
            <a:ext cx="914400" cy="914400"/>
          </a:xfrm>
          <a:prstGeom prst="rect">
            <a:avLst/>
          </a:prstGeom>
        </p:spPr>
      </p:pic>
      <p:pic>
        <p:nvPicPr>
          <p:cNvPr id="11" name="Graphic 10" descr="Cloud Computing met effen opvulling">
            <a:extLst>
              <a:ext uri="{FF2B5EF4-FFF2-40B4-BE49-F238E27FC236}">
                <a16:creationId xmlns:a16="http://schemas.microsoft.com/office/drawing/2014/main" id="{6C581E61-6921-4543-A45D-216B0F80BE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01169" y="3980103"/>
            <a:ext cx="914400" cy="914400"/>
          </a:xfrm>
          <a:prstGeom prst="rect">
            <a:avLst/>
          </a:prstGeom>
        </p:spPr>
      </p:pic>
      <p:pic>
        <p:nvPicPr>
          <p:cNvPr id="13" name="Graphic 12" descr="Internet met effen opvulling">
            <a:extLst>
              <a:ext uri="{FF2B5EF4-FFF2-40B4-BE49-F238E27FC236}">
                <a16:creationId xmlns:a16="http://schemas.microsoft.com/office/drawing/2014/main" id="{F8491B14-8D54-4BB3-9634-87EACFCDCC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87043" y="1910732"/>
            <a:ext cx="914400" cy="914400"/>
          </a:xfrm>
          <a:prstGeom prst="rect">
            <a:avLst/>
          </a:prstGeom>
        </p:spPr>
      </p:pic>
      <p:pic>
        <p:nvPicPr>
          <p:cNvPr id="15" name="Graphic 14" descr="Videocamera met effen opvulling">
            <a:extLst>
              <a:ext uri="{FF2B5EF4-FFF2-40B4-BE49-F238E27FC236}">
                <a16:creationId xmlns:a16="http://schemas.microsoft.com/office/drawing/2014/main" id="{01CD597D-D58F-4AE7-AA8F-BDC9277C12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3521" y="4046850"/>
            <a:ext cx="914400" cy="914400"/>
          </a:xfrm>
          <a:prstGeom prst="rect">
            <a:avLst/>
          </a:prstGeom>
        </p:spPr>
      </p:pic>
      <p:pic>
        <p:nvPicPr>
          <p:cNvPr id="19" name="Graphic 18" descr="Luidspreker dempen met effen opvulling">
            <a:extLst>
              <a:ext uri="{FF2B5EF4-FFF2-40B4-BE49-F238E27FC236}">
                <a16:creationId xmlns:a16="http://schemas.microsoft.com/office/drawing/2014/main" id="{DCBD1210-0221-42EC-B4AB-3ED8816BC8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81197" y="1896052"/>
            <a:ext cx="914400" cy="914400"/>
          </a:xfrm>
          <a:prstGeom prst="rect">
            <a:avLst/>
          </a:prstGeom>
        </p:spPr>
      </p:pic>
      <p:sp>
        <p:nvSpPr>
          <p:cNvPr id="22" name="Tekstvak 21">
            <a:extLst>
              <a:ext uri="{FF2B5EF4-FFF2-40B4-BE49-F238E27FC236}">
                <a16:creationId xmlns:a16="http://schemas.microsoft.com/office/drawing/2014/main" id="{2AAFA613-75DC-45CD-A862-2BC9B50CD730}"/>
              </a:ext>
            </a:extLst>
          </p:cNvPr>
          <p:cNvSpPr txBox="1"/>
          <p:nvPr/>
        </p:nvSpPr>
        <p:spPr>
          <a:xfrm>
            <a:off x="588499" y="570338"/>
            <a:ext cx="10604220" cy="954107"/>
          </a:xfrm>
          <a:prstGeom prst="rect">
            <a:avLst/>
          </a:prstGeom>
          <a:noFill/>
        </p:spPr>
        <p:txBody>
          <a:bodyPr wrap="square" rtlCol="0">
            <a:spAutoFit/>
          </a:bodyPr>
          <a:lstStyle/>
          <a:p>
            <a:r>
              <a:rPr lang="nl-NL" sz="2800" b="1" dirty="0"/>
              <a:t>Welkom bij de 1e voorlichtingssessie Tranche 2 </a:t>
            </a:r>
          </a:p>
          <a:p>
            <a:r>
              <a:rPr lang="nl-NL" sz="2800" b="1" dirty="0"/>
              <a:t>Programma Allocatie 2.0</a:t>
            </a:r>
          </a:p>
        </p:txBody>
      </p:sp>
      <p:sp>
        <p:nvSpPr>
          <p:cNvPr id="23" name="Tekstvak 22">
            <a:extLst>
              <a:ext uri="{FF2B5EF4-FFF2-40B4-BE49-F238E27FC236}">
                <a16:creationId xmlns:a16="http://schemas.microsoft.com/office/drawing/2014/main" id="{28A52192-F21D-4AFB-BFF6-514CA78FDF8D}"/>
              </a:ext>
            </a:extLst>
          </p:cNvPr>
          <p:cNvSpPr txBox="1"/>
          <p:nvPr/>
        </p:nvSpPr>
        <p:spPr>
          <a:xfrm>
            <a:off x="1304360" y="3112316"/>
            <a:ext cx="1468074" cy="523220"/>
          </a:xfrm>
          <a:prstGeom prst="rect">
            <a:avLst/>
          </a:prstGeom>
          <a:noFill/>
        </p:spPr>
        <p:txBody>
          <a:bodyPr wrap="square" rtlCol="0">
            <a:spAutoFit/>
          </a:bodyPr>
          <a:lstStyle/>
          <a:p>
            <a:r>
              <a:rPr lang="nl-NL" sz="1400" dirty="0"/>
              <a:t>Zet je microfoon op </a:t>
            </a:r>
            <a:r>
              <a:rPr lang="nl-NL" sz="1400" b="1" dirty="0" err="1"/>
              <a:t>mute</a:t>
            </a:r>
            <a:r>
              <a:rPr lang="nl-NL" sz="1400" dirty="0"/>
              <a:t> </a:t>
            </a:r>
          </a:p>
        </p:txBody>
      </p:sp>
      <p:sp>
        <p:nvSpPr>
          <p:cNvPr id="25" name="Tekstvak 24">
            <a:extLst>
              <a:ext uri="{FF2B5EF4-FFF2-40B4-BE49-F238E27FC236}">
                <a16:creationId xmlns:a16="http://schemas.microsoft.com/office/drawing/2014/main" id="{3BDED5C4-1FEF-4DAD-AD78-3F54C6271B46}"/>
              </a:ext>
            </a:extLst>
          </p:cNvPr>
          <p:cNvSpPr txBox="1"/>
          <p:nvPr/>
        </p:nvSpPr>
        <p:spPr>
          <a:xfrm>
            <a:off x="3083461" y="3106814"/>
            <a:ext cx="1287203" cy="523220"/>
          </a:xfrm>
          <a:prstGeom prst="rect">
            <a:avLst/>
          </a:prstGeom>
          <a:noFill/>
        </p:spPr>
        <p:txBody>
          <a:bodyPr wrap="square" rtlCol="0">
            <a:spAutoFit/>
          </a:bodyPr>
          <a:lstStyle/>
          <a:p>
            <a:r>
              <a:rPr lang="nl-NL" sz="1400" dirty="0"/>
              <a:t>Zet je camera </a:t>
            </a:r>
            <a:r>
              <a:rPr lang="nl-NL" sz="1400" b="1" dirty="0"/>
              <a:t>uit</a:t>
            </a:r>
          </a:p>
        </p:txBody>
      </p:sp>
      <p:sp>
        <p:nvSpPr>
          <p:cNvPr id="26" name="Tekstvak 25">
            <a:extLst>
              <a:ext uri="{FF2B5EF4-FFF2-40B4-BE49-F238E27FC236}">
                <a16:creationId xmlns:a16="http://schemas.microsoft.com/office/drawing/2014/main" id="{B4F85667-173D-4322-B56F-088B28B96BDC}"/>
              </a:ext>
            </a:extLst>
          </p:cNvPr>
          <p:cNvSpPr txBox="1"/>
          <p:nvPr/>
        </p:nvSpPr>
        <p:spPr>
          <a:xfrm>
            <a:off x="4681691" y="3106814"/>
            <a:ext cx="1739473" cy="738664"/>
          </a:xfrm>
          <a:prstGeom prst="rect">
            <a:avLst/>
          </a:prstGeom>
          <a:noFill/>
        </p:spPr>
        <p:txBody>
          <a:bodyPr wrap="square" rtlCol="0">
            <a:spAutoFit/>
          </a:bodyPr>
          <a:lstStyle/>
          <a:p>
            <a:r>
              <a:rPr lang="nl-NL" sz="1400" dirty="0"/>
              <a:t>Stel je vragen via </a:t>
            </a:r>
            <a:r>
              <a:rPr lang="nl-NL" sz="1400" b="1" dirty="0"/>
              <a:t>de chat. </a:t>
            </a:r>
            <a:r>
              <a:rPr lang="nl-NL" sz="1400" dirty="0"/>
              <a:t>We werken met moderator.</a:t>
            </a:r>
          </a:p>
        </p:txBody>
      </p:sp>
      <p:sp>
        <p:nvSpPr>
          <p:cNvPr id="27" name="Tekstvak 26">
            <a:extLst>
              <a:ext uri="{FF2B5EF4-FFF2-40B4-BE49-F238E27FC236}">
                <a16:creationId xmlns:a16="http://schemas.microsoft.com/office/drawing/2014/main" id="{3FB876A4-2B1E-4308-A7AD-AE240DF6A355}"/>
              </a:ext>
            </a:extLst>
          </p:cNvPr>
          <p:cNvSpPr txBox="1"/>
          <p:nvPr/>
        </p:nvSpPr>
        <p:spPr>
          <a:xfrm>
            <a:off x="6755678" y="3077279"/>
            <a:ext cx="1468074" cy="523220"/>
          </a:xfrm>
          <a:prstGeom prst="rect">
            <a:avLst/>
          </a:prstGeom>
          <a:noFill/>
        </p:spPr>
        <p:txBody>
          <a:bodyPr wrap="square" rtlCol="0">
            <a:spAutoFit/>
          </a:bodyPr>
          <a:lstStyle/>
          <a:p>
            <a:r>
              <a:rPr lang="nl-NL" sz="1400" dirty="0"/>
              <a:t>Presentatie op </a:t>
            </a:r>
            <a:r>
              <a:rPr lang="nl-NL" sz="1400" b="1" dirty="0" err="1"/>
              <a:t>mijnNEDU</a:t>
            </a:r>
            <a:endParaRPr lang="nl-NL" sz="1400" b="1" dirty="0"/>
          </a:p>
        </p:txBody>
      </p:sp>
      <p:sp>
        <p:nvSpPr>
          <p:cNvPr id="28" name="Tekstvak 27">
            <a:extLst>
              <a:ext uri="{FF2B5EF4-FFF2-40B4-BE49-F238E27FC236}">
                <a16:creationId xmlns:a16="http://schemas.microsoft.com/office/drawing/2014/main" id="{7ED5AFCB-923F-4530-9456-0AEF3C469B59}"/>
              </a:ext>
            </a:extLst>
          </p:cNvPr>
          <p:cNvSpPr txBox="1"/>
          <p:nvPr/>
        </p:nvSpPr>
        <p:spPr>
          <a:xfrm>
            <a:off x="1394795" y="4961250"/>
            <a:ext cx="1287203" cy="523220"/>
          </a:xfrm>
          <a:prstGeom prst="rect">
            <a:avLst/>
          </a:prstGeom>
          <a:noFill/>
        </p:spPr>
        <p:txBody>
          <a:bodyPr wrap="square" rtlCol="0">
            <a:spAutoFit/>
          </a:bodyPr>
          <a:lstStyle/>
          <a:p>
            <a:r>
              <a:rPr lang="nl-NL" sz="1400" b="1" dirty="0"/>
              <a:t>Sessie wordt opgenomen</a:t>
            </a:r>
          </a:p>
        </p:txBody>
      </p:sp>
      <p:sp>
        <p:nvSpPr>
          <p:cNvPr id="29" name="Tekstvak 28">
            <a:extLst>
              <a:ext uri="{FF2B5EF4-FFF2-40B4-BE49-F238E27FC236}">
                <a16:creationId xmlns:a16="http://schemas.microsoft.com/office/drawing/2014/main" id="{78FC5CEE-DF57-4CCA-A254-E161DC5DCDDD}"/>
              </a:ext>
            </a:extLst>
          </p:cNvPr>
          <p:cNvSpPr txBox="1"/>
          <p:nvPr/>
        </p:nvSpPr>
        <p:spPr>
          <a:xfrm>
            <a:off x="3083461" y="4966523"/>
            <a:ext cx="1468074" cy="954107"/>
          </a:xfrm>
          <a:prstGeom prst="rect">
            <a:avLst/>
          </a:prstGeom>
          <a:noFill/>
        </p:spPr>
        <p:txBody>
          <a:bodyPr wrap="square" rtlCol="0">
            <a:spAutoFit/>
          </a:bodyPr>
          <a:lstStyle/>
          <a:p>
            <a:r>
              <a:rPr lang="nl-NL" sz="1400" dirty="0"/>
              <a:t>Sessie is 4 weken </a:t>
            </a:r>
            <a:r>
              <a:rPr lang="nl-NL" sz="1400" b="1" dirty="0"/>
              <a:t>beschikbaar. </a:t>
            </a:r>
            <a:r>
              <a:rPr lang="nl-NL" sz="1400" dirty="0"/>
              <a:t>Mail projecten@nedu.nl</a:t>
            </a:r>
          </a:p>
        </p:txBody>
      </p:sp>
      <p:pic>
        <p:nvPicPr>
          <p:cNvPr id="31" name="Graphic 30" descr="Schild met vinkje met effen opvulling">
            <a:extLst>
              <a:ext uri="{FF2B5EF4-FFF2-40B4-BE49-F238E27FC236}">
                <a16:creationId xmlns:a16="http://schemas.microsoft.com/office/drawing/2014/main" id="{C6FBDE3A-9E49-4926-AB89-BBA65B39F9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51932" y="3980103"/>
            <a:ext cx="914400" cy="914400"/>
          </a:xfrm>
          <a:prstGeom prst="rect">
            <a:avLst/>
          </a:prstGeom>
        </p:spPr>
      </p:pic>
      <p:sp>
        <p:nvSpPr>
          <p:cNvPr id="33" name="Tekstvak 32">
            <a:extLst>
              <a:ext uri="{FF2B5EF4-FFF2-40B4-BE49-F238E27FC236}">
                <a16:creationId xmlns:a16="http://schemas.microsoft.com/office/drawing/2014/main" id="{B1EF7BE3-7FF2-4BA4-AB4F-6B58BBD9EBAA}"/>
              </a:ext>
            </a:extLst>
          </p:cNvPr>
          <p:cNvSpPr txBox="1"/>
          <p:nvPr/>
        </p:nvSpPr>
        <p:spPr>
          <a:xfrm>
            <a:off x="4829134" y="4989773"/>
            <a:ext cx="1468074" cy="523220"/>
          </a:xfrm>
          <a:prstGeom prst="rect">
            <a:avLst/>
          </a:prstGeom>
          <a:noFill/>
        </p:spPr>
        <p:txBody>
          <a:bodyPr wrap="square" rtlCol="0">
            <a:spAutoFit/>
          </a:bodyPr>
          <a:lstStyle/>
          <a:p>
            <a:r>
              <a:rPr lang="nl-NL" sz="1400" dirty="0"/>
              <a:t>Opname is voor genodigden</a:t>
            </a:r>
          </a:p>
        </p:txBody>
      </p:sp>
      <p:pic>
        <p:nvPicPr>
          <p:cNvPr id="4" name="Graphic 3" descr="Help met effen opvulling">
            <a:extLst>
              <a:ext uri="{FF2B5EF4-FFF2-40B4-BE49-F238E27FC236}">
                <a16:creationId xmlns:a16="http://schemas.microsoft.com/office/drawing/2014/main" id="{1A257698-646E-4F17-8424-79E60A6030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87043" y="3980103"/>
            <a:ext cx="914400" cy="914400"/>
          </a:xfrm>
          <a:prstGeom prst="rect">
            <a:avLst/>
          </a:prstGeom>
        </p:spPr>
      </p:pic>
      <p:sp>
        <p:nvSpPr>
          <p:cNvPr id="21" name="Tekstvak 20">
            <a:extLst>
              <a:ext uri="{FF2B5EF4-FFF2-40B4-BE49-F238E27FC236}">
                <a16:creationId xmlns:a16="http://schemas.microsoft.com/office/drawing/2014/main" id="{062A6617-E52F-4C8B-BC9C-1063075EAE28}"/>
              </a:ext>
            </a:extLst>
          </p:cNvPr>
          <p:cNvSpPr txBox="1"/>
          <p:nvPr/>
        </p:nvSpPr>
        <p:spPr>
          <a:xfrm>
            <a:off x="6755678" y="4966523"/>
            <a:ext cx="1468074" cy="954107"/>
          </a:xfrm>
          <a:prstGeom prst="rect">
            <a:avLst/>
          </a:prstGeom>
          <a:noFill/>
        </p:spPr>
        <p:txBody>
          <a:bodyPr wrap="square" rtlCol="0">
            <a:spAutoFit/>
          </a:bodyPr>
          <a:lstStyle/>
          <a:p>
            <a:r>
              <a:rPr lang="nl-NL" sz="1400" dirty="0"/>
              <a:t>Na laatste sheet, stopt opname:   vragen stellen zonder opname</a:t>
            </a:r>
          </a:p>
        </p:txBody>
      </p:sp>
    </p:spTree>
    <p:extLst>
      <p:ext uri="{BB962C8B-B14F-4D97-AF65-F5344CB8AC3E}">
        <p14:creationId xmlns:p14="http://schemas.microsoft.com/office/powerpoint/2010/main" val="33368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Issues in scope Tranche 2</a:t>
            </a:r>
          </a:p>
          <a:p>
            <a:pPr marL="0" indent="0">
              <a:buNone/>
            </a:pPr>
            <a:endParaRPr lang="nl-NL" sz="2800" b="1" dirty="0">
              <a:latin typeface="+mj-lt"/>
              <a:ea typeface="Calibri" panose="020F0502020204030204" pitchFamily="34" charset="0"/>
              <a:cs typeface="Arial" panose="020B0604020202020204" pitchFamily="34" charset="0"/>
            </a:endParaRPr>
          </a:p>
          <a:p>
            <a:pPr marL="0" indent="0">
              <a:buNone/>
            </a:pPr>
            <a:r>
              <a:rPr lang="nl-NL" sz="2400" i="1" dirty="0">
                <a:cs typeface="Arial" panose="020B0604020202020204" pitchFamily="34" charset="0"/>
              </a:rPr>
              <a:t>Bram van </a:t>
            </a:r>
            <a:r>
              <a:rPr lang="nl-NL" sz="2400" i="1" dirty="0" err="1">
                <a:cs typeface="Arial" panose="020B0604020202020204" pitchFamily="34" charset="0"/>
              </a:rPr>
              <a:t>Straalen</a:t>
            </a:r>
            <a:r>
              <a:rPr lang="nl-NL" sz="2400" i="1" dirty="0">
                <a:cs typeface="Arial" panose="020B0604020202020204" pitchFamily="34" charset="0"/>
              </a:rPr>
              <a:t> – </a:t>
            </a:r>
            <a:r>
              <a:rPr lang="nl-NL" sz="2400" i="1" dirty="0" err="1">
                <a:cs typeface="Arial" panose="020B0604020202020204" pitchFamily="34" charset="0"/>
              </a:rPr>
              <a:t>Alliander</a:t>
            </a:r>
            <a:br>
              <a:rPr lang="nl-NL" sz="2400" i="1" dirty="0">
                <a:latin typeface="+mj-lt"/>
                <a:cs typeface="Arial" panose="020B0604020202020204" pitchFamily="34" charset="0"/>
              </a:rPr>
            </a:br>
            <a:br>
              <a:rPr lang="nl-NL" sz="2400" i="1" dirty="0">
                <a:latin typeface="+mj-lt"/>
                <a:cs typeface="Arial" panose="020B0604020202020204" pitchFamily="34" charset="0"/>
              </a:rPr>
            </a:b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20</a:t>
            </a:fld>
            <a:endParaRPr lang="nl-NL" dirty="0"/>
          </a:p>
        </p:txBody>
      </p:sp>
    </p:spTree>
    <p:extLst>
      <p:ext uri="{BB962C8B-B14F-4D97-AF65-F5344CB8AC3E}">
        <p14:creationId xmlns:p14="http://schemas.microsoft.com/office/powerpoint/2010/main" val="352871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A708DB-E4CF-4261-9CC9-C651CA5EF148}"/>
              </a:ext>
            </a:extLst>
          </p:cNvPr>
          <p:cNvPicPr>
            <a:picLocks noChangeAspect="1"/>
          </p:cNvPicPr>
          <p:nvPr/>
        </p:nvPicPr>
        <p:blipFill rotWithShape="1">
          <a:blip r:embed="rId2"/>
          <a:srcRect l="19330" t="26117" r="34124" b="13814"/>
          <a:stretch/>
        </p:blipFill>
        <p:spPr>
          <a:xfrm>
            <a:off x="2055224" y="1168031"/>
            <a:ext cx="7013276" cy="5091032"/>
          </a:xfrm>
          <a:prstGeom prst="rect">
            <a:avLst/>
          </a:prstGeom>
        </p:spPr>
      </p:pic>
      <p:sp>
        <p:nvSpPr>
          <p:cNvPr id="4" name="Tijdelijke aanduiding voor dianummer 3">
            <a:extLst>
              <a:ext uri="{FF2B5EF4-FFF2-40B4-BE49-F238E27FC236}">
                <a16:creationId xmlns:a16="http://schemas.microsoft.com/office/drawing/2014/main" id="{250AE50F-0148-475A-98C9-0E465185C479}"/>
              </a:ext>
            </a:extLst>
          </p:cNvPr>
          <p:cNvSpPr>
            <a:spLocks noGrp="1"/>
          </p:cNvSpPr>
          <p:nvPr>
            <p:ph type="sldNum" sz="quarter" idx="12"/>
          </p:nvPr>
        </p:nvSpPr>
        <p:spPr/>
        <p:txBody>
          <a:bodyPr/>
          <a:lstStyle/>
          <a:p>
            <a:fld id="{A1C3A1F5-F269-2A47-BBB9-BDB2D4CF88E3}" type="slidenum">
              <a:rPr lang="nl-NL" smtClean="0"/>
              <a:t>21</a:t>
            </a:fld>
            <a:endParaRPr lang="nl-NL" dirty="0"/>
          </a:p>
        </p:txBody>
      </p:sp>
      <p:sp>
        <p:nvSpPr>
          <p:cNvPr id="9" name="Titel 1">
            <a:extLst>
              <a:ext uri="{FF2B5EF4-FFF2-40B4-BE49-F238E27FC236}">
                <a16:creationId xmlns:a16="http://schemas.microsoft.com/office/drawing/2014/main" id="{07F894A8-19F9-5340-8BC1-197D33EA670F}"/>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IC276 Alloceren GV-TMT en KV-SMA per energierichting </a:t>
            </a:r>
            <a:endParaRPr lang="nl-NL" sz="2800" b="1" dirty="0"/>
          </a:p>
        </p:txBody>
      </p:sp>
    </p:spTree>
    <p:extLst>
      <p:ext uri="{BB962C8B-B14F-4D97-AF65-F5344CB8AC3E}">
        <p14:creationId xmlns:p14="http://schemas.microsoft.com/office/powerpoint/2010/main" val="355050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43025"/>
            <a:ext cx="10877998" cy="4783138"/>
          </a:xfrm>
        </p:spPr>
        <p:txBody>
          <a:bodyPr>
            <a:normAutofit lnSpcReduction="10000"/>
          </a:bodyPr>
          <a:lstStyle/>
          <a:p>
            <a:pPr>
              <a:buFont typeface="Wingdings" panose="05000000000000000000" pitchFamily="2" charset="2"/>
              <a:buChar char="§"/>
            </a:pPr>
            <a:r>
              <a:rPr lang="nl-NL" sz="1800" b="1" dirty="0"/>
              <a:t>Inhoud</a:t>
            </a:r>
          </a:p>
          <a:p>
            <a:pPr lvl="1">
              <a:buFont typeface="Wingdings" panose="05000000000000000000" pitchFamily="2" charset="2"/>
              <a:buChar char="§"/>
            </a:pPr>
            <a:r>
              <a:rPr lang="nl-NL" sz="1800" dirty="0"/>
              <a:t>Alloceren per energierichting: </a:t>
            </a:r>
            <a:r>
              <a:rPr lang="nl-NL" sz="1800" b="1" dirty="0"/>
              <a:t>afname</a:t>
            </a:r>
            <a:r>
              <a:rPr lang="nl-NL" sz="1800" dirty="0"/>
              <a:t> en </a:t>
            </a:r>
            <a:r>
              <a:rPr lang="nl-NL" sz="1800" b="1" dirty="0"/>
              <a:t>invoeding</a:t>
            </a:r>
            <a:r>
              <a:rPr lang="nl-NL" sz="1800" dirty="0"/>
              <a:t> (niet meer gesaldeerd)</a:t>
            </a:r>
          </a:p>
          <a:p>
            <a:pPr lvl="1">
              <a:buFont typeface="Wingdings" panose="05000000000000000000" pitchFamily="2" charset="2"/>
              <a:buChar char="§"/>
            </a:pPr>
            <a:r>
              <a:rPr lang="nl-NL" sz="1800" dirty="0"/>
              <a:t>Vanaf Tranche 1 worden meetdata GV per energierichting opgeleverd door de MV</a:t>
            </a:r>
          </a:p>
          <a:p>
            <a:pPr lvl="1">
              <a:buFont typeface="Wingdings" panose="05000000000000000000" pitchFamily="2" charset="2"/>
              <a:buChar char="§"/>
            </a:pPr>
            <a:r>
              <a:rPr lang="nl-NL" sz="1800" dirty="0"/>
              <a:t>Overgang naar </a:t>
            </a:r>
            <a:r>
              <a:rPr lang="nl-NL" sz="1800" b="1" dirty="0"/>
              <a:t>XML-allocatieberichten</a:t>
            </a:r>
          </a:p>
          <a:p>
            <a:pPr lvl="1">
              <a:buFont typeface="Wingdings" panose="05000000000000000000" pitchFamily="2" charset="2"/>
              <a:buChar char="§"/>
            </a:pPr>
            <a:r>
              <a:rPr lang="nl-NL" sz="1800" dirty="0"/>
              <a:t>Geen gebruik meer maken van </a:t>
            </a:r>
            <a:r>
              <a:rPr lang="nl-NL" sz="1800" b="1" dirty="0"/>
              <a:t>virtuele EAN-codes </a:t>
            </a:r>
            <a:r>
              <a:rPr lang="nl-NL" sz="1800" dirty="0"/>
              <a:t>t.b.v. SMA</a:t>
            </a:r>
          </a:p>
          <a:p>
            <a:pPr marL="342900" lvl="1" indent="-342900">
              <a:buClr>
                <a:srgbClr val="F6BC25"/>
              </a:buClr>
              <a:buSzPct val="110000"/>
              <a:buFont typeface="Wingdings" panose="05000000000000000000" pitchFamily="2" charset="2"/>
              <a:buChar char="§"/>
            </a:pPr>
            <a:r>
              <a:rPr lang="nl-NL" sz="1800" b="1" dirty="0"/>
              <a:t>Scope</a:t>
            </a:r>
          </a:p>
          <a:p>
            <a:pPr lvl="1">
              <a:buFont typeface="Wingdings" panose="05000000000000000000" pitchFamily="2" charset="2"/>
              <a:buChar char="§"/>
            </a:pPr>
            <a:r>
              <a:rPr lang="nl-NL" sz="1800" dirty="0"/>
              <a:t>GV-allocatiepunten met </a:t>
            </a:r>
            <a:r>
              <a:rPr lang="nl-NL" sz="1800" b="1" dirty="0"/>
              <a:t>allocatiemethode TMT</a:t>
            </a:r>
            <a:r>
              <a:rPr lang="nl-NL" sz="1800" dirty="0"/>
              <a:t> (incl. gedimensioneerde allocatiepunten en netverlies allocatiepunten)</a:t>
            </a:r>
          </a:p>
          <a:p>
            <a:pPr lvl="1">
              <a:buFont typeface="Wingdings" panose="05000000000000000000" pitchFamily="2" charset="2"/>
              <a:buChar char="§"/>
            </a:pPr>
            <a:r>
              <a:rPr lang="nl-NL" sz="1800" b="0" i="0" dirty="0">
                <a:solidFill>
                  <a:srgbClr val="000000"/>
                </a:solidFill>
                <a:effectLst/>
                <a:latin typeface="Calibri" panose="020F0502020204030204" pitchFamily="34" charset="0"/>
              </a:rPr>
              <a:t>GV Meet- en reclamatieberichten per OVP in 3 decimalen (</a:t>
            </a:r>
            <a:r>
              <a:rPr lang="nl-NL" sz="1800" b="1" i="0" dirty="0">
                <a:solidFill>
                  <a:srgbClr val="000000"/>
                </a:solidFill>
                <a:effectLst/>
                <a:latin typeface="Calibri" panose="020F0502020204030204" pitchFamily="34" charset="0"/>
              </a:rPr>
              <a:t>geen toepassing </a:t>
            </a:r>
            <a:r>
              <a:rPr lang="nl-NL" sz="1800" b="1" i="0" dirty="0" err="1">
                <a:solidFill>
                  <a:srgbClr val="000000"/>
                </a:solidFill>
                <a:effectLst/>
                <a:latin typeface="Calibri" panose="020F0502020204030204" pitchFamily="34" charset="0"/>
              </a:rPr>
              <a:t>truncate</a:t>
            </a:r>
            <a:r>
              <a:rPr lang="nl-NL" sz="1800" b="0" i="0" dirty="0">
                <a:solidFill>
                  <a:srgbClr val="000000"/>
                </a:solidFill>
                <a:effectLst/>
                <a:latin typeface="Calibri" panose="020F0502020204030204" pitchFamily="34" charset="0"/>
              </a:rPr>
              <a:t>)</a:t>
            </a:r>
            <a:endParaRPr lang="nl-NL" sz="1800" dirty="0"/>
          </a:p>
          <a:p>
            <a:pPr lvl="1">
              <a:buFont typeface="Wingdings" panose="05000000000000000000" pitchFamily="2" charset="2"/>
              <a:buChar char="§"/>
            </a:pPr>
            <a:r>
              <a:rPr lang="nl-NL" sz="1800" dirty="0"/>
              <a:t>KV-allocatiepunten met </a:t>
            </a:r>
            <a:r>
              <a:rPr lang="nl-NL" sz="1800" b="1" dirty="0"/>
              <a:t>allocatiemethode SMA</a:t>
            </a:r>
          </a:p>
          <a:p>
            <a:pPr marL="342900" lvl="1" indent="-342900">
              <a:buClr>
                <a:srgbClr val="F6BC25"/>
              </a:buClr>
              <a:buSzPct val="110000"/>
              <a:buFont typeface="Wingdings" panose="05000000000000000000" pitchFamily="2" charset="2"/>
              <a:buChar char="§"/>
            </a:pPr>
            <a:r>
              <a:rPr lang="nl-NL" sz="1800" b="1" dirty="0"/>
              <a:t>Geraakte marktrollen</a:t>
            </a:r>
          </a:p>
          <a:p>
            <a:pPr lvl="1">
              <a:buFont typeface="Wingdings" panose="05000000000000000000" pitchFamily="2" charset="2"/>
              <a:buChar char="§"/>
            </a:pPr>
            <a:r>
              <a:rPr lang="nl-NL" sz="1800" dirty="0"/>
              <a:t>NB: alloceren per energierichting + XML-allocatieberichten + meet- en reclamatieberichten</a:t>
            </a:r>
          </a:p>
          <a:p>
            <a:pPr lvl="1">
              <a:buFont typeface="Wingdings" panose="05000000000000000000" pitchFamily="2" charset="2"/>
              <a:buChar char="§"/>
            </a:pPr>
            <a:r>
              <a:rPr lang="nl-NL" sz="1800" dirty="0"/>
              <a:t>TenneT en BRP: ontvangen allocatieresultaten per energierichting + XML-allocatieberichten + meet- en reclamatieberichten</a:t>
            </a:r>
          </a:p>
          <a:p>
            <a:pPr lvl="1">
              <a:buFont typeface="Wingdings" panose="05000000000000000000" pitchFamily="2" charset="2"/>
              <a:buChar char="§"/>
            </a:pPr>
            <a:r>
              <a:rPr lang="nl-NL" sz="1800" dirty="0"/>
              <a:t>MV: aanleveren volumes voor allocatie (per OVP) in 3 decimalen (geen toepassing </a:t>
            </a:r>
            <a:r>
              <a:rPr lang="nl-NL" sz="1800" dirty="0" err="1"/>
              <a:t>truncate</a:t>
            </a:r>
            <a:r>
              <a:rPr lang="nl-NL" sz="1800" dirty="0"/>
              <a:t> meer)</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22</a:t>
            </a:fld>
            <a:endParaRPr lang="nl-NL" dirty="0"/>
          </a:p>
        </p:txBody>
      </p:sp>
      <p:sp>
        <p:nvSpPr>
          <p:cNvPr id="7" name="Titel 1">
            <a:extLst>
              <a:ext uri="{FF2B5EF4-FFF2-40B4-BE49-F238E27FC236}">
                <a16:creationId xmlns:a16="http://schemas.microsoft.com/office/drawing/2014/main" id="{0C7DB9C4-EC45-9241-A42C-3150574F734F}"/>
              </a:ext>
            </a:extLst>
          </p:cNvPr>
          <p:cNvSpPr>
            <a:spLocks noGrp="1"/>
          </p:cNvSpPr>
          <p:nvPr>
            <p:ph type="title"/>
          </p:nvPr>
        </p:nvSpPr>
        <p:spPr/>
        <p:txBody>
          <a:bodyPr/>
          <a:lstStyle/>
          <a:p>
            <a:r>
              <a:rPr lang="nl-NL" sz="2800" b="1" dirty="0">
                <a:ea typeface="Calibri" panose="020F0502020204030204" pitchFamily="34" charset="0"/>
                <a:cs typeface="Arial" panose="020B0604020202020204" pitchFamily="34" charset="0"/>
              </a:rPr>
              <a:t>IC276 Alloceren GV-TMT en KV-SMA per energierichting </a:t>
            </a:r>
            <a:endParaRPr lang="nl-NL" sz="2800" b="1" dirty="0"/>
          </a:p>
        </p:txBody>
      </p:sp>
    </p:spTree>
    <p:extLst>
      <p:ext uri="{BB962C8B-B14F-4D97-AF65-F5344CB8AC3E}">
        <p14:creationId xmlns:p14="http://schemas.microsoft.com/office/powerpoint/2010/main" val="7972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DBC8679-4B16-43BE-B8CF-EE0778DF3B73}"/>
              </a:ext>
            </a:extLst>
          </p:cNvPr>
          <p:cNvPicPr>
            <a:picLocks noChangeAspect="1"/>
          </p:cNvPicPr>
          <p:nvPr/>
        </p:nvPicPr>
        <p:blipFill rotWithShape="1">
          <a:blip r:embed="rId2"/>
          <a:srcRect l="16701" t="22543" r="33428" b="14364"/>
          <a:stretch/>
        </p:blipFill>
        <p:spPr>
          <a:xfrm>
            <a:off x="1800519" y="802650"/>
            <a:ext cx="7635711" cy="5433786"/>
          </a:xfrm>
          <a:prstGeom prst="rect">
            <a:avLst/>
          </a:prstGeom>
        </p:spPr>
      </p:pic>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23</a:t>
            </a:fld>
            <a:endParaRPr lang="nl-NL" dirty="0"/>
          </a:p>
        </p:txBody>
      </p:sp>
      <p:sp>
        <p:nvSpPr>
          <p:cNvPr id="7" name="Titel 1">
            <a:extLst>
              <a:ext uri="{FF2B5EF4-FFF2-40B4-BE49-F238E27FC236}">
                <a16:creationId xmlns:a16="http://schemas.microsoft.com/office/drawing/2014/main" id="{29AFA1D1-9D42-114A-BC5F-C2B9E7EADF91}"/>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IC253 Uitbreiden Meetcorrectierapport (MCR)</a:t>
            </a:r>
            <a:endParaRPr lang="nl-NL" sz="2800" b="1" dirty="0"/>
          </a:p>
        </p:txBody>
      </p:sp>
    </p:spTree>
    <p:extLst>
      <p:ext uri="{BB962C8B-B14F-4D97-AF65-F5344CB8AC3E}">
        <p14:creationId xmlns:p14="http://schemas.microsoft.com/office/powerpoint/2010/main" val="262802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normAutofit lnSpcReduction="10000"/>
          </a:bodyPr>
          <a:lstStyle/>
          <a:p>
            <a:pPr>
              <a:buFont typeface="Wingdings" panose="05000000000000000000" pitchFamily="2" charset="2"/>
              <a:buChar char="§"/>
            </a:pPr>
            <a:r>
              <a:rPr lang="nl-NL" sz="1800" b="1" dirty="0"/>
              <a:t>Achtergrond</a:t>
            </a:r>
          </a:p>
          <a:p>
            <a:pPr lvl="1">
              <a:buFont typeface="Wingdings" panose="05000000000000000000" pitchFamily="2" charset="2"/>
              <a:buChar char="§"/>
            </a:pPr>
            <a:r>
              <a:rPr lang="nl-NL" sz="1800" dirty="0"/>
              <a:t>In SR2020 is IC237 geïmplementeerd met scope Elektriciteit TMT: gereguleerd bericht via PUD</a:t>
            </a:r>
          </a:p>
          <a:p>
            <a:pPr>
              <a:buFont typeface="Wingdings" panose="05000000000000000000" pitchFamily="2" charset="2"/>
              <a:buChar char="§"/>
            </a:pPr>
            <a:r>
              <a:rPr lang="nl-NL" sz="1800" b="1" dirty="0"/>
              <a:t>Inhoud</a:t>
            </a:r>
          </a:p>
          <a:p>
            <a:pPr lvl="1">
              <a:buFont typeface="Wingdings" panose="05000000000000000000" pitchFamily="2" charset="2"/>
              <a:buChar char="§"/>
            </a:pPr>
            <a:r>
              <a:rPr lang="nl-NL" sz="1800" dirty="0"/>
              <a:t>Uitbreiding typen aansluitingen: </a:t>
            </a:r>
            <a:r>
              <a:rPr lang="nl-NL" sz="1800" b="1" dirty="0"/>
              <a:t>gas</a:t>
            </a:r>
            <a:r>
              <a:rPr lang="nl-NL" sz="1800" dirty="0"/>
              <a:t>, </a:t>
            </a:r>
            <a:r>
              <a:rPr lang="nl-NL" sz="1800" b="1" dirty="0"/>
              <a:t>geprofileerde aansluitingen elektriciteit (incl. A1 lid 2 en 3)</a:t>
            </a:r>
          </a:p>
          <a:p>
            <a:pPr lvl="1">
              <a:buFont typeface="Wingdings" panose="05000000000000000000" pitchFamily="2" charset="2"/>
              <a:buChar char="§"/>
            </a:pPr>
            <a:r>
              <a:rPr lang="nl-NL" sz="1800" dirty="0"/>
              <a:t>Uitbreiding proces: </a:t>
            </a:r>
            <a:r>
              <a:rPr lang="nl-NL" sz="1800" b="1" dirty="0"/>
              <a:t>overlegmogelijkheid via gereguleerd bericht</a:t>
            </a:r>
            <a:r>
              <a:rPr lang="nl-NL" sz="1800" dirty="0"/>
              <a:t> met </a:t>
            </a:r>
            <a:r>
              <a:rPr lang="nl-NL" sz="1800" b="1" dirty="0"/>
              <a:t>tijdslijnen</a:t>
            </a:r>
          </a:p>
          <a:p>
            <a:pPr lvl="1">
              <a:buFont typeface="Wingdings" panose="05000000000000000000" pitchFamily="2" charset="2"/>
              <a:buChar char="§"/>
            </a:pPr>
            <a:r>
              <a:rPr lang="nl-NL" sz="1800" dirty="0"/>
              <a:t>Uitbreiding/wijziging inhoud bericht MCR: o.a. productsoort, extra redenen, extra categorieën meetgegevens, verplichte toelichting correctie (diverse uitbreidingen van enumeraties)</a:t>
            </a:r>
            <a:endParaRPr lang="nl-NL" sz="1800" b="1" dirty="0"/>
          </a:p>
          <a:p>
            <a:pPr marL="342900" lvl="1" indent="-342900">
              <a:buClr>
                <a:srgbClr val="F6BC25"/>
              </a:buClr>
              <a:buSzPct val="110000"/>
              <a:buFont typeface="Wingdings" panose="05000000000000000000" pitchFamily="2" charset="2"/>
              <a:buChar char="§"/>
            </a:pPr>
            <a:r>
              <a:rPr lang="nl-NL" sz="1800" b="1" dirty="0"/>
              <a:t>Scope</a:t>
            </a:r>
          </a:p>
          <a:p>
            <a:pPr lvl="1">
              <a:buFont typeface="Wingdings" panose="05000000000000000000" pitchFamily="2" charset="2"/>
              <a:buChar char="§"/>
            </a:pPr>
            <a:r>
              <a:rPr lang="nl-NL" sz="1800" dirty="0"/>
              <a:t>GV gas</a:t>
            </a:r>
          </a:p>
          <a:p>
            <a:pPr lvl="1">
              <a:buFont typeface="Wingdings" panose="05000000000000000000" pitchFamily="2" charset="2"/>
              <a:buChar char="§"/>
            </a:pPr>
            <a:r>
              <a:rPr lang="nl-NL" sz="1800" dirty="0"/>
              <a:t>GV elektriciteit</a:t>
            </a:r>
            <a:endParaRPr lang="nl-NL" sz="1800" b="1" dirty="0"/>
          </a:p>
          <a:p>
            <a:pPr marL="342900" lvl="1" indent="-342900">
              <a:buClr>
                <a:srgbClr val="F6BC25"/>
              </a:buClr>
              <a:buSzPct val="110000"/>
              <a:buFont typeface="Wingdings" panose="05000000000000000000" pitchFamily="2" charset="2"/>
              <a:buChar char="§"/>
            </a:pPr>
            <a:r>
              <a:rPr lang="nl-NL" sz="1800" b="1" dirty="0"/>
              <a:t>Geraakte marktrollen</a:t>
            </a:r>
          </a:p>
          <a:p>
            <a:pPr lvl="1">
              <a:buFont typeface="Wingdings" panose="05000000000000000000" pitchFamily="2" charset="2"/>
              <a:buChar char="§"/>
            </a:pPr>
            <a:r>
              <a:rPr lang="nl-NL" sz="1800" dirty="0"/>
              <a:t>MV: versturen MCR is verplicht voor alle meetcorrecties bij GV aansluitingen</a:t>
            </a:r>
          </a:p>
          <a:p>
            <a:pPr lvl="1">
              <a:buFont typeface="Wingdings" panose="05000000000000000000" pitchFamily="2" charset="2"/>
              <a:buChar char="§"/>
            </a:pPr>
            <a:r>
              <a:rPr lang="nl-NL" sz="1800" dirty="0"/>
              <a:t>LV: ontvangen MCR en versturen antwoord + tijdslijnen overleg</a:t>
            </a:r>
          </a:p>
          <a:p>
            <a:pPr lvl="1">
              <a:buFont typeface="Wingdings" panose="05000000000000000000" pitchFamily="2" charset="2"/>
              <a:buChar char="§"/>
            </a:pPr>
            <a:r>
              <a:rPr lang="nl-NL" sz="1800" dirty="0"/>
              <a:t>BRP: ontvangen MCR en versturen antwoord + tijdslijnen overleg</a:t>
            </a:r>
          </a:p>
          <a:p>
            <a:pPr lvl="1">
              <a:buFont typeface="Wingdings" panose="05000000000000000000" pitchFamily="2" charset="2"/>
              <a:buChar char="§"/>
            </a:pPr>
            <a:r>
              <a:rPr lang="nl-NL" sz="1800" dirty="0"/>
              <a:t>NB: ontvangen MCR en versturen antwoord + tijdslijnen overleg</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24</a:t>
            </a:fld>
            <a:endParaRPr lang="nl-NL" dirty="0"/>
          </a:p>
        </p:txBody>
      </p:sp>
      <p:sp>
        <p:nvSpPr>
          <p:cNvPr id="5" name="Titel 1">
            <a:extLst>
              <a:ext uri="{FF2B5EF4-FFF2-40B4-BE49-F238E27FC236}">
                <a16:creationId xmlns:a16="http://schemas.microsoft.com/office/drawing/2014/main" id="{580600F6-7355-7246-83A2-01C1E48742C7}"/>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IC253 Uitbreiden Meetcorrectierapport (1)</a:t>
            </a:r>
          </a:p>
        </p:txBody>
      </p:sp>
    </p:spTree>
    <p:extLst>
      <p:ext uri="{BB962C8B-B14F-4D97-AF65-F5344CB8AC3E}">
        <p14:creationId xmlns:p14="http://schemas.microsoft.com/office/powerpoint/2010/main" val="2109587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4FEB1A-4808-471A-AC25-AD486A420BA5}"/>
              </a:ext>
            </a:extLst>
          </p:cNvPr>
          <p:cNvSpPr>
            <a:spLocks noGrp="1"/>
          </p:cNvSpPr>
          <p:nvPr>
            <p:ph idx="1"/>
          </p:nvPr>
        </p:nvSpPr>
        <p:spPr>
          <a:xfrm>
            <a:off x="609602" y="1210369"/>
            <a:ext cx="10676092" cy="4915794"/>
          </a:xfrm>
        </p:spPr>
        <p:txBody>
          <a:bodyPr>
            <a:normAutofit/>
          </a:bodyPr>
          <a:lstStyle/>
          <a:p>
            <a:r>
              <a:rPr lang="nl-NL" sz="1800" dirty="0"/>
              <a:t>Werkelijke* meetgegevens </a:t>
            </a:r>
            <a:r>
              <a:rPr lang="nl-NL" sz="1800" dirty="0">
                <a:sym typeface="Wingdings" panose="05000000000000000000" pitchFamily="2" charset="2"/>
              </a:rPr>
              <a:t> geen overleg mogelijk</a:t>
            </a:r>
            <a:endParaRPr lang="nl-NL" sz="1800" dirty="0"/>
          </a:p>
          <a:p>
            <a:r>
              <a:rPr lang="nl-NL" sz="1800" dirty="0"/>
              <a:t>Geschatte meetgegevens </a:t>
            </a:r>
            <a:r>
              <a:rPr lang="nl-NL" sz="1800" dirty="0">
                <a:sym typeface="Wingdings" panose="05000000000000000000" pitchFamily="2" charset="2"/>
              </a:rPr>
              <a:t> overleg mogelijk</a:t>
            </a:r>
            <a:endParaRPr lang="nl-NL" sz="1800" dirty="0"/>
          </a:p>
        </p:txBody>
      </p:sp>
      <p:sp>
        <p:nvSpPr>
          <p:cNvPr id="4" name="Tijdelijke aanduiding voor dianummer 3">
            <a:extLst>
              <a:ext uri="{FF2B5EF4-FFF2-40B4-BE49-F238E27FC236}">
                <a16:creationId xmlns:a16="http://schemas.microsoft.com/office/drawing/2014/main" id="{295F95C4-40CA-487D-B4B4-B7F39DF99816}"/>
              </a:ext>
            </a:extLst>
          </p:cNvPr>
          <p:cNvSpPr>
            <a:spLocks noGrp="1"/>
          </p:cNvSpPr>
          <p:nvPr>
            <p:ph type="sldNum" sz="quarter" idx="12"/>
          </p:nvPr>
        </p:nvSpPr>
        <p:spPr/>
        <p:txBody>
          <a:bodyPr/>
          <a:lstStyle/>
          <a:p>
            <a:fld id="{A1C3A1F5-F269-2A47-BBB9-BDB2D4CF88E3}" type="slidenum">
              <a:rPr lang="nl-NL" smtClean="0"/>
              <a:t>25</a:t>
            </a:fld>
            <a:endParaRPr lang="nl-NL" dirty="0"/>
          </a:p>
        </p:txBody>
      </p:sp>
      <p:graphicFrame>
        <p:nvGraphicFramePr>
          <p:cNvPr id="6" name="Tabel 5">
            <a:extLst>
              <a:ext uri="{FF2B5EF4-FFF2-40B4-BE49-F238E27FC236}">
                <a16:creationId xmlns:a16="http://schemas.microsoft.com/office/drawing/2014/main" id="{E375AD42-77A4-4EB2-8385-78891DACB960}"/>
              </a:ext>
            </a:extLst>
          </p:cNvPr>
          <p:cNvGraphicFramePr>
            <a:graphicFrameLocks noGrp="1"/>
          </p:cNvGraphicFramePr>
          <p:nvPr/>
        </p:nvGraphicFramePr>
        <p:xfrm>
          <a:off x="736689" y="1962925"/>
          <a:ext cx="10421917" cy="3772734"/>
        </p:xfrm>
        <a:graphic>
          <a:graphicData uri="http://schemas.openxmlformats.org/drawingml/2006/table">
            <a:tbl>
              <a:tblPr firstRow="1" firstCol="1" bandRow="1"/>
              <a:tblGrid>
                <a:gridCol w="3438495">
                  <a:extLst>
                    <a:ext uri="{9D8B030D-6E8A-4147-A177-3AD203B41FA5}">
                      <a16:colId xmlns:a16="http://schemas.microsoft.com/office/drawing/2014/main" val="3473933320"/>
                    </a:ext>
                  </a:extLst>
                </a:gridCol>
                <a:gridCol w="1449120">
                  <a:extLst>
                    <a:ext uri="{9D8B030D-6E8A-4147-A177-3AD203B41FA5}">
                      <a16:colId xmlns:a16="http://schemas.microsoft.com/office/drawing/2014/main" val="58284904"/>
                    </a:ext>
                  </a:extLst>
                </a:gridCol>
                <a:gridCol w="1358808">
                  <a:extLst>
                    <a:ext uri="{9D8B030D-6E8A-4147-A177-3AD203B41FA5}">
                      <a16:colId xmlns:a16="http://schemas.microsoft.com/office/drawing/2014/main" val="2148196498"/>
                    </a:ext>
                  </a:extLst>
                </a:gridCol>
                <a:gridCol w="2163364">
                  <a:extLst>
                    <a:ext uri="{9D8B030D-6E8A-4147-A177-3AD203B41FA5}">
                      <a16:colId xmlns:a16="http://schemas.microsoft.com/office/drawing/2014/main" val="1875936217"/>
                    </a:ext>
                  </a:extLst>
                </a:gridCol>
                <a:gridCol w="2012130">
                  <a:extLst>
                    <a:ext uri="{9D8B030D-6E8A-4147-A177-3AD203B41FA5}">
                      <a16:colId xmlns:a16="http://schemas.microsoft.com/office/drawing/2014/main" val="3784677202"/>
                    </a:ext>
                  </a:extLst>
                </a:gridCol>
              </a:tblGrid>
              <a:tr h="513806">
                <a:tc>
                  <a:txBody>
                    <a:bodyPr/>
                    <a:lstStyle/>
                    <a:p>
                      <a:pPr>
                        <a:lnSpc>
                          <a:spcPts val="1400"/>
                        </a:lnSpc>
                        <a:spcBef>
                          <a:spcPts val="200"/>
                        </a:spcBef>
                      </a:pP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Type aansluiting</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Voorbereiden</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Versturen MCR</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Mogelijkheid tot overleg </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Nieuw </a:t>
                      </a:r>
                      <a:r>
                        <a:rPr lang="nl-NL" sz="1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meetdatabericht</a:t>
                      </a:r>
                      <a:r>
                        <a:rPr lang="nl-NL" sz="1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2849012558"/>
                  </a:ext>
                </a:extLst>
              </a:tr>
              <a:tr h="338110">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Telemetrie grootverbruik Elektra </a:t>
                      </a:r>
                      <a:b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‘werkelijke meetgegevens’</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011393"/>
                  </a:ext>
                </a:extLst>
              </a:tr>
              <a:tr h="338110">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Telemetrie grootverbruik Elektra</a:t>
                      </a:r>
                      <a:b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‘geschatte meetgegevens’</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892745"/>
                  </a:ext>
                </a:extLst>
              </a:tr>
              <a:tr h="165385">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3851726877"/>
                  </a:ext>
                </a:extLst>
              </a:tr>
              <a:tr h="503988">
                <a:tc>
                  <a:txBody>
                    <a:bodyPr/>
                    <a:lstStyle/>
                    <a:p>
                      <a:pPr>
                        <a:lnSpc>
                          <a:spcPts val="1400"/>
                        </a:lnSpc>
                        <a:spcBef>
                          <a:spcPts val="200"/>
                        </a:spcBef>
                      </a:pPr>
                      <a:r>
                        <a:rPr lang="nl-NL" sz="1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Telemetrie grootverbruik Gas </a:t>
                      </a:r>
                      <a:b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‘werkelijke meetgegevens’, of correctie van herleiding</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078124"/>
                  </a:ext>
                </a:extLst>
              </a:tr>
              <a:tr h="338110">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Telemetrie grootverbruik Gas</a:t>
                      </a:r>
                      <a:b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‘geschatte meetgegevens’</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56973"/>
                  </a:ext>
                </a:extLst>
              </a:tr>
              <a:tr h="165385">
                <a:tc>
                  <a:txBody>
                    <a:bodyPr/>
                    <a:lstStyle/>
                    <a:p>
                      <a:pP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3505676897"/>
                  </a:ext>
                </a:extLst>
              </a:tr>
              <a:tr h="338110">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Profiel Grootverbruik Gas &amp; Elektra </a:t>
                      </a:r>
                      <a:br>
                        <a:rPr lang="nl-NL" sz="1100" b="1">
                          <a:effectLst/>
                          <a:latin typeface="Calibri" panose="020F0502020204030204" pitchFamily="34" charset="0"/>
                          <a:ea typeface="Times New Roman" panose="02020603050405020304" pitchFamily="18" charset="0"/>
                          <a:cs typeface="Calibri" panose="020F0502020204030204" pitchFamily="34" charset="0"/>
                        </a:rPr>
                      </a:b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‘werkelijke meetgegevens’</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8600"/>
                  </a:ext>
                </a:extLst>
              </a:tr>
              <a:tr h="338110">
                <a:tc>
                  <a:txBody>
                    <a:bodyPr/>
                    <a:lstStyle/>
                    <a:p>
                      <a:pPr>
                        <a:lnSpc>
                          <a:spcPts val="1400"/>
                        </a:lnSpc>
                        <a:spcBef>
                          <a:spcPts val="200"/>
                        </a:spcBef>
                      </a:pPr>
                      <a:r>
                        <a:rPr lang="nl-NL" sz="11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Profiel Grootverbruik Gas &amp; Elektra</a:t>
                      </a:r>
                      <a:b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‘geschatte meetgegevens’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032132"/>
                  </a:ext>
                </a:extLst>
              </a:tr>
              <a:tr h="165385">
                <a:tc>
                  <a:txBody>
                    <a:bodyPr/>
                    <a:lstStyle/>
                    <a:p>
                      <a:pP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val="72533553"/>
                  </a:ext>
                </a:extLst>
              </a:tr>
              <a:tr h="503988">
                <a:tc>
                  <a:txBody>
                    <a:bodyPr/>
                    <a:lstStyle/>
                    <a:p>
                      <a:pPr>
                        <a:lnSpc>
                          <a:spcPts val="1400"/>
                        </a:lnSpc>
                        <a:spcBef>
                          <a:spcPts val="200"/>
                        </a:spcBef>
                      </a:pPr>
                      <a:r>
                        <a:rPr lang="nl-NL" sz="1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Onbemeten aansluitingen.</a:t>
                      </a:r>
                      <a:br>
                        <a:rPr lang="nl-NL" sz="1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Wordt als ‘werkelijke meetgegevens’ behandeld</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200"/>
                        </a:spcBef>
                      </a:pPr>
                      <a:r>
                        <a:rPr lang="nl-NL" sz="1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22531"/>
                  </a:ext>
                </a:extLst>
              </a:tr>
            </a:tbl>
          </a:graphicData>
        </a:graphic>
      </p:graphicFrame>
      <p:sp>
        <p:nvSpPr>
          <p:cNvPr id="7" name="Tekstvak 6">
            <a:extLst>
              <a:ext uri="{FF2B5EF4-FFF2-40B4-BE49-F238E27FC236}">
                <a16:creationId xmlns:a16="http://schemas.microsoft.com/office/drawing/2014/main" id="{A28D2B37-0822-4612-8FC1-DFB6496AB8ED}"/>
              </a:ext>
            </a:extLst>
          </p:cNvPr>
          <p:cNvSpPr txBox="1"/>
          <p:nvPr/>
        </p:nvSpPr>
        <p:spPr>
          <a:xfrm>
            <a:off x="736689" y="5774514"/>
            <a:ext cx="11172483" cy="646331"/>
          </a:xfrm>
          <a:prstGeom prst="rect">
            <a:avLst/>
          </a:prstGeom>
          <a:noFill/>
        </p:spPr>
        <p:txBody>
          <a:bodyPr wrap="square" rtlCol="0">
            <a:spAutoFit/>
          </a:bodyPr>
          <a:lstStyle/>
          <a:p>
            <a:r>
              <a:rPr lang="nl-NL" sz="1200" b="1" dirty="0"/>
              <a:t>* Ook ‘overeengekomen’ en ‘bepaald door netbeheerder’ worden als ‘werkelijk’ behandeld</a:t>
            </a:r>
          </a:p>
          <a:p>
            <a:r>
              <a:rPr lang="nl-NL" sz="1200" b="1" dirty="0"/>
              <a:t>** Dit kunnen meerdere berichten zijn, zoals 1 of meerdere maandberichten met </a:t>
            </a:r>
            <a:r>
              <a:rPr lang="nl-NL" sz="1200" b="1" dirty="0" err="1"/>
              <a:t>uurwaarden</a:t>
            </a:r>
            <a:r>
              <a:rPr lang="nl-NL" sz="1200" b="1" dirty="0"/>
              <a:t>/kwartierwaarden (alleen TMT) en 1 of meerdere maandberichten met maandvolumes, etc.</a:t>
            </a:r>
          </a:p>
        </p:txBody>
      </p:sp>
      <p:sp>
        <p:nvSpPr>
          <p:cNvPr id="9" name="Titel 1">
            <a:extLst>
              <a:ext uri="{FF2B5EF4-FFF2-40B4-BE49-F238E27FC236}">
                <a16:creationId xmlns:a16="http://schemas.microsoft.com/office/drawing/2014/main" id="{AE8532B9-F82B-7B41-8292-9A02A8339D83}"/>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IC253 Uitbreiden Meetcorrectierapport (2)</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Proces afhankelijk van aard meetgegevens</a:t>
            </a:r>
          </a:p>
        </p:txBody>
      </p:sp>
    </p:spTree>
    <p:extLst>
      <p:ext uri="{BB962C8B-B14F-4D97-AF65-F5344CB8AC3E}">
        <p14:creationId xmlns:p14="http://schemas.microsoft.com/office/powerpoint/2010/main" val="108981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B0426BD-76AF-42DD-8D7D-0695B0B8DF11}"/>
              </a:ext>
            </a:extLst>
          </p:cNvPr>
          <p:cNvSpPr>
            <a:spLocks noGrp="1"/>
          </p:cNvSpPr>
          <p:nvPr>
            <p:ph type="sldNum" sz="quarter" idx="12"/>
          </p:nvPr>
        </p:nvSpPr>
        <p:spPr/>
        <p:txBody>
          <a:bodyPr/>
          <a:lstStyle/>
          <a:p>
            <a:fld id="{A1C3A1F5-F269-2A47-BBB9-BDB2D4CF88E3}" type="slidenum">
              <a:rPr lang="nl-NL" smtClean="0"/>
              <a:t>26</a:t>
            </a:fld>
            <a:endParaRPr lang="nl-NL" dirty="0"/>
          </a:p>
        </p:txBody>
      </p:sp>
      <p:pic>
        <p:nvPicPr>
          <p:cNvPr id="5" name="Afbeelding 4">
            <a:extLst>
              <a:ext uri="{FF2B5EF4-FFF2-40B4-BE49-F238E27FC236}">
                <a16:creationId xmlns:a16="http://schemas.microsoft.com/office/drawing/2014/main" id="{AC8B626D-5B8A-4C35-BD1E-711AA4FDA8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1" y="1278578"/>
            <a:ext cx="10391478" cy="3553905"/>
          </a:xfrm>
          <a:prstGeom prst="rect">
            <a:avLst/>
          </a:prstGeom>
          <a:noFill/>
          <a:ln>
            <a:noFill/>
          </a:ln>
        </p:spPr>
      </p:pic>
      <p:sp>
        <p:nvSpPr>
          <p:cNvPr id="6" name="Tijdelijke aanduiding voor inhoud 2">
            <a:extLst>
              <a:ext uri="{FF2B5EF4-FFF2-40B4-BE49-F238E27FC236}">
                <a16:creationId xmlns:a16="http://schemas.microsoft.com/office/drawing/2014/main" id="{51C125B5-0804-445D-A1B9-5EFEFFFF44A8}"/>
              </a:ext>
            </a:extLst>
          </p:cNvPr>
          <p:cNvSpPr>
            <a:spLocks noGrp="1"/>
          </p:cNvSpPr>
          <p:nvPr>
            <p:ph idx="1"/>
          </p:nvPr>
        </p:nvSpPr>
        <p:spPr>
          <a:xfrm>
            <a:off x="457199" y="4913438"/>
            <a:ext cx="11030400" cy="1212724"/>
          </a:xfrm>
        </p:spPr>
        <p:txBody>
          <a:bodyPr>
            <a:normAutofit/>
          </a:bodyPr>
          <a:lstStyle/>
          <a:p>
            <a:pPr>
              <a:buFont typeface="Wingdings" panose="05000000000000000000" pitchFamily="2" charset="2"/>
              <a:buChar char="§"/>
            </a:pPr>
            <a:r>
              <a:rPr lang="nl-NL" sz="1800" dirty="0"/>
              <a:t>Geen overleg mogelijk </a:t>
            </a:r>
            <a:r>
              <a:rPr lang="nl-NL" sz="1800" dirty="0">
                <a:sym typeface="Wingdings" panose="05000000000000000000" pitchFamily="2" charset="2"/>
              </a:rPr>
              <a:t> nieuw(e) meetbericht(en) kunnen direct verstuurd worden door de MV</a:t>
            </a:r>
            <a:endParaRPr lang="nl-NL" sz="1800" dirty="0"/>
          </a:p>
        </p:txBody>
      </p:sp>
      <p:sp>
        <p:nvSpPr>
          <p:cNvPr id="8" name="Titel 1">
            <a:extLst>
              <a:ext uri="{FF2B5EF4-FFF2-40B4-BE49-F238E27FC236}">
                <a16:creationId xmlns:a16="http://schemas.microsoft.com/office/drawing/2014/main" id="{301BC50F-EA06-6441-A35C-2F3B2214B977}"/>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IC253 Uitbreiden Meetcorrectierapport (3)</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Proces ‘werkelijke meetgegevens’</a:t>
            </a:r>
          </a:p>
        </p:txBody>
      </p:sp>
    </p:spTree>
    <p:extLst>
      <p:ext uri="{BB962C8B-B14F-4D97-AF65-F5344CB8AC3E}">
        <p14:creationId xmlns:p14="http://schemas.microsoft.com/office/powerpoint/2010/main" val="207590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B05AE97-B10A-4CCA-8666-66359AFDC67E}"/>
              </a:ext>
            </a:extLst>
          </p:cNvPr>
          <p:cNvSpPr>
            <a:spLocks noGrp="1"/>
          </p:cNvSpPr>
          <p:nvPr>
            <p:ph idx="1"/>
          </p:nvPr>
        </p:nvSpPr>
        <p:spPr>
          <a:xfrm>
            <a:off x="609602" y="5111931"/>
            <a:ext cx="10676092" cy="1014232"/>
          </a:xfrm>
        </p:spPr>
        <p:txBody>
          <a:bodyPr>
            <a:noAutofit/>
          </a:bodyPr>
          <a:lstStyle/>
          <a:p>
            <a:pPr>
              <a:buFont typeface="Wingdings" pitchFamily="2" charset="2"/>
              <a:buChar char="§"/>
            </a:pPr>
            <a:r>
              <a:rPr lang="nl-NL" sz="1800" dirty="0"/>
              <a:t>Wel overleg mogelijk </a:t>
            </a:r>
            <a:r>
              <a:rPr lang="nl-NL" sz="1800" dirty="0">
                <a:sym typeface="Wingdings" panose="05000000000000000000" pitchFamily="2" charset="2"/>
              </a:rPr>
              <a:t> nieuw(e) meetbericht(en) worden pas verstuurd:</a:t>
            </a:r>
          </a:p>
          <a:p>
            <a:pPr lvl="1">
              <a:buFont typeface="Wingdings" pitchFamily="2" charset="2"/>
              <a:buChar char="§"/>
            </a:pPr>
            <a:r>
              <a:rPr lang="nl-NL" sz="1800" dirty="0">
                <a:sym typeface="Wingdings" panose="05000000000000000000" pitchFamily="2" charset="2"/>
              </a:rPr>
              <a:t>Na afronding eventueel overleg</a:t>
            </a:r>
          </a:p>
          <a:p>
            <a:pPr lvl="1">
              <a:buFont typeface="Wingdings" pitchFamily="2" charset="2"/>
              <a:buChar char="§"/>
            </a:pPr>
            <a:r>
              <a:rPr lang="nl-NL" sz="1800" dirty="0">
                <a:sym typeface="Wingdings" panose="05000000000000000000" pitchFamily="2" charset="2"/>
              </a:rPr>
              <a:t>Op 11</a:t>
            </a:r>
            <a:r>
              <a:rPr lang="nl-NL" sz="1800" baseline="30000" dirty="0">
                <a:sym typeface="Wingdings" panose="05000000000000000000" pitchFamily="2" charset="2"/>
              </a:rPr>
              <a:t>e</a:t>
            </a:r>
            <a:r>
              <a:rPr lang="nl-NL" sz="1800" dirty="0">
                <a:sym typeface="Wingdings" panose="05000000000000000000" pitchFamily="2" charset="2"/>
              </a:rPr>
              <a:t> werkdag na verzending MCR als er geen overleg is aangevraagd</a:t>
            </a:r>
            <a:endParaRPr lang="nl-NL" sz="1800" dirty="0"/>
          </a:p>
        </p:txBody>
      </p:sp>
      <p:sp>
        <p:nvSpPr>
          <p:cNvPr id="4" name="Tijdelijke aanduiding voor dianummer 3">
            <a:extLst>
              <a:ext uri="{FF2B5EF4-FFF2-40B4-BE49-F238E27FC236}">
                <a16:creationId xmlns:a16="http://schemas.microsoft.com/office/drawing/2014/main" id="{9DA8936F-9E70-4C0D-803E-11944E2C7A58}"/>
              </a:ext>
            </a:extLst>
          </p:cNvPr>
          <p:cNvSpPr>
            <a:spLocks noGrp="1"/>
          </p:cNvSpPr>
          <p:nvPr>
            <p:ph type="sldNum" sz="quarter" idx="12"/>
          </p:nvPr>
        </p:nvSpPr>
        <p:spPr/>
        <p:txBody>
          <a:bodyPr/>
          <a:lstStyle/>
          <a:p>
            <a:fld id="{A1C3A1F5-F269-2A47-BBB9-BDB2D4CF88E3}" type="slidenum">
              <a:rPr lang="nl-NL" smtClean="0"/>
              <a:t>27</a:t>
            </a:fld>
            <a:endParaRPr lang="nl-NL" dirty="0"/>
          </a:p>
        </p:txBody>
      </p:sp>
      <p:pic>
        <p:nvPicPr>
          <p:cNvPr id="5" name="Afbeelding 4">
            <a:extLst>
              <a:ext uri="{FF2B5EF4-FFF2-40B4-BE49-F238E27FC236}">
                <a16:creationId xmlns:a16="http://schemas.microsoft.com/office/drawing/2014/main" id="{E729446E-BA1C-4A4E-BF34-88F9D5D70E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2" y="996808"/>
            <a:ext cx="9966960" cy="3920363"/>
          </a:xfrm>
          <a:prstGeom prst="rect">
            <a:avLst/>
          </a:prstGeom>
          <a:noFill/>
          <a:ln>
            <a:noFill/>
          </a:ln>
        </p:spPr>
      </p:pic>
      <p:sp>
        <p:nvSpPr>
          <p:cNvPr id="8" name="Titel 1">
            <a:extLst>
              <a:ext uri="{FF2B5EF4-FFF2-40B4-BE49-F238E27FC236}">
                <a16:creationId xmlns:a16="http://schemas.microsoft.com/office/drawing/2014/main" id="{5ECA824B-3289-0141-8E18-921C747F6AD1}"/>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IC253 Uitbreiden Meetcorrectierapport (4)</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Proces voor ‘geschatte meetgegevens’</a:t>
            </a:r>
          </a:p>
        </p:txBody>
      </p:sp>
    </p:spTree>
    <p:extLst>
      <p:ext uri="{BB962C8B-B14F-4D97-AF65-F5344CB8AC3E}">
        <p14:creationId xmlns:p14="http://schemas.microsoft.com/office/powerpoint/2010/main" val="3083623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Business Requirement Specificatie</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Jan de Jong – Business Integratie, EDSN</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28</a:t>
            </a:fld>
            <a:endParaRPr lang="nl-NL" dirty="0"/>
          </a:p>
        </p:txBody>
      </p:sp>
    </p:spTree>
    <p:extLst>
      <p:ext uri="{BB962C8B-B14F-4D97-AF65-F5344CB8AC3E}">
        <p14:creationId xmlns:p14="http://schemas.microsoft.com/office/powerpoint/2010/main" val="240975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8579555" cy="713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pPr>
              <a:spcAft>
                <a:spcPts val="600"/>
              </a:spcAft>
            </a:pPr>
            <a:r>
              <a:rPr lang="nl-NL" sz="2800" b="1" kern="1200" dirty="0">
                <a:effectLst/>
                <a:latin typeface="+mj-lt"/>
                <a:ea typeface="+mj-ea"/>
                <a:cs typeface="+mj-cs"/>
              </a:rPr>
              <a:t>Wat is een Business </a:t>
            </a:r>
            <a:r>
              <a:rPr lang="nl-NL" sz="2800" b="1" kern="1200" dirty="0" err="1">
                <a:effectLst/>
                <a:latin typeface="+mj-lt"/>
                <a:ea typeface="+mj-ea"/>
                <a:cs typeface="+mj-cs"/>
              </a:rPr>
              <a:t>Requirement</a:t>
            </a:r>
            <a:r>
              <a:rPr lang="nl-NL" sz="2800" b="1" kern="1200" dirty="0">
                <a:effectLst/>
                <a:latin typeface="+mj-lt"/>
                <a:ea typeface="+mj-ea"/>
                <a:cs typeface="+mj-cs"/>
              </a:rPr>
              <a:t> Specificatie?</a:t>
            </a:r>
            <a:r>
              <a:rPr lang="nl-NL" sz="2800" b="1" kern="1200" dirty="0">
                <a:latin typeface="+mj-lt"/>
                <a:ea typeface="+mj-ea"/>
                <a:cs typeface="+mj-cs"/>
              </a:rPr>
              <a:t> </a:t>
            </a:r>
          </a:p>
        </p:txBody>
      </p:sp>
      <p:sp>
        <p:nvSpPr>
          <p:cNvPr id="3" name="Tijdelijke aanduiding voor inhoud 2"/>
          <p:cNvSpPr>
            <a:spLocks noGrp="1"/>
          </p:cNvSpPr>
          <p:nvPr>
            <p:ph sz="half" idx="1"/>
          </p:nvPr>
        </p:nvSpPr>
        <p:spPr>
          <a:xfrm>
            <a:off x="609600" y="1911251"/>
            <a:ext cx="5384800" cy="4214912"/>
          </a:xfrm>
        </p:spPr>
        <p:txBody>
          <a:bodyPr vert="horz" lIns="91440" tIns="45720" rIns="91440" bIns="45720" rtlCol="0">
            <a:normAutofit lnSpcReduction="10000"/>
          </a:bodyPr>
          <a:lstStyle/>
          <a:p>
            <a:pPr>
              <a:lnSpc>
                <a:spcPct val="90000"/>
              </a:lnSpc>
              <a:buFont typeface="Wingdings" panose="05000000000000000000" pitchFamily="2" charset="2"/>
              <a:buChar char="§"/>
            </a:pPr>
            <a:r>
              <a:rPr lang="nl-NL" sz="1800" dirty="0">
                <a:cs typeface="Arial" panose="020B0604020202020204" pitchFamily="34" charset="0"/>
              </a:rPr>
              <a:t>In een Business Requirement Specification (BRS) worden de requirements gespecificeerd voor de uitwisseling van gegevens</a:t>
            </a:r>
          </a:p>
          <a:p>
            <a:pPr>
              <a:lnSpc>
                <a:spcPct val="90000"/>
              </a:lnSpc>
              <a:buFont typeface="Wingdings" panose="05000000000000000000" pitchFamily="2" charset="2"/>
              <a:buChar char="§"/>
            </a:pPr>
            <a:endParaRPr lang="nl-NL" sz="1800" dirty="0">
              <a:cs typeface="Arial" panose="020B0604020202020204" pitchFamily="34" charset="0"/>
            </a:endParaRPr>
          </a:p>
          <a:p>
            <a:pPr>
              <a:lnSpc>
                <a:spcPct val="90000"/>
              </a:lnSpc>
              <a:buFont typeface="Wingdings" panose="05000000000000000000" pitchFamily="2" charset="2"/>
              <a:buChar char="§"/>
            </a:pPr>
            <a:r>
              <a:rPr lang="nl-NL" sz="1800" dirty="0">
                <a:cs typeface="Arial" panose="020B0604020202020204" pitchFamily="34" charset="0"/>
              </a:rPr>
              <a:t>Een BRS is een gestandaardiseerde specificatie op basis van de UN/CEFACT </a:t>
            </a:r>
            <a:r>
              <a:rPr lang="nl-NL" sz="1800" dirty="0" err="1">
                <a:cs typeface="Arial" panose="020B0604020202020204" pitchFamily="34" charset="0"/>
              </a:rPr>
              <a:t>Modellerings</a:t>
            </a:r>
            <a:r>
              <a:rPr lang="nl-NL" sz="1800" dirty="0">
                <a:cs typeface="Arial" panose="020B0604020202020204" pitchFamily="34" charset="0"/>
              </a:rPr>
              <a:t> Methodologie (UMM)</a:t>
            </a:r>
          </a:p>
          <a:p>
            <a:pPr>
              <a:lnSpc>
                <a:spcPct val="90000"/>
              </a:lnSpc>
              <a:buFont typeface="Wingdings" panose="05000000000000000000" pitchFamily="2" charset="2"/>
              <a:buChar char="§"/>
            </a:pPr>
            <a:endParaRPr lang="nl-NL" sz="1800" dirty="0">
              <a:cs typeface="Arial" panose="020B0604020202020204" pitchFamily="34" charset="0"/>
            </a:endParaRPr>
          </a:p>
          <a:p>
            <a:pPr>
              <a:lnSpc>
                <a:spcPct val="90000"/>
              </a:lnSpc>
              <a:buFont typeface="Wingdings" panose="05000000000000000000" pitchFamily="2" charset="2"/>
              <a:buChar char="§"/>
            </a:pPr>
            <a:r>
              <a:rPr lang="nl-NL" sz="1800" dirty="0">
                <a:cs typeface="Arial" panose="020B0604020202020204" pitchFamily="34" charset="0"/>
              </a:rPr>
              <a:t>Een BRS wordt opgesteld met input van de business door de business</a:t>
            </a:r>
          </a:p>
          <a:p>
            <a:pPr>
              <a:lnSpc>
                <a:spcPct val="90000"/>
              </a:lnSpc>
              <a:buFont typeface="Wingdings" panose="05000000000000000000" pitchFamily="2" charset="2"/>
              <a:buChar char="§"/>
            </a:pPr>
            <a:endParaRPr lang="nl-NL" sz="1800" dirty="0">
              <a:cs typeface="Arial" panose="020B0604020202020204" pitchFamily="34" charset="0"/>
            </a:endParaRPr>
          </a:p>
          <a:p>
            <a:pPr>
              <a:lnSpc>
                <a:spcPct val="90000"/>
              </a:lnSpc>
              <a:buFont typeface="Wingdings" panose="05000000000000000000" pitchFamily="2" charset="2"/>
              <a:buChar char="§"/>
            </a:pPr>
            <a:r>
              <a:rPr lang="nl-NL" sz="1800" dirty="0">
                <a:cs typeface="Arial" panose="020B0604020202020204" pitchFamily="34" charset="0"/>
              </a:rPr>
              <a:t>Per use case wordt beschreven welke gegevens worden uitgewisseld, wie de stakeholders zijn en wat het doel is van de gegevens</a:t>
            </a:r>
          </a:p>
          <a:p>
            <a:pPr>
              <a:lnSpc>
                <a:spcPct val="90000"/>
              </a:lnSpc>
              <a:buFont typeface="Wingdings" panose="05000000000000000000" pitchFamily="2" charset="2"/>
              <a:buChar char="§"/>
            </a:pPr>
            <a:endParaRPr lang="nl-NL" sz="1800" dirty="0">
              <a:cs typeface="Arial" panose="020B0604020202020204" pitchFamily="34" charset="0"/>
            </a:endParaRPr>
          </a:p>
          <a:p>
            <a:pPr>
              <a:lnSpc>
                <a:spcPct val="90000"/>
              </a:lnSpc>
              <a:buFont typeface="Wingdings" panose="05000000000000000000" pitchFamily="2" charset="2"/>
              <a:buChar char="§"/>
            </a:pPr>
            <a:r>
              <a:rPr lang="nl-NL" sz="1800" dirty="0">
                <a:cs typeface="Arial" panose="020B0604020202020204" pitchFamily="34" charset="0"/>
              </a:rPr>
              <a:t>Een BRS is technologie-onafhankelijk</a:t>
            </a:r>
          </a:p>
        </p:txBody>
      </p:sp>
      <p:pic>
        <p:nvPicPr>
          <p:cNvPr id="4" name="Afbeelding 3">
            <a:extLst>
              <a:ext uri="{FF2B5EF4-FFF2-40B4-BE49-F238E27FC236}">
                <a16:creationId xmlns:a16="http://schemas.microsoft.com/office/drawing/2014/main" id="{5437E008-8756-4936-A632-878B3817E4FB}"/>
              </a:ext>
            </a:extLst>
          </p:cNvPr>
          <p:cNvPicPr>
            <a:picLocks noChangeAspect="1"/>
          </p:cNvPicPr>
          <p:nvPr/>
        </p:nvPicPr>
        <p:blipFill>
          <a:blip r:embed="rId2"/>
          <a:stretch>
            <a:fillRect/>
          </a:stretch>
        </p:blipFill>
        <p:spPr>
          <a:xfrm>
            <a:off x="6645110" y="1938499"/>
            <a:ext cx="5088092" cy="2645808"/>
          </a:xfrm>
          <a:prstGeom prst="rect">
            <a:avLst/>
          </a:prstGeom>
          <a:noFill/>
          <a:effectLst>
            <a:innerShdw blurRad="63500" dist="50800" dir="13500000">
              <a:prstClr val="black">
                <a:alpha val="50000"/>
              </a:prstClr>
            </a:innerShdw>
          </a:effectLst>
        </p:spPr>
      </p:pic>
      <p:sp>
        <p:nvSpPr>
          <p:cNvPr id="6" name="Tijdelijke aanduiding voor dianummer 5"/>
          <p:cNvSpPr>
            <a:spLocks noGrp="1"/>
          </p:cNvSpPr>
          <p:nvPr>
            <p:ph type="sldNum" sz="quarter" idx="12"/>
          </p:nvPr>
        </p:nvSpPr>
        <p:spPr>
          <a:xfrm>
            <a:off x="8737602" y="6483600"/>
            <a:ext cx="2548092" cy="331200"/>
          </a:xfrm>
        </p:spPr>
        <p:txBody>
          <a:bodyPr vert="horz" lIns="91440" tIns="45720" rIns="0" bIns="45720" rtlCol="0" anchor="ctr">
            <a:normAutofit/>
          </a:bodyPr>
          <a:lstStyle/>
          <a:p>
            <a:pPr>
              <a:spcAft>
                <a:spcPts val="600"/>
              </a:spcAft>
            </a:pPr>
            <a:fld id="{A1C3A1F5-F269-2A47-BBB9-BDB2D4CF88E3}" type="slidenum">
              <a:rPr lang="nl-NL" smtClean="0"/>
              <a:pPr>
                <a:spcAft>
                  <a:spcPts val="600"/>
                </a:spcAft>
              </a:pPr>
              <a:t>29</a:t>
            </a:fld>
            <a:endParaRPr lang="nl-NL"/>
          </a:p>
        </p:txBody>
      </p:sp>
    </p:spTree>
    <p:extLst>
      <p:ext uri="{BB962C8B-B14F-4D97-AF65-F5344CB8AC3E}">
        <p14:creationId xmlns:p14="http://schemas.microsoft.com/office/powerpoint/2010/main" val="156258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p:cNvSpPr>
            <a:spLocks noGrp="1"/>
          </p:cNvSpPr>
          <p:nvPr>
            <p:ph type="sldNum" sz="quarter" idx="12"/>
          </p:nvPr>
        </p:nvSpPr>
        <p:spPr>
          <a:xfrm>
            <a:off x="8920800" y="6482185"/>
            <a:ext cx="2548092" cy="331200"/>
          </a:xfrm>
        </p:spPr>
        <p:txBody>
          <a:bodyPr/>
          <a:lstStyle/>
          <a:p>
            <a:fld id="{A1C3A1F5-F269-2A47-BBB9-BDB2D4CF88E3}" type="slidenum">
              <a:rPr lang="nl-NL" smtClean="0"/>
              <a:t>3</a:t>
            </a:fld>
            <a:endParaRPr lang="nl-NL" dirty="0"/>
          </a:p>
        </p:txBody>
      </p:sp>
      <p:graphicFrame>
        <p:nvGraphicFramePr>
          <p:cNvPr id="7" name="Tijdelijke aanduiding voor inhoud 6">
            <a:extLst>
              <a:ext uri="{FF2B5EF4-FFF2-40B4-BE49-F238E27FC236}">
                <a16:creationId xmlns:a16="http://schemas.microsoft.com/office/drawing/2014/main" id="{6AEBB050-BBCF-48D0-B4FF-A059543BDDB0}"/>
              </a:ext>
            </a:extLst>
          </p:cNvPr>
          <p:cNvGraphicFramePr>
            <a:graphicFrameLocks noGrp="1"/>
          </p:cNvGraphicFramePr>
          <p:nvPr>
            <p:ph idx="1"/>
            <p:extLst>
              <p:ext uri="{D42A27DB-BD31-4B8C-83A1-F6EECF244321}">
                <p14:modId xmlns:p14="http://schemas.microsoft.com/office/powerpoint/2010/main" val="3390398494"/>
              </p:ext>
            </p:extLst>
          </p:nvPr>
        </p:nvGraphicFramePr>
        <p:xfrm>
          <a:off x="3178431" y="1097846"/>
          <a:ext cx="6237712" cy="5000296"/>
        </p:xfrm>
        <a:graphic>
          <a:graphicData uri="http://schemas.openxmlformats.org/drawingml/2006/table">
            <a:tbl>
              <a:tblPr firstRow="1" firstCol="1" bandRow="1">
                <a:tableStyleId>{5C22544A-7EE6-4342-B048-85BDC9FD1C3A}</a:tableStyleId>
              </a:tblPr>
              <a:tblGrid>
                <a:gridCol w="333798">
                  <a:extLst>
                    <a:ext uri="{9D8B030D-6E8A-4147-A177-3AD203B41FA5}">
                      <a16:colId xmlns:a16="http://schemas.microsoft.com/office/drawing/2014/main" val="1206697054"/>
                    </a:ext>
                  </a:extLst>
                </a:gridCol>
                <a:gridCol w="3209592">
                  <a:extLst>
                    <a:ext uri="{9D8B030D-6E8A-4147-A177-3AD203B41FA5}">
                      <a16:colId xmlns:a16="http://schemas.microsoft.com/office/drawing/2014/main" val="685354776"/>
                    </a:ext>
                  </a:extLst>
                </a:gridCol>
                <a:gridCol w="1964979">
                  <a:extLst>
                    <a:ext uri="{9D8B030D-6E8A-4147-A177-3AD203B41FA5}">
                      <a16:colId xmlns:a16="http://schemas.microsoft.com/office/drawing/2014/main" val="2055659611"/>
                    </a:ext>
                  </a:extLst>
                </a:gridCol>
                <a:gridCol w="729343">
                  <a:extLst>
                    <a:ext uri="{9D8B030D-6E8A-4147-A177-3AD203B41FA5}">
                      <a16:colId xmlns:a16="http://schemas.microsoft.com/office/drawing/2014/main" val="426418514"/>
                    </a:ext>
                  </a:extLst>
                </a:gridCol>
              </a:tblGrid>
              <a:tr h="184274">
                <a:tc>
                  <a:txBody>
                    <a:bodyPr/>
                    <a:lstStyle/>
                    <a:p>
                      <a:pPr>
                        <a:lnSpc>
                          <a:spcPts val="1200"/>
                        </a:lnSpc>
                      </a:pPr>
                      <a:r>
                        <a:rPr lang="nl-NL" sz="1200" dirty="0">
                          <a:effectLst/>
                        </a:rPr>
                        <a:t> 1.</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Opening</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Mirjam van der Horst</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3764132671"/>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2893554321"/>
                  </a:ext>
                </a:extLst>
              </a:tr>
              <a:tr h="409815">
                <a:tc>
                  <a:txBody>
                    <a:bodyPr/>
                    <a:lstStyle/>
                    <a:p>
                      <a:pPr>
                        <a:lnSpc>
                          <a:spcPts val="1200"/>
                        </a:lnSpc>
                      </a:pPr>
                      <a:r>
                        <a:rPr lang="nl-NL" sz="1200">
                          <a:effectLst/>
                        </a:rPr>
                        <a:t>2.</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Allocatie 2.0: </a:t>
                      </a:r>
                      <a:endParaRPr lang="nl-NL" sz="1000" dirty="0">
                        <a:effectLst/>
                      </a:endParaRPr>
                    </a:p>
                    <a:p>
                      <a:pPr marL="342900" lvl="0" indent="-342900">
                        <a:lnSpc>
                          <a:spcPts val="1200"/>
                        </a:lnSpc>
                        <a:buFont typeface="Calibri" panose="020F0502020204030204" pitchFamily="34" charset="0"/>
                        <a:buChar char="-"/>
                      </a:pPr>
                      <a:r>
                        <a:rPr lang="nl-NL" sz="1200" dirty="0">
                          <a:effectLst/>
                        </a:rPr>
                        <a:t>Terugblik</a:t>
                      </a:r>
                      <a:endParaRPr lang="nl-NL" sz="1000" dirty="0">
                        <a:effectLst/>
                      </a:endParaRPr>
                    </a:p>
                    <a:p>
                      <a:pPr marL="342900" lvl="0" indent="-342900">
                        <a:lnSpc>
                          <a:spcPts val="1200"/>
                        </a:lnSpc>
                        <a:buFont typeface="Calibri" panose="020F0502020204030204" pitchFamily="34" charset="0"/>
                        <a:buChar char="-"/>
                      </a:pPr>
                      <a:r>
                        <a:rPr lang="nl-NL" sz="1200" dirty="0">
                          <a:effectLst/>
                        </a:rPr>
                        <a:t>Samenhang verschillende tranches</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Thijs Lindenkamp=</a:t>
                      </a:r>
                      <a:r>
                        <a:rPr lang="nl-NL" sz="1200" dirty="0">
                          <a:effectLst/>
                        </a:rPr>
                        <a:t>ziek</a:t>
                      </a:r>
                      <a:br>
                        <a:rPr lang="nl-NL" sz="1200" dirty="0">
                          <a:effectLst/>
                        </a:rPr>
                      </a:br>
                      <a:r>
                        <a:rPr lang="nl-NL" sz="1200" dirty="0">
                          <a:effectLst/>
                        </a:rPr>
                        <a:t>Laurens Moser</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15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128544369"/>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326340702"/>
                  </a:ext>
                </a:extLst>
              </a:tr>
              <a:tr h="945885">
                <a:tc>
                  <a:txBody>
                    <a:bodyPr/>
                    <a:lstStyle/>
                    <a:p>
                      <a:pPr>
                        <a:lnSpc>
                          <a:spcPts val="1200"/>
                        </a:lnSpc>
                      </a:pPr>
                      <a:r>
                        <a:rPr lang="nl-NL" sz="1200">
                          <a:effectLst/>
                        </a:rPr>
                        <a:t>3.</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Toelichting document Tranche 2:</a:t>
                      </a:r>
                      <a:endParaRPr lang="nl-NL" sz="1000" dirty="0">
                        <a:effectLst/>
                      </a:endParaRPr>
                    </a:p>
                    <a:p>
                      <a:pPr marL="342900" lvl="0" indent="-342900">
                        <a:lnSpc>
                          <a:spcPts val="1200"/>
                        </a:lnSpc>
                        <a:buFont typeface="Calibri" panose="020F0502020204030204" pitchFamily="34" charset="0"/>
                        <a:buChar char="-"/>
                      </a:pPr>
                      <a:r>
                        <a:rPr lang="nl-NL" sz="1200" dirty="0">
                          <a:effectLst/>
                        </a:rPr>
                        <a:t>Issues </a:t>
                      </a:r>
                    </a:p>
                    <a:p>
                      <a:pPr marL="342900" lvl="0" indent="-342900">
                        <a:lnSpc>
                          <a:spcPts val="1200"/>
                        </a:lnSpc>
                        <a:buFont typeface="Calibri" panose="020F0502020204030204" pitchFamily="34" charset="0"/>
                        <a:buChar char="-"/>
                      </a:pPr>
                      <a:endParaRPr lang="nl-NL" sz="1000" dirty="0">
                        <a:effectLst/>
                      </a:endParaRPr>
                    </a:p>
                    <a:p>
                      <a:pPr marL="342900" lvl="0" indent="-342900">
                        <a:lnSpc>
                          <a:spcPts val="1200"/>
                        </a:lnSpc>
                        <a:buFont typeface="Calibri" panose="020F0502020204030204" pitchFamily="34" charset="0"/>
                        <a:buChar char="-"/>
                      </a:pPr>
                      <a:r>
                        <a:rPr lang="nl-NL" sz="1200" dirty="0" err="1">
                          <a:effectLst/>
                        </a:rPr>
                        <a:t>BRS’en</a:t>
                      </a:r>
                      <a:r>
                        <a:rPr lang="nl-NL" sz="1200" dirty="0">
                          <a:effectLst/>
                        </a:rPr>
                        <a:t> </a:t>
                      </a:r>
                      <a:endParaRPr lang="nl-NL" sz="1000" dirty="0">
                        <a:effectLst/>
                      </a:endParaRPr>
                    </a:p>
                    <a:p>
                      <a:pPr marL="342900" lvl="0" indent="-342900">
                        <a:lnSpc>
                          <a:spcPts val="1200"/>
                        </a:lnSpc>
                        <a:buFont typeface="Calibri" panose="020F0502020204030204" pitchFamily="34" charset="0"/>
                        <a:buChar char="-"/>
                      </a:pPr>
                      <a:r>
                        <a:rPr lang="nl-NL" sz="1200" dirty="0">
                          <a:effectLst/>
                        </a:rPr>
                        <a:t>Business Services</a:t>
                      </a:r>
                      <a:endParaRPr lang="nl-NL" sz="1000" dirty="0">
                        <a:effectLst/>
                      </a:endParaRPr>
                    </a:p>
                    <a:p>
                      <a:pPr marL="342900" lvl="0" indent="-342900">
                        <a:lnSpc>
                          <a:spcPts val="1200"/>
                        </a:lnSpc>
                        <a:buFont typeface="Calibri" panose="020F0502020204030204" pitchFamily="34" charset="0"/>
                        <a:buChar char="-"/>
                      </a:pPr>
                      <a:r>
                        <a:rPr lang="nl-NL" sz="1200" dirty="0">
                          <a:effectLst/>
                        </a:rPr>
                        <a:t>Berichtdefinities</a:t>
                      </a:r>
                      <a:endParaRPr lang="nl-NL" sz="1000" dirty="0">
                        <a:effectLst/>
                      </a:endParaRPr>
                    </a:p>
                  </a:txBody>
                  <a:tcPr marL="60308" marR="60308" marT="0" marB="0"/>
                </a:tc>
                <a:tc>
                  <a:txBody>
                    <a:bodyPr/>
                    <a:lstStyle/>
                    <a:p>
                      <a:pPr>
                        <a:lnSpc>
                          <a:spcPts val="1200"/>
                        </a:lnSpc>
                      </a:pPr>
                      <a:r>
                        <a:rPr lang="nl-NL" sz="1200" dirty="0">
                          <a:effectLst/>
                        </a:rPr>
                        <a:t> </a:t>
                      </a:r>
                      <a:endParaRPr lang="nl-NL" sz="1000" dirty="0">
                        <a:effectLst/>
                      </a:endParaRPr>
                    </a:p>
                    <a:p>
                      <a:pPr>
                        <a:lnSpc>
                          <a:spcPts val="1200"/>
                        </a:lnSpc>
                      </a:pPr>
                      <a:r>
                        <a:rPr lang="nl-NL" sz="1200" dirty="0">
                          <a:effectLst/>
                        </a:rPr>
                        <a:t>Joost de Geus en Bram van </a:t>
                      </a:r>
                      <a:r>
                        <a:rPr lang="nl-NL" sz="1200" dirty="0" err="1">
                          <a:effectLst/>
                        </a:rPr>
                        <a:t>Straalen</a:t>
                      </a:r>
                      <a:endParaRPr lang="nl-NL" sz="1000" dirty="0">
                        <a:effectLst/>
                      </a:endParaRPr>
                    </a:p>
                    <a:p>
                      <a:pPr>
                        <a:lnSpc>
                          <a:spcPts val="1200"/>
                        </a:lnSpc>
                      </a:pPr>
                      <a:r>
                        <a:rPr lang="nl-NL" sz="1200" dirty="0">
                          <a:effectLst/>
                        </a:rPr>
                        <a:t>Jan de Jong</a:t>
                      </a:r>
                      <a:endParaRPr lang="nl-NL" sz="1000" dirty="0">
                        <a:effectLst/>
                      </a:endParaRPr>
                    </a:p>
                    <a:p>
                      <a:pPr>
                        <a:lnSpc>
                          <a:spcPts val="1200"/>
                        </a:lnSpc>
                      </a:pPr>
                      <a:r>
                        <a:rPr lang="nl-NL" sz="1200" dirty="0">
                          <a:effectLst/>
                        </a:rPr>
                        <a:t>Jan de Jong</a:t>
                      </a:r>
                      <a:endParaRPr lang="nl-NL" sz="1000" dirty="0">
                        <a:effectLst/>
                      </a:endParaRPr>
                    </a:p>
                    <a:p>
                      <a:pPr>
                        <a:lnSpc>
                          <a:spcPts val="1200"/>
                        </a:lnSpc>
                      </a:pPr>
                      <a:r>
                        <a:rPr lang="nl-NL" sz="1200" dirty="0">
                          <a:effectLst/>
                        </a:rPr>
                        <a:t>Jan de Jong</a:t>
                      </a:r>
                      <a:endParaRPr lang="nl-NL" sz="1000" dirty="0">
                        <a:effectLst/>
                      </a:endParaRPr>
                    </a:p>
                  </a:txBody>
                  <a:tcPr marL="60308" marR="60308" marT="0" marB="0"/>
                </a:tc>
                <a:tc>
                  <a:txBody>
                    <a:bodyPr/>
                    <a:lstStyle/>
                    <a:p>
                      <a:pPr>
                        <a:lnSpc>
                          <a:spcPts val="1200"/>
                        </a:lnSpc>
                      </a:pPr>
                      <a:r>
                        <a:rPr lang="nl-NL" sz="1200">
                          <a:effectLst/>
                        </a:rPr>
                        <a:t>45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214861654"/>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Pauze</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5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671172396"/>
                  </a:ext>
                </a:extLst>
              </a:tr>
              <a:tr h="811867">
                <a:tc>
                  <a:txBody>
                    <a:bodyPr/>
                    <a:lstStyle/>
                    <a:p>
                      <a:pPr>
                        <a:lnSpc>
                          <a:spcPts val="1200"/>
                        </a:lnSpc>
                      </a:pPr>
                      <a:r>
                        <a:rPr lang="nl-NL" sz="1200">
                          <a:effectLst/>
                        </a:rPr>
                        <a:t>4.</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Impact Tranche 2:</a:t>
                      </a:r>
                      <a:endParaRPr lang="nl-NL" sz="1000" dirty="0">
                        <a:effectLst/>
                      </a:endParaRPr>
                    </a:p>
                    <a:p>
                      <a:pPr marL="342900" lvl="0" indent="-342900">
                        <a:lnSpc>
                          <a:spcPts val="1200"/>
                        </a:lnSpc>
                        <a:buFont typeface="Calibri" panose="020F0502020204030204" pitchFamily="34" charset="0"/>
                        <a:buChar char="-"/>
                      </a:pPr>
                      <a:r>
                        <a:rPr lang="nl-NL" sz="1200" dirty="0">
                          <a:effectLst/>
                        </a:rPr>
                        <a:t>RNB</a:t>
                      </a:r>
                      <a:endParaRPr lang="nl-NL" sz="1000" dirty="0">
                        <a:effectLst/>
                      </a:endParaRPr>
                    </a:p>
                    <a:p>
                      <a:pPr marL="342900" lvl="0" indent="-342900">
                        <a:lnSpc>
                          <a:spcPts val="1200"/>
                        </a:lnSpc>
                        <a:buFont typeface="Calibri" panose="020F0502020204030204" pitchFamily="34" charset="0"/>
                        <a:buChar char="-"/>
                      </a:pPr>
                      <a:r>
                        <a:rPr lang="nl-NL" sz="1200" dirty="0">
                          <a:effectLst/>
                        </a:rPr>
                        <a:t>FNB</a:t>
                      </a:r>
                      <a:endParaRPr lang="nl-NL" sz="1000" dirty="0">
                        <a:effectLst/>
                      </a:endParaRPr>
                    </a:p>
                    <a:p>
                      <a:pPr marL="342900" lvl="0" indent="-342900">
                        <a:lnSpc>
                          <a:spcPts val="1200"/>
                        </a:lnSpc>
                        <a:buFont typeface="Calibri" panose="020F0502020204030204" pitchFamily="34" charset="0"/>
                        <a:buChar char="-"/>
                      </a:pPr>
                      <a:r>
                        <a:rPr lang="nl-NL" sz="1200" dirty="0">
                          <a:effectLst/>
                        </a:rPr>
                        <a:t>LNB</a:t>
                      </a:r>
                      <a:endParaRPr lang="nl-NL" sz="1000" dirty="0">
                        <a:effectLst/>
                      </a:endParaRPr>
                    </a:p>
                    <a:p>
                      <a:pPr marL="342900" lvl="0" indent="-342900">
                        <a:lnSpc>
                          <a:spcPts val="1200"/>
                        </a:lnSpc>
                        <a:buFont typeface="Calibri" panose="020F0502020204030204" pitchFamily="34" charset="0"/>
                        <a:buChar char="-"/>
                      </a:pPr>
                      <a:r>
                        <a:rPr lang="nl-NL" sz="1200" dirty="0">
                          <a:effectLst/>
                        </a:rPr>
                        <a:t>BRP</a:t>
                      </a:r>
                      <a:endParaRPr lang="nl-NL" sz="1000" dirty="0">
                        <a:effectLst/>
                      </a:endParaRPr>
                    </a:p>
                    <a:p>
                      <a:pPr marL="342900" lvl="0" indent="-342900">
                        <a:lnSpc>
                          <a:spcPts val="1200"/>
                        </a:lnSpc>
                        <a:buFont typeface="Calibri" panose="020F0502020204030204" pitchFamily="34" charset="0"/>
                        <a:buChar char="-"/>
                      </a:pPr>
                      <a:r>
                        <a:rPr lang="nl-NL" sz="1200" dirty="0">
                          <a:effectLst/>
                        </a:rPr>
                        <a:t>LV</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Bram van Straalen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10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102512281"/>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589425228"/>
                  </a:ext>
                </a:extLst>
              </a:tr>
              <a:tr h="143510">
                <a:tc>
                  <a:txBody>
                    <a:bodyPr/>
                    <a:lstStyle/>
                    <a:p>
                      <a:pPr>
                        <a:lnSpc>
                          <a:spcPts val="1200"/>
                        </a:lnSpc>
                      </a:pPr>
                      <a:r>
                        <a:rPr lang="nl-NL" sz="1200">
                          <a:effectLst/>
                        </a:rPr>
                        <a:t>5.</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err="1">
                          <a:effectLst/>
                        </a:rPr>
                        <a:t>RFC’s</a:t>
                      </a: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Bram van Straalen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5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327621031"/>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3332906927"/>
                  </a:ext>
                </a:extLst>
              </a:tr>
              <a:tr h="275797">
                <a:tc>
                  <a:txBody>
                    <a:bodyPr/>
                    <a:lstStyle/>
                    <a:p>
                      <a:pPr>
                        <a:lnSpc>
                          <a:spcPts val="1200"/>
                        </a:lnSpc>
                      </a:pPr>
                      <a:r>
                        <a:rPr lang="nl-NL" sz="1200">
                          <a:effectLst/>
                        </a:rPr>
                        <a:t>6.</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Kwalificatieproces TenneT (MMC Hub)</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Bob Mantel</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10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586910531"/>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3157893372"/>
                  </a:ext>
                </a:extLst>
              </a:tr>
              <a:tr h="275797">
                <a:tc>
                  <a:txBody>
                    <a:bodyPr/>
                    <a:lstStyle/>
                    <a:p>
                      <a:pPr>
                        <a:lnSpc>
                          <a:spcPts val="1200"/>
                        </a:lnSpc>
                      </a:pPr>
                      <a:r>
                        <a:rPr lang="nl-NL" sz="1200">
                          <a:effectLst/>
                        </a:rPr>
                        <a:t>7.</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Planning en risico’s</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Mirjam van der Horst</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10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020471226"/>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3833672564"/>
                  </a:ext>
                </a:extLst>
              </a:tr>
              <a:tr h="275797">
                <a:tc>
                  <a:txBody>
                    <a:bodyPr/>
                    <a:lstStyle/>
                    <a:p>
                      <a:pPr>
                        <a:lnSpc>
                          <a:spcPts val="1200"/>
                        </a:lnSpc>
                      </a:pPr>
                      <a:r>
                        <a:rPr lang="nl-NL" sz="1200">
                          <a:effectLst/>
                        </a:rPr>
                        <a:t>8.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Testen en transitie</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Jorik van Vilsteren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10 min</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1825302025"/>
                  </a:ext>
                </a:extLst>
              </a:tr>
              <a:tr h="143510">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 </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4084104095"/>
                  </a:ext>
                </a:extLst>
              </a:tr>
              <a:tr h="275797">
                <a:tc>
                  <a:txBody>
                    <a:bodyPr/>
                    <a:lstStyle/>
                    <a:p>
                      <a:pPr>
                        <a:lnSpc>
                          <a:spcPts val="1200"/>
                        </a:lnSpc>
                      </a:pPr>
                      <a:r>
                        <a:rPr lang="nl-NL" sz="1200">
                          <a:effectLst/>
                        </a:rPr>
                        <a:t>9.</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Vragen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a:effectLst/>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tc>
                  <a:txBody>
                    <a:bodyPr/>
                    <a:lstStyle/>
                    <a:p>
                      <a:pPr>
                        <a:lnSpc>
                          <a:spcPts val="1200"/>
                        </a:lnSpc>
                      </a:pPr>
                      <a:r>
                        <a:rPr lang="nl-NL" sz="1200" dirty="0">
                          <a:effectLst/>
                        </a:rPr>
                        <a:t>10 min</a:t>
                      </a: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308" marR="60308" marT="0" marB="0"/>
                </a:tc>
                <a:extLst>
                  <a:ext uri="{0D108BD9-81ED-4DB2-BD59-A6C34878D82A}">
                    <a16:rowId xmlns:a16="http://schemas.microsoft.com/office/drawing/2014/main" val="2597154626"/>
                  </a:ext>
                </a:extLst>
              </a:tr>
            </a:tbl>
          </a:graphicData>
        </a:graphic>
      </p:graphicFrame>
      <p:sp>
        <p:nvSpPr>
          <p:cNvPr id="9" name="Titel 1">
            <a:extLst>
              <a:ext uri="{FF2B5EF4-FFF2-40B4-BE49-F238E27FC236}">
                <a16:creationId xmlns:a16="http://schemas.microsoft.com/office/drawing/2014/main" id="{F5A598BF-C03F-AA4D-BC4B-DDBAAAECC03A}"/>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Agenda</a:t>
            </a:r>
            <a:endParaRPr lang="nl-NL" sz="2800" b="1" dirty="0"/>
          </a:p>
        </p:txBody>
      </p:sp>
    </p:spTree>
    <p:extLst>
      <p:ext uri="{BB962C8B-B14F-4D97-AF65-F5344CB8AC3E}">
        <p14:creationId xmlns:p14="http://schemas.microsoft.com/office/powerpoint/2010/main" val="59664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9417268" cy="71363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pPr>
              <a:spcAft>
                <a:spcPts val="600"/>
              </a:spcAft>
            </a:pPr>
            <a:r>
              <a:rPr lang="nl-NL" sz="2800" b="1" kern="1200" dirty="0">
                <a:latin typeface="+mj-lt"/>
                <a:ea typeface="+mj-ea"/>
                <a:cs typeface="+mj-cs"/>
              </a:rPr>
              <a:t>Doel van </a:t>
            </a:r>
            <a:r>
              <a:rPr lang="nl-NL" sz="2800" b="1" kern="1200" dirty="0">
                <a:effectLst/>
                <a:latin typeface="+mj-lt"/>
                <a:ea typeface="+mj-ea"/>
                <a:cs typeface="+mj-cs"/>
              </a:rPr>
              <a:t>Business </a:t>
            </a:r>
            <a:r>
              <a:rPr lang="nl-NL" sz="2800" b="1" kern="1200" dirty="0" err="1">
                <a:effectLst/>
                <a:latin typeface="+mj-lt"/>
                <a:ea typeface="+mj-ea"/>
                <a:cs typeface="+mj-cs"/>
              </a:rPr>
              <a:t>Requirement</a:t>
            </a:r>
            <a:r>
              <a:rPr lang="nl-NL" sz="2800" b="1" kern="1200" dirty="0">
                <a:effectLst/>
                <a:latin typeface="+mj-lt"/>
                <a:ea typeface="+mj-ea"/>
                <a:cs typeface="+mj-cs"/>
              </a:rPr>
              <a:t> Specificatie voor Allocatie 2.0</a:t>
            </a:r>
            <a:r>
              <a:rPr lang="nl-NL" sz="2800" b="1" kern="1200" dirty="0">
                <a:latin typeface="+mj-lt"/>
                <a:ea typeface="+mj-ea"/>
                <a:cs typeface="+mj-cs"/>
              </a:rPr>
              <a:t> </a:t>
            </a:r>
          </a:p>
        </p:txBody>
      </p:sp>
      <p:sp>
        <p:nvSpPr>
          <p:cNvPr id="3" name="Tijdelijke aanduiding voor inhoud 2"/>
          <p:cNvSpPr>
            <a:spLocks noGrp="1"/>
          </p:cNvSpPr>
          <p:nvPr>
            <p:ph sz="half" idx="1"/>
          </p:nvPr>
        </p:nvSpPr>
        <p:spPr>
          <a:xfrm>
            <a:off x="609600" y="1408831"/>
            <a:ext cx="5384800" cy="4717332"/>
          </a:xfrm>
        </p:spPr>
        <p:txBody>
          <a:bodyPr vert="horz" lIns="91440" tIns="45720" rIns="91440" bIns="45720" rtlCol="0">
            <a:normAutofit fontScale="92500" lnSpcReduction="10000"/>
          </a:bodyPr>
          <a:lstStyle/>
          <a:p>
            <a:pPr>
              <a:lnSpc>
                <a:spcPct val="90000"/>
              </a:lnSpc>
              <a:buFont typeface="Wingdings" panose="05000000000000000000" pitchFamily="2" charset="2"/>
              <a:buChar char="§"/>
            </a:pPr>
            <a:r>
              <a:rPr lang="nl-NL" sz="1900" dirty="0">
                <a:cs typeface="Arial" panose="020B0604020202020204" pitchFamily="34" charset="0"/>
              </a:rPr>
              <a:t>Het tijdig en compleet specificeren van de processen inzake het uitwisselen van gegevens voor Allocatie 2.0 door middel van use cases en activity </a:t>
            </a:r>
            <a:r>
              <a:rPr lang="nl-NL" sz="1900" dirty="0" err="1">
                <a:cs typeface="Arial" panose="020B0604020202020204" pitchFamily="34" charset="0"/>
              </a:rPr>
              <a:t>diagrams</a:t>
            </a:r>
            <a:endParaRPr lang="nl-NL" sz="1900" dirty="0">
              <a:cs typeface="Arial" panose="020B0604020202020204" pitchFamily="34" charset="0"/>
            </a:endParaRPr>
          </a:p>
          <a:p>
            <a:pPr marL="0" indent="0">
              <a:lnSpc>
                <a:spcPct val="90000"/>
              </a:lnSpc>
              <a:buNone/>
            </a:pPr>
            <a:endParaRPr lang="nl-NL" sz="1900" dirty="0">
              <a:cs typeface="Arial" panose="020B0604020202020204" pitchFamily="34" charset="0"/>
            </a:endParaRPr>
          </a:p>
          <a:p>
            <a:pPr>
              <a:lnSpc>
                <a:spcPct val="90000"/>
              </a:lnSpc>
              <a:buFont typeface="Wingdings" panose="05000000000000000000" pitchFamily="2" charset="2"/>
              <a:buChar char="§"/>
            </a:pPr>
            <a:r>
              <a:rPr lang="nl-NL" sz="1900" dirty="0">
                <a:cs typeface="Arial" panose="020B0604020202020204" pitchFamily="34" charset="0"/>
              </a:rPr>
              <a:t>Het tijdig en compleet specificeren van gegevens die worden uitgewisseld voor Allocatie 2.0 door middel van class </a:t>
            </a:r>
            <a:r>
              <a:rPr lang="nl-NL" sz="1900" dirty="0" err="1">
                <a:cs typeface="Arial" panose="020B0604020202020204" pitchFamily="34" charset="0"/>
              </a:rPr>
              <a:t>diagrams</a:t>
            </a:r>
            <a:endParaRPr lang="nl-NL" sz="1900" dirty="0">
              <a:cs typeface="Arial" panose="020B0604020202020204" pitchFamily="34" charset="0"/>
            </a:endParaRPr>
          </a:p>
          <a:p>
            <a:pPr>
              <a:lnSpc>
                <a:spcPct val="90000"/>
              </a:lnSpc>
              <a:buFont typeface="Wingdings" panose="05000000000000000000" pitchFamily="2" charset="2"/>
              <a:buChar char="§"/>
            </a:pPr>
            <a:endParaRPr lang="nl-NL" sz="1900" dirty="0">
              <a:cs typeface="Arial" panose="020B0604020202020204" pitchFamily="34" charset="0"/>
            </a:endParaRPr>
          </a:p>
          <a:p>
            <a:pPr>
              <a:lnSpc>
                <a:spcPct val="90000"/>
              </a:lnSpc>
              <a:buFont typeface="Wingdings" panose="05000000000000000000" pitchFamily="2" charset="2"/>
              <a:buChar char="§"/>
            </a:pPr>
            <a:r>
              <a:rPr lang="nl-NL" sz="1900" dirty="0">
                <a:cs typeface="Arial" panose="020B0604020202020204" pitchFamily="34" charset="0"/>
              </a:rPr>
              <a:t>Zorgen voor een overlappende ‘brug’ tussen een IC en berichtdefinities voor nieuwe/gewijzigde services</a:t>
            </a:r>
          </a:p>
          <a:p>
            <a:pPr>
              <a:lnSpc>
                <a:spcPct val="90000"/>
              </a:lnSpc>
              <a:buFont typeface="Wingdings" panose="05000000000000000000" pitchFamily="2" charset="2"/>
              <a:buChar char="§"/>
            </a:pPr>
            <a:endParaRPr lang="nl-NL" sz="1900" dirty="0">
              <a:cs typeface="Arial" panose="020B0604020202020204" pitchFamily="34" charset="0"/>
            </a:endParaRPr>
          </a:p>
          <a:p>
            <a:pPr>
              <a:lnSpc>
                <a:spcPct val="90000"/>
              </a:lnSpc>
              <a:buFont typeface="Wingdings" panose="05000000000000000000" pitchFamily="2" charset="2"/>
              <a:buChar char="§"/>
            </a:pPr>
            <a:r>
              <a:rPr lang="nl-NL" sz="1900" dirty="0">
                <a:cs typeface="Arial" panose="020B0604020202020204" pitchFamily="34" charset="0"/>
              </a:rPr>
              <a:t>Complementair zijn aan het MSP</a:t>
            </a:r>
          </a:p>
          <a:p>
            <a:pPr>
              <a:lnSpc>
                <a:spcPct val="90000"/>
              </a:lnSpc>
              <a:buFont typeface="Wingdings" panose="05000000000000000000" pitchFamily="2" charset="2"/>
              <a:buChar char="§"/>
            </a:pPr>
            <a:endParaRPr lang="nl-NL" sz="1900" dirty="0">
              <a:cs typeface="Arial" panose="020B0604020202020204" pitchFamily="34" charset="0"/>
            </a:endParaRPr>
          </a:p>
          <a:p>
            <a:pPr>
              <a:lnSpc>
                <a:spcPct val="90000"/>
              </a:lnSpc>
              <a:buFont typeface="Wingdings" panose="05000000000000000000" pitchFamily="2" charset="2"/>
              <a:buChar char="§"/>
            </a:pPr>
            <a:r>
              <a:rPr lang="nl-NL" sz="1900" dirty="0">
                <a:cs typeface="Arial" panose="020B0604020202020204" pitchFamily="34" charset="0"/>
              </a:rPr>
              <a:t>Reduceren van wijzigingen (</a:t>
            </a:r>
            <a:r>
              <a:rPr lang="nl-NL" sz="1900" dirty="0" err="1">
                <a:cs typeface="Arial" panose="020B0604020202020204" pitchFamily="34" charset="0"/>
              </a:rPr>
              <a:t>RFC’s</a:t>
            </a:r>
            <a:r>
              <a:rPr lang="nl-NL" sz="1900" dirty="0">
                <a:cs typeface="Arial" panose="020B0604020202020204" pitchFamily="34" charset="0"/>
              </a:rPr>
              <a:t>) in de services voor Allocatie 2.0 in een latere fase</a:t>
            </a:r>
          </a:p>
          <a:p>
            <a:pPr marL="0" indent="0">
              <a:lnSpc>
                <a:spcPct val="90000"/>
              </a:lnSpc>
              <a:buFont typeface="Arial"/>
              <a:buNone/>
            </a:pPr>
            <a:endParaRPr lang="nl-NL" sz="1900" dirty="0"/>
          </a:p>
        </p:txBody>
      </p:sp>
      <p:pic>
        <p:nvPicPr>
          <p:cNvPr id="4" name="Afbeelding 3">
            <a:extLst>
              <a:ext uri="{FF2B5EF4-FFF2-40B4-BE49-F238E27FC236}">
                <a16:creationId xmlns:a16="http://schemas.microsoft.com/office/drawing/2014/main" id="{1B833E06-B98E-44E0-BA2F-84EADA74773B}"/>
              </a:ext>
            </a:extLst>
          </p:cNvPr>
          <p:cNvPicPr>
            <a:picLocks noChangeAspect="1"/>
          </p:cNvPicPr>
          <p:nvPr/>
        </p:nvPicPr>
        <p:blipFill>
          <a:blip r:embed="rId2"/>
          <a:stretch>
            <a:fillRect/>
          </a:stretch>
        </p:blipFill>
        <p:spPr>
          <a:xfrm>
            <a:off x="7016500" y="1314567"/>
            <a:ext cx="3349305" cy="4717332"/>
          </a:xfrm>
          <a:prstGeom prst="rect">
            <a:avLst/>
          </a:prstGeom>
          <a:noFill/>
          <a:effectLst>
            <a:innerShdw blurRad="63500" dist="50800" dir="13500000">
              <a:prstClr val="black">
                <a:alpha val="50000"/>
              </a:prstClr>
            </a:innerShdw>
          </a:effectLst>
        </p:spPr>
      </p:pic>
      <p:sp>
        <p:nvSpPr>
          <p:cNvPr id="6" name="Tijdelijke aanduiding voor dianummer 5"/>
          <p:cNvSpPr>
            <a:spLocks noGrp="1"/>
          </p:cNvSpPr>
          <p:nvPr>
            <p:ph type="sldNum" sz="quarter" idx="12"/>
          </p:nvPr>
        </p:nvSpPr>
        <p:spPr>
          <a:xfrm>
            <a:off x="8737602" y="6483600"/>
            <a:ext cx="2548092" cy="331200"/>
          </a:xfrm>
        </p:spPr>
        <p:txBody>
          <a:bodyPr vert="horz" lIns="91440" tIns="45720" rIns="0" bIns="45720" rtlCol="0" anchor="ctr">
            <a:normAutofit/>
          </a:bodyPr>
          <a:lstStyle/>
          <a:p>
            <a:pPr>
              <a:spcAft>
                <a:spcPts val="600"/>
              </a:spcAft>
            </a:pPr>
            <a:fld id="{A1C3A1F5-F269-2A47-BBB9-BDB2D4CF88E3}" type="slidenum">
              <a:rPr lang="nl-NL" smtClean="0"/>
              <a:pPr>
                <a:spcAft>
                  <a:spcPts val="600"/>
                </a:spcAft>
              </a:pPr>
              <a:t>30</a:t>
            </a:fld>
            <a:endParaRPr lang="nl-NL"/>
          </a:p>
        </p:txBody>
      </p:sp>
    </p:spTree>
    <p:extLst>
      <p:ext uri="{BB962C8B-B14F-4D97-AF65-F5344CB8AC3E}">
        <p14:creationId xmlns:p14="http://schemas.microsoft.com/office/powerpoint/2010/main" val="354279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9291144" cy="71363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a:solidFill>
                  <a:srgbClr val="000000"/>
                </a:solidFill>
                <a:latin typeface="+mj-lt"/>
                <a:ea typeface="+mj-ea"/>
                <a:cs typeface="+mj-cs"/>
              </a:defRPr>
            </a:lvl1pPr>
          </a:lstStyle>
          <a:p>
            <a:pPr>
              <a:spcAft>
                <a:spcPts val="600"/>
              </a:spcAft>
            </a:pPr>
            <a:r>
              <a:rPr lang="nl-NL" sz="2800" b="1" kern="1200" dirty="0">
                <a:latin typeface="+mj-lt"/>
                <a:ea typeface="+mj-ea"/>
                <a:cs typeface="+mj-cs"/>
              </a:rPr>
              <a:t>Opzet van </a:t>
            </a:r>
            <a:r>
              <a:rPr lang="nl-NL" sz="2800" b="1" kern="1200" dirty="0">
                <a:effectLst/>
                <a:latin typeface="+mj-lt"/>
                <a:ea typeface="+mj-ea"/>
                <a:cs typeface="+mj-cs"/>
              </a:rPr>
              <a:t>Business Requirement Specificatie voor Allocatie 2.0</a:t>
            </a:r>
            <a:r>
              <a:rPr lang="nl-NL" sz="2800" b="1" kern="1200" dirty="0">
                <a:latin typeface="+mj-lt"/>
                <a:ea typeface="+mj-ea"/>
                <a:cs typeface="+mj-cs"/>
              </a:rPr>
              <a:t> </a:t>
            </a:r>
          </a:p>
        </p:txBody>
      </p:sp>
      <p:sp>
        <p:nvSpPr>
          <p:cNvPr id="3" name="Tijdelijke aanduiding voor inhoud 2"/>
          <p:cNvSpPr>
            <a:spLocks noGrp="1"/>
          </p:cNvSpPr>
          <p:nvPr>
            <p:ph sz="half" idx="1"/>
          </p:nvPr>
        </p:nvSpPr>
        <p:spPr>
          <a:xfrm>
            <a:off x="609600" y="1911251"/>
            <a:ext cx="5384800" cy="4214912"/>
          </a:xfrm>
        </p:spPr>
        <p:txBody>
          <a:bodyPr vert="horz" lIns="91440" tIns="45720" rIns="91440" bIns="45720" rtlCol="0">
            <a:normAutofit/>
          </a:bodyPr>
          <a:lstStyle/>
          <a:p>
            <a:pPr>
              <a:lnSpc>
                <a:spcPct val="90000"/>
              </a:lnSpc>
              <a:buFont typeface="Wingdings" panose="05000000000000000000" pitchFamily="2" charset="2"/>
              <a:buChar char="§"/>
            </a:pPr>
            <a:r>
              <a:rPr lang="nl-NL" sz="1800" dirty="0">
                <a:cs typeface="Arial" panose="020B0604020202020204" pitchFamily="34" charset="0"/>
              </a:rPr>
              <a:t>De use cases beschrijven het proces van de informatie-uitwisseling tussen partijen</a:t>
            </a:r>
            <a:endParaRPr lang="nl-NL" sz="1900" dirty="0"/>
          </a:p>
        </p:txBody>
      </p:sp>
      <p:sp>
        <p:nvSpPr>
          <p:cNvPr id="6" name="Tijdelijke aanduiding voor dianummer 5"/>
          <p:cNvSpPr>
            <a:spLocks noGrp="1"/>
          </p:cNvSpPr>
          <p:nvPr>
            <p:ph type="sldNum" sz="quarter" idx="12"/>
          </p:nvPr>
        </p:nvSpPr>
        <p:spPr>
          <a:xfrm>
            <a:off x="8737602" y="6483600"/>
            <a:ext cx="2548092" cy="331200"/>
          </a:xfrm>
        </p:spPr>
        <p:txBody>
          <a:bodyPr vert="horz" lIns="91440" tIns="45720" rIns="0" bIns="45720" rtlCol="0" anchor="ctr">
            <a:normAutofit/>
          </a:bodyPr>
          <a:lstStyle/>
          <a:p>
            <a:pPr>
              <a:spcAft>
                <a:spcPts val="600"/>
              </a:spcAft>
            </a:pPr>
            <a:fld id="{A1C3A1F5-F269-2A47-BBB9-BDB2D4CF88E3}" type="slidenum">
              <a:rPr lang="nl-NL" smtClean="0"/>
              <a:pPr>
                <a:spcAft>
                  <a:spcPts val="600"/>
                </a:spcAft>
              </a:pPr>
              <a:t>31</a:t>
            </a:fld>
            <a:endParaRPr lang="nl-NL"/>
          </a:p>
        </p:txBody>
      </p:sp>
      <p:pic>
        <p:nvPicPr>
          <p:cNvPr id="5" name="Afbeelding 4">
            <a:extLst>
              <a:ext uri="{FF2B5EF4-FFF2-40B4-BE49-F238E27FC236}">
                <a16:creationId xmlns:a16="http://schemas.microsoft.com/office/drawing/2014/main" id="{D7050071-CB6C-41A6-8D25-FC1C2F197B0E}"/>
              </a:ext>
            </a:extLst>
          </p:cNvPr>
          <p:cNvPicPr>
            <a:picLocks noChangeAspect="1"/>
          </p:cNvPicPr>
          <p:nvPr/>
        </p:nvPicPr>
        <p:blipFill>
          <a:blip r:embed="rId2"/>
          <a:stretch>
            <a:fillRect/>
          </a:stretch>
        </p:blipFill>
        <p:spPr>
          <a:xfrm>
            <a:off x="6981803" y="1283588"/>
            <a:ext cx="3341621" cy="4834276"/>
          </a:xfrm>
          <a:prstGeom prst="rect">
            <a:avLst/>
          </a:prstGeom>
        </p:spPr>
      </p:pic>
    </p:spTree>
    <p:extLst>
      <p:ext uri="{BB962C8B-B14F-4D97-AF65-F5344CB8AC3E}">
        <p14:creationId xmlns:p14="http://schemas.microsoft.com/office/powerpoint/2010/main" val="168818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F1B15A8-DB74-447B-B7F2-A0409EA8A3FC}"/>
              </a:ext>
            </a:extLst>
          </p:cNvPr>
          <p:cNvPicPr>
            <a:picLocks noChangeAspect="1"/>
          </p:cNvPicPr>
          <p:nvPr/>
        </p:nvPicPr>
        <p:blipFill>
          <a:blip r:embed="rId2"/>
          <a:stretch>
            <a:fillRect/>
          </a:stretch>
        </p:blipFill>
        <p:spPr>
          <a:xfrm>
            <a:off x="6981803" y="1283588"/>
            <a:ext cx="3341621" cy="5005488"/>
          </a:xfrm>
          <a:prstGeom prst="rect">
            <a:avLst/>
          </a:prstGeom>
        </p:spPr>
      </p:pic>
      <p:sp>
        <p:nvSpPr>
          <p:cNvPr id="3" name="Tijdelijke aanduiding voor inhoud 2"/>
          <p:cNvSpPr>
            <a:spLocks noGrp="1"/>
          </p:cNvSpPr>
          <p:nvPr>
            <p:ph sz="half" idx="1"/>
          </p:nvPr>
        </p:nvSpPr>
        <p:spPr>
          <a:xfrm>
            <a:off x="609600" y="1911251"/>
            <a:ext cx="5384800" cy="4214912"/>
          </a:xfrm>
        </p:spPr>
        <p:txBody>
          <a:bodyPr vert="horz" lIns="91440" tIns="45720" rIns="91440" bIns="45720" rtlCol="0">
            <a:normAutofit/>
          </a:bodyPr>
          <a:lstStyle/>
          <a:p>
            <a:pPr>
              <a:lnSpc>
                <a:spcPct val="90000"/>
              </a:lnSpc>
              <a:buFont typeface="Wingdings" panose="05000000000000000000" pitchFamily="2" charset="2"/>
              <a:buChar char="§"/>
            </a:pPr>
            <a:r>
              <a:rPr lang="nl-NL" sz="1800" dirty="0">
                <a:cs typeface="Arial" panose="020B0604020202020204" pitchFamily="34" charset="0"/>
              </a:rPr>
              <a:t>De activity </a:t>
            </a:r>
            <a:r>
              <a:rPr lang="nl-NL" sz="1800" dirty="0" err="1">
                <a:cs typeface="Arial" panose="020B0604020202020204" pitchFamily="34" charset="0"/>
              </a:rPr>
              <a:t>diagrams</a:t>
            </a:r>
            <a:r>
              <a:rPr lang="nl-NL" sz="1800" dirty="0">
                <a:cs typeface="Arial" panose="020B0604020202020204" pitchFamily="34" charset="0"/>
              </a:rPr>
              <a:t> beschrijven de stappen van de informatie-uitwisseling tussen partijen</a:t>
            </a:r>
            <a:endParaRPr lang="nl-NL" sz="1900" dirty="0"/>
          </a:p>
        </p:txBody>
      </p:sp>
      <p:sp>
        <p:nvSpPr>
          <p:cNvPr id="6" name="Tijdelijke aanduiding voor dianummer 5"/>
          <p:cNvSpPr>
            <a:spLocks noGrp="1"/>
          </p:cNvSpPr>
          <p:nvPr>
            <p:ph type="sldNum" sz="quarter" idx="12"/>
          </p:nvPr>
        </p:nvSpPr>
        <p:spPr>
          <a:xfrm>
            <a:off x="8737602" y="6483600"/>
            <a:ext cx="2548092" cy="331200"/>
          </a:xfrm>
        </p:spPr>
        <p:txBody>
          <a:bodyPr vert="horz" lIns="91440" tIns="45720" rIns="0" bIns="45720" rtlCol="0" anchor="ctr">
            <a:normAutofit/>
          </a:bodyPr>
          <a:lstStyle/>
          <a:p>
            <a:pPr>
              <a:spcAft>
                <a:spcPts val="600"/>
              </a:spcAft>
            </a:pPr>
            <a:fld id="{A1C3A1F5-F269-2A47-BBB9-BDB2D4CF88E3}" type="slidenum">
              <a:rPr lang="nl-NL" smtClean="0"/>
              <a:pPr>
                <a:spcAft>
                  <a:spcPts val="600"/>
                </a:spcAft>
              </a:pPr>
              <a:t>32</a:t>
            </a:fld>
            <a:endParaRPr lang="nl-NL"/>
          </a:p>
        </p:txBody>
      </p:sp>
      <p:sp>
        <p:nvSpPr>
          <p:cNvPr id="8" name="Titel 7">
            <a:extLst>
              <a:ext uri="{FF2B5EF4-FFF2-40B4-BE49-F238E27FC236}">
                <a16:creationId xmlns:a16="http://schemas.microsoft.com/office/drawing/2014/main" id="{1E6497BE-99DD-1B4D-A69E-6BB03011C685}"/>
              </a:ext>
            </a:extLst>
          </p:cNvPr>
          <p:cNvSpPr txBox="1">
            <a:spLocks/>
          </p:cNvSpPr>
          <p:nvPr/>
        </p:nvSpPr>
        <p:spPr>
          <a:xfrm>
            <a:off x="609602" y="483992"/>
            <a:ext cx="9291144" cy="71363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a:solidFill>
                  <a:srgbClr val="000000"/>
                </a:solidFill>
                <a:latin typeface="+mj-lt"/>
                <a:ea typeface="+mj-ea"/>
                <a:cs typeface="+mj-cs"/>
              </a:defRPr>
            </a:lvl1pPr>
          </a:lstStyle>
          <a:p>
            <a:pPr>
              <a:spcAft>
                <a:spcPts val="600"/>
              </a:spcAft>
            </a:pPr>
            <a:r>
              <a:rPr lang="nl-NL" sz="2800" b="1" kern="1200" dirty="0">
                <a:latin typeface="+mj-lt"/>
                <a:ea typeface="+mj-ea"/>
                <a:cs typeface="+mj-cs"/>
              </a:rPr>
              <a:t>Opzet van </a:t>
            </a:r>
            <a:r>
              <a:rPr lang="nl-NL" sz="2800" b="1" kern="1200" dirty="0">
                <a:effectLst/>
                <a:latin typeface="+mj-lt"/>
                <a:ea typeface="+mj-ea"/>
                <a:cs typeface="+mj-cs"/>
              </a:rPr>
              <a:t>Business Requirement Specificatie voor Allocatie 2.0</a:t>
            </a:r>
            <a:r>
              <a:rPr lang="nl-NL" sz="2800" b="1" kern="1200" dirty="0">
                <a:latin typeface="+mj-lt"/>
                <a:ea typeface="+mj-ea"/>
                <a:cs typeface="+mj-cs"/>
              </a:rPr>
              <a:t> </a:t>
            </a:r>
          </a:p>
        </p:txBody>
      </p:sp>
    </p:spTree>
    <p:extLst>
      <p:ext uri="{BB962C8B-B14F-4D97-AF65-F5344CB8AC3E}">
        <p14:creationId xmlns:p14="http://schemas.microsoft.com/office/powerpoint/2010/main" val="3408826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9417267" cy="71363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a:solidFill>
                  <a:srgbClr val="000000"/>
                </a:solidFill>
                <a:latin typeface="+mj-lt"/>
                <a:ea typeface="+mj-ea"/>
                <a:cs typeface="+mj-cs"/>
              </a:defRPr>
            </a:lvl1pPr>
          </a:lstStyle>
          <a:p>
            <a:pPr>
              <a:spcAft>
                <a:spcPts val="600"/>
              </a:spcAft>
            </a:pPr>
            <a:r>
              <a:rPr lang="nl-NL" sz="2800" b="1" kern="1200" dirty="0">
                <a:latin typeface="+mj-lt"/>
                <a:ea typeface="+mj-ea"/>
                <a:cs typeface="+mj-cs"/>
              </a:rPr>
              <a:t>Opzet van </a:t>
            </a:r>
            <a:r>
              <a:rPr lang="nl-NL" sz="2800" b="1" kern="1200" dirty="0">
                <a:effectLst/>
                <a:latin typeface="+mj-lt"/>
                <a:ea typeface="+mj-ea"/>
                <a:cs typeface="+mj-cs"/>
              </a:rPr>
              <a:t>Business Requirement Specificatie voor Allocatie 2.0</a:t>
            </a:r>
            <a:r>
              <a:rPr lang="nl-NL" sz="2800" b="1" kern="1200" dirty="0">
                <a:latin typeface="+mj-lt"/>
                <a:ea typeface="+mj-ea"/>
                <a:cs typeface="+mj-cs"/>
              </a:rPr>
              <a:t> </a:t>
            </a:r>
          </a:p>
        </p:txBody>
      </p:sp>
      <p:sp>
        <p:nvSpPr>
          <p:cNvPr id="3" name="Tijdelijke aanduiding voor inhoud 2"/>
          <p:cNvSpPr>
            <a:spLocks noGrp="1"/>
          </p:cNvSpPr>
          <p:nvPr>
            <p:ph sz="half" idx="1"/>
          </p:nvPr>
        </p:nvSpPr>
        <p:spPr>
          <a:xfrm>
            <a:off x="609600" y="1911251"/>
            <a:ext cx="5384800" cy="4214912"/>
          </a:xfrm>
        </p:spPr>
        <p:txBody>
          <a:bodyPr vert="horz" lIns="91440" tIns="45720" rIns="91440" bIns="45720" rtlCol="0">
            <a:normAutofit/>
          </a:bodyPr>
          <a:lstStyle/>
          <a:p>
            <a:pPr>
              <a:lnSpc>
                <a:spcPct val="90000"/>
              </a:lnSpc>
              <a:buFont typeface="Wingdings" panose="05000000000000000000" pitchFamily="2" charset="2"/>
              <a:buChar char="§"/>
            </a:pPr>
            <a:r>
              <a:rPr lang="nl-NL" sz="1800" dirty="0">
                <a:cs typeface="Arial" panose="020B0604020202020204" pitchFamily="34" charset="0"/>
              </a:rPr>
              <a:t>De class </a:t>
            </a:r>
            <a:r>
              <a:rPr lang="nl-NL" sz="1800" dirty="0" err="1">
                <a:cs typeface="Arial" panose="020B0604020202020204" pitchFamily="34" charset="0"/>
              </a:rPr>
              <a:t>diagrams</a:t>
            </a:r>
            <a:r>
              <a:rPr lang="nl-NL" sz="1800" dirty="0">
                <a:cs typeface="Arial" panose="020B0604020202020204" pitchFamily="34" charset="0"/>
              </a:rPr>
              <a:t> beschrijven de uit te wisselen gegevens en zijn de ‘blauwdruk’ voor de business services voor Allocatie 2.0</a:t>
            </a:r>
            <a:endParaRPr lang="nl-NL" sz="1800" dirty="0"/>
          </a:p>
        </p:txBody>
      </p:sp>
      <p:sp>
        <p:nvSpPr>
          <p:cNvPr id="6" name="Tijdelijke aanduiding voor dianummer 5"/>
          <p:cNvSpPr>
            <a:spLocks noGrp="1"/>
          </p:cNvSpPr>
          <p:nvPr>
            <p:ph type="sldNum" sz="quarter" idx="12"/>
          </p:nvPr>
        </p:nvSpPr>
        <p:spPr>
          <a:xfrm>
            <a:off x="8737602" y="6483600"/>
            <a:ext cx="2548092" cy="331200"/>
          </a:xfrm>
        </p:spPr>
        <p:txBody>
          <a:bodyPr vert="horz" lIns="91440" tIns="45720" rIns="0" bIns="45720" rtlCol="0" anchor="ctr">
            <a:normAutofit/>
          </a:bodyPr>
          <a:lstStyle/>
          <a:p>
            <a:pPr>
              <a:spcAft>
                <a:spcPts val="600"/>
              </a:spcAft>
            </a:pPr>
            <a:fld id="{A1C3A1F5-F269-2A47-BBB9-BDB2D4CF88E3}" type="slidenum">
              <a:rPr lang="nl-NL" smtClean="0"/>
              <a:pPr>
                <a:spcAft>
                  <a:spcPts val="600"/>
                </a:spcAft>
              </a:pPr>
              <a:t>33</a:t>
            </a:fld>
            <a:endParaRPr lang="nl-NL"/>
          </a:p>
        </p:txBody>
      </p:sp>
      <p:pic>
        <p:nvPicPr>
          <p:cNvPr id="9" name="Afbeelding 8">
            <a:extLst>
              <a:ext uri="{FF2B5EF4-FFF2-40B4-BE49-F238E27FC236}">
                <a16:creationId xmlns:a16="http://schemas.microsoft.com/office/drawing/2014/main" id="{FDA4DC19-A264-4A96-BE52-A54A9F3A1696}"/>
              </a:ext>
            </a:extLst>
          </p:cNvPr>
          <p:cNvPicPr>
            <a:picLocks noChangeAspect="1"/>
          </p:cNvPicPr>
          <p:nvPr/>
        </p:nvPicPr>
        <p:blipFill>
          <a:blip r:embed="rId2"/>
          <a:stretch>
            <a:fillRect/>
          </a:stretch>
        </p:blipFill>
        <p:spPr>
          <a:xfrm>
            <a:off x="6981803" y="1288450"/>
            <a:ext cx="5052403" cy="3561920"/>
          </a:xfrm>
          <a:prstGeom prst="rect">
            <a:avLst/>
          </a:prstGeom>
        </p:spPr>
      </p:pic>
    </p:spTree>
    <p:extLst>
      <p:ext uri="{BB962C8B-B14F-4D97-AF65-F5344CB8AC3E}">
        <p14:creationId xmlns:p14="http://schemas.microsoft.com/office/powerpoint/2010/main" val="333032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Berichtdefinities en servicebeschrijvingen</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Jan de Jong – Business Integratie, EDSN</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34</a:t>
            </a:fld>
            <a:endParaRPr lang="nl-NL" dirty="0"/>
          </a:p>
        </p:txBody>
      </p:sp>
    </p:spTree>
    <p:extLst>
      <p:ext uri="{BB962C8B-B14F-4D97-AF65-F5344CB8AC3E}">
        <p14:creationId xmlns:p14="http://schemas.microsoft.com/office/powerpoint/2010/main" val="258998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446835"/>
            <a:ext cx="10877998" cy="4679328"/>
          </a:xfrm>
        </p:spPr>
        <p:txBody>
          <a:bodyPr>
            <a:normAutofit/>
          </a:bodyPr>
          <a:lstStyle/>
          <a:p>
            <a:pPr>
              <a:buFont typeface="Wingdings" panose="05000000000000000000" pitchFamily="2" charset="2"/>
              <a:buChar char="§"/>
            </a:pPr>
            <a:endParaRPr lang="nl-NL" sz="1800" dirty="0">
              <a:ea typeface="Calibri" panose="020F0502020204030204" pitchFamily="34" charset="0"/>
              <a:cs typeface="Arial" panose="020B0604020202020204" pitchFamily="34" charset="0"/>
            </a:endParaRPr>
          </a:p>
          <a:p>
            <a:pPr>
              <a:buFont typeface="Wingdings" panose="05000000000000000000" pitchFamily="2" charset="2"/>
              <a:buChar char="§"/>
            </a:pPr>
            <a:r>
              <a:rPr lang="nl-NL" sz="1800" dirty="0">
                <a:ea typeface="Calibri" panose="020F0502020204030204" pitchFamily="34" charset="0"/>
                <a:cs typeface="Arial" panose="020B0604020202020204" pitchFamily="34" charset="0"/>
              </a:rPr>
              <a:t>Uit te wisselen informatie: de class-diagrammen in </a:t>
            </a:r>
            <a:br>
              <a:rPr lang="nl-NL" sz="1800" dirty="0">
                <a:ea typeface="Calibri" panose="020F0502020204030204" pitchFamily="34" charset="0"/>
                <a:cs typeface="Arial" panose="020B0604020202020204" pitchFamily="34" charset="0"/>
              </a:rPr>
            </a:br>
            <a:r>
              <a:rPr lang="nl-NL" sz="1800" dirty="0">
                <a:ea typeface="Calibri" panose="020F0502020204030204" pitchFamily="34" charset="0"/>
                <a:cs typeface="Arial" panose="020B0604020202020204" pitchFamily="34" charset="0"/>
              </a:rPr>
              <a:t>BRS Allocatiegegevens elektriciteit</a:t>
            </a:r>
          </a:p>
          <a:p>
            <a:pPr>
              <a:buFont typeface="Wingdings" panose="05000000000000000000" pitchFamily="2" charset="2"/>
              <a:buChar char="§"/>
            </a:pPr>
            <a:endParaRPr lang="nl-NL" sz="1800" dirty="0">
              <a:ea typeface="Calibri" panose="020F0502020204030204" pitchFamily="34" charset="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Berichtdefinities: Ontwerpkeuzes (XML en JSON)</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Referentiemodellen: IEC CIM/ENTSO-e </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MMC Hub: TenneT Web Services guide 	</a:t>
            </a:r>
          </a:p>
          <a:p>
            <a:pPr>
              <a:buFont typeface="Wingdings" panose="05000000000000000000" pitchFamily="2" charset="2"/>
              <a:buChar char="§"/>
            </a:pPr>
            <a:endParaRPr lang="nl-NL" sz="1800" dirty="0">
              <a:cs typeface="Arial" panose="020B0604020202020204" pitchFamily="34" charset="0"/>
            </a:endParaRPr>
          </a:p>
          <a:p>
            <a:pPr>
              <a:buFont typeface="Wingdings" panose="05000000000000000000" pitchFamily="2" charset="2"/>
              <a:buChar char="§"/>
            </a:pPr>
            <a:r>
              <a:rPr lang="nl-NL" sz="1800" dirty="0">
                <a:cs typeface="Arial" panose="020B0604020202020204" pitchFamily="34" charset="0"/>
              </a:rPr>
              <a:t>MMC Hub: Technical Guide - </a:t>
            </a:r>
            <a:r>
              <a:rPr lang="nl-NL" sz="1800" dirty="0" err="1">
                <a:cs typeface="Arial" panose="020B0604020202020204" pitchFamily="34" charset="0"/>
              </a:rPr>
              <a:t>Measurements</a:t>
            </a:r>
            <a:r>
              <a:rPr lang="nl-NL" sz="1800" dirty="0">
                <a:cs typeface="Arial" panose="020B0604020202020204" pitchFamily="34" charset="0"/>
              </a:rPr>
              <a:t> &amp; </a:t>
            </a:r>
            <a:r>
              <a:rPr lang="nl-NL" sz="1800" dirty="0" err="1">
                <a:cs typeface="Arial" panose="020B0604020202020204" pitchFamily="34" charset="0"/>
              </a:rPr>
              <a:t>Allocations</a:t>
            </a:r>
            <a:r>
              <a:rPr lang="nl-NL" sz="1800" dirty="0">
                <a:cs typeface="Arial" panose="020B0604020202020204" pitchFamily="34" charset="0"/>
              </a:rPr>
              <a:t> </a:t>
            </a:r>
            <a:r>
              <a:rPr lang="nl-NL" sz="1800" dirty="0" err="1">
                <a:cs typeface="Arial" panose="020B0604020202020204" pitchFamily="34" charset="0"/>
              </a:rPr>
              <a:t>Documents</a:t>
            </a:r>
            <a:endParaRPr lang="nl-NL" sz="1800" dirty="0">
              <a:cs typeface="Arial" panose="020B0604020202020204" pitchFamily="34" charset="0"/>
            </a:endParaRPr>
          </a:p>
          <a:p>
            <a:pPr marL="0" indent="0">
              <a:buNone/>
            </a:pPr>
            <a:r>
              <a:rPr lang="nl-NL" sz="1800" dirty="0">
                <a:latin typeface="Verdana" panose="020B0604030504040204" pitchFamily="34" charset="0"/>
                <a:cs typeface="Arial" panose="020B0604020202020204" pitchFamily="34" charset="0"/>
              </a:rPr>
              <a:t>	</a:t>
            </a:r>
          </a:p>
          <a:p>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35</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Uitgangspunten berichtdefinities en servicebeschrijvingen Tranche 2</a:t>
            </a:r>
          </a:p>
        </p:txBody>
      </p:sp>
      <p:pic>
        <p:nvPicPr>
          <p:cNvPr id="5" name="Afbeelding 4">
            <a:extLst>
              <a:ext uri="{FF2B5EF4-FFF2-40B4-BE49-F238E27FC236}">
                <a16:creationId xmlns:a16="http://schemas.microsoft.com/office/drawing/2014/main" id="{CC585701-94F8-4F24-896E-09CD82509223}"/>
              </a:ext>
            </a:extLst>
          </p:cNvPr>
          <p:cNvPicPr/>
          <p:nvPr/>
        </p:nvPicPr>
        <p:blipFill>
          <a:blip r:embed="rId2"/>
          <a:stretch>
            <a:fillRect/>
          </a:stretch>
        </p:blipFill>
        <p:spPr>
          <a:xfrm>
            <a:off x="6277267" y="1446835"/>
            <a:ext cx="5210332" cy="2854232"/>
          </a:xfrm>
          <a:prstGeom prst="rect">
            <a:avLst/>
          </a:prstGeom>
        </p:spPr>
      </p:pic>
    </p:spTree>
    <p:extLst>
      <p:ext uri="{BB962C8B-B14F-4D97-AF65-F5344CB8AC3E}">
        <p14:creationId xmlns:p14="http://schemas.microsoft.com/office/powerpoint/2010/main" val="314074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CE99961-DF2A-4439-BC56-E5DFF592F3F2}"/>
              </a:ext>
            </a:extLst>
          </p:cNvPr>
          <p:cNvPicPr>
            <a:picLocks noChangeAspect="1"/>
          </p:cNvPicPr>
          <p:nvPr/>
        </p:nvPicPr>
        <p:blipFill>
          <a:blip r:embed="rId2"/>
          <a:stretch>
            <a:fillRect/>
          </a:stretch>
        </p:blipFill>
        <p:spPr>
          <a:xfrm>
            <a:off x="542146" y="1390061"/>
            <a:ext cx="5148285" cy="4808371"/>
          </a:xfrm>
          <a:prstGeom prst="rect">
            <a:avLst/>
          </a:prstGeom>
        </p:spPr>
      </p:pic>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36</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1 </a:t>
            </a:r>
            <a:r>
              <a:rPr lang="nl-NL" sz="2800" b="1" dirty="0">
                <a:solidFill>
                  <a:srgbClr val="F6BC25"/>
                </a:solidFill>
              </a:rPr>
              <a:t>→</a:t>
            </a:r>
            <a:r>
              <a:rPr lang="nl-NL" sz="2800" b="1" dirty="0"/>
              <a:t> meetgegevens</a:t>
            </a:r>
          </a:p>
        </p:txBody>
      </p:sp>
      <p:sp>
        <p:nvSpPr>
          <p:cNvPr id="9" name="Tijdelijke aanduiding voor inhoud 8">
            <a:extLst>
              <a:ext uri="{FF2B5EF4-FFF2-40B4-BE49-F238E27FC236}">
                <a16:creationId xmlns:a16="http://schemas.microsoft.com/office/drawing/2014/main" id="{96DC0FFB-BBBA-4DE3-A6FA-EFB37A95B1ED}"/>
              </a:ext>
            </a:extLst>
          </p:cNvPr>
          <p:cNvSpPr>
            <a:spLocks noGrp="1"/>
          </p:cNvSpPr>
          <p:nvPr>
            <p:ph idx="1"/>
          </p:nvPr>
        </p:nvSpPr>
        <p:spPr>
          <a:xfrm>
            <a:off x="6246885" y="1380067"/>
            <a:ext cx="5038808" cy="4746096"/>
          </a:xfrm>
        </p:spPr>
        <p:txBody>
          <a:bodyPr>
            <a:normAutofit/>
          </a:bodyPr>
          <a:lstStyle/>
          <a:p>
            <a:pPr marL="0" indent="0" algn="l">
              <a:buNone/>
            </a:pPr>
            <a:r>
              <a:rPr lang="nl-NL" sz="1800" b="1" i="0" u="none" strike="noStrike" baseline="0" dirty="0">
                <a:solidFill>
                  <a:srgbClr val="000000"/>
                </a:solidFill>
                <a:latin typeface="Calibri" panose="020F0502020204030204" pitchFamily="34" charset="0"/>
              </a:rPr>
              <a:t>Meetgegevens:</a:t>
            </a:r>
            <a:endParaRPr lang="nl-NL" sz="1800" b="0" i="0" u="none" strike="noStrike" baseline="0" dirty="0">
              <a:solidFill>
                <a:srgbClr val="000000"/>
              </a:solidFill>
              <a:latin typeface="Calibri" panose="020F0502020204030204" pitchFamily="34" charset="0"/>
            </a:endParaRPr>
          </a:p>
          <a:p>
            <a:pPr algn="l">
              <a:buFont typeface="Symbol" panose="05050102010706020507" pitchFamily="18" charset="2"/>
              <a:buChar char="·"/>
            </a:pPr>
            <a:r>
              <a:rPr lang="nl-NL" sz="1800" b="0" i="0" u="none" strike="noStrike" baseline="0" dirty="0">
                <a:latin typeface="Calibri" panose="020F0502020204030204" pitchFamily="34" charset="0"/>
              </a:rPr>
              <a:t>BSCMF0061 - Uitwisselen meetgegevens tijdseries (van MV naar BRP en NB)</a:t>
            </a:r>
          </a:p>
          <a:p>
            <a:pPr algn="l">
              <a:buFont typeface="Symbol" panose="05050102010706020507" pitchFamily="18" charset="2"/>
              <a:buChar char="·"/>
            </a:pPr>
            <a:r>
              <a:rPr lang="nl-NL" sz="1800" b="0" i="0" u="none" strike="noStrike" baseline="0" dirty="0">
                <a:latin typeface="Calibri" panose="020F0502020204030204" pitchFamily="34" charset="0"/>
              </a:rPr>
              <a:t>BSCMF0062 - Uitwisselen meetgegevens volumes installatie (van MV naar NB)</a:t>
            </a:r>
          </a:p>
          <a:p>
            <a:pPr algn="l">
              <a:buFont typeface="Symbol" panose="05050102010706020507" pitchFamily="18" charset="2"/>
              <a:buChar char="·"/>
            </a:pPr>
            <a:r>
              <a:rPr lang="nl-NL" sz="1800" b="0" i="0" u="none" strike="noStrike" baseline="0" dirty="0">
                <a:latin typeface="Calibri" panose="020F0502020204030204" pitchFamily="34" charset="0"/>
              </a:rPr>
              <a:t>BSCMF0063 - Uitwisselen meetgegevens volumes en meterstanden (van MV naar BRP en NB)</a:t>
            </a:r>
          </a:p>
          <a:p>
            <a:pPr algn="l"/>
            <a:endParaRPr lang="nl-NL" sz="1800" b="1" i="0" u="none" strike="noStrike" baseline="0" dirty="0">
              <a:solidFill>
                <a:srgbClr val="000000"/>
              </a:solidFill>
              <a:latin typeface="Calibri" panose="020F0502020204030204" pitchFamily="34" charset="0"/>
            </a:endParaRPr>
          </a:p>
          <a:p>
            <a:pPr marL="0" indent="0" algn="l">
              <a:buNone/>
            </a:pPr>
            <a:r>
              <a:rPr lang="nl-NL" sz="1800" b="1" i="0" u="none" strike="noStrike" baseline="0" dirty="0">
                <a:solidFill>
                  <a:srgbClr val="000000"/>
                </a:solidFill>
                <a:latin typeface="Calibri" panose="020F0502020204030204" pitchFamily="34" charset="0"/>
              </a:rPr>
              <a:t>Herzieningsverzoeken:</a:t>
            </a:r>
            <a:endParaRPr lang="nl-NL" sz="1800" b="0" i="0" u="none" strike="noStrike" baseline="0" dirty="0">
              <a:solidFill>
                <a:srgbClr val="000000"/>
              </a:solidFill>
              <a:latin typeface="Calibri" panose="020F0502020204030204" pitchFamily="34" charset="0"/>
            </a:endParaRPr>
          </a:p>
          <a:p>
            <a:pPr algn="l">
              <a:buFont typeface="Symbol" panose="05050102010706020507" pitchFamily="18" charset="2"/>
              <a:buChar char="·"/>
            </a:pPr>
            <a:r>
              <a:rPr lang="nl-NL" sz="1800" b="0" i="0" u="none" strike="noStrike" baseline="0" dirty="0">
                <a:latin typeface="Calibri" panose="020F0502020204030204" pitchFamily="34" charset="0"/>
              </a:rPr>
              <a:t>BSCMF0064 - Uitwisselen herzieningsverzoek na controle meetgegevens (van NB en BRP naar MV)</a:t>
            </a:r>
          </a:p>
          <a:p>
            <a:pPr algn="l">
              <a:buFont typeface="Symbol" panose="05050102010706020507" pitchFamily="18" charset="2"/>
              <a:buChar char="·"/>
            </a:pPr>
            <a:r>
              <a:rPr lang="nl-NL" sz="1800" b="0" i="0" u="none" strike="noStrike" baseline="0" dirty="0">
                <a:latin typeface="Calibri" panose="020F0502020204030204" pitchFamily="34" charset="0"/>
              </a:rPr>
              <a:t>BSCMF0065 - Uitwisselen herzieningsverzoek na controle allocatiegegevens (van BRP naar NB)</a:t>
            </a:r>
            <a:endParaRPr lang="nl-NL" sz="1800" dirty="0"/>
          </a:p>
        </p:txBody>
      </p:sp>
    </p:spTree>
    <p:extLst>
      <p:ext uri="{BB962C8B-B14F-4D97-AF65-F5344CB8AC3E}">
        <p14:creationId xmlns:p14="http://schemas.microsoft.com/office/powerpoint/2010/main" val="2924314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37</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Tree>
    <p:extLst>
      <p:ext uri="{BB962C8B-B14F-4D97-AF65-F5344CB8AC3E}">
        <p14:creationId xmlns:p14="http://schemas.microsoft.com/office/powerpoint/2010/main" val="122319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38</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
        <p:nvSpPr>
          <p:cNvPr id="3" name="Rechthoek 2">
            <a:extLst>
              <a:ext uri="{FF2B5EF4-FFF2-40B4-BE49-F238E27FC236}">
                <a16:creationId xmlns:a16="http://schemas.microsoft.com/office/drawing/2014/main" id="{0155BE44-311E-4434-BAB8-6DFC64A46846}"/>
              </a:ext>
            </a:extLst>
          </p:cNvPr>
          <p:cNvSpPr/>
          <p:nvPr/>
        </p:nvSpPr>
        <p:spPr>
          <a:xfrm>
            <a:off x="6468534" y="2573867"/>
            <a:ext cx="1645920" cy="711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solidFill>
                  <a:schemeClr val="tx1"/>
                </a:solidFill>
              </a:rPr>
              <a:t>Geaggregeerde volumes elektriciteit</a:t>
            </a:r>
          </a:p>
        </p:txBody>
      </p:sp>
    </p:spTree>
    <p:extLst>
      <p:ext uri="{BB962C8B-B14F-4D97-AF65-F5344CB8AC3E}">
        <p14:creationId xmlns:p14="http://schemas.microsoft.com/office/powerpoint/2010/main" val="338907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65813"/>
            <a:ext cx="11291146" cy="4825014"/>
          </a:xfrm>
        </p:spPr>
        <p:txBody>
          <a:bodyPr>
            <a:normAutofit/>
          </a:bodyPr>
          <a:lstStyle/>
          <a:p>
            <a:pPr marL="0" indent="0">
              <a:spcBef>
                <a:spcPts val="300"/>
              </a:spcBef>
              <a:buNone/>
            </a:pPr>
            <a:r>
              <a:rPr lang="nl-NL" sz="1800" b="1" dirty="0">
                <a:ea typeface="Times New Roman" panose="02020603050405020304" pitchFamily="18" charset="0"/>
                <a:cs typeface="Times New Roman" panose="02020603050405020304" pitchFamily="18" charset="0"/>
              </a:rPr>
              <a:t>A</a:t>
            </a:r>
            <a:r>
              <a:rPr lang="nl-NL" sz="1800" b="1" dirty="0">
                <a:effectLst/>
                <a:ea typeface="Times New Roman" panose="02020603050405020304" pitchFamily="18" charset="0"/>
                <a:cs typeface="Times New Roman" panose="02020603050405020304" pitchFamily="18" charset="0"/>
              </a:rPr>
              <a:t>anbieden van een geanonimiseerde dataset met totaalvolumes van allocatiepunten geaggregeerd per netgebied, profielcategorie, vastgesteld afnametype en energierichting door leveranciers aan de regionale netbeheerders:</a:t>
            </a:r>
          </a:p>
          <a:p>
            <a:pPr marL="0" indent="0">
              <a:spcBef>
                <a:spcPts val="300"/>
              </a:spcBef>
              <a:buNone/>
            </a:pPr>
            <a:endParaRPr lang="nl-NL" sz="1800" b="1" dirty="0">
              <a:effectLst/>
              <a:ea typeface="Times New Roman" panose="02020603050405020304" pitchFamily="18" charset="0"/>
              <a:cs typeface="Times New Roman" panose="02020603050405020304" pitchFamily="18" charset="0"/>
            </a:endParaRPr>
          </a:p>
          <a:p>
            <a:pPr marL="342900" lvl="0" indent="-342900">
              <a:spcBef>
                <a:spcPts val="300"/>
              </a:spcBef>
              <a:buFont typeface="+mj-lt"/>
              <a:buAutoNum type="arabicPeriod"/>
            </a:pPr>
            <a:r>
              <a:rPr lang="nl-NL" sz="1800" b="1" dirty="0">
                <a:solidFill>
                  <a:srgbClr val="F6BC25"/>
                </a:solidFill>
                <a:ea typeface="Times New Roman" panose="02020603050405020304" pitchFamily="18" charset="0"/>
                <a:cs typeface="Times New Roman" panose="02020603050405020304" pitchFamily="18" charset="0"/>
              </a:rPr>
              <a:t>Geaggregeerde volumes elektriciteit</a:t>
            </a:r>
            <a:r>
              <a:rPr lang="nl-NL" sz="1800" b="1" dirty="0">
                <a:solidFill>
                  <a:srgbClr val="F6BC25"/>
                </a:solidFill>
                <a:effectLst/>
                <a:ea typeface="Times New Roman" panose="02020603050405020304" pitchFamily="18" charset="0"/>
                <a:cs typeface="Times New Roman" panose="02020603050405020304" pitchFamily="18" charset="0"/>
              </a:rPr>
              <a:t>: </a:t>
            </a:r>
            <a:r>
              <a:rPr lang="nl-NL" sz="1800" dirty="0">
                <a:effectLst/>
                <a:ea typeface="Times New Roman" panose="02020603050405020304" pitchFamily="18" charset="0"/>
                <a:cs typeface="Times New Roman" panose="02020603050405020304" pitchFamily="18" charset="0"/>
              </a:rPr>
              <a:t>per meetdag, netgebied en profielcategorie; een tijdserie met geaggregeerde volumes voor een vooraf vastgesteld minimaal aantal of meer in bedrijf zijnde allocatiepunten in het betreffende netgebied en betreffende profielcategorie</a:t>
            </a:r>
          </a:p>
          <a:p>
            <a:pPr marL="342900" lvl="0" indent="-342900">
              <a:spcBef>
                <a:spcPts val="300"/>
              </a:spcBef>
              <a:buFont typeface="+mj-lt"/>
              <a:buAutoNum type="arabicPeriod"/>
            </a:pPr>
            <a:endParaRPr lang="nl-NL" sz="1800" dirty="0">
              <a:cs typeface="Times New Roman" panose="02020603050405020304" pitchFamily="18" charset="0"/>
            </a:endParaRPr>
          </a:p>
          <a:p>
            <a:pPr marL="0" indent="0">
              <a:spcBef>
                <a:spcPts val="300"/>
              </a:spcBef>
              <a:buNone/>
            </a:pPr>
            <a:r>
              <a:rPr lang="nl-NL" sz="1800" b="1" dirty="0">
                <a:cs typeface="Times New Roman" panose="02020603050405020304" pitchFamily="18" charset="0"/>
              </a:rPr>
              <a:t>Uitgangspunten:</a:t>
            </a:r>
          </a:p>
          <a:p>
            <a:pPr>
              <a:spcBef>
                <a:spcPts val="300"/>
              </a:spcBef>
              <a:buFont typeface="Wingdings" panose="05000000000000000000" pitchFamily="2" charset="2"/>
              <a:buChar char="§"/>
            </a:pPr>
            <a:r>
              <a:rPr lang="nl-NL" sz="1800" dirty="0">
                <a:cs typeface="Arial" panose="020B0604020202020204" pitchFamily="34" charset="0"/>
              </a:rPr>
              <a:t>Per meetdag, netgebied en profielcategorie worden altijd drie tijdseries met geaggregeerde volumes aangeboden:</a:t>
            </a:r>
            <a:br>
              <a:rPr lang="nl-NL" sz="1800" dirty="0">
                <a:cs typeface="Arial" panose="020B0604020202020204" pitchFamily="34" charset="0"/>
              </a:rPr>
            </a:br>
            <a:r>
              <a:rPr lang="nl-NL" sz="1800" dirty="0">
                <a:cs typeface="Arial" panose="020B0604020202020204" pitchFamily="34" charset="0"/>
              </a:rPr>
              <a:t>1.	Een tijdserie met geaggregeerde volumes voor energierichting Afname en vastgesteld afnametype AMI</a:t>
            </a:r>
            <a:br>
              <a:rPr lang="nl-NL" sz="1800" dirty="0">
                <a:cs typeface="Arial" panose="020B0604020202020204" pitchFamily="34" charset="0"/>
              </a:rPr>
            </a:br>
            <a:r>
              <a:rPr lang="nl-NL" sz="1800" dirty="0">
                <a:cs typeface="Arial" panose="020B0604020202020204" pitchFamily="34" charset="0"/>
              </a:rPr>
              <a:t>2.	Een tijdserie met geaggregeerde volumes voor energierichting Afname en vastgesteld afnametype AZI</a:t>
            </a:r>
            <a:br>
              <a:rPr lang="nl-NL" sz="1800" dirty="0">
                <a:cs typeface="Arial" panose="020B0604020202020204" pitchFamily="34" charset="0"/>
              </a:rPr>
            </a:br>
            <a:r>
              <a:rPr lang="nl-NL" sz="1800" dirty="0">
                <a:cs typeface="Arial" panose="020B0604020202020204" pitchFamily="34" charset="0"/>
              </a:rPr>
              <a:t>3.	Een tijdserie met geaggregeerde volumes voor energierichting Invoeding en vastgesteld afnametype AMI</a:t>
            </a:r>
          </a:p>
          <a:p>
            <a:pPr>
              <a:spcBef>
                <a:spcPts val="300"/>
              </a:spcBef>
              <a:buFont typeface="Wingdings" panose="05000000000000000000" pitchFamily="2" charset="2"/>
              <a:buChar char="§"/>
            </a:pPr>
            <a:r>
              <a:rPr lang="nl-NL" sz="1800" dirty="0">
                <a:cs typeface="Arial" panose="020B0604020202020204" pitchFamily="34" charset="0"/>
              </a:rPr>
              <a:t>Een tijdserie met geaggregeerde volumes voor energierichting Invoeding en vastgesteld afnametype AZI is niet relevant en wordt daarom niet aangeboden</a:t>
            </a: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cs typeface="Times New Roman" panose="02020603050405020304" pitchFamily="18" charset="0"/>
            </a:endParaRPr>
          </a:p>
          <a:p>
            <a:pPr marL="0" indent="0">
              <a:buNone/>
            </a:pP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39</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988212"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Geaggregeerde volumes elektriciteit</a:t>
            </a:r>
          </a:p>
        </p:txBody>
      </p:sp>
    </p:spTree>
    <p:extLst>
      <p:ext uri="{BB962C8B-B14F-4D97-AF65-F5344CB8AC3E}">
        <p14:creationId xmlns:p14="http://schemas.microsoft.com/office/powerpoint/2010/main" val="29202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Programma Allocatie 2.0</a:t>
            </a:r>
            <a:endParaRPr lang="nl-NL" sz="28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nl-NL"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latin typeface="+mj-lt"/>
                <a:cs typeface="Arial" panose="020B0604020202020204" pitchFamily="34" charset="0"/>
              </a:rPr>
              <a:t>Thijs Lindenkamp – Programmamanager NEDU</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a:t>
            </a:fld>
            <a:endParaRPr lang="nl-NL" dirty="0"/>
          </a:p>
        </p:txBody>
      </p:sp>
    </p:spTree>
    <p:extLst>
      <p:ext uri="{BB962C8B-B14F-4D97-AF65-F5344CB8AC3E}">
        <p14:creationId xmlns:p14="http://schemas.microsoft.com/office/powerpoint/2010/main" val="1092608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40</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
        <p:nvSpPr>
          <p:cNvPr id="5" name="Rechthoek 4">
            <a:extLst>
              <a:ext uri="{FF2B5EF4-FFF2-40B4-BE49-F238E27FC236}">
                <a16:creationId xmlns:a16="http://schemas.microsoft.com/office/drawing/2014/main" id="{D7C07284-3679-41C3-A32E-8CE84EB3C5A1}"/>
              </a:ext>
            </a:extLst>
          </p:cNvPr>
          <p:cNvSpPr/>
          <p:nvPr/>
        </p:nvSpPr>
        <p:spPr>
          <a:xfrm>
            <a:off x="5574454" y="3399918"/>
            <a:ext cx="2187786" cy="711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solidFill>
                  <a:schemeClr val="tx1"/>
                </a:solidFill>
              </a:rPr>
              <a:t>Profielfracties elektriciteit (standaard/dynamisch)</a:t>
            </a:r>
          </a:p>
        </p:txBody>
      </p:sp>
    </p:spTree>
    <p:extLst>
      <p:ext uri="{BB962C8B-B14F-4D97-AF65-F5344CB8AC3E}">
        <p14:creationId xmlns:p14="http://schemas.microsoft.com/office/powerpoint/2010/main" val="315946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65813"/>
            <a:ext cx="11291145" cy="4825014"/>
          </a:xfrm>
        </p:spPr>
        <p:txBody>
          <a:bodyPr>
            <a:normAutofit lnSpcReduction="10000"/>
          </a:bodyPr>
          <a:lstStyle/>
          <a:p>
            <a:pPr marL="0" indent="0">
              <a:spcBef>
                <a:spcPts val="300"/>
              </a:spcBef>
              <a:buNone/>
            </a:pPr>
            <a:r>
              <a:rPr lang="nl-NL" sz="1300" dirty="0">
                <a:effectLst/>
                <a:ea typeface="Times New Roman" panose="02020603050405020304" pitchFamily="18" charset="0"/>
                <a:cs typeface="Times New Roman" panose="02020603050405020304" pitchFamily="18" charset="0"/>
              </a:rPr>
              <a:t> </a:t>
            </a:r>
            <a:r>
              <a:rPr lang="nl-NL" sz="1800" b="1" dirty="0">
                <a:effectLst/>
                <a:ea typeface="Times New Roman" panose="02020603050405020304" pitchFamily="18" charset="0"/>
                <a:cs typeface="Times New Roman" panose="02020603050405020304" pitchFamily="18" charset="0"/>
              </a:rPr>
              <a:t>De profielfracties kunnen door marktpartijen worden opgevraagd:</a:t>
            </a:r>
          </a:p>
          <a:p>
            <a:pPr marL="0" indent="0">
              <a:spcBef>
                <a:spcPts val="300"/>
              </a:spcBef>
              <a:buNone/>
            </a:pPr>
            <a:endParaRPr lang="nl-NL" sz="1800" b="1" dirty="0">
              <a:effectLst/>
              <a:ea typeface="Times New Roman" panose="02020603050405020304" pitchFamily="18" charset="0"/>
              <a:cs typeface="Times New Roman" panose="02020603050405020304" pitchFamily="18" charset="0"/>
            </a:endParaRPr>
          </a:p>
          <a:p>
            <a:pPr marL="342900" lvl="0" indent="-342900">
              <a:spcBef>
                <a:spcPts val="300"/>
              </a:spcBef>
              <a:buFont typeface="+mj-lt"/>
              <a:buAutoNum type="arabicPeriod"/>
            </a:pPr>
            <a:r>
              <a:rPr lang="nl-NL" sz="1800" b="1" dirty="0">
                <a:solidFill>
                  <a:srgbClr val="F6BC25"/>
                </a:solidFill>
                <a:ea typeface="Times New Roman" panose="02020603050405020304" pitchFamily="18" charset="0"/>
                <a:cs typeface="Times New Roman" panose="02020603050405020304" pitchFamily="18" charset="0"/>
              </a:rPr>
              <a:t>D</a:t>
            </a:r>
            <a:r>
              <a:rPr lang="nl-NL" sz="1800" b="1" dirty="0">
                <a:solidFill>
                  <a:srgbClr val="F6BC25"/>
                </a:solidFill>
                <a:effectLst/>
                <a:ea typeface="Times New Roman" panose="02020603050405020304" pitchFamily="18" charset="0"/>
                <a:cs typeface="Times New Roman" panose="02020603050405020304" pitchFamily="18" charset="0"/>
              </a:rPr>
              <a:t>ynamische profielfracties: </a:t>
            </a:r>
            <a:r>
              <a:rPr lang="nl-NL" sz="1800" dirty="0">
                <a:effectLst/>
                <a:ea typeface="Times New Roman" panose="02020603050405020304" pitchFamily="18" charset="0"/>
                <a:cs typeface="Times New Roman" panose="02020603050405020304" pitchFamily="18" charset="0"/>
              </a:rPr>
              <a:t>de laatste versie van dynamische profielfracties per kalenderdag, voor alle netgebieden en alle relevante profielcategorieën</a:t>
            </a:r>
          </a:p>
          <a:p>
            <a:pPr marL="342900" lvl="0" indent="-342900">
              <a:spcBef>
                <a:spcPts val="300"/>
              </a:spcBef>
              <a:buFont typeface="+mj-lt"/>
              <a:buAutoNum type="arabicPeriod"/>
            </a:pPr>
            <a:endParaRPr lang="nl-NL" sz="1800" dirty="0">
              <a:effectLst/>
              <a:ea typeface="Times New Roman" panose="02020603050405020304" pitchFamily="18" charset="0"/>
              <a:cs typeface="Times New Roman" panose="02020603050405020304" pitchFamily="18" charset="0"/>
            </a:endParaRPr>
          </a:p>
          <a:p>
            <a:pPr marL="342900" lvl="0" indent="-342900">
              <a:spcBef>
                <a:spcPts val="300"/>
              </a:spcBef>
              <a:buFont typeface="+mj-lt"/>
              <a:buAutoNum type="arabicPeriod"/>
            </a:pPr>
            <a:r>
              <a:rPr lang="nl-NL" sz="1800" b="1" dirty="0">
                <a:solidFill>
                  <a:srgbClr val="F6BC25"/>
                </a:solidFill>
                <a:ea typeface="Times New Roman" panose="02020603050405020304" pitchFamily="18" charset="0"/>
                <a:cs typeface="Times New Roman" panose="02020603050405020304" pitchFamily="18" charset="0"/>
              </a:rPr>
              <a:t>D</a:t>
            </a:r>
            <a:r>
              <a:rPr lang="nl-NL" sz="1800" b="1" dirty="0">
                <a:solidFill>
                  <a:srgbClr val="F6BC25"/>
                </a:solidFill>
                <a:effectLst/>
                <a:ea typeface="Times New Roman" panose="02020603050405020304" pitchFamily="18" charset="0"/>
                <a:cs typeface="Times New Roman" panose="02020603050405020304" pitchFamily="18" charset="0"/>
              </a:rPr>
              <a:t>ynamische profielfracties: </a:t>
            </a:r>
            <a:r>
              <a:rPr lang="nl-NL" sz="1800" dirty="0">
                <a:effectLst/>
                <a:ea typeface="Times New Roman" panose="02020603050405020304" pitchFamily="18" charset="0"/>
                <a:cs typeface="Times New Roman" panose="02020603050405020304" pitchFamily="18" charset="0"/>
              </a:rPr>
              <a:t>de laatste versie van dynamische profielfracties over maximaal 31 kalenderdagen, voor één netgebied voor alle relevante profielcategorieën</a:t>
            </a:r>
          </a:p>
          <a:p>
            <a:pPr marL="342900" lvl="0" indent="-342900">
              <a:spcBef>
                <a:spcPts val="300"/>
              </a:spcBef>
              <a:buFont typeface="+mj-lt"/>
              <a:buAutoNum type="arabicPeriod"/>
            </a:pPr>
            <a:endParaRPr lang="nl-NL" sz="1800" dirty="0">
              <a:effectLst/>
              <a:ea typeface="Times New Roman" panose="02020603050405020304" pitchFamily="18" charset="0"/>
              <a:cs typeface="Times New Roman" panose="02020603050405020304" pitchFamily="18" charset="0"/>
            </a:endParaRPr>
          </a:p>
          <a:p>
            <a:pPr>
              <a:spcBef>
                <a:spcPts val="300"/>
              </a:spcBef>
              <a:buFont typeface="+mj-lt"/>
              <a:buAutoNum type="arabicPeriod"/>
            </a:pPr>
            <a:r>
              <a:rPr lang="nl-NL" sz="1800" b="1" dirty="0">
                <a:solidFill>
                  <a:srgbClr val="F6BC25"/>
                </a:solidFill>
                <a:ea typeface="Times New Roman" panose="02020603050405020304" pitchFamily="18" charset="0"/>
                <a:cs typeface="Times New Roman" panose="02020603050405020304" pitchFamily="18" charset="0"/>
              </a:rPr>
              <a:t>S</a:t>
            </a:r>
            <a:r>
              <a:rPr lang="nl-NL" sz="1800" b="1" dirty="0">
                <a:solidFill>
                  <a:srgbClr val="F6BC25"/>
                </a:solidFill>
                <a:effectLst/>
                <a:ea typeface="Times New Roman" panose="02020603050405020304" pitchFamily="18" charset="0"/>
                <a:cs typeface="Times New Roman" panose="02020603050405020304" pitchFamily="18" charset="0"/>
              </a:rPr>
              <a:t>tandaardprofielfracties: </a:t>
            </a:r>
            <a:r>
              <a:rPr lang="nl-NL" sz="1800" dirty="0">
                <a:effectLst/>
                <a:ea typeface="Times New Roman" panose="02020603050405020304" pitchFamily="18" charset="0"/>
                <a:cs typeface="Times New Roman" panose="02020603050405020304" pitchFamily="18" charset="0"/>
              </a:rPr>
              <a:t>de laatste versie van standaardprofielfracties over maximaal 31 kalenderdagen, voor alle profielcategorieën</a:t>
            </a:r>
            <a:endParaRPr lang="nl-NL" sz="1800" dirty="0">
              <a:cs typeface="Times New Roman" panose="02020603050405020304" pitchFamily="18" charset="0"/>
            </a:endParaRPr>
          </a:p>
          <a:p>
            <a:pPr>
              <a:spcBef>
                <a:spcPts val="300"/>
              </a:spcBef>
              <a:buFont typeface="+mj-lt"/>
              <a:buAutoNum type="arabicPeriod"/>
            </a:pPr>
            <a:endParaRPr lang="nl-NL" sz="1800" dirty="0">
              <a:cs typeface="Times New Roman" panose="02020603050405020304" pitchFamily="18" charset="0"/>
            </a:endParaRPr>
          </a:p>
          <a:p>
            <a:pPr marL="0" indent="0">
              <a:spcBef>
                <a:spcPts val="300"/>
              </a:spcBef>
              <a:buNone/>
            </a:pPr>
            <a:r>
              <a:rPr lang="nl-NL" sz="1800" b="1" dirty="0">
                <a:cs typeface="Times New Roman" panose="02020603050405020304" pitchFamily="18" charset="0"/>
              </a:rPr>
              <a:t>Uitgangspunten:</a:t>
            </a:r>
          </a:p>
          <a:p>
            <a:pPr>
              <a:spcBef>
                <a:spcPts val="300"/>
              </a:spcBef>
              <a:buFont typeface="Wingdings" panose="05000000000000000000" pitchFamily="2" charset="2"/>
              <a:buChar char="§"/>
            </a:pPr>
            <a:r>
              <a:rPr lang="nl-NL" sz="1800" dirty="0">
                <a:solidFill>
                  <a:srgbClr val="000000"/>
                </a:solidFill>
                <a:effectLst/>
                <a:ea typeface="Times New Roman" panose="02020603050405020304" pitchFamily="18" charset="0"/>
                <a:cs typeface="Arial" panose="020B0604020202020204" pitchFamily="34" charset="0"/>
              </a:rPr>
              <a:t>Als standaard</a:t>
            </a:r>
            <a:r>
              <a:rPr lang="nl-NL" sz="1800" dirty="0">
                <a:effectLst/>
                <a:ea typeface="Times New Roman" panose="02020603050405020304" pitchFamily="18" charset="0"/>
                <a:cs typeface="Arial" panose="020B0604020202020204" pitchFamily="34" charset="0"/>
              </a:rPr>
              <a:t>profielfracties</a:t>
            </a:r>
            <a:r>
              <a:rPr lang="nl-NL" sz="1800" dirty="0">
                <a:solidFill>
                  <a:srgbClr val="000000"/>
                </a:solidFill>
                <a:effectLst/>
                <a:ea typeface="Times New Roman" panose="02020603050405020304" pitchFamily="18" charset="0"/>
                <a:cs typeface="Arial" panose="020B0604020202020204" pitchFamily="34" charset="0"/>
              </a:rPr>
              <a:t> of dynamische </a:t>
            </a:r>
            <a:r>
              <a:rPr lang="nl-NL" sz="1800" dirty="0">
                <a:effectLst/>
                <a:ea typeface="Times New Roman" panose="02020603050405020304" pitchFamily="18" charset="0"/>
                <a:cs typeface="Arial" panose="020B0604020202020204" pitchFamily="34" charset="0"/>
              </a:rPr>
              <a:t>profielfracties</a:t>
            </a:r>
            <a:r>
              <a:rPr lang="nl-NL" sz="1800" dirty="0">
                <a:solidFill>
                  <a:srgbClr val="000000"/>
                </a:solidFill>
                <a:effectLst/>
                <a:ea typeface="Times New Roman" panose="02020603050405020304" pitchFamily="18" charset="0"/>
                <a:cs typeface="Arial" panose="020B0604020202020204" pitchFamily="34" charset="0"/>
              </a:rPr>
              <a:t> worden opgevraagd die niet beschikbaar zijn, dan ontvangt de opvragende partij een afwijzing</a:t>
            </a:r>
            <a:endParaRPr lang="nl-NL" sz="1800" dirty="0">
              <a:solidFill>
                <a:srgbClr val="000000"/>
              </a:solidFill>
              <a:effectLst/>
              <a:ea typeface="Times New Roman" panose="02020603050405020304" pitchFamily="18" charset="0"/>
              <a:cs typeface="Symbol" panose="05050102010706020507" pitchFamily="18" charset="2"/>
            </a:endParaRPr>
          </a:p>
          <a:p>
            <a:pPr>
              <a:spcBef>
                <a:spcPts val="300"/>
              </a:spcBef>
              <a:buFont typeface="Wingdings" panose="05000000000000000000" pitchFamily="2" charset="2"/>
              <a:buChar char="§"/>
            </a:pPr>
            <a:r>
              <a:rPr lang="nl-NL" sz="1800" dirty="0">
                <a:solidFill>
                  <a:srgbClr val="000000"/>
                </a:solidFill>
                <a:effectLst/>
                <a:ea typeface="Times New Roman" panose="02020603050405020304" pitchFamily="18" charset="0"/>
                <a:cs typeface="Symbol" panose="05050102010706020507" pitchFamily="18" charset="2"/>
              </a:rPr>
              <a:t>Mocht een deel van de opgevraagde standaardprofielfracties of dynamische profielfracties al wel beschikbaar zijn, dan wordt alleen dit deel geretourneerd</a:t>
            </a:r>
            <a:endParaRPr lang="nl-NL" sz="1800" b="1" dirty="0">
              <a:effectLst/>
              <a:latin typeface="Verdana" panose="020B0604030504040204" pitchFamily="34" charset="0"/>
              <a:ea typeface="Verdana" panose="020B0604030504040204" pitchFamily="34" charset="0"/>
              <a:cs typeface="Arial" panose="020B0604020202020204" pitchFamily="34" charset="0"/>
            </a:endParaRPr>
          </a:p>
          <a:p>
            <a:pPr marL="0" indent="0">
              <a:buNone/>
            </a:pPr>
            <a:endParaRPr lang="nl-NL" sz="300" b="1" dirty="0">
              <a:effectLst/>
              <a:latin typeface="Verdana" panose="020B0604030504040204" pitchFamily="34" charset="0"/>
              <a:ea typeface="Verdana" panose="020B0604030504040204" pitchFamily="34" charset="0"/>
              <a:cs typeface="Arial" panose="020B0604020202020204" pitchFamily="34"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41</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12626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988212"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Profielfracties elektriciteit voor marktpartijen</a:t>
            </a:r>
          </a:p>
        </p:txBody>
      </p:sp>
    </p:spTree>
    <p:extLst>
      <p:ext uri="{BB962C8B-B14F-4D97-AF65-F5344CB8AC3E}">
        <p14:creationId xmlns:p14="http://schemas.microsoft.com/office/powerpoint/2010/main" val="62122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42</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
        <p:nvSpPr>
          <p:cNvPr id="5" name="Rechthoek 4">
            <a:extLst>
              <a:ext uri="{FF2B5EF4-FFF2-40B4-BE49-F238E27FC236}">
                <a16:creationId xmlns:a16="http://schemas.microsoft.com/office/drawing/2014/main" id="{D7C07284-3679-41C3-A32E-8CE84EB3C5A1}"/>
              </a:ext>
            </a:extLst>
          </p:cNvPr>
          <p:cNvSpPr/>
          <p:nvPr/>
        </p:nvSpPr>
        <p:spPr>
          <a:xfrm>
            <a:off x="3630507" y="3484304"/>
            <a:ext cx="2594186" cy="711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solidFill>
                  <a:schemeClr val="tx1"/>
                </a:solidFill>
              </a:rPr>
              <a:t>Allocatiegegevens voor BRP</a:t>
            </a:r>
          </a:p>
        </p:txBody>
      </p:sp>
    </p:spTree>
    <p:extLst>
      <p:ext uri="{BB962C8B-B14F-4D97-AF65-F5344CB8AC3E}">
        <p14:creationId xmlns:p14="http://schemas.microsoft.com/office/powerpoint/2010/main" val="38461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65813"/>
            <a:ext cx="11514665" cy="5116372"/>
          </a:xfrm>
        </p:spPr>
        <p:txBody>
          <a:bodyPr>
            <a:noAutofit/>
          </a:bodyPr>
          <a:lstStyle/>
          <a:p>
            <a:pPr marL="0" indent="0">
              <a:spcBef>
                <a:spcPts val="300"/>
              </a:spcBef>
              <a:buNone/>
            </a:pP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300" b="1" dirty="0">
                <a:effectLst/>
                <a:latin typeface="Calibri" panose="020F0502020204030204" pitchFamily="34" charset="0"/>
                <a:ea typeface="Times New Roman" panose="02020603050405020304" pitchFamily="18" charset="0"/>
                <a:cs typeface="Times New Roman" panose="02020603050405020304" pitchFamily="18" charset="0"/>
              </a:rPr>
              <a:t>De allocatiegegevens van de allocatierun die in separate berichten naar de BRP worden verstuurd:</a:t>
            </a:r>
          </a:p>
          <a:p>
            <a:pPr marL="0" indent="0">
              <a:spcBef>
                <a:spcPts val="300"/>
              </a:spcBef>
              <a:buNone/>
            </a:pPr>
            <a:endParaRPr lang="nl-NL" sz="13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Allocatiegegevens per allocatiepunt</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Telemetrie: </a:t>
            </a:r>
            <a:r>
              <a:rPr lang="nl-NL" sz="1300" dirty="0">
                <a:latin typeface="Calibri" panose="020F0502020204030204" pitchFamily="34" charset="0"/>
                <a:cs typeface="Times New Roman" panose="02020603050405020304" pitchFamily="18" charset="0"/>
              </a:rPr>
              <a:t>per allocatiepunt de allocatiegegevens van de allocatiepunten met de allocatiemethode telemetrie (TMT-allocatiepunt, NVL-allocatiepunt, DIM-allocatiepunt) </a:t>
            </a:r>
            <a:r>
              <a:rPr lang="nl-NL" sz="1300" i="1" dirty="0">
                <a:latin typeface="Calibri" panose="020F0502020204030204" pitchFamily="34" charset="0"/>
                <a:cs typeface="Times New Roman" panose="02020603050405020304" pitchFamily="18" charset="0"/>
              </a:rPr>
              <a:t>(alleen voor allocatiepunten waarop BRP actief is)</a:t>
            </a:r>
          </a:p>
          <a:p>
            <a:pPr marL="0" lvl="0" indent="0">
              <a:spcBef>
                <a:spcPts val="300"/>
              </a:spcBef>
              <a:buNone/>
            </a:pPr>
            <a:endParaRPr lang="nl-NL"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Allocatiegegevens geaggregeerd per netgebied per allocatiegroep</a:t>
            </a:r>
          </a:p>
          <a:p>
            <a:pPr marL="342900" lvl="0" indent="-342900">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Telemetrie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per LV de geaggregeerde allocatiegegevens van de allocatiepunten met de allocatiemethode telemetrie (TMT-allocatiepunt)</a:t>
            </a:r>
            <a:br>
              <a:rPr lang="nl-NL" sz="1300" dirty="0">
                <a:effectLst/>
                <a:latin typeface="Calibri" panose="020F0502020204030204" pitchFamily="34" charset="0"/>
                <a:ea typeface="Times New Roman" panose="02020603050405020304" pitchFamily="18" charset="0"/>
                <a:cs typeface="Times New Roman" panose="02020603050405020304" pitchFamily="18" charset="0"/>
              </a:rPr>
            </a:br>
            <a:r>
              <a:rPr lang="nl-NL" sz="1300" i="1" dirty="0">
                <a:effectLst/>
                <a:latin typeface="Calibri" panose="020F0502020204030204" pitchFamily="34" charset="0"/>
                <a:ea typeface="Times New Roman" panose="02020603050405020304" pitchFamily="18" charset="0"/>
                <a:cs typeface="Times New Roman" panose="02020603050405020304" pitchFamily="18" charset="0"/>
              </a:rPr>
              <a:t>(alleen indien de betreffende BRP/LV combinatie actief is op één of meer TMT-allocatiepunten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Netverlies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per LV de geaggregeerde allocatiegegevens van de netverlies allocatiepunten met de allocatiemethode telemetrie (NVL-allocatiepunt) </a:t>
            </a:r>
            <a:r>
              <a:rPr lang="nl-NL" sz="1300" i="1" dirty="0">
                <a:effectLst/>
                <a:latin typeface="Calibri" panose="020F0502020204030204" pitchFamily="34" charset="0"/>
                <a:ea typeface="Times New Roman" panose="02020603050405020304" pitchFamily="18" charset="0"/>
                <a:cs typeface="Times New Roman" panose="02020603050405020304" pitchFamily="18" charset="0"/>
              </a:rPr>
              <a:t>(alleen indien de betreffende BRP/LV combinatie actief is op één of meer NVL-allocatiepunten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Gedimensioneerd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per LV de geaggregeerde allocatiegegevens van de gedimensioneerde allocatiepunten met de allocatiemethode telemetrie (DIM-allocatiepunt) </a:t>
            </a:r>
            <a:r>
              <a:rPr lang="nl-NL" sz="1300" i="1" dirty="0">
                <a:effectLst/>
                <a:latin typeface="Calibri" panose="020F0502020204030204" pitchFamily="34" charset="0"/>
                <a:ea typeface="Times New Roman" panose="02020603050405020304" pitchFamily="18" charset="0"/>
                <a:cs typeface="Times New Roman" panose="02020603050405020304" pitchFamily="18" charset="0"/>
              </a:rPr>
              <a:t>(alleen indien de betreffende BRP/LV combinatie actief is op één of meer DIM-allocatiepunten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SMA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per LV de geaggregeerde allocatiegegevens van de allocatiepunten met de allocatiemethode slimme meter allocatie (SMA)</a:t>
            </a:r>
            <a:br>
              <a:rPr lang="nl-NL" sz="1300" dirty="0">
                <a:effectLst/>
                <a:latin typeface="Calibri" panose="020F0502020204030204" pitchFamily="34" charset="0"/>
                <a:ea typeface="Times New Roman" panose="02020603050405020304" pitchFamily="18" charset="0"/>
                <a:cs typeface="Times New Roman" panose="02020603050405020304" pitchFamily="18" charset="0"/>
              </a:rPr>
            </a:br>
            <a:r>
              <a:rPr lang="nl-NL" sz="1300" i="1" dirty="0">
                <a:effectLst/>
                <a:latin typeface="Calibri" panose="020F0502020204030204" pitchFamily="34" charset="0"/>
                <a:ea typeface="Times New Roman" panose="02020603050405020304" pitchFamily="18" charset="0"/>
                <a:cs typeface="Times New Roman" panose="02020603050405020304" pitchFamily="18" charset="0"/>
              </a:rPr>
              <a:t>(alleen indien de betreffende BRP/LV combinatie actief is op één of meer SMA-allocatiepunten in het betreffende netgebied)</a:t>
            </a:r>
          </a:p>
          <a:p>
            <a:pPr marL="342900" lvl="0" indent="-342900">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Profiel geaggregeerd: </a:t>
            </a:r>
            <a:r>
              <a:rPr lang="nl-NL"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 netgebied per LV de geaggregeerde allocatiegegevens van de allocatiepunten met de allocatiemethode profiel (PRF)</a:t>
            </a:r>
            <a:br>
              <a:rPr lang="nl-NL"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nl-NL" sz="1300" i="1" dirty="0">
                <a:effectLst/>
                <a:latin typeface="Calibri" panose="020F0502020204030204" pitchFamily="34" charset="0"/>
                <a:ea typeface="Times New Roman" panose="02020603050405020304" pitchFamily="18" charset="0"/>
                <a:cs typeface="Times New Roman" panose="02020603050405020304" pitchFamily="18" charset="0"/>
              </a:rPr>
              <a:t>(</a:t>
            </a:r>
            <a:r>
              <a:rPr lang="nl-NL" sz="1300" i="1"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alleen die profielcategorieën van de PRF-allocatiepunten waarop de betreffende BRP/LV combinatie actief is in het betreffende netgebied)</a:t>
            </a:r>
          </a:p>
          <a:p>
            <a:pPr marL="0" lvl="0" indent="0">
              <a:spcBef>
                <a:spcPts val="300"/>
              </a:spcBef>
              <a:buNone/>
            </a:pPr>
            <a:endParaRPr lang="nl-NL" sz="13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lv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Factoren allocatiegegevens</a:t>
            </a:r>
          </a:p>
          <a:p>
            <a:pPr marL="342900" lvl="0" indent="-342900">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RestantvolumeCorrectieFactor (RCF) /</a:t>
            </a:r>
            <a:r>
              <a:rPr lang="nl-NL" sz="1300" b="1" dirty="0">
                <a:solidFill>
                  <a:schemeClr val="tx1"/>
                </a:solidFill>
                <a:latin typeface="Calibri" panose="020F0502020204030204" pitchFamily="34" charset="0"/>
                <a:cs typeface="Times New Roman" panose="02020603050405020304" pitchFamily="18" charset="0"/>
              </a:rPr>
              <a:t> profielfracties</a:t>
            </a: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de factoren voor de verdeling van het restantvolume en de </a:t>
            </a:r>
            <a:r>
              <a:rPr lang="nl-NL" sz="1300" dirty="0">
                <a:latin typeface="Calibri" panose="020F0502020204030204" pitchFamily="34" charset="0"/>
                <a:cs typeface="Times New Roman" panose="02020603050405020304" pitchFamily="18" charset="0"/>
              </a:rPr>
              <a:t>profielfracties elektriciteit (dynamisch, fallback of standaardprofielfracties) die voor betreffende allocatierun zijn gebruikt</a:t>
            </a:r>
            <a:endParaRPr lang="nl-NL" sz="13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43</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0" name="Tijdelijke aanduiding voor inhoud 2">
            <a:extLst>
              <a:ext uri="{FF2B5EF4-FFF2-40B4-BE49-F238E27FC236}">
                <a16:creationId xmlns:a16="http://schemas.microsoft.com/office/drawing/2014/main" id="{DB4ECF8C-FDD4-4D94-ABB0-A6E01D69517A}"/>
              </a:ext>
            </a:extLst>
          </p:cNvPr>
          <p:cNvSpPr txBox="1">
            <a:spLocks/>
          </p:cNvSpPr>
          <p:nvPr/>
        </p:nvSpPr>
        <p:spPr>
          <a:xfrm>
            <a:off x="9244013" y="4381138"/>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988212"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Allocatiegegevens voor BRP </a:t>
            </a:r>
          </a:p>
        </p:txBody>
      </p:sp>
    </p:spTree>
    <p:extLst>
      <p:ext uri="{BB962C8B-B14F-4D97-AF65-F5344CB8AC3E}">
        <p14:creationId xmlns:p14="http://schemas.microsoft.com/office/powerpoint/2010/main" val="3930083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44</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
        <p:nvSpPr>
          <p:cNvPr id="5" name="Rechthoek 4">
            <a:extLst>
              <a:ext uri="{FF2B5EF4-FFF2-40B4-BE49-F238E27FC236}">
                <a16:creationId xmlns:a16="http://schemas.microsoft.com/office/drawing/2014/main" id="{D7C07284-3679-41C3-A32E-8CE84EB3C5A1}"/>
              </a:ext>
            </a:extLst>
          </p:cNvPr>
          <p:cNvSpPr/>
          <p:nvPr/>
        </p:nvSpPr>
        <p:spPr>
          <a:xfrm>
            <a:off x="5628642" y="1591438"/>
            <a:ext cx="2817706" cy="711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600" b="1" dirty="0">
                <a:solidFill>
                  <a:schemeClr val="tx1"/>
                </a:solidFill>
              </a:rPr>
              <a:t>Allocatiegegevens voor TenneT</a:t>
            </a:r>
          </a:p>
        </p:txBody>
      </p:sp>
    </p:spTree>
    <p:extLst>
      <p:ext uri="{BB962C8B-B14F-4D97-AF65-F5344CB8AC3E}">
        <p14:creationId xmlns:p14="http://schemas.microsoft.com/office/powerpoint/2010/main" val="2890137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3108" y="1365812"/>
            <a:ext cx="11346971" cy="5116373"/>
          </a:xfrm>
        </p:spPr>
        <p:txBody>
          <a:bodyPr>
            <a:noAutofit/>
          </a:bodyPr>
          <a:lstStyle/>
          <a:p>
            <a:pPr marL="0" indent="0">
              <a:spcBef>
                <a:spcPts val="300"/>
              </a:spcBef>
              <a:buNone/>
            </a:pP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300" b="1" dirty="0">
                <a:effectLst/>
                <a:latin typeface="Calibri" panose="020F0502020204030204" pitchFamily="34" charset="0"/>
                <a:ea typeface="Times New Roman" panose="02020603050405020304" pitchFamily="18" charset="0"/>
                <a:cs typeface="Times New Roman" panose="02020603050405020304" pitchFamily="18" charset="0"/>
              </a:rPr>
              <a:t>De allocatiegegevens van de allocatierun die in separate berichten naar </a:t>
            </a:r>
            <a:r>
              <a:rPr lang="nl-NL" sz="1300" b="1" dirty="0">
                <a:latin typeface="Calibri" panose="020F0502020204030204" pitchFamily="34" charset="0"/>
                <a:ea typeface="Times New Roman" panose="02020603050405020304" pitchFamily="18" charset="0"/>
                <a:cs typeface="Times New Roman" panose="02020603050405020304" pitchFamily="18" charset="0"/>
              </a:rPr>
              <a:t>TenneT </a:t>
            </a:r>
            <a:r>
              <a:rPr lang="nl-NL" sz="1300" b="1" dirty="0">
                <a:effectLst/>
                <a:latin typeface="Calibri" panose="020F0502020204030204" pitchFamily="34" charset="0"/>
                <a:ea typeface="Times New Roman" panose="02020603050405020304" pitchFamily="18" charset="0"/>
                <a:cs typeface="Times New Roman" panose="02020603050405020304" pitchFamily="18" charset="0"/>
              </a:rPr>
              <a:t>worden verstuurd:</a:t>
            </a:r>
          </a:p>
          <a:p>
            <a:pPr marL="0" indent="0">
              <a:spcBef>
                <a:spcPts val="300"/>
              </a:spcBef>
              <a:buNone/>
            </a:pPr>
            <a:endParaRPr lang="nl-NL" sz="13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Allocatiegegevens per allocatiepunt</a:t>
            </a:r>
          </a:p>
          <a:p>
            <a:pPr lvl="0">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Telemetrie:</a:t>
            </a:r>
            <a:r>
              <a:rPr lang="nl-NL" sz="1300" b="1" dirty="0">
                <a:solidFill>
                  <a:srgbClr val="F6BC25"/>
                </a:solidFill>
                <a:effectLst/>
                <a:latin typeface="Calibri" panose="020F0502020204030204" pitchFamily="34" charset="0"/>
                <a:ea typeface="Times New Roman" panose="02020603050405020304" pitchFamily="18" charset="0"/>
                <a:cs typeface="Times New Roman" panose="02020603050405020304" pitchFamily="18" charset="0"/>
              </a:rPr>
              <a:t>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allocatiepunt de </a:t>
            </a:r>
            <a:r>
              <a:rPr lang="nl-NL" sz="1300" dirty="0">
                <a:latin typeface="Calibri" panose="020F0502020204030204" pitchFamily="34" charset="0"/>
                <a:cs typeface="Times New Roman" panose="02020603050405020304" pitchFamily="18" charset="0"/>
              </a:rPr>
              <a:t>allocatiegegevens van de allocatiepunten met de allocatiemethode telemetrie (TMT-allocatiepunt)</a:t>
            </a:r>
            <a:br>
              <a:rPr lang="nl-NL" sz="1300" dirty="0">
                <a:latin typeface="Calibri" panose="020F0502020204030204" pitchFamily="34" charset="0"/>
                <a:cs typeface="Times New Roman" panose="02020603050405020304" pitchFamily="18" charset="0"/>
              </a:rPr>
            </a:br>
            <a:r>
              <a:rPr lang="nl-NL" sz="1300" i="1" dirty="0">
                <a:latin typeface="Calibri" panose="020F0502020204030204" pitchFamily="34" charset="0"/>
                <a:cs typeface="Times New Roman" panose="02020603050405020304" pitchFamily="18" charset="0"/>
              </a:rPr>
              <a:t>(alleen voor allocatiepunten met een productievermogen groter dan of gelijk aan 10 MW)</a:t>
            </a:r>
          </a:p>
          <a:p>
            <a:pPr marL="342900" lvl="0" indent="-342900">
              <a:spcBef>
                <a:spcPts val="300"/>
              </a:spcBef>
              <a:buFont typeface="+mj-lt"/>
              <a:buAutoNum type="arabicPeriod"/>
            </a:pPr>
            <a:endParaRPr lang="nl-NL"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Allocatiegegevens geaggregeerd per netgebied per allocatiegroep</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Telemetrie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a:t>
            </a:r>
            <a:r>
              <a:rPr lang="nl-NL" sz="1300" dirty="0">
                <a:latin typeface="Calibri" panose="020F0502020204030204" pitchFamily="34" charset="0"/>
                <a:cs typeface="Times New Roman" panose="02020603050405020304" pitchFamily="18" charset="0"/>
              </a:rPr>
              <a:t>netgebied per BRP de geaggregeerde allocatiegegevens van de allocatiepunten met de allocatiemethode telemetrie (TMT-allocatiepunt) </a:t>
            </a:r>
            <a:r>
              <a:rPr lang="nl-NL" sz="1300" i="1" dirty="0">
                <a:latin typeface="Calibri" panose="020F0502020204030204" pitchFamily="34" charset="0"/>
                <a:cs typeface="Times New Roman" panose="02020603050405020304" pitchFamily="18" charset="0"/>
              </a:rPr>
              <a:t>(incl. de allocatiepunten met de allocatiemethode telemetrie (TMT-allocatiepunt) met een productievermogen groter dan of gelijk aan 10 MW en alleen indien de betreffende BRP actief is op één of meer TMT-allocatiepunten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Netverlies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netgebied per BRP de </a:t>
            </a:r>
            <a:r>
              <a:rPr lang="nl-NL" sz="1300" dirty="0">
                <a:latin typeface="Calibri" panose="020F0502020204030204" pitchFamily="34" charset="0"/>
                <a:cs typeface="Times New Roman" panose="02020603050405020304" pitchFamily="18" charset="0"/>
              </a:rPr>
              <a:t>geaggregeerde allocatiegegevens van de netverlies allocatiepunten met de allocatiemethode telemetrie (NVL-allocatiepunt) </a:t>
            </a:r>
            <a:r>
              <a:rPr lang="nl-NL" sz="1300" i="1" dirty="0">
                <a:latin typeface="Calibri" panose="020F0502020204030204" pitchFamily="34" charset="0"/>
                <a:cs typeface="Times New Roman" panose="02020603050405020304" pitchFamily="18" charset="0"/>
              </a:rPr>
              <a:t>(alleen indien de betreffende BRP actief is op één of meer NVL-allocatiepunten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Gedimensioneerd geaggregeerd: </a:t>
            </a:r>
            <a:r>
              <a:rPr lang="nl-NL" sz="13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netgebied per </a:t>
            </a:r>
            <a:r>
              <a:rPr lang="nl-NL" sz="1300" dirty="0">
                <a:latin typeface="Calibri" panose="020F0502020204030204" pitchFamily="34" charset="0"/>
                <a:cs typeface="Times New Roman" panose="02020603050405020304" pitchFamily="18" charset="0"/>
              </a:rPr>
              <a:t>BRP de geaggregeerde allocatiegegevens van de gedimensioneerde allocatiepunten met de allocatiemethode telemetrie (DIM-allocatiepunt) </a:t>
            </a:r>
            <a:r>
              <a:rPr lang="nl-NL" sz="1300" i="1" dirty="0">
                <a:latin typeface="Calibri" panose="020F0502020204030204" pitchFamily="34" charset="0"/>
                <a:cs typeface="Times New Roman" panose="02020603050405020304" pitchFamily="18" charset="0"/>
              </a:rPr>
              <a:t>(alleen indien de betreffende BRP actief is op één of meer DIM 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SMA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a:t>
            </a:r>
            <a:r>
              <a:rPr lang="nl-NL" sz="1300" dirty="0">
                <a:latin typeface="Calibri" panose="020F0502020204030204" pitchFamily="34" charset="0"/>
                <a:cs typeface="Times New Roman" panose="02020603050405020304" pitchFamily="18" charset="0"/>
              </a:rPr>
              <a:t>netgebied per BRP de geaggregeerde allocatiegegevens van de allocatiepunten met de allocatiemethode slimme meter allocatie (SMA)</a:t>
            </a:r>
            <a:br>
              <a:rPr lang="nl-NL" sz="1300" dirty="0">
                <a:latin typeface="Calibri" panose="020F0502020204030204" pitchFamily="34" charset="0"/>
                <a:cs typeface="Times New Roman" panose="02020603050405020304" pitchFamily="18" charset="0"/>
              </a:rPr>
            </a:br>
            <a:r>
              <a:rPr lang="nl-NL" sz="1300" i="1" dirty="0">
                <a:latin typeface="Calibri" panose="020F0502020204030204" pitchFamily="34" charset="0"/>
                <a:cs typeface="Times New Roman" panose="02020603050405020304" pitchFamily="18" charset="0"/>
              </a:rPr>
              <a:t>(alleen indien de betreffende BRP actief is op één of meer SMA-allocatiepunten in het betreffende netgebied)</a:t>
            </a:r>
          </a:p>
          <a:p>
            <a:pPr>
              <a:spcBef>
                <a:spcPts val="300"/>
              </a:spcBef>
              <a:buFont typeface="+mj-lt"/>
              <a:buAutoNum type="arabicPeriod"/>
            </a:pPr>
            <a:r>
              <a:rPr lang="nl-NL"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Profiel geaggregeerd: </a:t>
            </a:r>
            <a:r>
              <a:rPr lang="nl-NL" sz="1300" dirty="0">
                <a:effectLst/>
                <a:latin typeface="Calibri" panose="020F0502020204030204" pitchFamily="34" charset="0"/>
                <a:ea typeface="Times New Roman" panose="02020603050405020304" pitchFamily="18" charset="0"/>
                <a:cs typeface="Times New Roman" panose="02020603050405020304" pitchFamily="18" charset="0"/>
              </a:rPr>
              <a:t>per </a:t>
            </a:r>
            <a:r>
              <a:rPr lang="nl-NL" sz="1300" dirty="0">
                <a:latin typeface="Calibri" panose="020F0502020204030204" pitchFamily="34" charset="0"/>
                <a:cs typeface="Times New Roman" panose="02020603050405020304" pitchFamily="18" charset="0"/>
              </a:rPr>
              <a:t>netgebied per BRP de geaggregeerde allocatiegegevens van de allocatiepunten met de allocatiemethode profiel (PRF)</a:t>
            </a:r>
            <a:br>
              <a:rPr lang="nl-NL" sz="1300" dirty="0">
                <a:latin typeface="Calibri" panose="020F0502020204030204" pitchFamily="34" charset="0"/>
                <a:cs typeface="Times New Roman" panose="02020603050405020304" pitchFamily="18" charset="0"/>
              </a:rPr>
            </a:br>
            <a:r>
              <a:rPr lang="nl-NL" sz="1300" i="1" dirty="0">
                <a:latin typeface="Calibri" panose="020F0502020204030204" pitchFamily="34" charset="0"/>
                <a:cs typeface="Times New Roman" panose="02020603050405020304" pitchFamily="18" charset="0"/>
              </a:rPr>
              <a:t>(alleen die profielcategorieën van de PRF-allocatiepunten waarop de betreffende BRP actief is in het betreffende netgebied)</a:t>
            </a:r>
          </a:p>
          <a:p>
            <a:pPr marL="0" lvl="0" indent="0">
              <a:spcBef>
                <a:spcPts val="300"/>
              </a:spcBef>
              <a:buNone/>
            </a:pPr>
            <a:endParaRPr lang="nl-NL" sz="1300" dirty="0">
              <a:solidFill>
                <a:srgbClr val="000000"/>
              </a:solidFill>
              <a:effectLst/>
              <a:latin typeface="Calibri" panose="020F0502020204030204" pitchFamily="34" charset="0"/>
              <a:ea typeface="Yu Mincho" panose="02020400000000000000" pitchFamily="18" charset="-128"/>
              <a:cs typeface="Arial" panose="020B0604020202020204" pitchFamily="34" charset="0"/>
            </a:endParaRPr>
          </a:p>
          <a:p>
            <a:pPr marL="0" indent="0">
              <a:spcBef>
                <a:spcPts val="300"/>
              </a:spcBef>
              <a:buNone/>
            </a:pPr>
            <a:r>
              <a:rPr lang="nl-NL" sz="1300" b="1" dirty="0">
                <a:solidFill>
                  <a:srgbClr val="F6BC25"/>
                </a:solidFill>
                <a:latin typeface="Calibri" panose="020F0502020204030204" pitchFamily="34" charset="0"/>
                <a:cs typeface="Times New Roman" panose="02020603050405020304" pitchFamily="18" charset="0"/>
              </a:rPr>
              <a:t>Factoren allocatiegegevens</a:t>
            </a:r>
          </a:p>
          <a:p>
            <a:pPr lvl="0">
              <a:spcBef>
                <a:spcPts val="300"/>
              </a:spcBef>
              <a:buFont typeface="+mj-lt"/>
              <a:buAutoNum type="arabicPeriod"/>
            </a:pPr>
            <a:r>
              <a:rPr lang="nl-NL" sz="1300" b="1" dirty="0">
                <a:solidFill>
                  <a:schemeClr val="tx1"/>
                </a:solidFill>
                <a:latin typeface="Calibri" panose="020F0502020204030204" pitchFamily="34" charset="0"/>
                <a:cs typeface="Times New Roman" panose="02020603050405020304" pitchFamily="18" charset="0"/>
              </a:rPr>
              <a:t>RestantvolumeCorrectieFactor (RCF) / profielfracties: </a:t>
            </a:r>
            <a:r>
              <a:rPr lang="nl-NL" sz="1300" dirty="0">
                <a:solidFill>
                  <a:schemeClr val="tx1"/>
                </a:solidFill>
                <a:latin typeface="Calibri" panose="020F0502020204030204" pitchFamily="34" charset="0"/>
                <a:cs typeface="Times New Roman" panose="02020603050405020304" pitchFamily="18" charset="0"/>
              </a:rPr>
              <a:t>per netgebied de factoren voor de verdeling van het restantvolume en de profielfracties elektriciteit (dynamisch, fallback of standaardprofielfracties) die voor betreffende allocatierun zijn gebruikt</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45</a:t>
            </a:fld>
            <a:endParaRPr lang="nl-NL" dirty="0"/>
          </a:p>
        </p:txBody>
      </p:sp>
      <p:sp>
        <p:nvSpPr>
          <p:cNvPr id="15" name="Tijdelijke aanduiding voor inhoud 2">
            <a:extLst>
              <a:ext uri="{FF2B5EF4-FFF2-40B4-BE49-F238E27FC236}">
                <a16:creationId xmlns:a16="http://schemas.microsoft.com/office/drawing/2014/main" id="{5761BE64-59A1-410D-85F3-64658055446D}"/>
              </a:ext>
            </a:extLst>
          </p:cNvPr>
          <p:cNvSpPr txBox="1">
            <a:spLocks/>
          </p:cNvSpPr>
          <p:nvPr/>
        </p:nvSpPr>
        <p:spPr>
          <a:xfrm>
            <a:off x="9244018" y="1832123"/>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2" name="Tijdelijke aanduiding voor inhoud 2">
            <a:extLst>
              <a:ext uri="{FF2B5EF4-FFF2-40B4-BE49-F238E27FC236}">
                <a16:creationId xmlns:a16="http://schemas.microsoft.com/office/drawing/2014/main" id="{92ACB41D-7BFA-4C79-8C9A-FBEBBE109DDE}"/>
              </a:ext>
            </a:extLst>
          </p:cNvPr>
          <p:cNvSpPr txBox="1">
            <a:spLocks/>
          </p:cNvSpPr>
          <p:nvPr/>
        </p:nvSpPr>
        <p:spPr>
          <a:xfrm>
            <a:off x="9244018" y="2730156"/>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23" name="Tijdelijke aanduiding voor inhoud 2">
            <a:extLst>
              <a:ext uri="{FF2B5EF4-FFF2-40B4-BE49-F238E27FC236}">
                <a16:creationId xmlns:a16="http://schemas.microsoft.com/office/drawing/2014/main" id="{95C46783-ED4A-4685-8F8B-B385BBB20F58}"/>
              </a:ext>
            </a:extLst>
          </p:cNvPr>
          <p:cNvSpPr txBox="1">
            <a:spLocks/>
          </p:cNvSpPr>
          <p:nvPr/>
        </p:nvSpPr>
        <p:spPr>
          <a:xfrm>
            <a:off x="9244020" y="3522471"/>
            <a:ext cx="2393247" cy="658368"/>
          </a:xfrm>
          <a:prstGeom prst="rect">
            <a:avLst/>
          </a:prstGeom>
        </p:spPr>
        <p:txBody>
          <a:bodyPr vert="horz" lIns="91440" tIns="45720" rIns="91440" bIns="45720" rtlCol="0" anchor="ctr">
            <a:normAutofit fontScale="77500" lnSpcReduction="20000"/>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sz="5400" dirty="0">
              <a:solidFill>
                <a:srgbClr val="00B050"/>
              </a:solidFill>
            </a:endParaRPr>
          </a:p>
        </p:txBody>
      </p:sp>
      <p:sp>
        <p:nvSpPr>
          <p:cNvPr id="37" name="Titel 7">
            <a:extLst>
              <a:ext uri="{FF2B5EF4-FFF2-40B4-BE49-F238E27FC236}">
                <a16:creationId xmlns:a16="http://schemas.microsoft.com/office/drawing/2014/main" id="{D6D83CD8-0FD7-0A4F-A084-3B324779D54A}"/>
              </a:ext>
            </a:extLst>
          </p:cNvPr>
          <p:cNvSpPr txBox="1">
            <a:spLocks/>
          </p:cNvSpPr>
          <p:nvPr/>
        </p:nvSpPr>
        <p:spPr>
          <a:xfrm>
            <a:off x="609601" y="483992"/>
            <a:ext cx="8988212"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Allocatiegegevens voor TenneT </a:t>
            </a:r>
          </a:p>
        </p:txBody>
      </p:sp>
    </p:spTree>
    <p:extLst>
      <p:ext uri="{BB962C8B-B14F-4D97-AF65-F5344CB8AC3E}">
        <p14:creationId xmlns:p14="http://schemas.microsoft.com/office/powerpoint/2010/main" val="4288932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46</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2" y="483992"/>
            <a:ext cx="8936420"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a:t>
            </a:r>
          </a:p>
        </p:txBody>
      </p:sp>
      <p:pic>
        <p:nvPicPr>
          <p:cNvPr id="4" name="Afbeelding 3">
            <a:extLst>
              <a:ext uri="{FF2B5EF4-FFF2-40B4-BE49-F238E27FC236}">
                <a16:creationId xmlns:a16="http://schemas.microsoft.com/office/drawing/2014/main" id="{6593FFFD-8A83-4CE1-B29D-1B96069157B1}"/>
              </a:ext>
            </a:extLst>
          </p:cNvPr>
          <p:cNvPicPr>
            <a:picLocks noChangeAspect="1"/>
          </p:cNvPicPr>
          <p:nvPr/>
        </p:nvPicPr>
        <p:blipFill>
          <a:blip r:embed="rId2"/>
          <a:stretch>
            <a:fillRect/>
          </a:stretch>
        </p:blipFill>
        <p:spPr>
          <a:xfrm>
            <a:off x="4130868" y="1284314"/>
            <a:ext cx="5211095" cy="4942409"/>
          </a:xfrm>
          <a:prstGeom prst="rect">
            <a:avLst/>
          </a:prstGeom>
        </p:spPr>
      </p:pic>
    </p:spTree>
    <p:extLst>
      <p:ext uri="{BB962C8B-B14F-4D97-AF65-F5344CB8AC3E}">
        <p14:creationId xmlns:p14="http://schemas.microsoft.com/office/powerpoint/2010/main" val="1265592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BC32BC3-A649-4515-B7EC-282383E4581B}"/>
              </a:ext>
            </a:extLst>
          </p:cNvPr>
          <p:cNvPicPr>
            <a:picLocks noChangeAspect="1"/>
          </p:cNvPicPr>
          <p:nvPr/>
        </p:nvPicPr>
        <p:blipFill>
          <a:blip r:embed="rId2"/>
          <a:stretch>
            <a:fillRect/>
          </a:stretch>
        </p:blipFill>
        <p:spPr>
          <a:xfrm>
            <a:off x="559050" y="1379771"/>
            <a:ext cx="8781378" cy="4855834"/>
          </a:xfrm>
          <a:prstGeom prst="rect">
            <a:avLst/>
          </a:prstGeom>
        </p:spPr>
      </p:pic>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47</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940138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allocatiegegevens, </a:t>
            </a:r>
            <a:br>
              <a:rPr lang="nl-NL" sz="2800" b="1" dirty="0"/>
            </a:br>
            <a:r>
              <a:rPr lang="nl-NL" sz="2800" b="1" dirty="0"/>
              <a:t>meetgegevens en herzieningsverzoeken</a:t>
            </a:r>
          </a:p>
        </p:txBody>
      </p:sp>
      <p:sp>
        <p:nvSpPr>
          <p:cNvPr id="4" name="Tekstvak 3">
            <a:extLst>
              <a:ext uri="{FF2B5EF4-FFF2-40B4-BE49-F238E27FC236}">
                <a16:creationId xmlns:a16="http://schemas.microsoft.com/office/drawing/2014/main" id="{DADEA709-EFDD-41EC-950C-C845FB997240}"/>
              </a:ext>
            </a:extLst>
          </p:cNvPr>
          <p:cNvSpPr txBox="1"/>
          <p:nvPr/>
        </p:nvSpPr>
        <p:spPr>
          <a:xfrm>
            <a:off x="88056" y="5498548"/>
            <a:ext cx="3088638" cy="1277273"/>
          </a:xfrm>
          <a:prstGeom prst="rect">
            <a:avLst/>
          </a:prstGeom>
          <a:solidFill>
            <a:srgbClr val="FFFF00"/>
          </a:solidFill>
        </p:spPr>
        <p:txBody>
          <a:bodyPr wrap="square" rtlCol="0">
            <a:spAutoFit/>
          </a:bodyPr>
          <a:lstStyle/>
          <a:p>
            <a:r>
              <a:rPr lang="nl-NL" sz="1100" b="1" dirty="0">
                <a:solidFill>
                  <a:schemeClr val="accent2"/>
                </a:solidFill>
                <a:effectLst/>
                <a:latin typeface="+mj-lt"/>
                <a:ea typeface="Yu Mincho" panose="02020400000000000000" pitchFamily="18" charset="-128"/>
              </a:rPr>
              <a:t>Wijziging </a:t>
            </a:r>
            <a:r>
              <a:rPr lang="it-IT" sz="1100" b="1" dirty="0">
                <a:solidFill>
                  <a:schemeClr val="accent2"/>
                </a:solidFill>
                <a:effectLst/>
                <a:latin typeface="+mj-lt"/>
                <a:ea typeface="Yu Mincho" panose="02020400000000000000" pitchFamily="18" charset="-128"/>
              </a:rPr>
              <a:t>miv </a:t>
            </a:r>
            <a:r>
              <a:rPr lang="it-IT" sz="1100" b="1" dirty="0">
                <a:solidFill>
                  <a:schemeClr val="accent2"/>
                </a:solidFill>
                <a:latin typeface="+mj-lt"/>
                <a:ea typeface="Yu Mincho" panose="02020400000000000000" pitchFamily="18" charset="-128"/>
              </a:rPr>
              <a:t>T</a:t>
            </a:r>
            <a:r>
              <a:rPr lang="it-IT" sz="1100" b="1" dirty="0">
                <a:solidFill>
                  <a:schemeClr val="accent2"/>
                </a:solidFill>
                <a:effectLst/>
                <a:latin typeface="+mj-lt"/>
                <a:ea typeface="Yu Mincho" panose="02020400000000000000" pitchFamily="18" charset="-128"/>
              </a:rPr>
              <a:t>ranche 2  </a:t>
            </a:r>
            <a:r>
              <a:rPr lang="nl-NL" sz="1100" b="1" dirty="0">
                <a:solidFill>
                  <a:schemeClr val="accent2"/>
                </a:solidFill>
                <a:effectLst/>
                <a:latin typeface="+mj-lt"/>
                <a:ea typeface="Yu Mincho" panose="02020400000000000000" pitchFamily="18" charset="-128"/>
              </a:rPr>
              <a:t>voor volume per onbalansverrekeningsperiode:</a:t>
            </a:r>
          </a:p>
          <a:p>
            <a:pPr marL="171450" indent="-171450">
              <a:buFont typeface="Arial" panose="020B0604020202020204" pitchFamily="34" charset="0"/>
              <a:buChar char="•"/>
            </a:pPr>
            <a:r>
              <a:rPr lang="nl-NL" sz="1100" dirty="0">
                <a:solidFill>
                  <a:schemeClr val="accent2"/>
                </a:solidFill>
                <a:effectLst/>
                <a:latin typeface="+mj-lt"/>
                <a:ea typeface="Yu Mincho" panose="02020400000000000000" pitchFamily="18" charset="-128"/>
              </a:rPr>
              <a:t>Voor elektriciteit: decimaal getal, 3 cijfers achter de decimale punt. Geen afronding! </a:t>
            </a:r>
          </a:p>
          <a:p>
            <a:pPr marL="171450" indent="-171450">
              <a:buFont typeface="Arial" panose="020B0604020202020204" pitchFamily="34" charset="0"/>
              <a:buChar char="•"/>
            </a:pPr>
            <a:endParaRPr lang="nl-NL" sz="1100" dirty="0">
              <a:solidFill>
                <a:schemeClr val="accent2"/>
              </a:solidFill>
              <a:latin typeface="+mj-lt"/>
              <a:ea typeface="Yu Mincho" panose="02020400000000000000" pitchFamily="18" charset="-128"/>
            </a:endParaRPr>
          </a:p>
          <a:p>
            <a:r>
              <a:rPr lang="nl-NL" sz="1100" dirty="0">
                <a:solidFill>
                  <a:schemeClr val="accent2"/>
                </a:solidFill>
                <a:effectLst/>
                <a:latin typeface="+mj-lt"/>
                <a:ea typeface="Yu Mincho" panose="02020400000000000000" pitchFamily="18" charset="-128"/>
              </a:rPr>
              <a:t>Voor gas ongewijzigd: blijft volume in hele getallen incl. afronding.</a:t>
            </a:r>
            <a:endParaRPr lang="nl-NL" sz="1100" dirty="0">
              <a:solidFill>
                <a:schemeClr val="accent2"/>
              </a:solidFill>
              <a:latin typeface="+mj-lt"/>
            </a:endParaRPr>
          </a:p>
        </p:txBody>
      </p:sp>
    </p:spTree>
    <p:extLst>
      <p:ext uri="{BB962C8B-B14F-4D97-AF65-F5344CB8AC3E}">
        <p14:creationId xmlns:p14="http://schemas.microsoft.com/office/powerpoint/2010/main" val="227087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48</a:t>
            </a:fld>
            <a:endParaRPr lang="nl-NL" dirty="0"/>
          </a:p>
        </p:txBody>
      </p:sp>
      <p:sp>
        <p:nvSpPr>
          <p:cNvPr id="7" name="Titel 7">
            <a:extLst>
              <a:ext uri="{FF2B5EF4-FFF2-40B4-BE49-F238E27FC236}">
                <a16:creationId xmlns:a16="http://schemas.microsoft.com/office/drawing/2014/main" id="{B751FB27-3B0C-A242-B232-81C9F0AC872A}"/>
              </a:ext>
            </a:extLst>
          </p:cNvPr>
          <p:cNvSpPr txBox="1">
            <a:spLocks/>
          </p:cNvSpPr>
          <p:nvPr/>
        </p:nvSpPr>
        <p:spPr>
          <a:xfrm>
            <a:off x="609601" y="483992"/>
            <a:ext cx="940138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Tranche 2 </a:t>
            </a:r>
            <a:r>
              <a:rPr lang="nl-NL" sz="2800" b="1" dirty="0">
                <a:solidFill>
                  <a:srgbClr val="F6BC25"/>
                </a:solidFill>
              </a:rPr>
              <a:t>→</a:t>
            </a:r>
            <a:r>
              <a:rPr lang="nl-NL" sz="2800" b="1" dirty="0"/>
              <a:t> uitbreiden meetcorrectierapport</a:t>
            </a:r>
          </a:p>
        </p:txBody>
      </p:sp>
      <p:pic>
        <p:nvPicPr>
          <p:cNvPr id="3" name="Afbeelding 2">
            <a:extLst>
              <a:ext uri="{FF2B5EF4-FFF2-40B4-BE49-F238E27FC236}">
                <a16:creationId xmlns:a16="http://schemas.microsoft.com/office/drawing/2014/main" id="{41135890-018A-4C62-A440-CC2939143CD5}"/>
              </a:ext>
            </a:extLst>
          </p:cNvPr>
          <p:cNvPicPr>
            <a:picLocks noChangeAspect="1"/>
          </p:cNvPicPr>
          <p:nvPr/>
        </p:nvPicPr>
        <p:blipFill>
          <a:blip r:embed="rId2"/>
          <a:stretch>
            <a:fillRect/>
          </a:stretch>
        </p:blipFill>
        <p:spPr>
          <a:xfrm>
            <a:off x="513870" y="1418991"/>
            <a:ext cx="8712782" cy="4644530"/>
          </a:xfrm>
          <a:prstGeom prst="rect">
            <a:avLst/>
          </a:prstGeom>
        </p:spPr>
      </p:pic>
    </p:spTree>
    <p:extLst>
      <p:ext uri="{BB962C8B-B14F-4D97-AF65-F5344CB8AC3E}">
        <p14:creationId xmlns:p14="http://schemas.microsoft.com/office/powerpoint/2010/main" val="150716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49</a:t>
            </a:fld>
            <a:endParaRPr lang="nl-NL" dirty="0"/>
          </a:p>
        </p:txBody>
      </p:sp>
      <p:graphicFrame>
        <p:nvGraphicFramePr>
          <p:cNvPr id="2" name="Tabel 3">
            <a:extLst>
              <a:ext uri="{FF2B5EF4-FFF2-40B4-BE49-F238E27FC236}">
                <a16:creationId xmlns:a16="http://schemas.microsoft.com/office/drawing/2014/main" id="{AED1BE7B-AD2E-41D4-8FBA-FF9E0E7F26BA}"/>
              </a:ext>
            </a:extLst>
          </p:cNvPr>
          <p:cNvGraphicFramePr>
            <a:graphicFrameLocks noGrp="1"/>
          </p:cNvGraphicFramePr>
          <p:nvPr/>
        </p:nvGraphicFramePr>
        <p:xfrm>
          <a:off x="289169" y="1061507"/>
          <a:ext cx="11652740" cy="5208345"/>
        </p:xfrm>
        <a:graphic>
          <a:graphicData uri="http://schemas.openxmlformats.org/drawingml/2006/table">
            <a:tbl>
              <a:tblPr firstRow="1" bandRow="1">
                <a:tableStyleId>{5C22544A-7EE6-4342-B048-85BDC9FD1C3A}</a:tableStyleId>
              </a:tblPr>
              <a:tblGrid>
                <a:gridCol w="6247098">
                  <a:extLst>
                    <a:ext uri="{9D8B030D-6E8A-4147-A177-3AD203B41FA5}">
                      <a16:colId xmlns:a16="http://schemas.microsoft.com/office/drawing/2014/main" val="2843488738"/>
                    </a:ext>
                  </a:extLst>
                </a:gridCol>
                <a:gridCol w="2135723">
                  <a:extLst>
                    <a:ext uri="{9D8B030D-6E8A-4147-A177-3AD203B41FA5}">
                      <a16:colId xmlns:a16="http://schemas.microsoft.com/office/drawing/2014/main" val="2808512566"/>
                    </a:ext>
                  </a:extLst>
                </a:gridCol>
                <a:gridCol w="3269919">
                  <a:extLst>
                    <a:ext uri="{9D8B030D-6E8A-4147-A177-3AD203B41FA5}">
                      <a16:colId xmlns:a16="http://schemas.microsoft.com/office/drawing/2014/main" val="4072603119"/>
                    </a:ext>
                  </a:extLst>
                </a:gridCol>
              </a:tblGrid>
              <a:tr h="453465">
                <a:tc>
                  <a:txBody>
                    <a:bodyPr/>
                    <a:lstStyle/>
                    <a:p>
                      <a:r>
                        <a:rPr lang="nl-NL" sz="1000" dirty="0">
                          <a:latin typeface="+mn-lt"/>
                        </a:rPr>
                        <a:t>Uit te wisselen informatie</a:t>
                      </a:r>
                    </a:p>
                  </a:txBody>
                  <a:tcPr anchor="ctr">
                    <a:solidFill>
                      <a:srgbClr val="FFC000"/>
                    </a:solidFill>
                  </a:tcPr>
                </a:tc>
                <a:tc>
                  <a:txBody>
                    <a:bodyPr/>
                    <a:lstStyle/>
                    <a:p>
                      <a:r>
                        <a:rPr lang="nl-NL" sz="1000" dirty="0">
                          <a:latin typeface="+mn-lt"/>
                        </a:rPr>
                        <a:t>Berichtdefinitie</a:t>
                      </a:r>
                    </a:p>
                  </a:txBody>
                  <a:tcPr anchor="ctr">
                    <a:solidFill>
                      <a:srgbClr val="F6BC25"/>
                    </a:solidFill>
                  </a:tcPr>
                </a:tc>
                <a:tc>
                  <a:txBody>
                    <a:bodyPr/>
                    <a:lstStyle/>
                    <a:p>
                      <a:r>
                        <a:rPr lang="nl-NL" sz="1000" dirty="0">
                          <a:latin typeface="+mn-lt"/>
                        </a:rPr>
                        <a:t>Service</a:t>
                      </a:r>
                    </a:p>
                  </a:txBody>
                  <a:tcPr anchor="ctr">
                    <a:solidFill>
                      <a:srgbClr val="F6BC25"/>
                    </a:solidFill>
                  </a:tcPr>
                </a:tc>
                <a:extLst>
                  <a:ext uri="{0D108BD9-81ED-4DB2-BD59-A6C34878D82A}">
                    <a16:rowId xmlns:a16="http://schemas.microsoft.com/office/drawing/2014/main" val="1281225344"/>
                  </a:ext>
                </a:extLst>
              </a:tr>
              <a:tr h="510471">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nl-NL" sz="1000" b="1" dirty="0">
                          <a:latin typeface="+mn-lt"/>
                        </a:rPr>
                        <a:t>1. Allocatiegegevens individueel allocatiepunt</a:t>
                      </a:r>
                      <a:br>
                        <a:rPr lang="nl-NL" sz="1000" dirty="0">
                          <a:latin typeface="+mn-lt"/>
                        </a:rPr>
                      </a:br>
                      <a:r>
                        <a:rPr lang="nl-NL" sz="1000" i="0" kern="1200" dirty="0">
                          <a:solidFill>
                            <a:schemeClr val="dk1"/>
                          </a:solidFill>
                          <a:effectLst/>
                          <a:latin typeface="+mn-lt"/>
                          <a:ea typeface="+mn-ea"/>
                          <a:cs typeface="Times New Roman" panose="02020603050405020304" pitchFamily="18" charset="0"/>
                        </a:rPr>
                        <a:t>Per allocatiepunt (één allocatiepunt per bericht) de  allocatiegegevens van de allocatiepunten met de allocatiemethode telemetrie (TMT-allocatiepunt, NVL-allocatiepunt, DIM-allocatiepunt)</a:t>
                      </a:r>
                    </a:p>
                  </a:txBody>
                  <a:tcPr anchor="ctr">
                    <a:solidFill>
                      <a:srgbClr val="FDEEC7"/>
                    </a:solidFill>
                  </a:tcPr>
                </a:tc>
                <a:tc>
                  <a:txBody>
                    <a:bodyPr/>
                    <a:lstStyle/>
                    <a:p>
                      <a:pPr algn="l">
                        <a:lnSpc>
                          <a:spcPct val="100000"/>
                        </a:lnSpc>
                      </a:pPr>
                      <a:r>
                        <a:rPr lang="nl-NL" sz="1000" b="1" i="0" u="none" strike="noStrike" kern="1200" baseline="0" dirty="0" err="1">
                          <a:solidFill>
                            <a:schemeClr val="dk1"/>
                          </a:solidFill>
                          <a:latin typeface="+mn-lt"/>
                          <a:ea typeface="+mn-ea"/>
                          <a:cs typeface="+mn-cs"/>
                        </a:rPr>
                        <a:t>AllocationSeries</a:t>
                      </a:r>
                      <a:r>
                        <a:rPr lang="nl-NL" sz="1000" b="1" i="0" u="none" strike="noStrike" kern="1200" baseline="0" dirty="0">
                          <a:solidFill>
                            <a:schemeClr val="dk1"/>
                          </a:solidFill>
                          <a:latin typeface="+mn-lt"/>
                          <a:ea typeface="+mn-ea"/>
                          <a:cs typeface="+mn-cs"/>
                        </a:rPr>
                        <a:t> (XML)</a:t>
                      </a:r>
                    </a:p>
                  </a:txBody>
                  <a:tcPr anchor="ctr">
                    <a:solidFill>
                      <a:srgbClr val="FDEEC7"/>
                    </a:solidFill>
                  </a:tcPr>
                </a:tc>
                <a:tc>
                  <a:txBody>
                    <a:bodyPr/>
                    <a:lstStyle/>
                    <a:p>
                      <a:pPr algn="l">
                        <a:lnSpc>
                          <a:spcPct val="100000"/>
                        </a:lnSpc>
                      </a:pPr>
                      <a:r>
                        <a:rPr lang="nl-NL" sz="1000" b="1" i="0" u="none" strike="noStrike" kern="1200" baseline="0" dirty="0">
                          <a:solidFill>
                            <a:schemeClr val="dk1"/>
                          </a:solidFill>
                          <a:latin typeface="+mn-lt"/>
                          <a:ea typeface="+mn-ea"/>
                          <a:cs typeface="+mn-cs"/>
                        </a:rPr>
                        <a:t>BSCMF0074 - Uitwisselen allocatiegegevens individueel allocatiepunt</a:t>
                      </a:r>
                    </a:p>
                  </a:txBody>
                  <a:tcPr anchor="ctr">
                    <a:solidFill>
                      <a:srgbClr val="FDEEC7"/>
                    </a:solidFill>
                  </a:tcPr>
                </a:tc>
                <a:extLst>
                  <a:ext uri="{0D108BD9-81ED-4DB2-BD59-A6C34878D82A}">
                    <a16:rowId xmlns:a16="http://schemas.microsoft.com/office/drawing/2014/main" val="3561279112"/>
                  </a:ext>
                </a:extLst>
              </a:tr>
              <a:tr h="525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kern="1200" dirty="0">
                          <a:solidFill>
                            <a:schemeClr val="dk1"/>
                          </a:solidFill>
                          <a:latin typeface="+mn-lt"/>
                          <a:ea typeface="+mn-ea"/>
                          <a:cs typeface="+mn-cs"/>
                        </a:rPr>
                        <a:t>2. Geaggregeerde allocatiegegevens allocatiepunten</a:t>
                      </a:r>
                      <a:br>
                        <a:rPr lang="nl-NL" sz="1000" kern="1200" dirty="0">
                          <a:solidFill>
                            <a:schemeClr val="dk1"/>
                          </a:solidFill>
                          <a:latin typeface="+mn-lt"/>
                          <a:ea typeface="+mn-ea"/>
                          <a:cs typeface="+mn-cs"/>
                        </a:rPr>
                      </a:br>
                      <a:r>
                        <a:rPr lang="nl-NL" sz="1000" i="0" kern="1200" dirty="0">
                          <a:solidFill>
                            <a:schemeClr val="dk1"/>
                          </a:solidFill>
                          <a:effectLst/>
                          <a:latin typeface="+mn-lt"/>
                          <a:ea typeface="+mn-ea"/>
                          <a:cs typeface="Times New Roman" panose="02020603050405020304" pitchFamily="18" charset="0"/>
                        </a:rPr>
                        <a:t>P</a:t>
                      </a:r>
                      <a:r>
                        <a:rPr lang="nl-NL" sz="1000" i="0" dirty="0">
                          <a:effectLst/>
                          <a:latin typeface="+mn-lt"/>
                          <a:ea typeface="Times New Roman" panose="02020603050405020304" pitchFamily="18" charset="0"/>
                          <a:cs typeface="Times New Roman" panose="02020603050405020304" pitchFamily="18" charset="0"/>
                        </a:rPr>
                        <a:t>er netgebied per BRP de geaggregeerde allocatiegegevens (één aggregaat in één bericht) van de allocatiepunten met </a:t>
                      </a:r>
                      <a:r>
                        <a:rPr lang="nl-NL" sz="1000" i="0" dirty="0">
                          <a:latin typeface="+mn-lt"/>
                          <a:cs typeface="Times New Roman" panose="02020603050405020304" pitchFamily="18" charset="0"/>
                        </a:rPr>
                        <a:t>allocatiemethode telemetrie (TMT-allocatiepunt, NVL-allocatiepunt, DIM-allocatiepunt), </a:t>
                      </a:r>
                      <a:r>
                        <a:rPr lang="nl-NL" sz="1000" i="0" dirty="0">
                          <a:solidFill>
                            <a:srgbClr val="000000"/>
                          </a:solidFill>
                          <a:effectLst/>
                          <a:latin typeface="+mn-lt"/>
                          <a:ea typeface="Yu Mincho" panose="02020400000000000000" pitchFamily="18" charset="-128"/>
                          <a:cs typeface="Arial" panose="020B0604020202020204" pitchFamily="34" charset="0"/>
                        </a:rPr>
                        <a:t>PRF-allocatiepunten, </a:t>
                      </a:r>
                      <a:r>
                        <a:rPr lang="nl-NL" sz="1000" i="0" dirty="0">
                          <a:effectLst/>
                          <a:latin typeface="+mn-lt"/>
                          <a:ea typeface="Times New Roman" panose="02020603050405020304" pitchFamily="18" charset="0"/>
                          <a:cs typeface="Times New Roman" panose="02020603050405020304" pitchFamily="18" charset="0"/>
                        </a:rPr>
                        <a:t>SMA-allocatiepunten</a:t>
                      </a:r>
                      <a:endParaRPr lang="nl-NL" sz="1000" i="0" kern="1200" dirty="0">
                        <a:solidFill>
                          <a:schemeClr val="dk1"/>
                        </a:solidFill>
                        <a:latin typeface="+mn-lt"/>
                        <a:ea typeface="+mn-ea"/>
                        <a:cs typeface="+mn-cs"/>
                      </a:endParaRPr>
                    </a:p>
                  </a:txBody>
                  <a:tcPr anchor="ctr">
                    <a:solidFill>
                      <a:srgbClr val="FADA8A"/>
                    </a:solidFill>
                  </a:tcPr>
                </a:tc>
                <a:tc>
                  <a:txBody>
                    <a:bodyPr/>
                    <a:lstStyle/>
                    <a:p>
                      <a:pPr marL="0" algn="l" defTabSz="457200" rtl="0" eaLnBrk="1" latinLnBrk="0" hangingPunct="1">
                        <a:lnSpc>
                          <a:spcPct val="100000"/>
                        </a:lnSpc>
                      </a:pPr>
                      <a:r>
                        <a:rPr lang="nl-NL" sz="1000" b="1" kern="1200" dirty="0" err="1">
                          <a:solidFill>
                            <a:schemeClr val="dk1"/>
                          </a:solidFill>
                          <a:latin typeface="+mn-lt"/>
                          <a:ea typeface="+mn-ea"/>
                          <a:cs typeface="+mn-cs"/>
                        </a:rPr>
                        <a:t>AggregatedAllocationSeries</a:t>
                      </a:r>
                      <a:r>
                        <a:rPr lang="nl-NL" sz="1000" b="1" kern="1200" dirty="0">
                          <a:solidFill>
                            <a:schemeClr val="dk1"/>
                          </a:solidFill>
                          <a:latin typeface="+mn-lt"/>
                          <a:ea typeface="+mn-ea"/>
                          <a:cs typeface="+mn-cs"/>
                        </a:rPr>
                        <a:t> (XML)</a:t>
                      </a:r>
                    </a:p>
                  </a:txBody>
                  <a:tcPr anchor="ctr">
                    <a:solidFill>
                      <a:srgbClr val="FADA8A"/>
                    </a:solidFill>
                  </a:tcPr>
                </a:tc>
                <a:tc>
                  <a:txBody>
                    <a:bodyPr/>
                    <a:lstStyle/>
                    <a:p>
                      <a:pPr marL="0" algn="l" defTabSz="457200" rtl="0" eaLnBrk="1" latinLnBrk="0" hangingPunct="1">
                        <a:lnSpc>
                          <a:spcPct val="100000"/>
                        </a:lnSpc>
                      </a:pPr>
                      <a:r>
                        <a:rPr lang="nl-NL" sz="1000" b="1" kern="1200" dirty="0">
                          <a:solidFill>
                            <a:schemeClr val="dk1"/>
                          </a:solidFill>
                          <a:latin typeface="+mn-lt"/>
                          <a:ea typeface="+mn-ea"/>
                          <a:cs typeface="+mn-cs"/>
                        </a:rPr>
                        <a:t>BSCMF0075 - Uitwisselen geaggregeerde allocatiegegevens allocatiepunten</a:t>
                      </a:r>
                    </a:p>
                  </a:txBody>
                  <a:tcPr anchor="ctr">
                    <a:solidFill>
                      <a:srgbClr val="FADA8A"/>
                    </a:solidFill>
                  </a:tcPr>
                </a:tc>
                <a:extLst>
                  <a:ext uri="{0D108BD9-81ED-4DB2-BD59-A6C34878D82A}">
                    <a16:rowId xmlns:a16="http://schemas.microsoft.com/office/drawing/2014/main" val="4096139822"/>
                  </a:ext>
                </a:extLst>
              </a:tr>
              <a:tr h="528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mn-lt"/>
                        </a:rPr>
                        <a:t>3. </a:t>
                      </a:r>
                      <a:r>
                        <a:rPr lang="nl-NL" sz="1000" b="1" dirty="0" err="1">
                          <a:latin typeface="+mn-lt"/>
                        </a:rPr>
                        <a:t>RestantvolumeCorrectieFactor</a:t>
                      </a:r>
                      <a:r>
                        <a:rPr lang="nl-NL" sz="1000" b="1" dirty="0">
                          <a:latin typeface="+mn-lt"/>
                        </a:rPr>
                        <a:t> en profielfracties</a:t>
                      </a:r>
                      <a:br>
                        <a:rPr lang="nl-NL" sz="1000" dirty="0">
                          <a:latin typeface="+mn-lt"/>
                        </a:rPr>
                      </a:br>
                      <a:r>
                        <a:rPr lang="nl-NL" sz="1000" dirty="0">
                          <a:solidFill>
                            <a:schemeClr val="tx1"/>
                          </a:solidFill>
                          <a:latin typeface="+mn-lt"/>
                          <a:cs typeface="Times New Roman" panose="02020603050405020304" pitchFamily="18" charset="0"/>
                        </a:rPr>
                        <a:t>Per netgebied de factoren voor de verdeling van het restantvolume en de profielfracties elektriciteit (dynamisch, fallback of standaardprofielfracties) die voor betreffende allocatierun zijn gebruikt</a:t>
                      </a:r>
                      <a:endParaRPr lang="nl-NL" sz="1000" dirty="0">
                        <a:latin typeface="+mn-lt"/>
                      </a:endParaRPr>
                    </a:p>
                  </a:txBody>
                  <a:tcPr anchor="ctr">
                    <a:solidFill>
                      <a:srgbClr val="FDEEC7"/>
                    </a:solidFill>
                  </a:tcPr>
                </a:tc>
                <a:tc>
                  <a:txBody>
                    <a:bodyPr/>
                    <a:lstStyle/>
                    <a:p>
                      <a:pPr>
                        <a:lnSpc>
                          <a:spcPct val="100000"/>
                        </a:lnSpc>
                      </a:pPr>
                      <a:r>
                        <a:rPr lang="nl-NL" sz="1000" b="1" i="0" u="none" strike="noStrike" kern="1200" baseline="0" dirty="0">
                          <a:solidFill>
                            <a:schemeClr val="dk1"/>
                          </a:solidFill>
                          <a:latin typeface="+mn-lt"/>
                          <a:ea typeface="+mn-ea"/>
                          <a:cs typeface="+mn-cs"/>
                        </a:rPr>
                        <a:t>AllocationFactorSeries (XML)</a:t>
                      </a:r>
                    </a:p>
                  </a:txBody>
                  <a:tcPr anchor="ctr">
                    <a:solidFill>
                      <a:srgbClr val="FDEEC7"/>
                    </a:solidFill>
                  </a:tcPr>
                </a:tc>
                <a:tc>
                  <a:txBody>
                    <a:bodyPr/>
                    <a:lstStyle/>
                    <a:p>
                      <a:pPr>
                        <a:lnSpc>
                          <a:spcPct val="100000"/>
                        </a:lnSpc>
                      </a:pPr>
                      <a:r>
                        <a:rPr lang="nl-NL" sz="1000" b="1" i="0" u="none" strike="noStrike" kern="1200" baseline="0" dirty="0">
                          <a:solidFill>
                            <a:schemeClr val="dk1"/>
                          </a:solidFill>
                          <a:latin typeface="+mn-lt"/>
                          <a:ea typeface="+mn-ea"/>
                          <a:cs typeface="+mn-cs"/>
                        </a:rPr>
                        <a:t>BSCMF0076 - Uitwisselen RestantvolumeCorrectieFactor/Profielfractie</a:t>
                      </a:r>
                    </a:p>
                  </a:txBody>
                  <a:tcPr anchor="ctr">
                    <a:solidFill>
                      <a:srgbClr val="FDEEC7"/>
                    </a:solidFill>
                  </a:tcPr>
                </a:tc>
                <a:extLst>
                  <a:ext uri="{0D108BD9-81ED-4DB2-BD59-A6C34878D82A}">
                    <a16:rowId xmlns:a16="http://schemas.microsoft.com/office/drawing/2014/main" val="589204846"/>
                  </a:ext>
                </a:extLst>
              </a:tr>
              <a:tr h="546861">
                <a:tc>
                  <a:txBody>
                    <a:bodyPr/>
                    <a:lstStyle/>
                    <a:p>
                      <a:pPr>
                        <a:lnSpc>
                          <a:spcPct val="100000"/>
                        </a:lnSpc>
                      </a:pPr>
                      <a:r>
                        <a:rPr lang="nl-NL" sz="1000" b="1" dirty="0">
                          <a:latin typeface="+mn-lt"/>
                        </a:rPr>
                        <a:t>4. Profielfracties</a:t>
                      </a:r>
                      <a:br>
                        <a:rPr lang="nl-NL" sz="1000" dirty="0">
                          <a:latin typeface="+mn-lt"/>
                        </a:rPr>
                      </a:br>
                      <a:r>
                        <a:rPr lang="nl-NL" sz="1000" dirty="0">
                          <a:latin typeface="+mn-lt"/>
                        </a:rPr>
                        <a:t>Opvragen van dynamische profielfracties en standaardprofielfracties</a:t>
                      </a:r>
                    </a:p>
                  </a:txBody>
                  <a:tcPr anchor="ctr">
                    <a:solidFill>
                      <a:srgbClr val="FADA8A"/>
                    </a:solidFill>
                  </a:tcPr>
                </a:tc>
                <a:tc>
                  <a:txBody>
                    <a:bodyPr/>
                    <a:lstStyle/>
                    <a:p>
                      <a:pPr>
                        <a:lnSpc>
                          <a:spcPct val="100000"/>
                        </a:lnSpc>
                      </a:pPr>
                      <a:r>
                        <a:rPr lang="nl-NL" sz="1000" b="1" dirty="0">
                          <a:latin typeface="+mn-lt"/>
                        </a:rPr>
                        <a:t>profile-</a:t>
                      </a:r>
                      <a:r>
                        <a:rPr lang="nl-NL" sz="1000" b="1" dirty="0" err="1">
                          <a:latin typeface="+mn-lt"/>
                        </a:rPr>
                        <a:t>fractions</a:t>
                      </a:r>
                      <a:r>
                        <a:rPr lang="nl-NL" sz="1000" b="1" dirty="0">
                          <a:latin typeface="+mn-lt"/>
                        </a:rPr>
                        <a:t>-series (JSON)</a:t>
                      </a:r>
                    </a:p>
                  </a:txBody>
                  <a:tcPr anchor="ctr">
                    <a:solidFill>
                      <a:srgbClr val="FADA8A"/>
                    </a:solidFill>
                  </a:tcPr>
                </a:tc>
                <a:tc>
                  <a:txBody>
                    <a:bodyPr/>
                    <a:lstStyle/>
                    <a:p>
                      <a:pPr>
                        <a:lnSpc>
                          <a:spcPct val="100000"/>
                        </a:lnSpc>
                      </a:pPr>
                      <a:r>
                        <a:rPr lang="nl-NL" sz="1000" b="1" dirty="0">
                          <a:latin typeface="+mn-lt"/>
                        </a:rPr>
                        <a:t>BSCMF0077 - Opvragen profielfracties elektriciteit</a:t>
                      </a:r>
                    </a:p>
                  </a:txBody>
                  <a:tcPr anchor="ctr">
                    <a:solidFill>
                      <a:srgbClr val="FADA8A"/>
                    </a:solidFill>
                  </a:tcPr>
                </a:tc>
                <a:extLst>
                  <a:ext uri="{0D108BD9-81ED-4DB2-BD59-A6C34878D82A}">
                    <a16:rowId xmlns:a16="http://schemas.microsoft.com/office/drawing/2014/main" val="4256184652"/>
                  </a:ext>
                </a:extLst>
              </a:tr>
              <a:tr h="5424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mn-lt"/>
                        </a:rPr>
                        <a:t>5. Geaggregeerde volumes elektriciteit</a:t>
                      </a:r>
                      <a:br>
                        <a:rPr lang="nl-NL" sz="1000" b="1" dirty="0">
                          <a:latin typeface="+mn-lt"/>
                        </a:rPr>
                      </a:br>
                      <a:r>
                        <a:rPr lang="nl-NL" sz="1000" b="0" dirty="0">
                          <a:ea typeface="Times New Roman" panose="02020603050405020304" pitchFamily="18" charset="0"/>
                          <a:cs typeface="Times New Roman" panose="02020603050405020304" pitchFamily="18" charset="0"/>
                        </a:rPr>
                        <a:t>A</a:t>
                      </a:r>
                      <a:r>
                        <a:rPr lang="nl-NL" sz="1000" b="0" dirty="0">
                          <a:effectLst/>
                          <a:ea typeface="Times New Roman" panose="02020603050405020304" pitchFamily="18" charset="0"/>
                          <a:cs typeface="Times New Roman" panose="02020603050405020304" pitchFamily="18" charset="0"/>
                        </a:rPr>
                        <a:t>anbieden van een geanonimiseerde en geaggregeerde dataset met totaalvolumes van allocatiepunten voor de berekening van de dynamische profielfracties</a:t>
                      </a:r>
                      <a:endParaRPr lang="nl-NL" sz="1000" b="0" dirty="0">
                        <a:latin typeface="+mn-lt"/>
                      </a:endParaRPr>
                    </a:p>
                  </a:txBody>
                  <a:tcPr anchor="ctr">
                    <a:solidFill>
                      <a:srgbClr val="FDEEC7"/>
                    </a:solidFill>
                  </a:tcPr>
                </a:tc>
                <a:tc>
                  <a:txBody>
                    <a:bodyPr/>
                    <a:lstStyle/>
                    <a:p>
                      <a:pPr>
                        <a:lnSpc>
                          <a:spcPct val="100000"/>
                        </a:lnSpc>
                      </a:pPr>
                      <a:r>
                        <a:rPr lang="nl-NL" sz="1000" b="1" dirty="0" err="1">
                          <a:latin typeface="+mn-lt"/>
                        </a:rPr>
                        <a:t>aggregated</a:t>
                      </a:r>
                      <a:r>
                        <a:rPr lang="nl-NL" sz="1000" b="1" dirty="0">
                          <a:latin typeface="+mn-lt"/>
                        </a:rPr>
                        <a:t>-volumes-series (JSON)</a:t>
                      </a:r>
                    </a:p>
                  </a:txBody>
                  <a:tcPr anchor="ctr">
                    <a:solidFill>
                      <a:srgbClr val="FDEEC7"/>
                    </a:solidFill>
                  </a:tcPr>
                </a:tc>
                <a:tc>
                  <a:txBody>
                    <a:bodyPr/>
                    <a:lstStyle/>
                    <a:p>
                      <a:pPr>
                        <a:lnSpc>
                          <a:spcPct val="100000"/>
                        </a:lnSpc>
                      </a:pPr>
                      <a:r>
                        <a:rPr lang="nl-NL" sz="1000" b="1" dirty="0">
                          <a:latin typeface="+mn-lt"/>
                        </a:rPr>
                        <a:t>BSCMF0078 - Aanbieden geaggregeerde volumes elektriciteit</a:t>
                      </a:r>
                    </a:p>
                  </a:txBody>
                  <a:tcPr anchor="ctr">
                    <a:solidFill>
                      <a:srgbClr val="FDEEC7"/>
                    </a:solidFill>
                  </a:tcPr>
                </a:tc>
                <a:extLst>
                  <a:ext uri="{0D108BD9-81ED-4DB2-BD59-A6C34878D82A}">
                    <a16:rowId xmlns:a16="http://schemas.microsoft.com/office/drawing/2014/main" val="3245894043"/>
                  </a:ext>
                </a:extLst>
              </a:tr>
              <a:tr h="602080">
                <a:tc>
                  <a:txBody>
                    <a:bodyPr/>
                    <a:lstStyle/>
                    <a:p>
                      <a:pPr>
                        <a:lnSpc>
                          <a:spcPct val="100000"/>
                        </a:lnSpc>
                      </a:pPr>
                      <a:r>
                        <a:rPr lang="nl-NL" sz="1000" b="1" dirty="0">
                          <a:latin typeface="+mn-lt"/>
                        </a:rPr>
                        <a:t>6. Meetgegevens tijdseries</a:t>
                      </a:r>
                      <a:br>
                        <a:rPr lang="nl-NL" sz="1000" dirty="0">
                          <a:latin typeface="+mn-lt"/>
                        </a:rPr>
                      </a:br>
                      <a:r>
                        <a:rPr lang="nl-NL" sz="1000" b="0" kern="1200" dirty="0">
                          <a:solidFill>
                            <a:schemeClr val="dk1"/>
                          </a:solidFill>
                          <a:latin typeface="+mn-lt"/>
                          <a:cs typeface="Times New Roman" panose="02020603050405020304" pitchFamily="18" charset="0"/>
                        </a:rPr>
                        <a:t>Business Service opgesteld voor Tranche 1 en gewijzigd voor Tranche 2: w</a:t>
                      </a:r>
                      <a:r>
                        <a:rPr lang="nl-NL" sz="1000" b="0" kern="1200" dirty="0">
                          <a:solidFill>
                            <a:schemeClr val="dk1"/>
                          </a:solidFill>
                          <a:latin typeface="+mn-lt"/>
                          <a:ea typeface="+mn-ea"/>
                          <a:cs typeface="Times New Roman" panose="02020603050405020304" pitchFamily="18" charset="0"/>
                        </a:rPr>
                        <a:t>ijziging van het aantal decimalen voor volume elektriciteit in tijdseries meetgegevens bij livegang van Tranche 2</a:t>
                      </a:r>
                      <a:endParaRPr lang="nl-NL" sz="1000" dirty="0">
                        <a:latin typeface="+mn-lt"/>
                      </a:endParaRPr>
                    </a:p>
                  </a:txBody>
                  <a:tcPr anchor="ctr">
                    <a:solidFill>
                      <a:srgbClr val="FADA8A"/>
                    </a:solidFill>
                  </a:tcPr>
                </a:tc>
                <a:tc>
                  <a:txBody>
                    <a:bodyPr/>
                    <a:lstStyle/>
                    <a:p>
                      <a:pPr>
                        <a:lnSpc>
                          <a:spcPct val="100000"/>
                        </a:lnSpc>
                      </a:pPr>
                      <a:r>
                        <a:rPr lang="nl-NL" sz="1000" b="1" dirty="0" err="1">
                          <a:latin typeface="+mn-lt"/>
                        </a:rPr>
                        <a:t>MeasurementSeries</a:t>
                      </a:r>
                      <a:r>
                        <a:rPr lang="nl-NL" sz="1000" b="1" dirty="0">
                          <a:latin typeface="+mn-lt"/>
                        </a:rPr>
                        <a:t> (XML)</a:t>
                      </a:r>
                    </a:p>
                  </a:txBody>
                  <a:tcPr anchor="ctr">
                    <a:solidFill>
                      <a:srgbClr val="FADA8A"/>
                    </a:solidFill>
                  </a:tcPr>
                </a:tc>
                <a:tc>
                  <a:txBody>
                    <a:bodyPr/>
                    <a:lstStyle/>
                    <a:p>
                      <a:pPr>
                        <a:lnSpc>
                          <a:spcPct val="100000"/>
                        </a:lnSpc>
                      </a:pPr>
                      <a:r>
                        <a:rPr lang="nl-NL" sz="1000" b="1" dirty="0">
                          <a:latin typeface="+mn-lt"/>
                        </a:rPr>
                        <a:t>BSCMF0061 - Uitwisselen meetgegevens tijdseries </a:t>
                      </a:r>
                    </a:p>
                  </a:txBody>
                  <a:tcPr anchor="ctr">
                    <a:solidFill>
                      <a:srgbClr val="FADA8A"/>
                    </a:solidFill>
                  </a:tcPr>
                </a:tc>
                <a:extLst>
                  <a:ext uri="{0D108BD9-81ED-4DB2-BD59-A6C34878D82A}">
                    <a16:rowId xmlns:a16="http://schemas.microsoft.com/office/drawing/2014/main" val="4174375839"/>
                  </a:ext>
                </a:extLst>
              </a:tr>
              <a:tr h="5579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mn-lt"/>
                        </a:rPr>
                        <a:t>7. Herzieningsverzoek</a:t>
                      </a:r>
                      <a:br>
                        <a:rPr lang="nl-NL" sz="1000" dirty="0">
                          <a:latin typeface="+mn-lt"/>
                        </a:rPr>
                      </a:br>
                      <a:r>
                        <a:rPr lang="nl-NL" sz="1000" b="0" kern="1200" dirty="0">
                          <a:solidFill>
                            <a:schemeClr val="dk1"/>
                          </a:solidFill>
                          <a:latin typeface="+mn-lt"/>
                          <a:cs typeface="Times New Roman" panose="02020603050405020304" pitchFamily="18" charset="0"/>
                        </a:rPr>
                        <a:t>Business Service opgesteld voor Tranche 1 en gewijzigd voor Tranche 2: w</a:t>
                      </a:r>
                      <a:r>
                        <a:rPr lang="nl-NL" sz="1000" b="0" kern="1200" dirty="0">
                          <a:solidFill>
                            <a:schemeClr val="dk1"/>
                          </a:solidFill>
                          <a:latin typeface="+mn-lt"/>
                          <a:ea typeface="+mn-ea"/>
                          <a:cs typeface="Times New Roman" panose="02020603050405020304" pitchFamily="18" charset="0"/>
                        </a:rPr>
                        <a:t>ijziging van het aantal decimalen voor volume elektriciteit in tijdseries meetgegevens bij livegang van Tranche 2</a:t>
                      </a:r>
                      <a:endParaRPr lang="nl-NL" sz="1000" dirty="0">
                        <a:latin typeface="+mn-lt"/>
                      </a:endParaRPr>
                    </a:p>
                  </a:txBody>
                  <a:tcPr anchor="ctr">
                    <a:solidFill>
                      <a:srgbClr val="FDEEC7"/>
                    </a:solidFill>
                  </a:tcPr>
                </a:tc>
                <a:tc>
                  <a:txBody>
                    <a:bodyPr/>
                    <a:lstStyle/>
                    <a:p>
                      <a:pPr>
                        <a:lnSpc>
                          <a:spcPct val="100000"/>
                        </a:lnSpc>
                      </a:pPr>
                      <a:r>
                        <a:rPr lang="nl-NL" sz="1000" b="1" dirty="0" err="1">
                          <a:latin typeface="+mn-lt"/>
                        </a:rPr>
                        <a:t>MeasurementSeriesRevision</a:t>
                      </a:r>
                      <a:r>
                        <a:rPr lang="nl-NL" sz="1000" b="1" dirty="0">
                          <a:latin typeface="+mn-lt"/>
                        </a:rPr>
                        <a:t> (XML)</a:t>
                      </a:r>
                    </a:p>
                  </a:txBody>
                  <a:tcPr anchor="ctr">
                    <a:solidFill>
                      <a:srgbClr val="FDEEC7"/>
                    </a:solidFill>
                  </a:tcPr>
                </a:tc>
                <a:tc>
                  <a:txBody>
                    <a:bodyPr/>
                    <a:lstStyle/>
                    <a:p>
                      <a:pPr>
                        <a:lnSpc>
                          <a:spcPct val="100000"/>
                        </a:lnSpc>
                      </a:pPr>
                      <a:r>
                        <a:rPr lang="nl-NL" sz="1000" b="1" dirty="0">
                          <a:latin typeface="+mn-lt"/>
                        </a:rPr>
                        <a:t>BSCMF0064 - Uitwisselen herzieningsverzoek na controle meetgegevens </a:t>
                      </a:r>
                    </a:p>
                  </a:txBody>
                  <a:tcPr anchor="ctr">
                    <a:solidFill>
                      <a:srgbClr val="FDEEC7"/>
                    </a:solidFill>
                  </a:tcPr>
                </a:tc>
                <a:extLst>
                  <a:ext uri="{0D108BD9-81ED-4DB2-BD59-A6C34878D82A}">
                    <a16:rowId xmlns:a16="http://schemas.microsoft.com/office/drawing/2014/main" val="1201300989"/>
                  </a:ext>
                </a:extLst>
              </a:tr>
              <a:tr h="5579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000" b="1" dirty="0">
                          <a:latin typeface="+mn-lt"/>
                        </a:rPr>
                        <a:t>8. Meetcorrectierapport</a:t>
                      </a:r>
                      <a:br>
                        <a:rPr lang="nl-NL" sz="1000" dirty="0">
                          <a:latin typeface="+mn-lt"/>
                        </a:rPr>
                      </a:br>
                      <a:r>
                        <a:rPr lang="nl-NL" sz="1000" b="0" kern="1200" dirty="0">
                          <a:solidFill>
                            <a:schemeClr val="dk1"/>
                          </a:solidFill>
                          <a:latin typeface="+mn-lt"/>
                          <a:cs typeface="Times New Roman" panose="02020603050405020304" pitchFamily="18" charset="0"/>
                        </a:rPr>
                        <a:t>Business Service aangepast op basis van IC253 (o.a. toevoeging </a:t>
                      </a:r>
                      <a:r>
                        <a:rPr lang="nl-NL" sz="1000" b="0" i="0" kern="1200" dirty="0">
                          <a:solidFill>
                            <a:schemeClr val="dk1"/>
                          </a:solidFill>
                          <a:effectLst/>
                          <a:latin typeface="+mn-lt"/>
                          <a:ea typeface="+mn-ea"/>
                          <a:cs typeface="+mn-cs"/>
                        </a:rPr>
                        <a:t>telemetrie grootverbruikaansluiting gas</a:t>
                      </a:r>
                      <a:r>
                        <a:rPr lang="nl-NL" sz="1000" b="0" kern="1200" dirty="0">
                          <a:solidFill>
                            <a:schemeClr val="dk1"/>
                          </a:solidFill>
                          <a:latin typeface="+mn-lt"/>
                          <a:cs typeface="Times New Roman" panose="02020603050405020304" pitchFamily="18" charset="0"/>
                        </a:rPr>
                        <a:t>, geprofileerde GV-aansluitingen gas en elektriciteit, uitbreiding reden ontstane verschillen, </a:t>
                      </a:r>
                      <a:r>
                        <a:rPr lang="nl-NL" sz="1000" b="0" i="0" kern="1200" dirty="0">
                          <a:solidFill>
                            <a:schemeClr val="dk1"/>
                          </a:solidFill>
                          <a:effectLst/>
                          <a:latin typeface="+mn-lt"/>
                          <a:ea typeface="+mn-ea"/>
                          <a:cs typeface="+mn-cs"/>
                        </a:rPr>
                        <a:t>contactpersoon onbemeten aansluitingen)</a:t>
                      </a:r>
                      <a:endParaRPr lang="nl-NL" sz="1000" dirty="0">
                        <a:latin typeface="+mn-lt"/>
                      </a:endParaRPr>
                    </a:p>
                  </a:txBody>
                  <a:tcPr anchor="ctr">
                    <a:solidFill>
                      <a:srgbClr val="FADA8A"/>
                    </a:solidFill>
                  </a:tcPr>
                </a:tc>
                <a:tc>
                  <a:txBody>
                    <a:bodyPr/>
                    <a:lstStyle/>
                    <a:p>
                      <a:pPr>
                        <a:lnSpc>
                          <a:spcPct val="100000"/>
                        </a:lnSpc>
                      </a:pPr>
                      <a:r>
                        <a:rPr lang="nl-NL" sz="1000" b="1" dirty="0" err="1">
                          <a:latin typeface="+mn-lt"/>
                        </a:rPr>
                        <a:t>MeasureCorrection</a:t>
                      </a:r>
                      <a:r>
                        <a:rPr lang="nl-NL" sz="1000" b="1">
                          <a:latin typeface="+mn-lt"/>
                        </a:rPr>
                        <a:t> (XML)</a:t>
                      </a:r>
                      <a:endParaRPr lang="nl-NL" sz="1000" b="1" dirty="0">
                        <a:latin typeface="+mn-lt"/>
                      </a:endParaRPr>
                    </a:p>
                  </a:txBody>
                  <a:tcPr anchor="ctr">
                    <a:solidFill>
                      <a:srgbClr val="FADA8A"/>
                    </a:solidFill>
                  </a:tcPr>
                </a:tc>
                <a:tc>
                  <a:txBody>
                    <a:bodyPr/>
                    <a:lstStyle/>
                    <a:p>
                      <a:pPr>
                        <a:lnSpc>
                          <a:spcPct val="100000"/>
                        </a:lnSpc>
                      </a:pPr>
                      <a:r>
                        <a:rPr lang="nl-NL" sz="1000" b="1" dirty="0">
                          <a:latin typeface="+mn-lt"/>
                        </a:rPr>
                        <a:t>BSCMF0060 – Uitwisselen </a:t>
                      </a:r>
                      <a:r>
                        <a:rPr lang="nl-NL" sz="1000" b="1" dirty="0" err="1">
                          <a:latin typeface="+mn-lt"/>
                        </a:rPr>
                        <a:t>MeetCorrectieRapport</a:t>
                      </a:r>
                      <a:endParaRPr lang="nl-NL" sz="1000" b="1" dirty="0">
                        <a:latin typeface="+mn-lt"/>
                      </a:endParaRPr>
                    </a:p>
                  </a:txBody>
                  <a:tcPr anchor="ctr">
                    <a:solidFill>
                      <a:srgbClr val="FADA8A"/>
                    </a:solidFill>
                  </a:tcPr>
                </a:tc>
                <a:extLst>
                  <a:ext uri="{0D108BD9-81ED-4DB2-BD59-A6C34878D82A}">
                    <a16:rowId xmlns:a16="http://schemas.microsoft.com/office/drawing/2014/main" val="3689576645"/>
                  </a:ext>
                </a:extLst>
              </a:tr>
            </a:tbl>
          </a:graphicData>
        </a:graphic>
      </p:graphicFrame>
      <p:sp>
        <p:nvSpPr>
          <p:cNvPr id="9" name="Titel 7">
            <a:extLst>
              <a:ext uri="{FF2B5EF4-FFF2-40B4-BE49-F238E27FC236}">
                <a16:creationId xmlns:a16="http://schemas.microsoft.com/office/drawing/2014/main" id="{9438613D-E259-9149-99AF-D649C51AB28C}"/>
              </a:ext>
            </a:extLst>
          </p:cNvPr>
          <p:cNvSpPr txBox="1">
            <a:spLocks/>
          </p:cNvSpPr>
          <p:nvPr/>
        </p:nvSpPr>
        <p:spPr>
          <a:xfrm>
            <a:off x="609601" y="483992"/>
            <a:ext cx="8579555" cy="71363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rgbClr val="000000"/>
                </a:solidFill>
                <a:latin typeface="+mj-lt"/>
                <a:ea typeface="+mj-ea"/>
                <a:cs typeface="+mj-cs"/>
              </a:defRPr>
            </a:lvl1pPr>
          </a:lstStyle>
          <a:p>
            <a:r>
              <a:rPr lang="nl-NL" sz="2800" b="1" dirty="0"/>
              <a:t>Business Services voor Tranche 2</a:t>
            </a:r>
          </a:p>
        </p:txBody>
      </p:sp>
    </p:spTree>
    <p:extLst>
      <p:ext uri="{BB962C8B-B14F-4D97-AF65-F5344CB8AC3E}">
        <p14:creationId xmlns:p14="http://schemas.microsoft.com/office/powerpoint/2010/main" val="24693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51E5FC-674E-5945-8F50-42E72BD3A7C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051E5FC-674E-5945-8F50-42E72BD3A7C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AD6437D-3519-3F42-9E66-C1182EEBBB98}"/>
              </a:ext>
            </a:extLst>
          </p:cNvPr>
          <p:cNvSpPr>
            <a:spLocks noGrp="1"/>
          </p:cNvSpPr>
          <p:nvPr>
            <p:ph type="title"/>
          </p:nvPr>
        </p:nvSpPr>
        <p:spPr/>
        <p:txBody>
          <a:bodyPr vert="horz"/>
          <a:lstStyle/>
          <a:p>
            <a:r>
              <a:rPr lang="nl-NL" sz="2800" b="1" dirty="0"/>
              <a:t>Terugblik Allocatie 2.0</a:t>
            </a:r>
          </a:p>
        </p:txBody>
      </p:sp>
      <p:sp>
        <p:nvSpPr>
          <p:cNvPr id="4" name="Tijdelijke aanduiding voor dianummer 3">
            <a:extLst>
              <a:ext uri="{FF2B5EF4-FFF2-40B4-BE49-F238E27FC236}">
                <a16:creationId xmlns:a16="http://schemas.microsoft.com/office/drawing/2014/main" id="{8652286F-8650-FB44-BEC2-7D400291EC3E}"/>
              </a:ext>
            </a:extLst>
          </p:cNvPr>
          <p:cNvSpPr>
            <a:spLocks noGrp="1"/>
          </p:cNvSpPr>
          <p:nvPr>
            <p:ph type="sldNum" sz="quarter" idx="12"/>
          </p:nvPr>
        </p:nvSpPr>
        <p:spPr/>
        <p:txBody>
          <a:bodyPr/>
          <a:lstStyle/>
          <a:p>
            <a:fld id="{A1C3A1F5-F269-2A47-BBB9-BDB2D4CF88E3}" type="slidenum">
              <a:rPr lang="nl-NL" smtClean="0"/>
              <a:t>5</a:t>
            </a:fld>
            <a:endParaRPr lang="nl-NL" dirty="0"/>
          </a:p>
        </p:txBody>
      </p:sp>
      <p:sp>
        <p:nvSpPr>
          <p:cNvPr id="7" name="Tijdelijke aanduiding voor verticale tekst 1">
            <a:extLst>
              <a:ext uri="{FF2B5EF4-FFF2-40B4-BE49-F238E27FC236}">
                <a16:creationId xmlns:a16="http://schemas.microsoft.com/office/drawing/2014/main" id="{1A86A19A-4DFE-814A-97DB-4B2C0275B6CF}"/>
              </a:ext>
            </a:extLst>
          </p:cNvPr>
          <p:cNvSpPr txBox="1">
            <a:spLocks/>
          </p:cNvSpPr>
          <p:nvPr/>
        </p:nvSpPr>
        <p:spPr>
          <a:xfrm>
            <a:off x="496712" y="1467109"/>
            <a:ext cx="11198569" cy="4079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NL" dirty="0"/>
          </a:p>
        </p:txBody>
      </p:sp>
      <p:sp>
        <p:nvSpPr>
          <p:cNvPr id="8" name="Rechthoek 7">
            <a:extLst>
              <a:ext uri="{FF2B5EF4-FFF2-40B4-BE49-F238E27FC236}">
                <a16:creationId xmlns:a16="http://schemas.microsoft.com/office/drawing/2014/main" id="{F1CAC9AD-5E24-5242-9349-53469FD68FAF}"/>
              </a:ext>
            </a:extLst>
          </p:cNvPr>
          <p:cNvSpPr/>
          <p:nvPr/>
        </p:nvSpPr>
        <p:spPr>
          <a:xfrm>
            <a:off x="9913865" y="2655634"/>
            <a:ext cx="1524000" cy="21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nl-NL" sz="1400" dirty="0"/>
          </a:p>
        </p:txBody>
      </p:sp>
      <p:pic>
        <p:nvPicPr>
          <p:cNvPr id="9" name="Picture 4">
            <a:extLst>
              <a:ext uri="{FF2B5EF4-FFF2-40B4-BE49-F238E27FC236}">
                <a16:creationId xmlns:a16="http://schemas.microsoft.com/office/drawing/2014/main" id="{712FE8B9-56CA-E640-864A-A0BBFB390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12" y="2153901"/>
            <a:ext cx="9095105" cy="444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5-puntige ster 11">
            <a:extLst>
              <a:ext uri="{FF2B5EF4-FFF2-40B4-BE49-F238E27FC236}">
                <a16:creationId xmlns:a16="http://schemas.microsoft.com/office/drawing/2014/main" id="{1EB96497-628C-2F4F-8D9D-5B0F09CA9C5D}"/>
              </a:ext>
            </a:extLst>
          </p:cNvPr>
          <p:cNvSpPr/>
          <p:nvPr/>
        </p:nvSpPr>
        <p:spPr>
          <a:xfrm>
            <a:off x="8954512" y="1993577"/>
            <a:ext cx="626681" cy="58521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D475C6C0-14AC-B94A-9C52-D062029146C7}"/>
              </a:ext>
            </a:extLst>
          </p:cNvPr>
          <p:cNvSpPr>
            <a:spLocks noGrp="1"/>
          </p:cNvSpPr>
          <p:nvPr>
            <p:ph idx="1"/>
          </p:nvPr>
        </p:nvSpPr>
        <p:spPr>
          <a:xfrm>
            <a:off x="754135" y="1123950"/>
            <a:ext cx="4748594" cy="2422254"/>
          </a:xfrm>
        </p:spPr>
        <p:txBody>
          <a:bodyPr>
            <a:noAutofit/>
          </a:bodyPr>
          <a:lstStyle/>
          <a:p>
            <a:pPr>
              <a:buFont typeface="Wingdings" panose="05000000000000000000" pitchFamily="2" charset="2"/>
              <a:buChar char="§"/>
            </a:pPr>
            <a:endParaRPr lang="nl-NL" sz="1800" dirty="0"/>
          </a:p>
          <a:p>
            <a:pPr>
              <a:buFont typeface="Wingdings" panose="05000000000000000000" pitchFamily="2" charset="2"/>
              <a:buChar char="§"/>
            </a:pPr>
            <a:r>
              <a:rPr lang="nl-NL" sz="1800" dirty="0"/>
              <a:t>Sector werkt al lange tijd aan herinrichten allocatie proces</a:t>
            </a:r>
          </a:p>
          <a:p>
            <a:pPr>
              <a:buFont typeface="Wingdings" panose="05000000000000000000" pitchFamily="2" charset="2"/>
              <a:buChar char="§"/>
            </a:pPr>
            <a:r>
              <a:rPr lang="nl-NL" sz="1800" dirty="0"/>
              <a:t>Herijking nodig door uitstel Energiewet en grondslag CSMA</a:t>
            </a:r>
          </a:p>
          <a:p>
            <a:pPr>
              <a:buFont typeface="Wingdings" panose="05000000000000000000" pitchFamily="2" charset="2"/>
              <a:buChar char="§"/>
            </a:pPr>
            <a:r>
              <a:rPr lang="nl-NL" sz="1800" dirty="0">
                <a:solidFill>
                  <a:schemeClr val="tx1"/>
                </a:solidFill>
              </a:rPr>
              <a:t>De uitgangspunten en de nut en noodzaak van Allocatie 2.0 zijn de afgelopen jaren door de sector op verschillende beslismomenten steeds concreter gemaakt met een breed draagvlak</a:t>
            </a:r>
          </a:p>
          <a:p>
            <a:pPr marL="360362" lvl="1" indent="0">
              <a:buNone/>
            </a:pPr>
            <a:endParaRPr lang="nl-NL" sz="1600" dirty="0">
              <a:solidFill>
                <a:schemeClr val="tx1"/>
              </a:solidFill>
            </a:endParaRPr>
          </a:p>
        </p:txBody>
      </p:sp>
      <p:sp>
        <p:nvSpPr>
          <p:cNvPr id="12" name="Tijdelijke aanduiding voor inhoud 2">
            <a:extLst>
              <a:ext uri="{FF2B5EF4-FFF2-40B4-BE49-F238E27FC236}">
                <a16:creationId xmlns:a16="http://schemas.microsoft.com/office/drawing/2014/main" id="{BA2134C1-0FA0-8846-8438-61180C76FBBC}"/>
              </a:ext>
            </a:extLst>
          </p:cNvPr>
          <p:cNvSpPr txBox="1">
            <a:spLocks/>
          </p:cNvSpPr>
          <p:nvPr/>
        </p:nvSpPr>
        <p:spPr>
          <a:xfrm>
            <a:off x="9591817" y="1600242"/>
            <a:ext cx="2427428" cy="28658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nl-NL" sz="1600" b="1" dirty="0"/>
              <a:t>Uitstel energiewet en grondslag CSMA</a:t>
            </a:r>
          </a:p>
          <a:p>
            <a:pPr>
              <a:buFont typeface="Wingdings" panose="05000000000000000000" pitchFamily="2" charset="2"/>
              <a:buChar char="§"/>
            </a:pPr>
            <a:endParaRPr lang="nl-NL" sz="1600" b="1" dirty="0"/>
          </a:p>
          <a:p>
            <a:pPr>
              <a:buFont typeface="Wingdings" panose="05000000000000000000" pitchFamily="2" charset="2"/>
              <a:buChar char="§"/>
            </a:pPr>
            <a:r>
              <a:rPr lang="nl-NL" sz="1600" b="1" dirty="0"/>
              <a:t>Noodzakelijke tussenoplossing profiel allocatie nodig</a:t>
            </a:r>
          </a:p>
          <a:p>
            <a:pPr>
              <a:buFont typeface="Wingdings" panose="05000000000000000000" pitchFamily="2" charset="2"/>
              <a:buChar char="§"/>
            </a:pPr>
            <a:endParaRPr lang="nl-NL" sz="1600" b="1" dirty="0"/>
          </a:p>
          <a:p>
            <a:pPr>
              <a:buFont typeface="Wingdings" panose="05000000000000000000" pitchFamily="2" charset="2"/>
              <a:buChar char="§"/>
            </a:pPr>
            <a:r>
              <a:rPr lang="nl-NL" sz="1600" b="1" dirty="0"/>
              <a:t>Programma Allocatie 2.0</a:t>
            </a:r>
          </a:p>
          <a:p>
            <a:pPr marL="360362" lvl="1" indent="0">
              <a:buFont typeface="Arial"/>
              <a:buNone/>
            </a:pPr>
            <a:endParaRPr lang="nl-NL" sz="1600" dirty="0">
              <a:solidFill>
                <a:schemeClr val="tx1"/>
              </a:solidFill>
            </a:endParaRPr>
          </a:p>
        </p:txBody>
      </p:sp>
    </p:spTree>
    <p:extLst>
      <p:ext uri="{BB962C8B-B14F-4D97-AF65-F5344CB8AC3E}">
        <p14:creationId xmlns:p14="http://schemas.microsoft.com/office/powerpoint/2010/main" val="24301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jdelijke aanduiding voor dianummer 5"/>
          <p:cNvSpPr>
            <a:spLocks noGrp="1"/>
          </p:cNvSpPr>
          <p:nvPr>
            <p:ph type="sldNum" sz="quarter" idx="12"/>
          </p:nvPr>
        </p:nvSpPr>
        <p:spPr>
          <a:xfrm>
            <a:off x="8920800" y="6483600"/>
            <a:ext cx="2548800" cy="331200"/>
          </a:xfrm>
        </p:spPr>
        <p:txBody>
          <a:bodyPr/>
          <a:lstStyle/>
          <a:p>
            <a:pPr>
              <a:defRPr/>
            </a:pPr>
            <a:fld id="{C6CB1DFD-CF3E-4A01-9561-5B47227590B9}" type="slidenum">
              <a:rPr lang="en-US" smtClean="0">
                <a:latin typeface="Calibri"/>
                <a:cs typeface="Calibri"/>
              </a:rPr>
              <a:pPr>
                <a:defRPr/>
              </a:pPr>
              <a:t>50</a:t>
            </a:fld>
            <a:endParaRPr lang="en-US" dirty="0">
              <a:latin typeface="Calibri"/>
              <a:cs typeface="Calibri"/>
            </a:endParaRPr>
          </a:p>
        </p:txBody>
      </p:sp>
      <p:sp>
        <p:nvSpPr>
          <p:cNvPr id="25" name="Subtitel 2"/>
          <p:cNvSpPr txBox="1">
            <a:spLocks/>
          </p:cNvSpPr>
          <p:nvPr/>
        </p:nvSpPr>
        <p:spPr>
          <a:xfrm>
            <a:off x="1329853" y="2642532"/>
            <a:ext cx="9122829" cy="6795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000" dirty="0">
                <a:solidFill>
                  <a:srgbClr val="000000"/>
                </a:solidFill>
                <a:latin typeface="Calibri"/>
                <a:cs typeface="Calibri"/>
              </a:rPr>
              <a:t>10 minuten koffiepauze. We starten weer om … uur</a:t>
            </a:r>
          </a:p>
        </p:txBody>
      </p:sp>
    </p:spTree>
    <p:extLst>
      <p:ext uri="{BB962C8B-B14F-4D97-AF65-F5344CB8AC3E}">
        <p14:creationId xmlns:p14="http://schemas.microsoft.com/office/powerpoint/2010/main" val="2344932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en-GB" sz="1800">
                <a:latin typeface="Calibri" panose="020F0502020204030204" pitchFamily="34" charset="0"/>
                <a:ea typeface="Calibri" panose="020F0502020204030204" pitchFamily="34" charset="0"/>
                <a:cs typeface="Arial" panose="020B0604020202020204" pitchFamily="34" charset="0"/>
              </a:rPr>
            </a:br>
            <a:endParaRPr lang="en-GB" sz="1800">
              <a:latin typeface="Calibri" panose="020F0502020204030204" pitchFamily="34" charset="0"/>
              <a:ea typeface="Calibri" panose="020F0502020204030204" pitchFamily="34" charset="0"/>
              <a:cs typeface="Arial" panose="020B0604020202020204" pitchFamily="34" charset="0"/>
            </a:endParaRPr>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Impact Tranche 2 – aandachtspunten voor implementatie</a:t>
            </a:r>
            <a:br>
              <a:rPr lang="nl-NL" sz="2800" dirty="0">
                <a:latin typeface="+mj-lt"/>
                <a:ea typeface="Calibri" panose="020F0502020204030204" pitchFamily="34" charset="0"/>
                <a:cs typeface="Arial" panose="020B0604020202020204" pitchFamily="34" charset="0"/>
              </a:rPr>
            </a:br>
            <a:endParaRPr lang="nl-NL" sz="2800" dirty="0">
              <a:latin typeface="+mj-lt"/>
              <a:ea typeface="Calibri" panose="020F0502020204030204" pitchFamily="34" charset="0"/>
              <a:cs typeface="Arial" panose="020B0604020202020204" pitchFamily="34" charset="0"/>
            </a:endParaRPr>
          </a:p>
          <a:p>
            <a:pPr marL="0" indent="0">
              <a:buNone/>
            </a:pPr>
            <a:r>
              <a:rPr lang="nl-NL" sz="2400" i="1" dirty="0">
                <a:ea typeface="Calibri" panose="020F0502020204030204" pitchFamily="34" charset="0"/>
                <a:cs typeface="Arial" panose="020B0604020202020204" pitchFamily="34" charset="0"/>
              </a:rPr>
              <a:t>Bram van </a:t>
            </a:r>
            <a:r>
              <a:rPr lang="nl-NL" sz="2400" i="1" dirty="0" err="1">
                <a:ea typeface="Calibri" panose="020F0502020204030204" pitchFamily="34" charset="0"/>
                <a:cs typeface="Arial" panose="020B0604020202020204" pitchFamily="34" charset="0"/>
              </a:rPr>
              <a:t>Straalen</a:t>
            </a:r>
            <a:r>
              <a:rPr lang="nl-NL" sz="2400" i="1" dirty="0">
                <a:ea typeface="Calibri" panose="020F0502020204030204" pitchFamily="34" charset="0"/>
                <a:cs typeface="Arial" panose="020B0604020202020204" pitchFamily="34" charset="0"/>
              </a:rPr>
              <a:t> – </a:t>
            </a:r>
            <a:r>
              <a:rPr lang="nl-NL" sz="2400" i="1" dirty="0" err="1">
                <a:ea typeface="Calibri" panose="020F0502020204030204" pitchFamily="34" charset="0"/>
                <a:cs typeface="Arial" panose="020B0604020202020204" pitchFamily="34" charset="0"/>
              </a:rPr>
              <a:t>Alliander</a:t>
            </a:r>
            <a:endParaRPr lang="nl-NL" sz="2400" i="1" dirty="0">
              <a:ea typeface="Calibri" panose="020F0502020204030204" pitchFamily="34" charset="0"/>
              <a:cs typeface="Arial" panose="020B0604020202020204" pitchFamily="34" charset="0"/>
            </a:endParaRPr>
          </a:p>
          <a:p>
            <a:pPr marL="0" indent="0">
              <a:buNone/>
            </a:pPr>
            <a:endParaRPr lang="nl-NL" sz="2400" i="1" dirty="0">
              <a:solidFill>
                <a:srgbClr val="000000"/>
              </a:solidFill>
              <a:highlight>
                <a:srgbClr val="FFFF00"/>
              </a:highlight>
              <a:latin typeface="+mj-lt"/>
              <a:ea typeface="Calibri" panose="020F0502020204030204" pitchFamily="34" charset="0"/>
              <a:cs typeface="Arial" panose="020B0604020202020204" pitchFamily="34" charset="0"/>
            </a:endParaRPr>
          </a:p>
          <a:p>
            <a:pPr marL="0" indent="0">
              <a:buNone/>
            </a:pPr>
            <a:endParaRPr lang="nl-NL" sz="24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51</a:t>
            </a:fld>
            <a:endParaRPr lang="nl-NL"/>
          </a:p>
        </p:txBody>
      </p:sp>
    </p:spTree>
    <p:extLst>
      <p:ext uri="{BB962C8B-B14F-4D97-AF65-F5344CB8AC3E}">
        <p14:creationId xmlns:p14="http://schemas.microsoft.com/office/powerpoint/2010/main" val="2873931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endParaRPr lang="nl-NL" dirty="0"/>
          </a:p>
          <a:p>
            <a:pPr>
              <a:buFont typeface="Wingdings" pitchFamily="2" charset="2"/>
              <a:buChar char="§"/>
            </a:pPr>
            <a:r>
              <a:rPr lang="nl-NL" dirty="0"/>
              <a:t>Van </a:t>
            </a:r>
            <a:r>
              <a:rPr lang="nl-NL" b="1" dirty="0"/>
              <a:t>standaardprofielfracties</a:t>
            </a:r>
            <a:r>
              <a:rPr lang="nl-NL" dirty="0"/>
              <a:t> naar </a:t>
            </a:r>
            <a:r>
              <a:rPr lang="nl-NL" b="1" dirty="0"/>
              <a:t>dynamische profielfracties</a:t>
            </a:r>
          </a:p>
          <a:p>
            <a:pPr lvl="1">
              <a:buFont typeface="Wingdings" pitchFamily="2" charset="2"/>
              <a:buChar char="§"/>
            </a:pPr>
            <a:r>
              <a:rPr lang="nl-NL" dirty="0"/>
              <a:t>Wanneer zijn welke profielfracties beschikbaar?</a:t>
            </a:r>
          </a:p>
          <a:p>
            <a:pPr lvl="1">
              <a:buFont typeface="Wingdings" pitchFamily="2" charset="2"/>
              <a:buChar char="§"/>
            </a:pPr>
            <a:r>
              <a:rPr lang="nl-NL" dirty="0"/>
              <a:t>Wat betekent dit voor de processen?</a:t>
            </a:r>
          </a:p>
          <a:p>
            <a:pPr lvl="1"/>
            <a:endParaRPr lang="nl-NL" dirty="0"/>
          </a:p>
          <a:p>
            <a:pPr>
              <a:buFont typeface="Wingdings" pitchFamily="2" charset="2"/>
              <a:buChar char="§"/>
            </a:pPr>
            <a:r>
              <a:rPr lang="nl-NL" b="1" dirty="0"/>
              <a:t>Allocatieberichten</a:t>
            </a:r>
            <a:r>
              <a:rPr lang="nl-NL" dirty="0"/>
              <a:t> van EDINE XML</a:t>
            </a:r>
          </a:p>
          <a:p>
            <a:pPr lvl="1">
              <a:buFont typeface="Wingdings" pitchFamily="2" charset="2"/>
              <a:buChar char="§"/>
            </a:pPr>
            <a:r>
              <a:rPr lang="nl-NL" dirty="0"/>
              <a:t>Welke allocatieberichten moet een NB versturen?</a:t>
            </a:r>
          </a:p>
          <a:p>
            <a:pPr lvl="1">
              <a:buFont typeface="Wingdings" pitchFamily="2" charset="2"/>
              <a:buChar char="§"/>
            </a:pPr>
            <a:r>
              <a:rPr lang="nl-NL" dirty="0"/>
              <a:t>Welke allocatieberichten kan een BRP/TenneT verwachten?</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52</a:t>
            </a:fld>
            <a:endParaRPr lang="nl-NL" dirty="0"/>
          </a:p>
        </p:txBody>
      </p:sp>
      <p:sp>
        <p:nvSpPr>
          <p:cNvPr id="7" name="Titel 1">
            <a:extLst>
              <a:ext uri="{FF2B5EF4-FFF2-40B4-BE49-F238E27FC236}">
                <a16:creationId xmlns:a16="http://schemas.microsoft.com/office/drawing/2014/main" id="{37FF39D6-D5DE-FD4D-85B0-E527A4ADC916}"/>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Praktische impact Tranche 2</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1290530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normAutofit/>
          </a:bodyPr>
          <a:lstStyle/>
          <a:p>
            <a:pPr>
              <a:buFont typeface="Wingdings" panose="05000000000000000000" pitchFamily="2" charset="2"/>
              <a:buChar char="§"/>
            </a:pPr>
            <a:r>
              <a:rPr lang="nl-NL" sz="1800" b="1" dirty="0"/>
              <a:t>Standaardprofielfracties</a:t>
            </a:r>
            <a:r>
              <a:rPr lang="nl-NL" sz="1800" dirty="0"/>
              <a:t> blijven bestaan, maar:</a:t>
            </a:r>
          </a:p>
          <a:p>
            <a:pPr lvl="1">
              <a:buFont typeface="Wingdings" panose="05000000000000000000" pitchFamily="2" charset="2"/>
              <a:buChar char="§"/>
            </a:pPr>
            <a:r>
              <a:rPr lang="nl-NL" sz="1800" dirty="0"/>
              <a:t>Per </a:t>
            </a:r>
            <a:r>
              <a:rPr lang="nl-NL" sz="1800" b="1" dirty="0"/>
              <a:t>vastgesteld afnametype </a:t>
            </a:r>
            <a:r>
              <a:rPr lang="nl-NL" sz="1800" dirty="0"/>
              <a:t>(</a:t>
            </a:r>
            <a:r>
              <a:rPr lang="nl-NL" sz="1800" b="1" dirty="0"/>
              <a:t>AMI/AZI </a:t>
            </a:r>
            <a:r>
              <a:rPr lang="nl-NL" sz="1800" dirty="0"/>
              <a:t>bij </a:t>
            </a:r>
            <a:r>
              <a:rPr lang="nl-NL" sz="1800" b="1" dirty="0"/>
              <a:t>E1 en E2</a:t>
            </a:r>
            <a:r>
              <a:rPr lang="nl-NL" sz="1800" dirty="0"/>
              <a:t>)</a:t>
            </a:r>
          </a:p>
          <a:p>
            <a:pPr lvl="2">
              <a:buFont typeface="Wingdings" panose="05000000000000000000" pitchFamily="2" charset="2"/>
              <a:buChar char="§"/>
            </a:pPr>
            <a:r>
              <a:rPr lang="nl-NL" sz="1800" b="1" dirty="0">
                <a:sym typeface="Wingdings" panose="05000000000000000000" pitchFamily="2" charset="2"/>
              </a:rPr>
              <a:t>Geen attribuut in C-AR </a:t>
            </a:r>
            <a:r>
              <a:rPr lang="nl-NL" sz="1800" dirty="0">
                <a:sym typeface="Wingdings" panose="05000000000000000000" pitchFamily="2" charset="2"/>
              </a:rPr>
              <a:t> af te leiden van Som SJI Normaal en SJI Laag</a:t>
            </a:r>
          </a:p>
          <a:p>
            <a:pPr lvl="2">
              <a:buFont typeface="Wingdings" panose="05000000000000000000" pitchFamily="2" charset="2"/>
              <a:buChar char="§"/>
            </a:pPr>
            <a:r>
              <a:rPr lang="nl-NL" sz="1800" dirty="0">
                <a:sym typeface="Wingdings" panose="05000000000000000000" pitchFamily="2" charset="2"/>
              </a:rPr>
              <a:t>Som SJI Normaal en SJI Laag &gt; 0  AMI (Afname met Invoeding)</a:t>
            </a:r>
          </a:p>
          <a:p>
            <a:pPr lvl="2">
              <a:buFont typeface="Wingdings" panose="05000000000000000000" pitchFamily="2" charset="2"/>
              <a:buChar char="§"/>
            </a:pPr>
            <a:r>
              <a:rPr lang="nl-NL" sz="1800" dirty="0">
                <a:sym typeface="Wingdings" panose="05000000000000000000" pitchFamily="2" charset="2"/>
              </a:rPr>
              <a:t>Som SJI Normaal en SJI Laag = 0  AZI (Afname zonder Invoeding)</a:t>
            </a:r>
          </a:p>
          <a:p>
            <a:pPr lvl="1">
              <a:buFont typeface="Wingdings" panose="05000000000000000000" pitchFamily="2" charset="2"/>
              <a:buChar char="§"/>
            </a:pPr>
            <a:r>
              <a:rPr lang="nl-NL" sz="1800" dirty="0"/>
              <a:t>Kennen </a:t>
            </a:r>
            <a:r>
              <a:rPr lang="nl-NL" sz="1800" b="1" dirty="0"/>
              <a:t>afname- en </a:t>
            </a:r>
            <a:r>
              <a:rPr lang="nl-NL" sz="1800" b="1" dirty="0" err="1"/>
              <a:t>invoedingsprofielfracties</a:t>
            </a:r>
            <a:r>
              <a:rPr lang="nl-NL" sz="1800" b="1" dirty="0"/>
              <a:t> (ook E3 en E4; tellen op per tariefzone)</a:t>
            </a:r>
          </a:p>
          <a:p>
            <a:pPr>
              <a:buFont typeface="Wingdings" panose="05000000000000000000" pitchFamily="2" charset="2"/>
              <a:buChar char="§"/>
            </a:pPr>
            <a:r>
              <a:rPr lang="nl-NL" sz="1800" b="1" dirty="0"/>
              <a:t>Dynamische profielfracties</a:t>
            </a:r>
          </a:p>
          <a:p>
            <a:pPr lvl="1">
              <a:buFont typeface="Wingdings" panose="05000000000000000000" pitchFamily="2" charset="2"/>
              <a:buChar char="§"/>
            </a:pPr>
            <a:r>
              <a:rPr lang="nl-NL" sz="1800" dirty="0"/>
              <a:t>Worden </a:t>
            </a:r>
            <a:r>
              <a:rPr lang="nl-NL" sz="1800" b="1" u="sng" dirty="0"/>
              <a:t>achteraf</a:t>
            </a:r>
            <a:r>
              <a:rPr lang="nl-NL" sz="1800" dirty="0"/>
              <a:t> door de RNB berekend voor E1- en E2-profielcategorieën </a:t>
            </a:r>
            <a:r>
              <a:rPr lang="nl-NL" sz="1800" b="1" dirty="0"/>
              <a:t>per vastgesteld afnametype per energierichting </a:t>
            </a:r>
            <a:r>
              <a:rPr lang="nl-NL" sz="1800" dirty="0"/>
              <a:t>en</a:t>
            </a:r>
            <a:r>
              <a:rPr lang="nl-NL" sz="1800" b="1" dirty="0"/>
              <a:t> per netgebied </a:t>
            </a:r>
            <a:r>
              <a:rPr lang="nl-NL" sz="1800" dirty="0"/>
              <a:t>(enkele leveranciers leveren de brongegevens aan)</a:t>
            </a:r>
          </a:p>
          <a:p>
            <a:pPr lvl="1">
              <a:buFont typeface="Wingdings" panose="05000000000000000000" pitchFamily="2" charset="2"/>
              <a:buChar char="§"/>
            </a:pPr>
            <a:r>
              <a:rPr lang="nl-NL" sz="1800" dirty="0"/>
              <a:t>Komen beschikbaar op </a:t>
            </a:r>
            <a:r>
              <a:rPr lang="nl-NL" sz="1800" b="1" dirty="0">
                <a:solidFill>
                  <a:srgbClr val="FF0000"/>
                </a:solidFill>
              </a:rPr>
              <a:t>D+2 voor 10.00 uur </a:t>
            </a:r>
            <a:r>
              <a:rPr lang="nl-NL" sz="1800" dirty="0">
                <a:solidFill>
                  <a:schemeClr val="tx1"/>
                </a:solidFill>
              </a:rPr>
              <a:t>(bij calamiteiten uiterlijk op D+9 definitief)</a:t>
            </a:r>
          </a:p>
          <a:p>
            <a:pPr lvl="1">
              <a:buFont typeface="Wingdings" panose="05000000000000000000" pitchFamily="2" charset="2"/>
              <a:buChar char="§"/>
            </a:pPr>
            <a:r>
              <a:rPr lang="nl-NL" sz="1800" b="1" dirty="0">
                <a:solidFill>
                  <a:schemeClr val="tx1"/>
                </a:solidFill>
              </a:rPr>
              <a:t>Processen voor D+2 om 10.00 kunnen dus enkel standaardprofielfracties gebruiken</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53</a:t>
            </a:fld>
            <a:endParaRPr lang="nl-NL" dirty="0"/>
          </a:p>
        </p:txBody>
      </p:sp>
      <p:graphicFrame>
        <p:nvGraphicFramePr>
          <p:cNvPr id="4" name="Tabel 4">
            <a:extLst>
              <a:ext uri="{FF2B5EF4-FFF2-40B4-BE49-F238E27FC236}">
                <a16:creationId xmlns:a16="http://schemas.microsoft.com/office/drawing/2014/main" id="{F2C77E22-27F1-46E0-9527-CCC2F8C9CE6D}"/>
              </a:ext>
            </a:extLst>
          </p:cNvPr>
          <p:cNvGraphicFramePr>
            <a:graphicFrameLocks noGrp="1"/>
          </p:cNvGraphicFramePr>
          <p:nvPr/>
        </p:nvGraphicFramePr>
        <p:xfrm>
          <a:off x="2642048" y="5075163"/>
          <a:ext cx="8128000" cy="45720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3828222077"/>
                    </a:ext>
                  </a:extLst>
                </a:gridCol>
                <a:gridCol w="812800">
                  <a:extLst>
                    <a:ext uri="{9D8B030D-6E8A-4147-A177-3AD203B41FA5}">
                      <a16:colId xmlns:a16="http://schemas.microsoft.com/office/drawing/2014/main" val="3464256469"/>
                    </a:ext>
                  </a:extLst>
                </a:gridCol>
                <a:gridCol w="812800">
                  <a:extLst>
                    <a:ext uri="{9D8B030D-6E8A-4147-A177-3AD203B41FA5}">
                      <a16:colId xmlns:a16="http://schemas.microsoft.com/office/drawing/2014/main" val="3144807285"/>
                    </a:ext>
                  </a:extLst>
                </a:gridCol>
                <a:gridCol w="812800">
                  <a:extLst>
                    <a:ext uri="{9D8B030D-6E8A-4147-A177-3AD203B41FA5}">
                      <a16:colId xmlns:a16="http://schemas.microsoft.com/office/drawing/2014/main" val="892604901"/>
                    </a:ext>
                  </a:extLst>
                </a:gridCol>
                <a:gridCol w="812800">
                  <a:extLst>
                    <a:ext uri="{9D8B030D-6E8A-4147-A177-3AD203B41FA5}">
                      <a16:colId xmlns:a16="http://schemas.microsoft.com/office/drawing/2014/main" val="1675496434"/>
                    </a:ext>
                  </a:extLst>
                </a:gridCol>
                <a:gridCol w="812800">
                  <a:extLst>
                    <a:ext uri="{9D8B030D-6E8A-4147-A177-3AD203B41FA5}">
                      <a16:colId xmlns:a16="http://schemas.microsoft.com/office/drawing/2014/main" val="3460078179"/>
                    </a:ext>
                  </a:extLst>
                </a:gridCol>
                <a:gridCol w="812800">
                  <a:extLst>
                    <a:ext uri="{9D8B030D-6E8A-4147-A177-3AD203B41FA5}">
                      <a16:colId xmlns:a16="http://schemas.microsoft.com/office/drawing/2014/main" val="452254334"/>
                    </a:ext>
                  </a:extLst>
                </a:gridCol>
                <a:gridCol w="812800">
                  <a:extLst>
                    <a:ext uri="{9D8B030D-6E8A-4147-A177-3AD203B41FA5}">
                      <a16:colId xmlns:a16="http://schemas.microsoft.com/office/drawing/2014/main" val="4221963280"/>
                    </a:ext>
                  </a:extLst>
                </a:gridCol>
                <a:gridCol w="812800">
                  <a:extLst>
                    <a:ext uri="{9D8B030D-6E8A-4147-A177-3AD203B41FA5}">
                      <a16:colId xmlns:a16="http://schemas.microsoft.com/office/drawing/2014/main" val="1622549254"/>
                    </a:ext>
                  </a:extLst>
                </a:gridCol>
                <a:gridCol w="812800">
                  <a:extLst>
                    <a:ext uri="{9D8B030D-6E8A-4147-A177-3AD203B41FA5}">
                      <a16:colId xmlns:a16="http://schemas.microsoft.com/office/drawing/2014/main" val="2327725668"/>
                    </a:ext>
                  </a:extLst>
                </a:gridCol>
              </a:tblGrid>
              <a:tr h="362742">
                <a:tc>
                  <a:txBody>
                    <a:bodyPr/>
                    <a:lstStyle/>
                    <a:p>
                      <a:pPr algn="ctr"/>
                      <a:r>
                        <a:rPr lang="nl-NL" sz="1200" b="0" dirty="0"/>
                        <a:t>Meetdag (D)</a:t>
                      </a:r>
                    </a:p>
                  </a:txBody>
                  <a:tcPr anchor="ctr"/>
                </a:tc>
                <a:tc>
                  <a:txBody>
                    <a:bodyPr/>
                    <a:lstStyle/>
                    <a:p>
                      <a:pPr algn="ctr"/>
                      <a:r>
                        <a:rPr lang="nl-NL" sz="1200" b="0" dirty="0"/>
                        <a:t>D+1</a:t>
                      </a:r>
                    </a:p>
                  </a:txBody>
                  <a:tcPr anchor="ctr"/>
                </a:tc>
                <a:tc>
                  <a:txBody>
                    <a:bodyPr/>
                    <a:lstStyle/>
                    <a:p>
                      <a:pPr algn="ctr"/>
                      <a:r>
                        <a:rPr lang="nl-NL" sz="1200" b="0" dirty="0"/>
                        <a:t>D+2</a:t>
                      </a:r>
                    </a:p>
                  </a:txBody>
                  <a:tcPr anchor="ctr"/>
                </a:tc>
                <a:tc>
                  <a:txBody>
                    <a:bodyPr/>
                    <a:lstStyle/>
                    <a:p>
                      <a:pPr algn="ctr"/>
                      <a:r>
                        <a:rPr lang="nl-NL" sz="1200" b="0" dirty="0"/>
                        <a:t>D+3</a:t>
                      </a:r>
                    </a:p>
                  </a:txBody>
                  <a:tcPr anchor="ctr"/>
                </a:tc>
                <a:tc>
                  <a:txBody>
                    <a:bodyPr/>
                    <a:lstStyle/>
                    <a:p>
                      <a:pPr algn="ctr"/>
                      <a:r>
                        <a:rPr lang="nl-NL" sz="1200" b="0" dirty="0"/>
                        <a:t>D+4</a:t>
                      </a:r>
                    </a:p>
                  </a:txBody>
                  <a:tcPr anchor="ctr"/>
                </a:tc>
                <a:tc>
                  <a:txBody>
                    <a:bodyPr/>
                    <a:lstStyle/>
                    <a:p>
                      <a:pPr algn="ctr"/>
                      <a:r>
                        <a:rPr lang="nl-NL" sz="1200" b="0" dirty="0"/>
                        <a:t>D+5</a:t>
                      </a:r>
                    </a:p>
                  </a:txBody>
                  <a:tcPr anchor="ctr"/>
                </a:tc>
                <a:tc>
                  <a:txBody>
                    <a:bodyPr/>
                    <a:lstStyle/>
                    <a:p>
                      <a:pPr algn="ctr"/>
                      <a:endParaRPr lang="nl-NL" sz="1200" b="0" dirty="0"/>
                    </a:p>
                  </a:txBody>
                  <a:tcPr anchor="ctr"/>
                </a:tc>
                <a:tc>
                  <a:txBody>
                    <a:bodyPr/>
                    <a:lstStyle/>
                    <a:p>
                      <a:pPr algn="ctr"/>
                      <a:endParaRPr lang="nl-NL" sz="1200" b="0" dirty="0"/>
                    </a:p>
                  </a:txBody>
                  <a:tcPr anchor="ctr"/>
                </a:tc>
                <a:tc>
                  <a:txBody>
                    <a:bodyPr/>
                    <a:lstStyle/>
                    <a:p>
                      <a:pPr algn="ctr"/>
                      <a:endParaRPr lang="nl-NL" sz="1200" b="0" dirty="0"/>
                    </a:p>
                  </a:txBody>
                  <a:tcPr anchor="ctr"/>
                </a:tc>
                <a:tc>
                  <a:txBody>
                    <a:bodyPr/>
                    <a:lstStyle/>
                    <a:p>
                      <a:pPr algn="ctr"/>
                      <a:endParaRPr lang="nl-NL" sz="1200" b="0" dirty="0"/>
                    </a:p>
                  </a:txBody>
                  <a:tcPr anchor="ctr"/>
                </a:tc>
                <a:extLst>
                  <a:ext uri="{0D108BD9-81ED-4DB2-BD59-A6C34878D82A}">
                    <a16:rowId xmlns:a16="http://schemas.microsoft.com/office/drawing/2014/main" val="704807289"/>
                  </a:ext>
                </a:extLst>
              </a:tr>
            </a:tbl>
          </a:graphicData>
        </a:graphic>
      </p:graphicFrame>
      <p:sp>
        <p:nvSpPr>
          <p:cNvPr id="5" name="Rechthoek 4">
            <a:extLst>
              <a:ext uri="{FF2B5EF4-FFF2-40B4-BE49-F238E27FC236}">
                <a16:creationId xmlns:a16="http://schemas.microsoft.com/office/drawing/2014/main" id="{A2632F54-4C33-4D21-A5F5-90FDE9B3BE2B}"/>
              </a:ext>
            </a:extLst>
          </p:cNvPr>
          <p:cNvSpPr/>
          <p:nvPr/>
        </p:nvSpPr>
        <p:spPr>
          <a:xfrm>
            <a:off x="4458879" y="5577180"/>
            <a:ext cx="6311170" cy="247536"/>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t>Dynamische profielfracties zijn beschikbaar m.b.t. meetdag (D)</a:t>
            </a:r>
          </a:p>
        </p:txBody>
      </p:sp>
      <p:sp>
        <p:nvSpPr>
          <p:cNvPr id="7" name="Rechthoek 6">
            <a:extLst>
              <a:ext uri="{FF2B5EF4-FFF2-40B4-BE49-F238E27FC236}">
                <a16:creationId xmlns:a16="http://schemas.microsoft.com/office/drawing/2014/main" id="{5EE7701D-9B94-423B-ABEC-2A4E7CC874A4}"/>
              </a:ext>
            </a:extLst>
          </p:cNvPr>
          <p:cNvSpPr/>
          <p:nvPr/>
        </p:nvSpPr>
        <p:spPr>
          <a:xfrm>
            <a:off x="1392050" y="5903373"/>
            <a:ext cx="9378000" cy="247536"/>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nl-NL" dirty="0">
                <a:solidFill>
                  <a:schemeClr val="tx1"/>
                </a:solidFill>
              </a:rPr>
              <a:t>Standaardprofielfracties zijn beschikbaar m.b.t. meetdag (D)</a:t>
            </a:r>
          </a:p>
        </p:txBody>
      </p:sp>
      <p:sp>
        <p:nvSpPr>
          <p:cNvPr id="10" name="Titel 1">
            <a:extLst>
              <a:ext uri="{FF2B5EF4-FFF2-40B4-BE49-F238E27FC236}">
                <a16:creationId xmlns:a16="http://schemas.microsoft.com/office/drawing/2014/main" id="{AFD5EE53-D912-0A46-9402-8ADB96154085}"/>
              </a:ext>
            </a:extLst>
          </p:cNvPr>
          <p:cNvSpPr>
            <a:spLocks noGrp="1"/>
          </p:cNvSpPr>
          <p:nvPr>
            <p:ph type="title"/>
          </p:nvPr>
        </p:nvSpPr>
        <p:spPr>
          <a:xfrm>
            <a:off x="609601" y="483992"/>
            <a:ext cx="9665775" cy="713631"/>
          </a:xfrm>
        </p:spPr>
        <p:txBody>
          <a:bodyPr/>
          <a:lstStyle/>
          <a:p>
            <a:r>
              <a:rPr lang="nl-NL" sz="2700" b="1" dirty="0">
                <a:ea typeface="Calibri" panose="020F0502020204030204" pitchFamily="34" charset="0"/>
                <a:cs typeface="Arial" panose="020B0604020202020204" pitchFamily="34" charset="0"/>
              </a:rPr>
              <a:t>Van standaardprofielfracties naar dynamische profielfracties (1)</a:t>
            </a:r>
            <a:br>
              <a:rPr lang="nl-NL" sz="27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3749499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5139160"/>
          </a:xfrm>
        </p:spPr>
        <p:txBody>
          <a:bodyPr>
            <a:normAutofit lnSpcReduction="10000"/>
          </a:bodyPr>
          <a:lstStyle/>
          <a:p>
            <a:pPr>
              <a:buFont typeface="Wingdings" panose="05000000000000000000" pitchFamily="2" charset="2"/>
              <a:buChar char="§"/>
            </a:pPr>
            <a:r>
              <a:rPr lang="nl-NL" sz="1800" b="1" dirty="0"/>
              <a:t>Gebruik profielfracties </a:t>
            </a:r>
            <a:r>
              <a:rPr lang="nl-NL" sz="1800" dirty="0"/>
              <a:t>in </a:t>
            </a:r>
            <a:r>
              <a:rPr lang="nl-NL" sz="1800" b="1" dirty="0"/>
              <a:t>allocatieprocessen (BRP en NB)</a:t>
            </a:r>
            <a:endParaRPr lang="nl-NL" sz="1800" dirty="0"/>
          </a:p>
          <a:p>
            <a:pPr lvl="1">
              <a:buFont typeface="Wingdings" panose="05000000000000000000" pitchFamily="2" charset="2"/>
              <a:buChar char="§"/>
            </a:pPr>
            <a:r>
              <a:rPr lang="nl-NL" sz="1800" dirty="0"/>
              <a:t>Bij E1 en E2 gebruik dynamische profielfracties </a:t>
            </a:r>
            <a:r>
              <a:rPr lang="nl-NL" sz="1800" b="1" dirty="0"/>
              <a:t>vanaf D+2</a:t>
            </a:r>
            <a:endParaRPr lang="nl-NL" sz="1800" dirty="0"/>
          </a:p>
          <a:p>
            <a:pPr lvl="2">
              <a:buFont typeface="Wingdings" panose="05000000000000000000" pitchFamily="2" charset="2"/>
              <a:buChar char="§"/>
            </a:pPr>
            <a:r>
              <a:rPr lang="nl-NL" sz="1800" dirty="0"/>
              <a:t>De D+1 (en N+1) allocatie zal gebaseerd zijn op </a:t>
            </a:r>
            <a:r>
              <a:rPr lang="nl-NL" sz="1800" b="1" dirty="0"/>
              <a:t>standaardprofielfracties!!!</a:t>
            </a:r>
          </a:p>
          <a:p>
            <a:pPr lvl="2">
              <a:buFont typeface="Wingdings" panose="05000000000000000000" pitchFamily="2" charset="2"/>
              <a:buChar char="§"/>
            </a:pPr>
            <a:r>
              <a:rPr lang="nl-NL" sz="1800" dirty="0"/>
              <a:t>Allocaties vanaf D+2 zal gebaseerd zijn op </a:t>
            </a:r>
            <a:r>
              <a:rPr lang="nl-NL" sz="1800" b="1" dirty="0"/>
              <a:t>dynamische profielfracties</a:t>
            </a:r>
          </a:p>
          <a:p>
            <a:pPr lvl="1">
              <a:buFont typeface="Wingdings" panose="05000000000000000000" pitchFamily="2" charset="2"/>
              <a:buChar char="§"/>
            </a:pPr>
            <a:r>
              <a:rPr lang="nl-NL" sz="1800" dirty="0"/>
              <a:t>Bij E3 en E4 altijd gebruik van standaardprofielfracties</a:t>
            </a:r>
          </a:p>
          <a:p>
            <a:pPr lvl="1">
              <a:buFont typeface="Wingdings" panose="05000000000000000000" pitchFamily="2" charset="2"/>
              <a:buChar char="§"/>
            </a:pPr>
            <a:r>
              <a:rPr lang="nl-NL" sz="1800" b="1" dirty="0"/>
              <a:t>Reconciliatie </a:t>
            </a:r>
            <a:r>
              <a:rPr lang="nl-NL" sz="1800" dirty="0"/>
              <a:t>E1 en E2 o.b.v. dynamische profielfracties</a:t>
            </a:r>
          </a:p>
          <a:p>
            <a:pPr lvl="1">
              <a:buFont typeface="Wingdings" panose="05000000000000000000" pitchFamily="2" charset="2"/>
              <a:buChar char="§"/>
            </a:pPr>
            <a:endParaRPr lang="nl-NL" sz="1800" dirty="0"/>
          </a:p>
          <a:p>
            <a:pPr>
              <a:buFont typeface="Wingdings" panose="05000000000000000000" pitchFamily="2" charset="2"/>
              <a:buChar char="§"/>
            </a:pPr>
            <a:r>
              <a:rPr lang="nl-NL" sz="1800" b="1" dirty="0"/>
              <a:t>Gebruik profielfracties </a:t>
            </a:r>
            <a:r>
              <a:rPr lang="nl-NL" sz="1800" dirty="0"/>
              <a:t>in </a:t>
            </a:r>
            <a:r>
              <a:rPr lang="nl-NL" sz="1800" b="1" dirty="0" err="1"/>
              <a:t>meetdataprocessen</a:t>
            </a:r>
            <a:r>
              <a:rPr lang="nl-NL" sz="1800" b="1" dirty="0"/>
              <a:t> (LV en NB)</a:t>
            </a:r>
          </a:p>
          <a:p>
            <a:pPr lvl="1">
              <a:buFont typeface="Wingdings" panose="05000000000000000000" pitchFamily="2" charset="2"/>
              <a:buChar char="§"/>
            </a:pPr>
            <a:r>
              <a:rPr lang="nl-NL" sz="1800" dirty="0"/>
              <a:t>Bij E1 en E2 alleen gebruik dynamische profielfracties bij validaties/berekeningen </a:t>
            </a:r>
            <a:r>
              <a:rPr lang="nl-NL" sz="1800" b="1" dirty="0"/>
              <a:t>vanaf D+2</a:t>
            </a:r>
            <a:endParaRPr lang="nl-NL" sz="1800" dirty="0"/>
          </a:p>
          <a:p>
            <a:pPr lvl="2">
              <a:buFont typeface="Wingdings" panose="05000000000000000000" pitchFamily="2" charset="2"/>
              <a:buChar char="§"/>
            </a:pPr>
            <a:r>
              <a:rPr lang="nl-NL" sz="1800" dirty="0"/>
              <a:t>Validaties/berekeningen m.b.t. D vanaf D+2 zullen gebaseerd zijn op </a:t>
            </a:r>
            <a:r>
              <a:rPr lang="nl-NL" sz="1800" b="1" dirty="0"/>
              <a:t>dynamische</a:t>
            </a:r>
            <a:r>
              <a:rPr lang="nl-NL" sz="1800" dirty="0"/>
              <a:t> </a:t>
            </a:r>
            <a:r>
              <a:rPr lang="nl-NL" sz="1800" b="1" dirty="0"/>
              <a:t>profielfracties</a:t>
            </a:r>
          </a:p>
          <a:p>
            <a:pPr lvl="2">
              <a:buFont typeface="Wingdings" panose="05000000000000000000" pitchFamily="2" charset="2"/>
              <a:buChar char="§"/>
            </a:pPr>
            <a:r>
              <a:rPr lang="nl-NL" sz="1800" dirty="0"/>
              <a:t>Validaties/berekeningen m.b.t. D voor D+2 zullen gebaseerd zijn op </a:t>
            </a:r>
            <a:r>
              <a:rPr lang="nl-NL" sz="1800" b="1" dirty="0"/>
              <a:t>standaardprofielfracties</a:t>
            </a:r>
          </a:p>
          <a:p>
            <a:pPr lvl="1">
              <a:buFont typeface="Wingdings" panose="05000000000000000000" pitchFamily="2" charset="2"/>
              <a:buChar char="§"/>
            </a:pPr>
            <a:r>
              <a:rPr lang="nl-NL" sz="1800" dirty="0"/>
              <a:t>Bij E3 en E4 altijd gebruik van standaardprofielfracties</a:t>
            </a:r>
          </a:p>
          <a:p>
            <a:pPr lvl="1">
              <a:buFont typeface="Wingdings" panose="05000000000000000000" pitchFamily="2" charset="2"/>
              <a:buChar char="§"/>
            </a:pPr>
            <a:endParaRPr lang="nl-NL" sz="1800" dirty="0"/>
          </a:p>
          <a:p>
            <a:pPr>
              <a:buFont typeface="Wingdings" panose="05000000000000000000" pitchFamily="2" charset="2"/>
              <a:buChar char="§"/>
            </a:pPr>
            <a:r>
              <a:rPr lang="nl-NL" sz="1800" dirty="0"/>
              <a:t>Gebruik profielfracties in </a:t>
            </a:r>
            <a:r>
              <a:rPr lang="nl-NL" sz="1800" b="1" dirty="0"/>
              <a:t>nominatieprocessen (BRP)</a:t>
            </a:r>
          </a:p>
          <a:p>
            <a:pPr lvl="1">
              <a:buFont typeface="Wingdings" panose="05000000000000000000" pitchFamily="2" charset="2"/>
              <a:buChar char="§"/>
            </a:pPr>
            <a:r>
              <a:rPr lang="nl-NL" sz="1800" dirty="0"/>
              <a:t>De standaardprofielfracties worden niet in de definitieve allocatie gebruikt (tenzij geen dynamische profielfracties bepaald kunnen worden)</a:t>
            </a:r>
          </a:p>
          <a:p>
            <a:pPr lvl="1">
              <a:buFont typeface="Wingdings" panose="05000000000000000000" pitchFamily="2" charset="2"/>
              <a:buChar char="§"/>
            </a:pPr>
            <a:r>
              <a:rPr lang="nl-NL" sz="1800" dirty="0"/>
              <a:t>Voorspellen invoeding en afname + dynamische profielfracties</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54</a:t>
            </a:fld>
            <a:endParaRPr lang="nl-NL" dirty="0"/>
          </a:p>
        </p:txBody>
      </p:sp>
      <p:sp>
        <p:nvSpPr>
          <p:cNvPr id="7" name="Titel 1">
            <a:extLst>
              <a:ext uri="{FF2B5EF4-FFF2-40B4-BE49-F238E27FC236}">
                <a16:creationId xmlns:a16="http://schemas.microsoft.com/office/drawing/2014/main" id="{16E28200-849D-D74E-867C-2CEC36866E13}"/>
              </a:ext>
            </a:extLst>
          </p:cNvPr>
          <p:cNvSpPr>
            <a:spLocks noGrp="1"/>
          </p:cNvSpPr>
          <p:nvPr>
            <p:ph type="title"/>
          </p:nvPr>
        </p:nvSpPr>
        <p:spPr>
          <a:xfrm>
            <a:off x="609601" y="483992"/>
            <a:ext cx="9665775" cy="713631"/>
          </a:xfrm>
        </p:spPr>
        <p:txBody>
          <a:bodyPr/>
          <a:lstStyle/>
          <a:p>
            <a:r>
              <a:rPr lang="nl-NL" sz="2700" b="1" dirty="0">
                <a:ea typeface="Calibri" panose="020F0502020204030204" pitchFamily="34" charset="0"/>
                <a:cs typeface="Arial" panose="020B0604020202020204" pitchFamily="34" charset="0"/>
              </a:rPr>
              <a:t>Van standaardprofielfracties naar dynamische profielfracties (2)</a:t>
            </a:r>
            <a:br>
              <a:rPr lang="nl-NL" sz="27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2258780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normAutofit/>
          </a:bodyPr>
          <a:lstStyle/>
          <a:p>
            <a:pPr>
              <a:buFont typeface="Wingdings" panose="05000000000000000000" pitchFamily="2" charset="2"/>
              <a:buChar char="§"/>
            </a:pPr>
            <a:r>
              <a:rPr lang="nl-NL" sz="1800" b="1" dirty="0"/>
              <a:t>Beschikbaarheid standaardprofielfracties voor marktpartijen</a:t>
            </a:r>
            <a:endParaRPr lang="nl-NL" sz="1800" dirty="0"/>
          </a:p>
          <a:p>
            <a:pPr lvl="1">
              <a:buFont typeface="Wingdings" panose="05000000000000000000" pitchFamily="2" charset="2"/>
              <a:buChar char="§"/>
            </a:pPr>
            <a:r>
              <a:rPr lang="nl-NL" sz="1800" dirty="0"/>
              <a:t>Publicatie via NEDU</a:t>
            </a:r>
          </a:p>
          <a:p>
            <a:pPr lvl="1">
              <a:buFont typeface="Wingdings" panose="05000000000000000000" pitchFamily="2" charset="2"/>
              <a:buChar char="§"/>
            </a:pPr>
            <a:r>
              <a:rPr lang="nl-NL" sz="1800" dirty="0"/>
              <a:t>Opvraagbaar via API (geldt niet voor gas)</a:t>
            </a:r>
          </a:p>
          <a:p>
            <a:pPr lvl="1">
              <a:buFont typeface="Wingdings" panose="05000000000000000000" pitchFamily="2" charset="2"/>
              <a:buChar char="§"/>
            </a:pPr>
            <a:endParaRPr lang="nl-NL" sz="1800" dirty="0"/>
          </a:p>
          <a:p>
            <a:pPr>
              <a:buFont typeface="Wingdings" panose="05000000000000000000" pitchFamily="2" charset="2"/>
              <a:buChar char="§"/>
            </a:pPr>
            <a:r>
              <a:rPr lang="nl-NL" sz="1800" b="1" dirty="0"/>
              <a:t>Beschikbaarheid dynamische profielfracties voor marktpartijen</a:t>
            </a:r>
            <a:endParaRPr lang="nl-NL" sz="1800" dirty="0"/>
          </a:p>
          <a:p>
            <a:pPr lvl="1">
              <a:buFont typeface="Wingdings" panose="05000000000000000000" pitchFamily="2" charset="2"/>
              <a:buChar char="§"/>
            </a:pPr>
            <a:r>
              <a:rPr lang="nl-NL" sz="1800" dirty="0"/>
              <a:t>Opvraagbaar via API </a:t>
            </a:r>
            <a:r>
              <a:rPr lang="nl-NL" sz="1800" dirty="0">
                <a:sym typeface="Wingdings" panose="05000000000000000000" pitchFamily="2" charset="2"/>
              </a:rPr>
              <a:t> worden dus niet verstuurd!</a:t>
            </a:r>
          </a:p>
          <a:p>
            <a:pPr lvl="1">
              <a:buFont typeface="Wingdings" panose="05000000000000000000" pitchFamily="2" charset="2"/>
              <a:buChar char="§"/>
            </a:pPr>
            <a:r>
              <a:rPr lang="nl-NL" sz="1800" dirty="0"/>
              <a:t>Richt een proces in om periodiek dynamische profielfracties op te vragen</a:t>
            </a:r>
          </a:p>
          <a:p>
            <a:pPr lvl="2">
              <a:buFont typeface="Wingdings" panose="05000000000000000000" pitchFamily="2" charset="2"/>
              <a:buChar char="§"/>
            </a:pPr>
            <a:r>
              <a:rPr lang="nl-NL" sz="1800" dirty="0"/>
              <a:t>Houd rekening met tijdstip en datum beschikbaarheid dynamische profielfracties</a:t>
            </a:r>
          </a:p>
          <a:p>
            <a:pPr lvl="2">
              <a:buFont typeface="Wingdings" panose="05000000000000000000" pitchFamily="2" charset="2"/>
              <a:buChar char="§"/>
            </a:pPr>
            <a:r>
              <a:rPr lang="nl-NL" sz="1800" dirty="0"/>
              <a:t>Houd rekening met calamiteiten waardoor tussen D+2 en D+9 de dynamische profielfracties herzien worden</a:t>
            </a:r>
          </a:p>
          <a:p>
            <a:pPr lvl="1">
              <a:buFont typeface="Wingdings" panose="05000000000000000000" pitchFamily="2" charset="2"/>
              <a:buChar char="§"/>
            </a:pPr>
            <a:r>
              <a:rPr lang="nl-NL" sz="1800" dirty="0"/>
              <a:t>Zie </a:t>
            </a:r>
            <a:r>
              <a:rPr lang="nl-NL" sz="1800" b="1" i="1" dirty="0"/>
              <a:t>Business Service Opvragen profielfracties elektriciteit </a:t>
            </a:r>
            <a:r>
              <a:rPr lang="nl-NL" sz="1800" dirty="0"/>
              <a:t>voor de details</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55</a:t>
            </a:fld>
            <a:endParaRPr lang="nl-NL" dirty="0"/>
          </a:p>
        </p:txBody>
      </p:sp>
      <p:sp>
        <p:nvSpPr>
          <p:cNvPr id="7" name="Titel 1">
            <a:extLst>
              <a:ext uri="{FF2B5EF4-FFF2-40B4-BE49-F238E27FC236}">
                <a16:creationId xmlns:a16="http://schemas.microsoft.com/office/drawing/2014/main" id="{623A9D3B-4F32-4A4A-AAC9-0D31D3B4C83A}"/>
              </a:ext>
            </a:extLst>
          </p:cNvPr>
          <p:cNvSpPr>
            <a:spLocks noGrp="1"/>
          </p:cNvSpPr>
          <p:nvPr>
            <p:ph type="title"/>
          </p:nvPr>
        </p:nvSpPr>
        <p:spPr>
          <a:xfrm>
            <a:off x="609601" y="483992"/>
            <a:ext cx="9665775" cy="713631"/>
          </a:xfrm>
        </p:spPr>
        <p:txBody>
          <a:bodyPr/>
          <a:lstStyle/>
          <a:p>
            <a:r>
              <a:rPr lang="nl-NL" sz="2700" b="1" dirty="0">
                <a:ea typeface="Calibri" panose="020F0502020204030204" pitchFamily="34" charset="0"/>
                <a:cs typeface="Arial" panose="020B0604020202020204" pitchFamily="34" charset="0"/>
              </a:rPr>
              <a:t>Van standaardprofielfracties naar dynamische profielfracties (3)</a:t>
            </a:r>
            <a:br>
              <a:rPr lang="nl-NL" sz="27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58689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normAutofit/>
          </a:bodyPr>
          <a:lstStyle/>
          <a:p>
            <a:pPr>
              <a:buFont typeface="Wingdings" panose="05000000000000000000" pitchFamily="2" charset="2"/>
              <a:buChar char="§"/>
            </a:pPr>
            <a:r>
              <a:rPr lang="nl-NL" sz="1800" dirty="0"/>
              <a:t>Berichtuitwisseling via de </a:t>
            </a:r>
            <a:r>
              <a:rPr lang="nl-NL" sz="1800" b="1" dirty="0"/>
              <a:t>MMC Hub </a:t>
            </a:r>
            <a:r>
              <a:rPr lang="nl-NL" sz="1800" dirty="0"/>
              <a:t>(vergelijkbaar met Tranche 1)</a:t>
            </a:r>
          </a:p>
          <a:p>
            <a:pPr>
              <a:buFont typeface="Wingdings" panose="05000000000000000000" pitchFamily="2" charset="2"/>
              <a:buChar char="§"/>
            </a:pPr>
            <a:endParaRPr lang="nl-NL" sz="1800" dirty="0"/>
          </a:p>
          <a:p>
            <a:pPr>
              <a:buFont typeface="Wingdings" panose="05000000000000000000" pitchFamily="2" charset="2"/>
              <a:buChar char="§"/>
            </a:pPr>
            <a:r>
              <a:rPr lang="nl-NL" sz="1800" b="1" dirty="0"/>
              <a:t>3 verschillende berichttypen </a:t>
            </a:r>
            <a:r>
              <a:rPr lang="nl-NL" sz="1800" dirty="0"/>
              <a:t>t.b.v. delen allocatieresultaten</a:t>
            </a:r>
          </a:p>
          <a:p>
            <a:pPr lvl="1">
              <a:buFont typeface="Wingdings" panose="05000000000000000000" pitchFamily="2" charset="2"/>
              <a:buChar char="§"/>
            </a:pPr>
            <a:r>
              <a:rPr lang="nl-NL" sz="1800" b="1" i="1" dirty="0" err="1"/>
              <a:t>AllocationSeries</a:t>
            </a:r>
            <a:r>
              <a:rPr lang="nl-NL" sz="1800" dirty="0"/>
              <a:t> </a:t>
            </a:r>
            <a:r>
              <a:rPr lang="nl-NL" sz="1800" dirty="0">
                <a:sym typeface="Wingdings" panose="05000000000000000000" pitchFamily="2" charset="2"/>
              </a:rPr>
              <a:t> </a:t>
            </a:r>
            <a:r>
              <a:rPr lang="nl-NL" sz="1800" dirty="0"/>
              <a:t>allocatieresultaten per allocatiepunt (TMT, DIM, NVL)</a:t>
            </a:r>
          </a:p>
          <a:p>
            <a:pPr lvl="1">
              <a:buFont typeface="Wingdings" panose="05000000000000000000" pitchFamily="2" charset="2"/>
              <a:buChar char="§"/>
            </a:pPr>
            <a:r>
              <a:rPr lang="nl-NL" sz="1800" b="1" i="1" dirty="0" err="1"/>
              <a:t>AggregatedAllocationSeries</a:t>
            </a:r>
            <a:r>
              <a:rPr lang="nl-NL" sz="1800" dirty="0"/>
              <a:t> </a:t>
            </a:r>
            <a:r>
              <a:rPr lang="nl-NL" sz="1800" dirty="0">
                <a:sym typeface="Wingdings" panose="05000000000000000000" pitchFamily="2" charset="2"/>
              </a:rPr>
              <a:t> </a:t>
            </a:r>
            <a:r>
              <a:rPr lang="nl-NL" sz="1800" dirty="0"/>
              <a:t>geaggregeerde allocatieresultaten (SMA, PRF, aggregatie TMT/DIM/NVL)</a:t>
            </a:r>
          </a:p>
          <a:p>
            <a:pPr lvl="1">
              <a:buFont typeface="Wingdings" panose="05000000000000000000" pitchFamily="2" charset="2"/>
              <a:buChar char="§"/>
            </a:pPr>
            <a:r>
              <a:rPr lang="nl-NL" sz="1800" b="1" i="1" dirty="0" err="1"/>
              <a:t>AllocationFactorSeries</a:t>
            </a:r>
            <a:r>
              <a:rPr lang="nl-NL" sz="1800" dirty="0"/>
              <a:t> </a:t>
            </a:r>
            <a:r>
              <a:rPr lang="nl-NL" sz="1800" dirty="0">
                <a:sym typeface="Wingdings" panose="05000000000000000000" pitchFamily="2" charset="2"/>
              </a:rPr>
              <a:t> </a:t>
            </a:r>
            <a:r>
              <a:rPr lang="nl-NL" sz="1800" dirty="0"/>
              <a:t>RCF + gebruikte profielfracties</a:t>
            </a:r>
          </a:p>
          <a:p>
            <a:pPr lvl="1">
              <a:buFont typeface="Wingdings" panose="05000000000000000000" pitchFamily="2" charset="2"/>
              <a:buChar char="§"/>
            </a:pPr>
            <a:endParaRPr lang="nl-NL" sz="1800" dirty="0"/>
          </a:p>
          <a:p>
            <a:pPr>
              <a:buFont typeface="Wingdings" panose="05000000000000000000" pitchFamily="2" charset="2"/>
              <a:buChar char="§"/>
            </a:pPr>
            <a:r>
              <a:rPr lang="nl-NL" sz="1800" dirty="0"/>
              <a:t>Zie </a:t>
            </a:r>
            <a:r>
              <a:rPr lang="nl-NL" sz="1800" b="1" i="1" dirty="0"/>
              <a:t>Business Service Uitwisselen allocatiegegevens elektriciteit </a:t>
            </a:r>
            <a:r>
              <a:rPr lang="nl-NL" sz="1800" dirty="0"/>
              <a:t>voor de details</a:t>
            </a:r>
          </a:p>
          <a:p>
            <a:pPr>
              <a:buFont typeface="Wingdings" panose="05000000000000000000" pitchFamily="2" charset="2"/>
              <a:buChar char="§"/>
            </a:pPr>
            <a:endParaRPr lang="nl-NL" sz="1800" b="1" dirty="0"/>
          </a:p>
          <a:p>
            <a:pPr>
              <a:buFont typeface="Wingdings" panose="05000000000000000000" pitchFamily="2" charset="2"/>
              <a:buChar char="§"/>
            </a:pPr>
            <a:r>
              <a:rPr lang="nl-NL" sz="1800" dirty="0"/>
              <a:t>De volgende sheets bevatten twee scenario’s om toe te lichten welke berichten verstuurd worden</a:t>
            </a:r>
          </a:p>
          <a:p>
            <a:pPr lvl="1">
              <a:buFont typeface="Wingdings" panose="05000000000000000000" pitchFamily="2" charset="2"/>
              <a:buChar char="§"/>
            </a:pPr>
            <a:r>
              <a:rPr lang="nl-NL" sz="1800" dirty="0"/>
              <a:t>Scenario 1: RNB-netgebied met voor een BRP PRF-, SMA- en TMT-allocatiepunten </a:t>
            </a:r>
          </a:p>
          <a:p>
            <a:pPr lvl="1">
              <a:buFont typeface="Wingdings" panose="05000000000000000000" pitchFamily="2" charset="2"/>
              <a:buChar char="§"/>
            </a:pPr>
            <a:r>
              <a:rPr lang="nl-NL" sz="1800" dirty="0"/>
              <a:t>Scenario 2: NB-netgebied met enkel TMT-allocatiepunten</a:t>
            </a:r>
          </a:p>
          <a:p>
            <a:pPr lvl="1">
              <a:buFont typeface="Wingdings" panose="05000000000000000000" pitchFamily="2" charset="2"/>
              <a:buChar char="§"/>
            </a:pPr>
            <a:endParaRPr lang="nl-NL" sz="1800" dirty="0"/>
          </a:p>
          <a:p>
            <a:pPr>
              <a:buFont typeface="Wingdings" panose="05000000000000000000" pitchFamily="2" charset="2"/>
              <a:buChar char="§"/>
            </a:pPr>
            <a:r>
              <a:rPr lang="nl-NL" sz="1800" dirty="0"/>
              <a:t>De scenario’s zijn uitgewerkt vanuit het perspectief van een fictieve BRP en fictieve netgebieden</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56</a:t>
            </a:fld>
            <a:endParaRPr lang="nl-NL" dirty="0"/>
          </a:p>
        </p:txBody>
      </p:sp>
      <p:sp>
        <p:nvSpPr>
          <p:cNvPr id="8" name="Titel 1">
            <a:extLst>
              <a:ext uri="{FF2B5EF4-FFF2-40B4-BE49-F238E27FC236}">
                <a16:creationId xmlns:a16="http://schemas.microsoft.com/office/drawing/2014/main" id="{63C8E75E-036E-7A42-A4BF-FA7E19494022}"/>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Allocatieberichten (1)</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2653110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4"/>
            <a:ext cx="11030400" cy="2012918"/>
          </a:xfrm>
        </p:spPr>
        <p:txBody>
          <a:bodyPr>
            <a:normAutofit/>
          </a:bodyPr>
          <a:lstStyle/>
          <a:p>
            <a:pPr>
              <a:buFont typeface="Wingdings" panose="05000000000000000000" pitchFamily="2" charset="2"/>
              <a:buChar char="§"/>
            </a:pPr>
            <a:r>
              <a:rPr lang="nl-NL" sz="1800" dirty="0"/>
              <a:t>Situatie</a:t>
            </a:r>
          </a:p>
          <a:p>
            <a:pPr lvl="1">
              <a:buFont typeface="Wingdings" panose="05000000000000000000" pitchFamily="2" charset="2"/>
              <a:buChar char="§"/>
            </a:pPr>
            <a:r>
              <a:rPr lang="nl-NL" sz="1800" dirty="0"/>
              <a:t>Netgebied met diverse soorten allocatiepunten (typisch RNB-netgebied)</a:t>
            </a:r>
          </a:p>
          <a:p>
            <a:pPr lvl="1">
              <a:buFont typeface="Wingdings" panose="05000000000000000000" pitchFamily="2" charset="2"/>
              <a:buChar char="§"/>
            </a:pPr>
            <a:r>
              <a:rPr lang="nl-NL" sz="1800" dirty="0"/>
              <a:t>BRP-1 heeft in het netgebied 2 TMT-allocatiepunten (AP) met LV-A (geen Productie &gt;= 10 MW)</a:t>
            </a:r>
          </a:p>
          <a:p>
            <a:pPr lvl="1">
              <a:buFont typeface="Wingdings" panose="05000000000000000000" pitchFamily="2" charset="2"/>
              <a:buChar char="§"/>
            </a:pPr>
            <a:r>
              <a:rPr lang="nl-NL" sz="1800" dirty="0"/>
              <a:t>BRP-1 heeft in het netgebied 1 DIM-allocatiepunten (AP) met LV-A</a:t>
            </a:r>
          </a:p>
          <a:p>
            <a:pPr lvl="1">
              <a:buFont typeface="Wingdings" panose="05000000000000000000" pitchFamily="2" charset="2"/>
              <a:buChar char="§"/>
            </a:pPr>
            <a:r>
              <a:rPr lang="nl-NL" sz="1800" dirty="0"/>
              <a:t>BRP-1 heeft in het netgebied 2 SMA-allocatiepunten (AP) met LV-B</a:t>
            </a:r>
          </a:p>
          <a:p>
            <a:pPr lvl="1">
              <a:buFont typeface="Wingdings" panose="05000000000000000000" pitchFamily="2" charset="2"/>
              <a:buChar char="§"/>
            </a:pPr>
            <a:r>
              <a:rPr lang="nl-NL" sz="1800" dirty="0"/>
              <a:t>BRP-1 heeft in het netgebied 3 PRF-allocatiepunten (AP) met LV-A</a:t>
            </a:r>
          </a:p>
          <a:p>
            <a:pPr lvl="1">
              <a:buFont typeface="Wingdings" panose="05000000000000000000" pitchFamily="2" charset="2"/>
              <a:buChar char="§"/>
            </a:pPr>
            <a:endParaRPr lang="nl-NL" sz="1800" dirty="0"/>
          </a:p>
          <a:p>
            <a:pPr lvl="1">
              <a:buFont typeface="Wingdings" panose="05000000000000000000" pitchFamily="2" charset="2"/>
              <a:buChar char="§"/>
            </a:pPr>
            <a:endParaRPr lang="nl-NL" sz="1800" dirty="0"/>
          </a:p>
          <a:p>
            <a:pPr lvl="1">
              <a:buFont typeface="Wingdings" panose="05000000000000000000" pitchFamily="2" charset="2"/>
              <a:buChar char="§"/>
            </a:pPr>
            <a:endParaRPr lang="nl-NL" sz="1800" dirty="0"/>
          </a:p>
          <a:p>
            <a:pPr lvl="1">
              <a:buFont typeface="Wingdings" panose="05000000000000000000" pitchFamily="2" charset="2"/>
              <a:buChar char="§"/>
            </a:pP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57</a:t>
            </a:fld>
            <a:endParaRPr lang="nl-NL" dirty="0"/>
          </a:p>
        </p:txBody>
      </p:sp>
      <p:graphicFrame>
        <p:nvGraphicFramePr>
          <p:cNvPr id="7" name="Tabel 6">
            <a:extLst>
              <a:ext uri="{FF2B5EF4-FFF2-40B4-BE49-F238E27FC236}">
                <a16:creationId xmlns:a16="http://schemas.microsoft.com/office/drawing/2014/main" id="{2CC7EDD7-6255-4C3B-A797-75120FCF4296}"/>
              </a:ext>
            </a:extLst>
          </p:cNvPr>
          <p:cNvGraphicFramePr>
            <a:graphicFrameLocks noGrp="1"/>
          </p:cNvGraphicFramePr>
          <p:nvPr/>
        </p:nvGraphicFramePr>
        <p:xfrm>
          <a:off x="1294986" y="3381875"/>
          <a:ext cx="3619395" cy="304292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3314438908"/>
                    </a:ext>
                  </a:extLst>
                </a:gridCol>
                <a:gridCol w="1079627">
                  <a:extLst>
                    <a:ext uri="{9D8B030D-6E8A-4147-A177-3AD203B41FA5}">
                      <a16:colId xmlns:a16="http://schemas.microsoft.com/office/drawing/2014/main" val="2841472910"/>
                    </a:ext>
                  </a:extLst>
                </a:gridCol>
              </a:tblGrid>
              <a:tr h="282791">
                <a:tc>
                  <a:txBody>
                    <a:bodyPr/>
                    <a:lstStyle/>
                    <a:p>
                      <a:pPr algn="ctr"/>
                      <a:r>
                        <a:rPr lang="nl-NL" sz="1800"/>
                        <a:t> AP</a:t>
                      </a:r>
                    </a:p>
                  </a:txBody>
                  <a:tcPr/>
                </a:tc>
                <a:tc>
                  <a:txBody>
                    <a:bodyPr/>
                    <a:lstStyle/>
                    <a:p>
                      <a:pPr algn="ctr"/>
                      <a:r>
                        <a:rPr lang="nl-NL" sz="1800" dirty="0"/>
                        <a:t>Type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800" dirty="0"/>
                        <a:t>BRP</a:t>
                      </a:r>
                    </a:p>
                  </a:txBody>
                  <a:tcPr/>
                </a:tc>
                <a:tc>
                  <a:txBody>
                    <a:bodyPr/>
                    <a:lstStyle/>
                    <a:p>
                      <a:pPr algn="ctr"/>
                      <a:r>
                        <a:rPr lang="nl-NL" sz="1800" dirty="0"/>
                        <a:t>LV</a:t>
                      </a:r>
                    </a:p>
                  </a:txBody>
                  <a:tcPr/>
                </a:tc>
                <a:extLst>
                  <a:ext uri="{0D108BD9-81ED-4DB2-BD59-A6C34878D82A}">
                    <a16:rowId xmlns:a16="http://schemas.microsoft.com/office/drawing/2014/main" val="1915835445"/>
                  </a:ext>
                </a:extLst>
              </a:tr>
              <a:tr h="207797">
                <a:tc>
                  <a:txBody>
                    <a:bodyPr/>
                    <a:lstStyle/>
                    <a:p>
                      <a:pPr algn="ctr"/>
                      <a:r>
                        <a:rPr lang="nl-NL" sz="120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extLst>
                  <a:ext uri="{0D108BD9-81ED-4DB2-BD59-A6C34878D82A}">
                    <a16:rowId xmlns:a16="http://schemas.microsoft.com/office/drawing/2014/main" val="2942275454"/>
                  </a:ext>
                </a:extLst>
              </a:tr>
              <a:tr h="370840">
                <a:tc>
                  <a:txBody>
                    <a:bodyPr/>
                    <a:lstStyle/>
                    <a:p>
                      <a:pPr algn="ctr"/>
                      <a:r>
                        <a:rPr lang="nl-NL" sz="1200" dirty="0"/>
                        <a:t>3</a:t>
                      </a:r>
                    </a:p>
                  </a:txBody>
                  <a:tcPr anchor="ctr"/>
                </a:tc>
                <a:tc>
                  <a:txBody>
                    <a:bodyPr/>
                    <a:lstStyle/>
                    <a:p>
                      <a:pPr algn="ctr"/>
                      <a:r>
                        <a:rPr lang="nl-NL" sz="1200" dirty="0"/>
                        <a:t>DIM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algn="ctr"/>
                      <a:r>
                        <a:rPr lang="nl-NL" sz="1200" b="1" dirty="0">
                          <a:solidFill>
                            <a:schemeClr val="accent3">
                              <a:lumMod val="75000"/>
                            </a:schemeClr>
                          </a:solidFill>
                        </a:rPr>
                        <a:t>LV-A</a:t>
                      </a:r>
                    </a:p>
                  </a:txBody>
                  <a:tcPr anchor="ctr"/>
                </a:tc>
                <a:extLst>
                  <a:ext uri="{0D108BD9-81ED-4DB2-BD59-A6C34878D82A}">
                    <a16:rowId xmlns:a16="http://schemas.microsoft.com/office/drawing/2014/main" val="1817506148"/>
                  </a:ext>
                </a:extLst>
              </a:tr>
              <a:tr h="0">
                <a:tc>
                  <a:txBody>
                    <a:bodyPr/>
                    <a:lstStyle/>
                    <a:p>
                      <a:pPr algn="ctr"/>
                      <a:r>
                        <a:rPr lang="nl-NL" sz="1200" dirty="0"/>
                        <a:t>4</a:t>
                      </a:r>
                    </a:p>
                  </a:txBody>
                  <a:tcPr anchor="ctr"/>
                </a:tc>
                <a:tc>
                  <a:txBody>
                    <a:bodyPr/>
                    <a:lstStyle/>
                    <a:p>
                      <a:pPr algn="ctr"/>
                      <a:r>
                        <a:rPr lang="nl-NL" sz="1200" dirty="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0000"/>
                          </a:solidFill>
                          <a:effectLst/>
                          <a:uLnTx/>
                          <a:uFillTx/>
                          <a:latin typeface="Calibri"/>
                          <a:ea typeface="+mn-ea"/>
                          <a:cs typeface="+mn-cs"/>
                        </a:rPr>
                        <a:t>LV-B</a:t>
                      </a:r>
                      <a:endParaRPr kumimoji="0" lang="nl-NL" sz="1200" b="1" i="0" u="none" strike="noStrike" kern="1200" cap="none" spc="0" normalizeH="0" baseline="0" noProof="0" dirty="0">
                        <a:ln>
                          <a:noFill/>
                        </a:ln>
                        <a:solidFill>
                          <a:srgbClr val="FF0000"/>
                        </a:solidFill>
                        <a:effectLst/>
                        <a:uLnTx/>
                        <a:uFillTx/>
                        <a:latin typeface="Calibri"/>
                        <a:ea typeface="+mn-ea"/>
                        <a:cs typeface="+mn-cs"/>
                      </a:endParaRPr>
                    </a:p>
                  </a:txBody>
                  <a:tcPr anchor="ctr"/>
                </a:tc>
                <a:extLst>
                  <a:ext uri="{0D108BD9-81ED-4DB2-BD59-A6C34878D82A}">
                    <a16:rowId xmlns:a16="http://schemas.microsoft.com/office/drawing/2014/main" val="2130792550"/>
                  </a:ext>
                </a:extLst>
              </a:tr>
              <a:tr h="370840">
                <a:tc>
                  <a:txBody>
                    <a:bodyPr/>
                    <a:lstStyle/>
                    <a:p>
                      <a:pPr algn="ctr"/>
                      <a:r>
                        <a:rPr lang="nl-NL" sz="1200" dirty="0"/>
                        <a:t>5</a:t>
                      </a:r>
                    </a:p>
                  </a:txBody>
                  <a:tcPr anchor="ctr"/>
                </a:tc>
                <a:tc>
                  <a:txBody>
                    <a:bodyPr/>
                    <a:lstStyle/>
                    <a:p>
                      <a:pPr algn="ctr"/>
                      <a:r>
                        <a:rPr lang="nl-NL" sz="120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Calibri"/>
                          <a:ea typeface="+mn-ea"/>
                          <a:cs typeface="+mn-cs"/>
                        </a:rPr>
                        <a:t>LV-B</a:t>
                      </a:r>
                    </a:p>
                  </a:txBody>
                  <a:tcPr anchor="ctr"/>
                </a:tc>
                <a:extLst>
                  <a:ext uri="{0D108BD9-81ED-4DB2-BD59-A6C34878D82A}">
                    <a16:rowId xmlns:a16="http://schemas.microsoft.com/office/drawing/2014/main" val="3550949783"/>
                  </a:ext>
                </a:extLst>
              </a:tr>
              <a:tr h="370840">
                <a:tc>
                  <a:txBody>
                    <a:bodyPr/>
                    <a:lstStyle/>
                    <a:p>
                      <a:pPr algn="ctr"/>
                      <a:r>
                        <a:rPr lang="nl-NL" sz="1200" dirty="0"/>
                        <a:t>6</a:t>
                      </a:r>
                    </a:p>
                  </a:txBody>
                  <a:tcPr anchor="ctr"/>
                </a:tc>
                <a:tc>
                  <a:txBody>
                    <a:bodyPr/>
                    <a:lstStyle/>
                    <a:p>
                      <a:pPr algn="ctr"/>
                      <a:r>
                        <a:rPr lang="nl-NL" sz="1200" dirty="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extLst>
                  <a:ext uri="{0D108BD9-81ED-4DB2-BD59-A6C34878D82A}">
                    <a16:rowId xmlns:a16="http://schemas.microsoft.com/office/drawing/2014/main" val="867403603"/>
                  </a:ext>
                </a:extLst>
              </a:tr>
              <a:tr h="370840">
                <a:tc>
                  <a:txBody>
                    <a:bodyPr/>
                    <a:lstStyle/>
                    <a:p>
                      <a:pPr algn="ctr"/>
                      <a:r>
                        <a:rPr lang="nl-NL" sz="1200" dirty="0"/>
                        <a:t>7</a:t>
                      </a:r>
                    </a:p>
                  </a:txBody>
                  <a:tcPr anchor="ctr"/>
                </a:tc>
                <a:tc>
                  <a:txBody>
                    <a:bodyPr/>
                    <a:lstStyle/>
                    <a:p>
                      <a:pPr algn="ctr"/>
                      <a:r>
                        <a:rPr lang="nl-NL" sz="120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extLst>
                  <a:ext uri="{0D108BD9-81ED-4DB2-BD59-A6C34878D82A}">
                    <a16:rowId xmlns:a16="http://schemas.microsoft.com/office/drawing/2014/main" val="3541910920"/>
                  </a:ext>
                </a:extLst>
              </a:tr>
              <a:tr h="370840">
                <a:tc>
                  <a:txBody>
                    <a:bodyPr/>
                    <a:lstStyle/>
                    <a:p>
                      <a:pPr algn="ctr"/>
                      <a:r>
                        <a:rPr lang="nl-NL" sz="1200" dirty="0"/>
                        <a:t>8</a:t>
                      </a:r>
                    </a:p>
                  </a:txBody>
                  <a:tcPr anchor="ctr"/>
                </a:tc>
                <a:tc>
                  <a:txBody>
                    <a:bodyPr/>
                    <a:lstStyle/>
                    <a:p>
                      <a:pPr algn="ctr"/>
                      <a:r>
                        <a:rPr lang="nl-NL" sz="1200" dirty="0"/>
                        <a:t>E3A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extLst>
                  <a:ext uri="{0D108BD9-81ED-4DB2-BD59-A6C34878D82A}">
                    <a16:rowId xmlns:a16="http://schemas.microsoft.com/office/drawing/2014/main" val="2070570081"/>
                  </a:ext>
                </a:extLst>
              </a:tr>
            </a:tbl>
          </a:graphicData>
        </a:graphic>
      </p:graphicFrame>
      <p:sp>
        <p:nvSpPr>
          <p:cNvPr id="8" name="Titel 1">
            <a:extLst>
              <a:ext uri="{FF2B5EF4-FFF2-40B4-BE49-F238E27FC236}">
                <a16:creationId xmlns:a16="http://schemas.microsoft.com/office/drawing/2014/main" id="{93B950B3-B67C-C840-B266-DAD3C00CF3E4}"/>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1 TMT, DIM, SMA en PRF (1)</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1787311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D2FF60B9-0207-4FE6-A22E-D4DBEA5E00D1}"/>
              </a:ext>
            </a:extLst>
          </p:cNvPr>
          <p:cNvGraphicFramePr>
            <a:graphicFrameLocks noGrp="1"/>
          </p:cNvGraphicFramePr>
          <p:nvPr>
            <p:extLst>
              <p:ext uri="{D42A27DB-BD31-4B8C-83A1-F6EECF244321}">
                <p14:modId xmlns:p14="http://schemas.microsoft.com/office/powerpoint/2010/main" val="870732550"/>
              </p:ext>
            </p:extLst>
          </p:nvPr>
        </p:nvGraphicFramePr>
        <p:xfrm>
          <a:off x="609601" y="2970408"/>
          <a:ext cx="10621555" cy="340360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3314438908"/>
                    </a:ext>
                  </a:extLst>
                </a:gridCol>
                <a:gridCol w="1079627">
                  <a:extLst>
                    <a:ext uri="{9D8B030D-6E8A-4147-A177-3AD203B41FA5}">
                      <a16:colId xmlns:a16="http://schemas.microsoft.com/office/drawing/2014/main" val="2841472910"/>
                    </a:ext>
                  </a:extLst>
                </a:gridCol>
                <a:gridCol w="1314329">
                  <a:extLst>
                    <a:ext uri="{9D8B030D-6E8A-4147-A177-3AD203B41FA5}">
                      <a16:colId xmlns:a16="http://schemas.microsoft.com/office/drawing/2014/main" val="4032752005"/>
                    </a:ext>
                  </a:extLst>
                </a:gridCol>
                <a:gridCol w="2088845">
                  <a:extLst>
                    <a:ext uri="{9D8B030D-6E8A-4147-A177-3AD203B41FA5}">
                      <a16:colId xmlns:a16="http://schemas.microsoft.com/office/drawing/2014/main" val="3793275162"/>
                    </a:ext>
                  </a:extLst>
                </a:gridCol>
                <a:gridCol w="2235853">
                  <a:extLst>
                    <a:ext uri="{9D8B030D-6E8A-4147-A177-3AD203B41FA5}">
                      <a16:colId xmlns:a16="http://schemas.microsoft.com/office/drawing/2014/main" val="2617015578"/>
                    </a:ext>
                  </a:extLst>
                </a:gridCol>
                <a:gridCol w="1363133">
                  <a:extLst>
                    <a:ext uri="{9D8B030D-6E8A-4147-A177-3AD203B41FA5}">
                      <a16:colId xmlns:a16="http://schemas.microsoft.com/office/drawing/2014/main" val="3897769262"/>
                    </a:ext>
                  </a:extLst>
                </a:gridCol>
              </a:tblGrid>
              <a:tr h="0">
                <a:tc>
                  <a:txBody>
                    <a:bodyPr/>
                    <a:lstStyle/>
                    <a:p>
                      <a:pPr algn="ctr"/>
                      <a:r>
                        <a:rPr lang="nl-NL" sz="1800"/>
                        <a:t> AP</a:t>
                      </a:r>
                    </a:p>
                  </a:txBody>
                  <a:tcPr/>
                </a:tc>
                <a:tc>
                  <a:txBody>
                    <a:bodyPr/>
                    <a:lstStyle/>
                    <a:p>
                      <a:pPr algn="ctr"/>
                      <a:r>
                        <a:rPr lang="nl-NL" sz="1800"/>
                        <a:t>Type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800" dirty="0"/>
                        <a:t>BRP</a:t>
                      </a:r>
                    </a:p>
                  </a:txBody>
                  <a:tcPr/>
                </a:tc>
                <a:tc>
                  <a:txBody>
                    <a:bodyPr/>
                    <a:lstStyle/>
                    <a:p>
                      <a:pPr algn="ctr"/>
                      <a:r>
                        <a:rPr lang="nl-NL" sz="1800" dirty="0"/>
                        <a:t>LV</a:t>
                      </a:r>
                    </a:p>
                  </a:txBody>
                  <a:tcPr/>
                </a:tc>
                <a:tc>
                  <a:txBody>
                    <a:bodyPr/>
                    <a:lstStyle/>
                    <a:p>
                      <a:pPr algn="ctr"/>
                      <a:r>
                        <a:rPr lang="nl-NL" sz="1800" dirty="0"/>
                        <a:t>Bericht AS</a:t>
                      </a:r>
                    </a:p>
                    <a:p>
                      <a:pPr algn="ctr"/>
                      <a:r>
                        <a:rPr lang="nl-NL" sz="1800" dirty="0"/>
                        <a:t>BRP-1</a:t>
                      </a:r>
                    </a:p>
                  </a:txBody>
                  <a:tcPr/>
                </a:tc>
                <a:tc>
                  <a:txBody>
                    <a:bodyPr/>
                    <a:lstStyle/>
                    <a:p>
                      <a:pPr algn="ctr"/>
                      <a:r>
                        <a:rPr lang="nl-NL" sz="1800" dirty="0"/>
                        <a:t>Bericht AAS</a:t>
                      </a:r>
                    </a:p>
                    <a:p>
                      <a:pPr algn="ctr"/>
                      <a:r>
                        <a:rPr lang="nl-NL" sz="1800" dirty="0"/>
                        <a:t>BRP-1/LV-A</a:t>
                      </a:r>
                    </a:p>
                  </a:txBody>
                  <a:tcPr/>
                </a:tc>
                <a:tc>
                  <a:txBody>
                    <a:bodyPr/>
                    <a:lstStyle/>
                    <a:p>
                      <a:pPr algn="ctr"/>
                      <a:r>
                        <a:rPr lang="nl-NL" sz="1800" dirty="0"/>
                        <a:t>Bericht AAS</a:t>
                      </a:r>
                    </a:p>
                    <a:p>
                      <a:pPr algn="ctr"/>
                      <a:r>
                        <a:rPr lang="nl-NL" sz="1800" dirty="0"/>
                        <a:t>BRP-1/LV-B</a:t>
                      </a:r>
                    </a:p>
                  </a:txBody>
                  <a:tcPr/>
                </a:tc>
                <a:tc>
                  <a:txBody>
                    <a:bodyPr/>
                    <a:lstStyle/>
                    <a:p>
                      <a:pPr algn="ctr"/>
                      <a:r>
                        <a:rPr lang="nl-NL" sz="1800" dirty="0"/>
                        <a:t>Bericht AFS</a:t>
                      </a:r>
                    </a:p>
                    <a:p>
                      <a:pPr algn="ctr"/>
                      <a:r>
                        <a:rPr lang="nl-NL" sz="1800" dirty="0"/>
                        <a:t>BRP-1</a:t>
                      </a:r>
                    </a:p>
                  </a:txBody>
                  <a:tcPr/>
                </a:tc>
                <a:extLst>
                  <a:ext uri="{0D108BD9-81ED-4DB2-BD59-A6C34878D82A}">
                    <a16:rowId xmlns:a16="http://schemas.microsoft.com/office/drawing/2014/main" val="1915835445"/>
                  </a:ext>
                </a:extLst>
              </a:tr>
              <a:tr h="207797">
                <a:tc>
                  <a:txBody>
                    <a:bodyPr/>
                    <a:lstStyle/>
                    <a:p>
                      <a:pPr algn="ctr"/>
                      <a:r>
                        <a:rPr lang="nl-NL" sz="120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algn="ctr"/>
                      <a:r>
                        <a:rPr lang="nl-NL" sz="1200" dirty="0"/>
                        <a:t>JA</a:t>
                      </a:r>
                    </a:p>
                  </a:txBody>
                  <a:tcPr anchor="ctr"/>
                </a:tc>
                <a:tc rowSpan="2">
                  <a:txBody>
                    <a:bodyPr/>
                    <a:lstStyle/>
                    <a:p>
                      <a:pPr algn="ctr"/>
                      <a:r>
                        <a:rPr lang="nl-NL" sz="1200" dirty="0"/>
                        <a:t>JA</a:t>
                      </a:r>
                    </a:p>
                    <a:p>
                      <a:pPr algn="ctr"/>
                      <a:r>
                        <a:rPr lang="nl-NL" sz="1200" dirty="0"/>
                        <a:t>(allocatiegroep TMT)</a:t>
                      </a:r>
                    </a:p>
                  </a:txBody>
                  <a:tcPr anchor="ctr"/>
                </a:tc>
                <a:tc rowSpan="2">
                  <a:txBody>
                    <a:bodyPr/>
                    <a:lstStyle/>
                    <a:p>
                      <a:pPr algn="ctr"/>
                      <a:r>
                        <a:rPr lang="nl-NL" sz="1200"/>
                        <a:t>-</a:t>
                      </a:r>
                    </a:p>
                  </a:txBody>
                  <a:tcPr anchor="ctr"/>
                </a:tc>
                <a:tc rowSpan="8">
                  <a:txBody>
                    <a:bodyPr/>
                    <a:lstStyle/>
                    <a:p>
                      <a:pPr algn="ctr"/>
                      <a:r>
                        <a:rPr lang="nl-NL" sz="1200" dirty="0"/>
                        <a:t>JA</a:t>
                      </a:r>
                    </a:p>
                    <a:p>
                      <a:pPr algn="ctr"/>
                      <a:r>
                        <a:rPr lang="nl-NL" sz="1200" dirty="0"/>
                        <a:t>Bevat RCF + profielfracties</a:t>
                      </a: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tc>
                  <a:txBody>
                    <a:bodyPr/>
                    <a:lstStyle/>
                    <a:p>
                      <a:pPr algn="ctr"/>
                      <a:r>
                        <a:rPr lang="nl-NL" sz="1200" dirty="0"/>
                        <a:t>JA</a:t>
                      </a:r>
                    </a:p>
                  </a:txBody>
                  <a:tcPr anchor="ctr"/>
                </a:tc>
                <a:tc vMerge="1">
                  <a:txBody>
                    <a:bodyPr/>
                    <a:lstStyle/>
                    <a:p>
                      <a:pPr algn="ctr"/>
                      <a:endParaRPr lang="nl-NL" sz="1200"/>
                    </a:p>
                  </a:txBody>
                  <a:tcP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942275454"/>
                  </a:ext>
                </a:extLst>
              </a:tr>
              <a:tr h="370840">
                <a:tc>
                  <a:txBody>
                    <a:bodyPr/>
                    <a:lstStyle/>
                    <a:p>
                      <a:pPr algn="ctr"/>
                      <a:r>
                        <a:rPr lang="nl-NL" sz="1200" dirty="0"/>
                        <a:t>3</a:t>
                      </a:r>
                    </a:p>
                  </a:txBody>
                  <a:tcPr anchor="ctr"/>
                </a:tc>
                <a:tc>
                  <a:txBody>
                    <a:bodyPr/>
                    <a:lstStyle/>
                    <a:p>
                      <a:pPr algn="ctr"/>
                      <a:r>
                        <a:rPr lang="nl-NL" sz="1200" dirty="0"/>
                        <a:t>DIM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algn="ctr"/>
                      <a:r>
                        <a:rPr lang="nl-NL" sz="1200" b="1" dirty="0">
                          <a:solidFill>
                            <a:schemeClr val="accent3">
                              <a:lumMod val="75000"/>
                            </a:schemeClr>
                          </a:solidFill>
                        </a:rPr>
                        <a:t>LV-A</a:t>
                      </a:r>
                    </a:p>
                  </a:txBody>
                  <a:tcPr anchor="ctr"/>
                </a:tc>
                <a:tc>
                  <a:txBody>
                    <a:bodyPr/>
                    <a:lstStyle/>
                    <a:p>
                      <a:pPr algn="ctr"/>
                      <a:r>
                        <a:rPr lang="nl-NL" sz="1200" dirty="0"/>
                        <a:t>JA</a:t>
                      </a:r>
                    </a:p>
                  </a:txBody>
                  <a:tcPr anchor="ctr"/>
                </a:tc>
                <a:tc>
                  <a:txBody>
                    <a:bodyPr/>
                    <a:lstStyle/>
                    <a:p>
                      <a:pPr algn="ctr"/>
                      <a:r>
                        <a:rPr lang="nl-NL" sz="1200" dirty="0"/>
                        <a:t>JA</a:t>
                      </a:r>
                    </a:p>
                    <a:p>
                      <a:pPr algn="ctr"/>
                      <a:r>
                        <a:rPr lang="nl-NL" sz="1200" dirty="0"/>
                        <a:t>(allocatiegroep DIM)</a:t>
                      </a:r>
                    </a:p>
                  </a:txBody>
                  <a:tcPr anchor="ctr"/>
                </a:tc>
                <a:tc>
                  <a:txBody>
                    <a:bodyPr/>
                    <a:lstStyle/>
                    <a:p>
                      <a:pPr algn="ctr"/>
                      <a:r>
                        <a:rPr lang="nl-NL" sz="1200" dirty="0"/>
                        <a:t>-</a:t>
                      </a:r>
                    </a:p>
                  </a:txBody>
                  <a:tcPr anchor="ctr"/>
                </a:tc>
                <a:tc vMerge="1">
                  <a:txBody>
                    <a:bodyPr/>
                    <a:lstStyle/>
                    <a:p>
                      <a:endParaRPr lang="nl-NL" sz="1200"/>
                    </a:p>
                  </a:txBody>
                  <a:tcPr anchor="ctr"/>
                </a:tc>
                <a:extLst>
                  <a:ext uri="{0D108BD9-81ED-4DB2-BD59-A6C34878D82A}">
                    <a16:rowId xmlns:a16="http://schemas.microsoft.com/office/drawing/2014/main" val="1817506148"/>
                  </a:ext>
                </a:extLst>
              </a:tr>
              <a:tr h="0">
                <a:tc>
                  <a:txBody>
                    <a:bodyPr/>
                    <a:lstStyle/>
                    <a:p>
                      <a:pPr algn="ctr"/>
                      <a:r>
                        <a:rPr lang="nl-NL" sz="1200" dirty="0"/>
                        <a:t>4</a:t>
                      </a:r>
                    </a:p>
                  </a:txBody>
                  <a:tcPr anchor="ctr"/>
                </a:tc>
                <a:tc>
                  <a:txBody>
                    <a:bodyPr/>
                    <a:lstStyle/>
                    <a:p>
                      <a:pPr algn="ctr"/>
                      <a:r>
                        <a:rPr lang="nl-NL" sz="1200" dirty="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0000"/>
                          </a:solidFill>
                          <a:effectLst/>
                          <a:uLnTx/>
                          <a:uFillTx/>
                          <a:latin typeface="Calibri"/>
                          <a:ea typeface="+mn-ea"/>
                          <a:cs typeface="+mn-cs"/>
                        </a:rPr>
                        <a:t>LV-B</a:t>
                      </a:r>
                      <a:endParaRPr kumimoji="0" lang="nl-NL" sz="1200" b="1"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algn="ctr"/>
                      <a:r>
                        <a:rPr lang="nl-NL" sz="1200"/>
                        <a:t>-</a:t>
                      </a:r>
                    </a:p>
                  </a:txBody>
                  <a:tcPr anchor="ctr"/>
                </a:tc>
                <a:tc rowSpan="2">
                  <a:txBody>
                    <a:bodyPr/>
                    <a:lstStyle/>
                    <a:p>
                      <a:pPr algn="ctr"/>
                      <a:r>
                        <a:rPr lang="nl-NL" sz="1200" dirty="0"/>
                        <a:t>-</a:t>
                      </a:r>
                    </a:p>
                  </a:txBody>
                  <a:tcPr anchor="ctr"/>
                </a:tc>
                <a:tc rowSpan="2">
                  <a:txBody>
                    <a:bodyPr/>
                    <a:lstStyle/>
                    <a:p>
                      <a:pPr algn="ctr"/>
                      <a:r>
                        <a:rPr lang="nl-NL" sz="1200" dirty="0"/>
                        <a:t>JA </a:t>
                      </a:r>
                    </a:p>
                    <a:p>
                      <a:pPr algn="ctr"/>
                      <a:r>
                        <a:rPr lang="nl-NL" sz="1200" dirty="0"/>
                        <a:t>(allocatiegroep SMA)</a:t>
                      </a:r>
                    </a:p>
                  </a:txBody>
                  <a:tcPr anchor="ctr"/>
                </a:tc>
                <a:tc vMerge="1">
                  <a:txBody>
                    <a:bodyPr/>
                    <a:lstStyle/>
                    <a:p>
                      <a:endParaRPr lang="nl-NL" sz="1200"/>
                    </a:p>
                  </a:txBody>
                  <a:tcPr anchor="ctr"/>
                </a:tc>
                <a:extLst>
                  <a:ext uri="{0D108BD9-81ED-4DB2-BD59-A6C34878D82A}">
                    <a16:rowId xmlns:a16="http://schemas.microsoft.com/office/drawing/2014/main" val="2130792550"/>
                  </a:ext>
                </a:extLst>
              </a:tr>
              <a:tr h="370840">
                <a:tc>
                  <a:txBody>
                    <a:bodyPr/>
                    <a:lstStyle/>
                    <a:p>
                      <a:pPr algn="ctr"/>
                      <a:r>
                        <a:rPr lang="nl-NL" sz="1200" dirty="0"/>
                        <a:t>5</a:t>
                      </a:r>
                    </a:p>
                  </a:txBody>
                  <a:tcPr anchor="ctr"/>
                </a:tc>
                <a:tc>
                  <a:txBody>
                    <a:bodyPr/>
                    <a:lstStyle/>
                    <a:p>
                      <a:pPr algn="ctr"/>
                      <a:r>
                        <a:rPr lang="nl-NL" sz="120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Calibri"/>
                          <a:ea typeface="+mn-ea"/>
                          <a:cs typeface="+mn-cs"/>
                        </a:rPr>
                        <a:t>LV-B</a:t>
                      </a: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3550949783"/>
                  </a:ext>
                </a:extLst>
              </a:tr>
              <a:tr h="370840">
                <a:tc>
                  <a:txBody>
                    <a:bodyPr/>
                    <a:lstStyle/>
                    <a:p>
                      <a:pPr algn="ctr"/>
                      <a:r>
                        <a:rPr lang="nl-NL" sz="1200" dirty="0"/>
                        <a:t>6</a:t>
                      </a:r>
                    </a:p>
                  </a:txBody>
                  <a:tcPr anchor="ctr"/>
                </a:tc>
                <a:tc>
                  <a:txBody>
                    <a:bodyPr/>
                    <a:lstStyle/>
                    <a:p>
                      <a:pPr algn="ctr"/>
                      <a:r>
                        <a:rPr lang="nl-NL" sz="1200" dirty="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algn="ctr"/>
                      <a:r>
                        <a:rPr lang="nl-NL" sz="1200" dirty="0"/>
                        <a:t>-</a:t>
                      </a:r>
                    </a:p>
                  </a:txBody>
                  <a:tcPr anchor="ctr"/>
                </a:tc>
                <a:tc rowSpan="3">
                  <a:txBody>
                    <a:bodyPr/>
                    <a:lstStyle/>
                    <a:p>
                      <a:pPr marL="0" marR="0" lvl="0" indent="0" algn="ctr" defTabSz="609509" rtl="0" eaLnBrk="1" fontAlgn="auto" latinLnBrk="0" hangingPunct="1">
                        <a:lnSpc>
                          <a:spcPct val="100000"/>
                        </a:lnSpc>
                        <a:spcBef>
                          <a:spcPts val="0"/>
                        </a:spcBef>
                        <a:spcAft>
                          <a:spcPts val="0"/>
                        </a:spcAft>
                        <a:buClrTx/>
                        <a:buSzTx/>
                        <a:buFontTx/>
                        <a:buNone/>
                        <a:tabLst/>
                        <a:defRPr/>
                      </a:pPr>
                      <a:r>
                        <a:rPr lang="nl-NL" sz="1200" dirty="0"/>
                        <a:t>JA </a:t>
                      </a:r>
                    </a:p>
                    <a:p>
                      <a:pPr marL="0" marR="0" lvl="0" indent="0" algn="ctr" defTabSz="609509" rtl="0" eaLnBrk="1" fontAlgn="auto" latinLnBrk="0" hangingPunct="1">
                        <a:lnSpc>
                          <a:spcPct val="100000"/>
                        </a:lnSpc>
                        <a:spcBef>
                          <a:spcPts val="0"/>
                        </a:spcBef>
                        <a:spcAft>
                          <a:spcPts val="0"/>
                        </a:spcAft>
                        <a:buClrTx/>
                        <a:buSzTx/>
                        <a:buFontTx/>
                        <a:buNone/>
                        <a:tabLst/>
                        <a:defRPr/>
                      </a:pPr>
                      <a:r>
                        <a:rPr lang="nl-NL" sz="1200" dirty="0"/>
                        <a:t>(allocatiegroep PRF)</a:t>
                      </a:r>
                    </a:p>
                    <a:p>
                      <a:pPr algn="ctr"/>
                      <a:endParaRPr lang="nl-NL" sz="1200" dirty="0"/>
                    </a:p>
                  </a:txBody>
                  <a:tcPr anchor="ctr"/>
                </a:tc>
                <a:tc rowSpan="3">
                  <a:txBody>
                    <a:bodyPr/>
                    <a:lstStyle/>
                    <a:p>
                      <a:pPr algn="ctr"/>
                      <a:r>
                        <a:rPr lang="nl-NL" sz="1200"/>
                        <a:t>-</a:t>
                      </a:r>
                    </a:p>
                  </a:txBody>
                  <a:tcPr anchor="ctr"/>
                </a:tc>
                <a:tc vMerge="1">
                  <a:txBody>
                    <a:bodyPr/>
                    <a:lstStyle/>
                    <a:p>
                      <a:endParaRPr lang="nl-NL" sz="1200"/>
                    </a:p>
                  </a:txBody>
                  <a:tcPr anchor="ctr"/>
                </a:tc>
                <a:extLst>
                  <a:ext uri="{0D108BD9-81ED-4DB2-BD59-A6C34878D82A}">
                    <a16:rowId xmlns:a16="http://schemas.microsoft.com/office/drawing/2014/main" val="867403603"/>
                  </a:ext>
                </a:extLst>
              </a:tr>
              <a:tr h="370840">
                <a:tc>
                  <a:txBody>
                    <a:bodyPr/>
                    <a:lstStyle/>
                    <a:p>
                      <a:pPr algn="ctr"/>
                      <a:r>
                        <a:rPr lang="nl-NL" sz="1200" dirty="0"/>
                        <a:t>7</a:t>
                      </a:r>
                    </a:p>
                  </a:txBody>
                  <a:tcPr anchor="ctr"/>
                </a:tc>
                <a:tc>
                  <a:txBody>
                    <a:bodyPr/>
                    <a:lstStyle/>
                    <a:p>
                      <a:pPr algn="ctr"/>
                      <a:r>
                        <a:rPr lang="nl-NL" sz="120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3541910920"/>
                  </a:ext>
                </a:extLst>
              </a:tr>
              <a:tr h="370840">
                <a:tc>
                  <a:txBody>
                    <a:bodyPr/>
                    <a:lstStyle/>
                    <a:p>
                      <a:pPr algn="ctr"/>
                      <a:r>
                        <a:rPr lang="nl-NL" sz="1200" dirty="0"/>
                        <a:t>8</a:t>
                      </a:r>
                    </a:p>
                  </a:txBody>
                  <a:tcPr anchor="ctr"/>
                </a:tc>
                <a:tc>
                  <a:txBody>
                    <a:bodyPr/>
                    <a:lstStyle/>
                    <a:p>
                      <a:pPr algn="ctr"/>
                      <a:r>
                        <a:rPr lang="nl-NL" sz="1200" dirty="0"/>
                        <a:t>E3A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070570081"/>
                  </a:ext>
                </a:extLst>
              </a:tr>
            </a:tbl>
          </a:graphicData>
        </a:graphic>
      </p:graphicFrame>
      <p:sp>
        <p:nvSpPr>
          <p:cNvPr id="8" name="Tijdelijke aanduiding voor inhoud 2">
            <a:extLst>
              <a:ext uri="{FF2B5EF4-FFF2-40B4-BE49-F238E27FC236}">
                <a16:creationId xmlns:a16="http://schemas.microsoft.com/office/drawing/2014/main" id="{7ED2DD80-DD23-4DFB-B572-EF2EC6F601DA}"/>
              </a:ext>
            </a:extLst>
          </p:cNvPr>
          <p:cNvSpPr txBox="1">
            <a:spLocks/>
          </p:cNvSpPr>
          <p:nvPr/>
        </p:nvSpPr>
        <p:spPr>
          <a:xfrm>
            <a:off x="457199" y="1236973"/>
            <a:ext cx="11030400" cy="2192027"/>
          </a:xfrm>
          <a:prstGeom prst="rect">
            <a:avLst/>
          </a:prstGeom>
        </p:spPr>
        <p:txBody>
          <a:bodyPr>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nl-NL" sz="1800" b="1" dirty="0"/>
              <a:t>Berichten naar BRP-1</a:t>
            </a:r>
          </a:p>
          <a:p>
            <a:pPr lvl="1">
              <a:buFont typeface="Wingdings" panose="05000000000000000000" pitchFamily="2" charset="2"/>
              <a:buChar char="§"/>
            </a:pPr>
            <a:r>
              <a:rPr lang="nl-NL" sz="1800" dirty="0"/>
              <a:t>AS (</a:t>
            </a:r>
            <a:r>
              <a:rPr lang="nl-NL" sz="1800" dirty="0" err="1"/>
              <a:t>AllocationSeries</a:t>
            </a:r>
            <a:r>
              <a:rPr lang="nl-NL" sz="1800" dirty="0"/>
              <a:t>) </a:t>
            </a:r>
            <a:r>
              <a:rPr lang="nl-NL" sz="1800" dirty="0">
                <a:sym typeface="Wingdings" panose="05000000000000000000" pitchFamily="2" charset="2"/>
              </a:rPr>
              <a:t> per AP TMT en DIM 1 AS-bericht = 3 berichten</a:t>
            </a:r>
          </a:p>
          <a:p>
            <a:pPr lvl="1">
              <a:buFont typeface="Wingdings" panose="05000000000000000000" pitchFamily="2" charset="2"/>
              <a:buChar char="§"/>
            </a:pPr>
            <a:r>
              <a:rPr lang="nl-NL" sz="1800" dirty="0">
                <a:sym typeface="Wingdings" panose="05000000000000000000" pitchFamily="2" charset="2"/>
              </a:rPr>
              <a:t>AAS (</a:t>
            </a:r>
            <a:r>
              <a:rPr lang="nl-NL" sz="1800" dirty="0" err="1"/>
              <a:t>AggregatedAllocationSeries</a:t>
            </a:r>
            <a:r>
              <a:rPr lang="nl-NL" sz="1800" dirty="0"/>
              <a:t>) </a:t>
            </a:r>
            <a:r>
              <a:rPr lang="nl-NL" sz="1800" dirty="0">
                <a:sym typeface="Wingdings" panose="05000000000000000000" pitchFamily="2" charset="2"/>
              </a:rPr>
              <a:t> TMT, DIM, SMA en PRF</a:t>
            </a:r>
            <a:r>
              <a:rPr lang="nl-NL" sz="1800" dirty="0"/>
              <a:t> = 4 berichten</a:t>
            </a:r>
          </a:p>
          <a:p>
            <a:pPr lvl="1">
              <a:buFont typeface="Wingdings" panose="05000000000000000000" pitchFamily="2" charset="2"/>
              <a:buChar char="§"/>
            </a:pPr>
            <a:r>
              <a:rPr lang="nl-NL" sz="1800" dirty="0"/>
              <a:t>AFS (</a:t>
            </a:r>
            <a:r>
              <a:rPr lang="nl-NL" sz="1800" dirty="0" err="1"/>
              <a:t>AllocationFactorSeries</a:t>
            </a:r>
            <a:r>
              <a:rPr lang="nl-NL" sz="1800" dirty="0"/>
              <a:t>) </a:t>
            </a:r>
            <a:r>
              <a:rPr lang="nl-NL" sz="1800" dirty="0">
                <a:sym typeface="Wingdings" panose="05000000000000000000" pitchFamily="2" charset="2"/>
              </a:rPr>
              <a:t> per BRP 1 AFS-bericht = 1 bericht (RCF + profielfracties)</a:t>
            </a:r>
          </a:p>
          <a:p>
            <a:pPr>
              <a:buFont typeface="Wingdings" panose="05000000000000000000" pitchFamily="2" charset="2"/>
              <a:buChar char="§"/>
            </a:pPr>
            <a:r>
              <a:rPr lang="nl-NL" sz="1800" dirty="0">
                <a:sym typeface="Wingdings" panose="05000000000000000000" pitchFamily="2" charset="2"/>
              </a:rPr>
              <a:t>Alle berichten bevatten dezelfde allocatierun-identificatie</a:t>
            </a:r>
            <a:endParaRPr lang="nl-NL" sz="1800" dirty="0"/>
          </a:p>
        </p:txBody>
      </p:sp>
      <p:sp>
        <p:nvSpPr>
          <p:cNvPr id="9" name="Ovaal 8">
            <a:extLst>
              <a:ext uri="{FF2B5EF4-FFF2-40B4-BE49-F238E27FC236}">
                <a16:creationId xmlns:a16="http://schemas.microsoft.com/office/drawing/2014/main" id="{1F1074AB-A12E-466B-81B4-0D0A551B62D9}"/>
              </a:ext>
            </a:extLst>
          </p:cNvPr>
          <p:cNvSpPr/>
          <p:nvPr/>
        </p:nvSpPr>
        <p:spPr>
          <a:xfrm>
            <a:off x="3864990" y="2970408"/>
            <a:ext cx="7518568" cy="3403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kstballon: rechthoek 9">
            <a:extLst>
              <a:ext uri="{FF2B5EF4-FFF2-40B4-BE49-F238E27FC236}">
                <a16:creationId xmlns:a16="http://schemas.microsoft.com/office/drawing/2014/main" id="{B82A9573-CF59-48B2-89D1-83F43B80ACA5}"/>
              </a:ext>
            </a:extLst>
          </p:cNvPr>
          <p:cNvSpPr/>
          <p:nvPr/>
        </p:nvSpPr>
        <p:spPr>
          <a:xfrm>
            <a:off x="9332536" y="2303531"/>
            <a:ext cx="2686639" cy="402407"/>
          </a:xfrm>
          <a:prstGeom prst="wedgeRectCallout">
            <a:avLst>
              <a:gd name="adj1" fmla="val -42662"/>
              <a:gd name="adj2" fmla="val 223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Alle berichten bevatten dezelfde allocatierun-identificatie</a:t>
            </a:r>
          </a:p>
        </p:txBody>
      </p:sp>
      <p:sp>
        <p:nvSpPr>
          <p:cNvPr id="11" name="Titel 1">
            <a:extLst>
              <a:ext uri="{FF2B5EF4-FFF2-40B4-BE49-F238E27FC236}">
                <a16:creationId xmlns:a16="http://schemas.microsoft.com/office/drawing/2014/main" id="{58768F58-4E0E-0147-AC28-3AB1D907B6D0}"/>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1 TMT, DIM, SMA en PRF (2)</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
        <p:nvSpPr>
          <p:cNvPr id="12" name="Tekstballon: rechthoek 11">
            <a:extLst>
              <a:ext uri="{FF2B5EF4-FFF2-40B4-BE49-F238E27FC236}">
                <a16:creationId xmlns:a16="http://schemas.microsoft.com/office/drawing/2014/main" id="{D13531CC-9641-407A-BA6C-F207E32E7C6B}"/>
              </a:ext>
            </a:extLst>
          </p:cNvPr>
          <p:cNvSpPr/>
          <p:nvPr/>
        </p:nvSpPr>
        <p:spPr>
          <a:xfrm>
            <a:off x="7048187" y="6195317"/>
            <a:ext cx="4568698" cy="551643"/>
          </a:xfrm>
          <a:prstGeom prst="wedgeRectCallout">
            <a:avLst>
              <a:gd name="adj1" fmla="val 26175"/>
              <a:gd name="adj2" fmla="val -2172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Alle profielfracties van alle profielcategorieën. Of deze profielcategorieën nu wel of niet “bestaan” in het netgebied.</a:t>
            </a:r>
          </a:p>
        </p:txBody>
      </p:sp>
    </p:spTree>
    <p:extLst>
      <p:ext uri="{BB962C8B-B14F-4D97-AF65-F5344CB8AC3E}">
        <p14:creationId xmlns:p14="http://schemas.microsoft.com/office/powerpoint/2010/main" val="3679669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D2FF60B9-0207-4FE6-A22E-D4DBEA5E00D1}"/>
              </a:ext>
            </a:extLst>
          </p:cNvPr>
          <p:cNvGraphicFramePr>
            <a:graphicFrameLocks noGrp="1"/>
          </p:cNvGraphicFramePr>
          <p:nvPr/>
        </p:nvGraphicFramePr>
        <p:xfrm>
          <a:off x="609601" y="2970408"/>
          <a:ext cx="10621555" cy="340360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3314438908"/>
                    </a:ext>
                  </a:extLst>
                </a:gridCol>
                <a:gridCol w="1079627">
                  <a:extLst>
                    <a:ext uri="{9D8B030D-6E8A-4147-A177-3AD203B41FA5}">
                      <a16:colId xmlns:a16="http://schemas.microsoft.com/office/drawing/2014/main" val="2841472910"/>
                    </a:ext>
                  </a:extLst>
                </a:gridCol>
                <a:gridCol w="1314329">
                  <a:extLst>
                    <a:ext uri="{9D8B030D-6E8A-4147-A177-3AD203B41FA5}">
                      <a16:colId xmlns:a16="http://schemas.microsoft.com/office/drawing/2014/main" val="4032752005"/>
                    </a:ext>
                  </a:extLst>
                </a:gridCol>
                <a:gridCol w="2088845">
                  <a:extLst>
                    <a:ext uri="{9D8B030D-6E8A-4147-A177-3AD203B41FA5}">
                      <a16:colId xmlns:a16="http://schemas.microsoft.com/office/drawing/2014/main" val="3793275162"/>
                    </a:ext>
                  </a:extLst>
                </a:gridCol>
                <a:gridCol w="2235853">
                  <a:extLst>
                    <a:ext uri="{9D8B030D-6E8A-4147-A177-3AD203B41FA5}">
                      <a16:colId xmlns:a16="http://schemas.microsoft.com/office/drawing/2014/main" val="2617015578"/>
                    </a:ext>
                  </a:extLst>
                </a:gridCol>
                <a:gridCol w="1363133">
                  <a:extLst>
                    <a:ext uri="{9D8B030D-6E8A-4147-A177-3AD203B41FA5}">
                      <a16:colId xmlns:a16="http://schemas.microsoft.com/office/drawing/2014/main" val="3897769262"/>
                    </a:ext>
                  </a:extLst>
                </a:gridCol>
              </a:tblGrid>
              <a:tr h="0">
                <a:tc>
                  <a:txBody>
                    <a:bodyPr/>
                    <a:lstStyle/>
                    <a:p>
                      <a:pPr algn="ctr"/>
                      <a:r>
                        <a:rPr lang="nl-NL" sz="1800"/>
                        <a:t> AP</a:t>
                      </a:r>
                    </a:p>
                  </a:txBody>
                  <a:tcPr/>
                </a:tc>
                <a:tc>
                  <a:txBody>
                    <a:bodyPr/>
                    <a:lstStyle/>
                    <a:p>
                      <a:pPr algn="ctr"/>
                      <a:r>
                        <a:rPr lang="nl-NL" sz="1800"/>
                        <a:t>Type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800" dirty="0"/>
                        <a:t>BRP</a:t>
                      </a:r>
                    </a:p>
                  </a:txBody>
                  <a:tcPr/>
                </a:tc>
                <a:tc>
                  <a:txBody>
                    <a:bodyPr/>
                    <a:lstStyle/>
                    <a:p>
                      <a:pPr algn="ctr"/>
                      <a:r>
                        <a:rPr lang="nl-NL" sz="1800" dirty="0"/>
                        <a:t>LV</a:t>
                      </a:r>
                    </a:p>
                  </a:txBody>
                  <a:tcPr/>
                </a:tc>
                <a:tc>
                  <a:txBody>
                    <a:bodyPr/>
                    <a:lstStyle/>
                    <a:p>
                      <a:pPr algn="ctr"/>
                      <a:r>
                        <a:rPr lang="nl-NL" sz="1800" dirty="0"/>
                        <a:t>Bericht AS</a:t>
                      </a:r>
                    </a:p>
                    <a:p>
                      <a:pPr algn="ctr"/>
                      <a:r>
                        <a:rPr lang="nl-NL" sz="1800" dirty="0"/>
                        <a:t>BRP-1</a:t>
                      </a:r>
                    </a:p>
                  </a:txBody>
                  <a:tcPr/>
                </a:tc>
                <a:tc>
                  <a:txBody>
                    <a:bodyPr/>
                    <a:lstStyle/>
                    <a:p>
                      <a:pPr algn="ctr"/>
                      <a:r>
                        <a:rPr lang="nl-NL" sz="1800" dirty="0"/>
                        <a:t>Bericht AAS</a:t>
                      </a:r>
                    </a:p>
                    <a:p>
                      <a:pPr algn="ctr"/>
                      <a:r>
                        <a:rPr lang="nl-NL" sz="1800" dirty="0"/>
                        <a:t>BRP-1</a:t>
                      </a:r>
                    </a:p>
                  </a:txBody>
                  <a:tcPr/>
                </a:tc>
                <a:tc>
                  <a:txBody>
                    <a:bodyPr/>
                    <a:lstStyle/>
                    <a:p>
                      <a:pPr algn="ctr"/>
                      <a:r>
                        <a:rPr lang="nl-NL" sz="1800" dirty="0"/>
                        <a:t>Bericht AAS</a:t>
                      </a:r>
                    </a:p>
                    <a:p>
                      <a:pPr algn="ctr"/>
                      <a:r>
                        <a:rPr lang="nl-NL" sz="1800" dirty="0"/>
                        <a:t>BRP-1</a:t>
                      </a:r>
                    </a:p>
                  </a:txBody>
                  <a:tcPr/>
                </a:tc>
                <a:tc>
                  <a:txBody>
                    <a:bodyPr/>
                    <a:lstStyle/>
                    <a:p>
                      <a:pPr algn="ctr"/>
                      <a:r>
                        <a:rPr lang="nl-NL" sz="1800" dirty="0"/>
                        <a:t>Bericht AFS</a:t>
                      </a:r>
                    </a:p>
                  </a:txBody>
                  <a:tcPr/>
                </a:tc>
                <a:extLst>
                  <a:ext uri="{0D108BD9-81ED-4DB2-BD59-A6C34878D82A}">
                    <a16:rowId xmlns:a16="http://schemas.microsoft.com/office/drawing/2014/main" val="1915835445"/>
                  </a:ext>
                </a:extLst>
              </a:tr>
              <a:tr h="207797">
                <a:tc>
                  <a:txBody>
                    <a:bodyPr/>
                    <a:lstStyle/>
                    <a:p>
                      <a:pPr algn="ctr"/>
                      <a:r>
                        <a:rPr lang="nl-NL" sz="120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rowSpan="2">
                  <a:txBody>
                    <a:bodyPr/>
                    <a:lstStyle/>
                    <a:p>
                      <a:pPr algn="ctr"/>
                      <a:r>
                        <a:rPr lang="nl-NL" sz="1200" dirty="0"/>
                        <a:t>JA</a:t>
                      </a:r>
                    </a:p>
                    <a:p>
                      <a:pPr algn="ctr"/>
                      <a:r>
                        <a:rPr lang="nl-NL" sz="1200" dirty="0"/>
                        <a:t>(allocatiegroep TMT)</a:t>
                      </a:r>
                    </a:p>
                  </a:txBody>
                  <a:tcPr anchor="ctr"/>
                </a:tc>
                <a:tc rowSpan="2">
                  <a:txBody>
                    <a:bodyPr/>
                    <a:lstStyle/>
                    <a:p>
                      <a:pPr algn="ctr"/>
                      <a:r>
                        <a:rPr lang="nl-NL" sz="1200"/>
                        <a:t>-</a:t>
                      </a:r>
                    </a:p>
                  </a:txBody>
                  <a:tcPr anchor="ctr"/>
                </a:tc>
                <a:tc rowSpan="8">
                  <a:txBody>
                    <a:bodyPr/>
                    <a:lstStyle/>
                    <a:p>
                      <a:pPr algn="ctr"/>
                      <a:r>
                        <a:rPr lang="nl-NL" sz="1200" dirty="0"/>
                        <a:t>JA</a:t>
                      </a:r>
                    </a:p>
                    <a:p>
                      <a:pPr algn="ctr"/>
                      <a:r>
                        <a:rPr lang="nl-NL" sz="1200" dirty="0"/>
                        <a:t>Bevat RCF + profielfracties</a:t>
                      </a: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vMerge="1">
                  <a:txBody>
                    <a:bodyPr/>
                    <a:lstStyle/>
                    <a:p>
                      <a:pPr algn="ctr"/>
                      <a:endParaRPr lang="nl-NL" sz="1200"/>
                    </a:p>
                  </a:txBody>
                  <a:tcP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942275454"/>
                  </a:ext>
                </a:extLst>
              </a:tr>
              <a:tr h="370840">
                <a:tc>
                  <a:txBody>
                    <a:bodyPr/>
                    <a:lstStyle/>
                    <a:p>
                      <a:pPr algn="ctr"/>
                      <a:r>
                        <a:rPr lang="nl-NL" sz="1200" dirty="0"/>
                        <a:t>3</a:t>
                      </a:r>
                    </a:p>
                  </a:txBody>
                  <a:tcPr anchor="ctr"/>
                </a:tc>
                <a:tc>
                  <a:txBody>
                    <a:bodyPr/>
                    <a:lstStyle/>
                    <a:p>
                      <a:pPr algn="ctr"/>
                      <a:r>
                        <a:rPr lang="nl-NL" sz="1200" dirty="0"/>
                        <a:t>DIM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algn="ctr"/>
                      <a:r>
                        <a:rPr lang="nl-NL" sz="1200" b="1" dirty="0">
                          <a:solidFill>
                            <a:schemeClr val="accent3">
                              <a:lumMod val="75000"/>
                            </a:schemeClr>
                          </a:solidFill>
                        </a:rPr>
                        <a:t>LV-A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a:t>
                      </a:r>
                    </a:p>
                  </a:txBody>
                  <a:tcPr anchor="ctr"/>
                </a:tc>
                <a:tc>
                  <a:txBody>
                    <a:bodyPr/>
                    <a:lstStyle/>
                    <a:p>
                      <a:pPr algn="ctr"/>
                      <a:r>
                        <a:rPr lang="nl-NL" sz="1200" dirty="0"/>
                        <a:t>JA</a:t>
                      </a:r>
                    </a:p>
                    <a:p>
                      <a:pPr algn="ctr"/>
                      <a:r>
                        <a:rPr lang="nl-NL" sz="1200" dirty="0"/>
                        <a:t>(allocatiegroep NVL)</a:t>
                      </a:r>
                    </a:p>
                  </a:txBody>
                  <a:tcPr anchor="ctr"/>
                </a:tc>
                <a:tc>
                  <a:txBody>
                    <a:bodyPr/>
                    <a:lstStyle/>
                    <a:p>
                      <a:pPr algn="ctr"/>
                      <a:r>
                        <a:rPr lang="nl-NL" sz="1200" dirty="0"/>
                        <a:t>-</a:t>
                      </a:r>
                    </a:p>
                  </a:txBody>
                  <a:tcPr anchor="ctr"/>
                </a:tc>
                <a:tc vMerge="1">
                  <a:txBody>
                    <a:bodyPr/>
                    <a:lstStyle/>
                    <a:p>
                      <a:endParaRPr lang="nl-NL" sz="1200"/>
                    </a:p>
                  </a:txBody>
                  <a:tcPr anchor="ctr"/>
                </a:tc>
                <a:extLst>
                  <a:ext uri="{0D108BD9-81ED-4DB2-BD59-A6C34878D82A}">
                    <a16:rowId xmlns:a16="http://schemas.microsoft.com/office/drawing/2014/main" val="1817506148"/>
                  </a:ext>
                </a:extLst>
              </a:tr>
              <a:tr h="0">
                <a:tc>
                  <a:txBody>
                    <a:bodyPr/>
                    <a:lstStyle/>
                    <a:p>
                      <a:pPr algn="ctr"/>
                      <a:r>
                        <a:rPr lang="nl-NL" sz="1200" dirty="0"/>
                        <a:t>4</a:t>
                      </a:r>
                    </a:p>
                  </a:txBody>
                  <a:tcPr anchor="ctr"/>
                </a:tc>
                <a:tc>
                  <a:txBody>
                    <a:bodyPr/>
                    <a:lstStyle/>
                    <a:p>
                      <a:pPr algn="ctr"/>
                      <a:r>
                        <a:rPr lang="nl-NL" sz="1200" dirty="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0000"/>
                          </a:solidFill>
                          <a:effectLst/>
                          <a:uLnTx/>
                          <a:uFillTx/>
                          <a:latin typeface="Calibri"/>
                          <a:ea typeface="+mn-ea"/>
                          <a:cs typeface="+mn-cs"/>
                        </a:rPr>
                        <a:t>LV-B</a:t>
                      </a:r>
                      <a:endParaRPr kumimoji="0" lang="nl-NL" sz="1200" b="1"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algn="ctr"/>
                      <a:r>
                        <a:rPr lang="nl-NL" sz="1200" dirty="0"/>
                        <a:t>-</a:t>
                      </a:r>
                    </a:p>
                  </a:txBody>
                  <a:tcPr anchor="ctr"/>
                </a:tc>
                <a:tc rowSpan="2">
                  <a:txBody>
                    <a:bodyPr/>
                    <a:lstStyle/>
                    <a:p>
                      <a:pPr algn="ctr"/>
                      <a:r>
                        <a:rPr lang="nl-NL" sz="1200" dirty="0"/>
                        <a:t>-</a:t>
                      </a:r>
                    </a:p>
                  </a:txBody>
                  <a:tcPr anchor="ctr"/>
                </a:tc>
                <a:tc rowSpan="2">
                  <a:txBody>
                    <a:bodyPr/>
                    <a:lstStyle/>
                    <a:p>
                      <a:pPr algn="ctr"/>
                      <a:r>
                        <a:rPr lang="nl-NL" sz="1200" dirty="0"/>
                        <a:t>JA </a:t>
                      </a:r>
                    </a:p>
                    <a:p>
                      <a:pPr algn="ctr"/>
                      <a:r>
                        <a:rPr lang="nl-NL" sz="1200" dirty="0"/>
                        <a:t>(allocatiegroep SMA)</a:t>
                      </a:r>
                    </a:p>
                  </a:txBody>
                  <a:tcPr anchor="ctr"/>
                </a:tc>
                <a:tc vMerge="1">
                  <a:txBody>
                    <a:bodyPr/>
                    <a:lstStyle/>
                    <a:p>
                      <a:endParaRPr lang="nl-NL" sz="1200"/>
                    </a:p>
                  </a:txBody>
                  <a:tcPr anchor="ctr"/>
                </a:tc>
                <a:extLst>
                  <a:ext uri="{0D108BD9-81ED-4DB2-BD59-A6C34878D82A}">
                    <a16:rowId xmlns:a16="http://schemas.microsoft.com/office/drawing/2014/main" val="2130792550"/>
                  </a:ext>
                </a:extLst>
              </a:tr>
              <a:tr h="370840">
                <a:tc>
                  <a:txBody>
                    <a:bodyPr/>
                    <a:lstStyle/>
                    <a:p>
                      <a:pPr algn="ctr"/>
                      <a:r>
                        <a:rPr lang="nl-NL" sz="1200" dirty="0"/>
                        <a:t>5</a:t>
                      </a:r>
                    </a:p>
                  </a:txBody>
                  <a:tcPr anchor="ctr"/>
                </a:tc>
                <a:tc>
                  <a:txBody>
                    <a:bodyPr/>
                    <a:lstStyle/>
                    <a:p>
                      <a:pPr algn="ctr"/>
                      <a:r>
                        <a:rPr lang="nl-NL" sz="1200"/>
                        <a:t>SMA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FF0000"/>
                          </a:solidFill>
                          <a:effectLst/>
                          <a:uLnTx/>
                          <a:uFillTx/>
                          <a:latin typeface="Calibri"/>
                          <a:ea typeface="+mn-ea"/>
                          <a:cs typeface="+mn-cs"/>
                        </a:rPr>
                        <a:t>LV-B</a:t>
                      </a: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3550949783"/>
                  </a:ext>
                </a:extLst>
              </a:tr>
              <a:tr h="370840">
                <a:tc>
                  <a:txBody>
                    <a:bodyPr/>
                    <a:lstStyle/>
                    <a:p>
                      <a:pPr algn="ctr"/>
                      <a:r>
                        <a:rPr lang="nl-NL" sz="1200" dirty="0"/>
                        <a:t>6</a:t>
                      </a:r>
                    </a:p>
                  </a:txBody>
                  <a:tcPr anchor="ctr"/>
                </a:tc>
                <a:tc>
                  <a:txBody>
                    <a:bodyPr/>
                    <a:lstStyle/>
                    <a:p>
                      <a:pPr algn="ctr"/>
                      <a:r>
                        <a:rPr lang="nl-NL" sz="1200" dirty="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algn="ctr"/>
                      <a:r>
                        <a:rPr lang="nl-NL" sz="1200" dirty="0"/>
                        <a:t>-</a:t>
                      </a:r>
                    </a:p>
                  </a:txBody>
                  <a:tcPr anchor="ctr"/>
                </a:tc>
                <a:tc rowSpan="3">
                  <a:txBody>
                    <a:bodyPr/>
                    <a:lstStyle/>
                    <a:p>
                      <a:pPr marL="0" marR="0" lvl="0" indent="0" algn="ctr" defTabSz="609509" rtl="0" eaLnBrk="1" fontAlgn="auto" latinLnBrk="0" hangingPunct="1">
                        <a:lnSpc>
                          <a:spcPct val="100000"/>
                        </a:lnSpc>
                        <a:spcBef>
                          <a:spcPts val="0"/>
                        </a:spcBef>
                        <a:spcAft>
                          <a:spcPts val="0"/>
                        </a:spcAft>
                        <a:buClrTx/>
                        <a:buSzTx/>
                        <a:buFontTx/>
                        <a:buNone/>
                        <a:tabLst/>
                        <a:defRPr/>
                      </a:pPr>
                      <a:r>
                        <a:rPr lang="nl-NL" sz="1200" dirty="0"/>
                        <a:t>JA </a:t>
                      </a:r>
                    </a:p>
                    <a:p>
                      <a:pPr marL="0" marR="0" lvl="0" indent="0" algn="ctr" defTabSz="609509" rtl="0" eaLnBrk="1" fontAlgn="auto" latinLnBrk="0" hangingPunct="1">
                        <a:lnSpc>
                          <a:spcPct val="100000"/>
                        </a:lnSpc>
                        <a:spcBef>
                          <a:spcPts val="0"/>
                        </a:spcBef>
                        <a:spcAft>
                          <a:spcPts val="0"/>
                        </a:spcAft>
                        <a:buClrTx/>
                        <a:buSzTx/>
                        <a:buFontTx/>
                        <a:buNone/>
                        <a:tabLst/>
                        <a:defRPr/>
                      </a:pPr>
                      <a:r>
                        <a:rPr lang="nl-NL" sz="1200" dirty="0"/>
                        <a:t>(allocatiegroep PRF)</a:t>
                      </a:r>
                    </a:p>
                    <a:p>
                      <a:pPr algn="ctr"/>
                      <a:endParaRPr lang="nl-NL" sz="1200" dirty="0"/>
                    </a:p>
                  </a:txBody>
                  <a:tcPr anchor="ctr"/>
                </a:tc>
                <a:tc rowSpan="3">
                  <a:txBody>
                    <a:bodyPr/>
                    <a:lstStyle/>
                    <a:p>
                      <a:pPr algn="ctr"/>
                      <a:r>
                        <a:rPr lang="nl-NL" sz="1200"/>
                        <a:t>-</a:t>
                      </a:r>
                    </a:p>
                  </a:txBody>
                  <a:tcPr anchor="ctr"/>
                </a:tc>
                <a:tc vMerge="1">
                  <a:txBody>
                    <a:bodyPr/>
                    <a:lstStyle/>
                    <a:p>
                      <a:endParaRPr lang="nl-NL" sz="1200"/>
                    </a:p>
                  </a:txBody>
                  <a:tcPr anchor="ctr"/>
                </a:tc>
                <a:extLst>
                  <a:ext uri="{0D108BD9-81ED-4DB2-BD59-A6C34878D82A}">
                    <a16:rowId xmlns:a16="http://schemas.microsoft.com/office/drawing/2014/main" val="867403603"/>
                  </a:ext>
                </a:extLst>
              </a:tr>
              <a:tr h="370840">
                <a:tc>
                  <a:txBody>
                    <a:bodyPr/>
                    <a:lstStyle/>
                    <a:p>
                      <a:pPr algn="ctr"/>
                      <a:r>
                        <a:rPr lang="nl-NL" sz="1200" dirty="0"/>
                        <a:t>7</a:t>
                      </a:r>
                    </a:p>
                  </a:txBody>
                  <a:tcPr anchor="ctr"/>
                </a:tc>
                <a:tc>
                  <a:txBody>
                    <a:bodyPr/>
                    <a:lstStyle/>
                    <a:p>
                      <a:pPr algn="ctr"/>
                      <a:r>
                        <a:rPr lang="nl-NL" sz="1200"/>
                        <a:t>E1B</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BRP-1</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9BBB59">
                              <a:lumMod val="75000"/>
                            </a:srgbClr>
                          </a:solidFill>
                          <a:effectLst/>
                          <a:uLnTx/>
                          <a:uFillTx/>
                          <a:latin typeface="Calibri"/>
                          <a:ea typeface="+mn-ea"/>
                          <a:cs typeface="+mn-cs"/>
                        </a:rPr>
                        <a:t>LV-A</a:t>
                      </a:r>
                      <a:endPar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endParaRP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3541910920"/>
                  </a:ext>
                </a:extLst>
              </a:tr>
              <a:tr h="370840">
                <a:tc>
                  <a:txBody>
                    <a:bodyPr/>
                    <a:lstStyle/>
                    <a:p>
                      <a:pPr algn="ctr"/>
                      <a:r>
                        <a:rPr lang="nl-NL" sz="1200" dirty="0"/>
                        <a:t>8</a:t>
                      </a:r>
                    </a:p>
                  </a:txBody>
                  <a:tcPr anchor="ctr"/>
                </a:tc>
                <a:tc>
                  <a:txBody>
                    <a:bodyPr/>
                    <a:lstStyle/>
                    <a:p>
                      <a:pPr algn="ctr"/>
                      <a:r>
                        <a:rPr lang="nl-NL" sz="1200" dirty="0"/>
                        <a:t>E3A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a:ea typeface="+mn-ea"/>
                          <a:cs typeface="+mn-cs"/>
                        </a:rPr>
                        <a:t>BRP-1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9BBB59">
                              <a:lumMod val="75000"/>
                            </a:srgbClr>
                          </a:solidFill>
                          <a:effectLst/>
                          <a:uLnTx/>
                          <a:uFillTx/>
                          <a:latin typeface="Calibri"/>
                          <a:ea typeface="+mn-ea"/>
                          <a:cs typeface="+mn-cs"/>
                        </a:rPr>
                        <a:t>LV-A</a:t>
                      </a: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070570081"/>
                  </a:ext>
                </a:extLst>
              </a:tr>
            </a:tbl>
          </a:graphicData>
        </a:graphic>
      </p:graphicFrame>
      <p:sp>
        <p:nvSpPr>
          <p:cNvPr id="8" name="Tijdelijke aanduiding voor inhoud 2">
            <a:extLst>
              <a:ext uri="{FF2B5EF4-FFF2-40B4-BE49-F238E27FC236}">
                <a16:creationId xmlns:a16="http://schemas.microsoft.com/office/drawing/2014/main" id="{7ED2DD80-DD23-4DFB-B572-EF2EC6F601DA}"/>
              </a:ext>
            </a:extLst>
          </p:cNvPr>
          <p:cNvSpPr txBox="1">
            <a:spLocks/>
          </p:cNvSpPr>
          <p:nvPr/>
        </p:nvSpPr>
        <p:spPr>
          <a:xfrm>
            <a:off x="457199" y="1236973"/>
            <a:ext cx="11030400" cy="1733435"/>
          </a:xfrm>
          <a:prstGeom prst="rect">
            <a:avLst/>
          </a:prstGeom>
        </p:spPr>
        <p:txBody>
          <a:bodyPr>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nl-NL" sz="1800" b="1" dirty="0"/>
              <a:t>Berichten naar TenneT</a:t>
            </a:r>
          </a:p>
          <a:p>
            <a:pPr lvl="1">
              <a:buFont typeface="Wingdings" panose="05000000000000000000" pitchFamily="2" charset="2"/>
              <a:buChar char="§"/>
            </a:pPr>
            <a:r>
              <a:rPr lang="nl-NL" sz="1800" dirty="0"/>
              <a:t>AS (</a:t>
            </a:r>
            <a:r>
              <a:rPr lang="nl-NL" sz="1800" dirty="0" err="1"/>
              <a:t>AllocationSeries</a:t>
            </a:r>
            <a:r>
              <a:rPr lang="nl-NL" sz="1800" dirty="0"/>
              <a:t>) </a:t>
            </a:r>
            <a:r>
              <a:rPr lang="nl-NL" sz="1800" dirty="0">
                <a:sym typeface="Wingdings" panose="05000000000000000000" pitchFamily="2" charset="2"/>
              </a:rPr>
              <a:t> geen berichten (want geen AP met Productie &gt;= 10 MW)</a:t>
            </a:r>
          </a:p>
          <a:p>
            <a:pPr lvl="1">
              <a:buFont typeface="Wingdings" panose="05000000000000000000" pitchFamily="2" charset="2"/>
              <a:buChar char="§"/>
            </a:pPr>
            <a:r>
              <a:rPr lang="nl-NL" sz="1800" dirty="0">
                <a:sym typeface="Wingdings" panose="05000000000000000000" pitchFamily="2" charset="2"/>
              </a:rPr>
              <a:t>AAS (</a:t>
            </a:r>
            <a:r>
              <a:rPr lang="nl-NL" sz="1800" dirty="0" err="1"/>
              <a:t>AggregatedAllocationSeries</a:t>
            </a:r>
            <a:r>
              <a:rPr lang="nl-NL" sz="1800" dirty="0"/>
              <a:t>) </a:t>
            </a:r>
            <a:r>
              <a:rPr lang="nl-NL" sz="1800" dirty="0">
                <a:sym typeface="Wingdings" panose="05000000000000000000" pitchFamily="2" charset="2"/>
              </a:rPr>
              <a:t> TMT, DIM, SMA en PRF</a:t>
            </a:r>
            <a:r>
              <a:rPr lang="nl-NL" sz="1800" dirty="0"/>
              <a:t> = 4 berichten (zonder aanduiding LV)</a:t>
            </a:r>
          </a:p>
          <a:p>
            <a:pPr lvl="1">
              <a:buFont typeface="Wingdings" panose="05000000000000000000" pitchFamily="2" charset="2"/>
              <a:buChar char="§"/>
            </a:pPr>
            <a:r>
              <a:rPr lang="nl-NL" sz="1800" dirty="0"/>
              <a:t>AFS (</a:t>
            </a:r>
            <a:r>
              <a:rPr lang="nl-NL" sz="1800" dirty="0" err="1"/>
              <a:t>AllocationFactorSeries</a:t>
            </a:r>
            <a:r>
              <a:rPr lang="nl-NL" sz="1800" dirty="0"/>
              <a:t>) </a:t>
            </a:r>
            <a:r>
              <a:rPr lang="nl-NL" sz="1800" dirty="0">
                <a:sym typeface="Wingdings" panose="05000000000000000000" pitchFamily="2" charset="2"/>
              </a:rPr>
              <a:t> voor gehele netgebied 1 AFS-bericht = 1 bericht (RCF + profielfracties)</a:t>
            </a:r>
          </a:p>
          <a:p>
            <a:pPr>
              <a:buFont typeface="Wingdings" panose="05000000000000000000" pitchFamily="2" charset="2"/>
              <a:buChar char="§"/>
            </a:pPr>
            <a:r>
              <a:rPr lang="nl-NL" sz="1800" dirty="0">
                <a:sym typeface="Wingdings" panose="05000000000000000000" pitchFamily="2" charset="2"/>
              </a:rPr>
              <a:t>Alle berichten bevatten dezelfde allocatierun-identificatie</a:t>
            </a:r>
            <a:endParaRPr lang="nl-NL" sz="1800" dirty="0"/>
          </a:p>
        </p:txBody>
      </p:sp>
      <p:sp>
        <p:nvSpPr>
          <p:cNvPr id="9" name="Ovaal 8">
            <a:extLst>
              <a:ext uri="{FF2B5EF4-FFF2-40B4-BE49-F238E27FC236}">
                <a16:creationId xmlns:a16="http://schemas.microsoft.com/office/drawing/2014/main" id="{1F1074AB-A12E-466B-81B4-0D0A551B62D9}"/>
              </a:ext>
            </a:extLst>
          </p:cNvPr>
          <p:cNvSpPr/>
          <p:nvPr/>
        </p:nvSpPr>
        <p:spPr>
          <a:xfrm>
            <a:off x="5458120" y="2970408"/>
            <a:ext cx="5925438" cy="36660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kstballon: rechthoek 9">
            <a:extLst>
              <a:ext uri="{FF2B5EF4-FFF2-40B4-BE49-F238E27FC236}">
                <a16:creationId xmlns:a16="http://schemas.microsoft.com/office/drawing/2014/main" id="{B82A9573-CF59-48B2-89D1-83F43B80ACA5}"/>
              </a:ext>
            </a:extLst>
          </p:cNvPr>
          <p:cNvSpPr/>
          <p:nvPr/>
        </p:nvSpPr>
        <p:spPr>
          <a:xfrm>
            <a:off x="7726166" y="2540078"/>
            <a:ext cx="4375203" cy="469680"/>
          </a:xfrm>
          <a:prstGeom prst="wedgeRectCallout">
            <a:avLst>
              <a:gd name="adj1" fmla="val -5499"/>
              <a:gd name="adj2" fmla="val 1021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Alle berichten bevatten dezelfde allocatierun-identificatie</a:t>
            </a:r>
          </a:p>
        </p:txBody>
      </p:sp>
      <p:sp>
        <p:nvSpPr>
          <p:cNvPr id="11" name="Titel 1">
            <a:extLst>
              <a:ext uri="{FF2B5EF4-FFF2-40B4-BE49-F238E27FC236}">
                <a16:creationId xmlns:a16="http://schemas.microsoft.com/office/drawing/2014/main" id="{A1110678-DAF9-334C-A4E0-EB9FA54D88FB}"/>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1 TMT, DIM, SMA en PRF (3)</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
        <p:nvSpPr>
          <p:cNvPr id="7" name="Tekstballon: rechthoek 6">
            <a:extLst>
              <a:ext uri="{FF2B5EF4-FFF2-40B4-BE49-F238E27FC236}">
                <a16:creationId xmlns:a16="http://schemas.microsoft.com/office/drawing/2014/main" id="{12BF48AB-D0FB-4C53-9EFC-9820850C3A78}"/>
              </a:ext>
            </a:extLst>
          </p:cNvPr>
          <p:cNvSpPr/>
          <p:nvPr/>
        </p:nvSpPr>
        <p:spPr>
          <a:xfrm>
            <a:off x="7048187" y="6195317"/>
            <a:ext cx="4568698" cy="551643"/>
          </a:xfrm>
          <a:prstGeom prst="wedgeRectCallout">
            <a:avLst>
              <a:gd name="adj1" fmla="val 26175"/>
              <a:gd name="adj2" fmla="val -2172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Alle profielfracties van alle profielcategorieën. Of deze profielcategorieën nu wel of niet “bestaan” in het netgebied.</a:t>
            </a:r>
          </a:p>
        </p:txBody>
      </p:sp>
    </p:spTree>
    <p:extLst>
      <p:ext uri="{BB962C8B-B14F-4D97-AF65-F5344CB8AC3E}">
        <p14:creationId xmlns:p14="http://schemas.microsoft.com/office/powerpoint/2010/main" val="271355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940973-2454-8C44-8B61-4F93D822CCE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A5940973-2454-8C44-8B61-4F93D822CCE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947AA55-0D3D-D643-B5A8-48A6170043B8}"/>
              </a:ext>
            </a:extLst>
          </p:cNvPr>
          <p:cNvSpPr>
            <a:spLocks noGrp="1"/>
          </p:cNvSpPr>
          <p:nvPr>
            <p:ph type="title"/>
          </p:nvPr>
        </p:nvSpPr>
        <p:spPr/>
        <p:txBody>
          <a:bodyPr vert="horz"/>
          <a:lstStyle/>
          <a:p>
            <a:r>
              <a:rPr lang="nl-NL" sz="2800" b="1" dirty="0"/>
              <a:t>Doelstellingen Programma Allocatie 2.0</a:t>
            </a:r>
          </a:p>
        </p:txBody>
      </p:sp>
      <p:sp>
        <p:nvSpPr>
          <p:cNvPr id="3" name="Tijdelijke aanduiding voor inhoud 2">
            <a:extLst>
              <a:ext uri="{FF2B5EF4-FFF2-40B4-BE49-F238E27FC236}">
                <a16:creationId xmlns:a16="http://schemas.microsoft.com/office/drawing/2014/main" id="{AD1D2565-0BAF-A242-A9B7-1D8FA4F787C7}"/>
              </a:ext>
            </a:extLst>
          </p:cNvPr>
          <p:cNvSpPr>
            <a:spLocks noGrp="1"/>
          </p:cNvSpPr>
          <p:nvPr>
            <p:ph idx="1"/>
          </p:nvPr>
        </p:nvSpPr>
        <p:spPr/>
        <p:txBody>
          <a:bodyPr>
            <a:normAutofit/>
          </a:bodyPr>
          <a:lstStyle/>
          <a:p>
            <a:r>
              <a:rPr lang="nl-NL" sz="1800" b="1" dirty="0"/>
              <a:t>Betere afstemming van vraag en aanbod op de elektriciteitsmarkt en stimuleren van de inzet van flexibiliteit</a:t>
            </a:r>
          </a:p>
          <a:p>
            <a:pPr marL="363538" indent="0">
              <a:buNone/>
            </a:pPr>
            <a:r>
              <a:rPr lang="nl-NL" sz="1800" dirty="0"/>
              <a:t>Dit door toewijzing van werkelijke volumes op basis van kwartierwaardes en daar waar dat niet mogelijk is een zo zuiver mogelijke afspiegeling van de werkelijkheid in plaats van de huidige statische profielen</a:t>
            </a:r>
          </a:p>
          <a:p>
            <a:endParaRPr lang="nl-NL" sz="1800" b="1" dirty="0"/>
          </a:p>
          <a:p>
            <a:r>
              <a:rPr lang="nl-NL" sz="1800" b="1" dirty="0"/>
              <a:t>Reduceren van de tijdsduur en financiële risico's reconciliatie / </a:t>
            </a:r>
            <a:r>
              <a:rPr lang="nl-NL" sz="1800" b="1" dirty="0" err="1"/>
              <a:t>settlement</a:t>
            </a:r>
            <a:r>
              <a:rPr lang="nl-NL" sz="1800" b="1" dirty="0"/>
              <a:t> (</a:t>
            </a:r>
            <a:r>
              <a:rPr lang="nl-NL" sz="1800" b="1" i="1" dirty="0"/>
              <a:t>volume en prijs</a:t>
            </a:r>
            <a:r>
              <a:rPr lang="nl-NL" sz="1800" b="1" dirty="0"/>
              <a:t>)</a:t>
            </a:r>
          </a:p>
          <a:p>
            <a:endParaRPr lang="nl-NL" sz="1800" b="1" dirty="0"/>
          </a:p>
          <a:p>
            <a:r>
              <a:rPr lang="nl-NL" sz="1800" b="1" dirty="0"/>
              <a:t>Beter faciliteren van verwante processen (</a:t>
            </a:r>
            <a:r>
              <a:rPr lang="nl-NL" sz="1800" b="1" i="1" dirty="0"/>
              <a:t>zoals: EB-heffing, tarieven, prognoses en certificering</a:t>
            </a:r>
            <a:r>
              <a:rPr lang="nl-NL" sz="1800" b="1" dirty="0"/>
              <a:t>)</a:t>
            </a:r>
          </a:p>
          <a:p>
            <a:pPr marL="363538" indent="0">
              <a:buNone/>
            </a:pPr>
            <a:r>
              <a:rPr lang="nl-NL" sz="1800" dirty="0"/>
              <a:t>Dit door aanleveren van allocatievolume per richting die een zo zuiver mogelijke weergave van de werkelijkheid is</a:t>
            </a:r>
          </a:p>
          <a:p>
            <a:endParaRPr lang="nl-NL" sz="1800" b="1" dirty="0"/>
          </a:p>
          <a:p>
            <a:r>
              <a:rPr lang="nl-NL" sz="1800" b="1" dirty="0"/>
              <a:t>Transparantere toewijzing van volumes en de verrekening hiervan</a:t>
            </a:r>
          </a:p>
        </p:txBody>
      </p:sp>
      <p:sp>
        <p:nvSpPr>
          <p:cNvPr id="4" name="Tijdelijke aanduiding voor dianummer 3">
            <a:extLst>
              <a:ext uri="{FF2B5EF4-FFF2-40B4-BE49-F238E27FC236}">
                <a16:creationId xmlns:a16="http://schemas.microsoft.com/office/drawing/2014/main" id="{A3CCD247-1775-AD46-B880-E732E92CBFCB}"/>
              </a:ext>
            </a:extLst>
          </p:cNvPr>
          <p:cNvSpPr>
            <a:spLocks noGrp="1"/>
          </p:cNvSpPr>
          <p:nvPr>
            <p:ph type="sldNum" sz="quarter" idx="12"/>
          </p:nvPr>
        </p:nvSpPr>
        <p:spPr/>
        <p:txBody>
          <a:bodyPr/>
          <a:lstStyle/>
          <a:p>
            <a:fld id="{A1C3A1F5-F269-2A47-BBB9-BDB2D4CF88E3}" type="slidenum">
              <a:rPr lang="nl-NL" smtClean="0"/>
              <a:t>6</a:t>
            </a:fld>
            <a:endParaRPr lang="nl-NL" dirty="0"/>
          </a:p>
        </p:txBody>
      </p:sp>
    </p:spTree>
    <p:extLst>
      <p:ext uri="{BB962C8B-B14F-4D97-AF65-F5344CB8AC3E}">
        <p14:creationId xmlns:p14="http://schemas.microsoft.com/office/powerpoint/2010/main" val="1399759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3"/>
            <a:ext cx="11030400" cy="1833879"/>
          </a:xfrm>
        </p:spPr>
        <p:txBody>
          <a:bodyPr>
            <a:normAutofit/>
          </a:bodyPr>
          <a:lstStyle/>
          <a:p>
            <a:pPr>
              <a:buFont typeface="Wingdings" panose="05000000000000000000" pitchFamily="2" charset="2"/>
              <a:buChar char="§"/>
            </a:pPr>
            <a:r>
              <a:rPr lang="nl-NL" sz="1800" dirty="0"/>
              <a:t>Situatie</a:t>
            </a:r>
          </a:p>
          <a:p>
            <a:pPr lvl="1">
              <a:buFont typeface="Wingdings" panose="05000000000000000000" pitchFamily="2" charset="2"/>
              <a:buChar char="§"/>
            </a:pPr>
            <a:r>
              <a:rPr lang="nl-NL" sz="1800" dirty="0"/>
              <a:t>Netgebied met enkel TMT-allocatiepunten (bijvoorbeeld GDS of LNB)</a:t>
            </a:r>
          </a:p>
          <a:p>
            <a:pPr lvl="2">
              <a:buFont typeface="Wingdings" panose="05000000000000000000" pitchFamily="2" charset="2"/>
              <a:buChar char="§"/>
            </a:pPr>
            <a:r>
              <a:rPr lang="nl-NL" sz="1800" dirty="0"/>
              <a:t>Allocatiepunt 1 heeft een productie &gt;= 10 MW</a:t>
            </a:r>
          </a:p>
          <a:p>
            <a:pPr lvl="1">
              <a:buFont typeface="Wingdings" panose="05000000000000000000" pitchFamily="2" charset="2"/>
              <a:buChar char="§"/>
            </a:pPr>
            <a:r>
              <a:rPr lang="nl-NL" sz="1800" dirty="0"/>
              <a:t>BRP-1 heeft in het netgebied 2 TMT-allocatiepunten (AP) met LV-A</a:t>
            </a:r>
          </a:p>
          <a:p>
            <a:pPr lvl="1">
              <a:buFont typeface="Wingdings" panose="05000000000000000000" pitchFamily="2" charset="2"/>
              <a:buChar char="§"/>
            </a:pPr>
            <a:r>
              <a:rPr lang="nl-NL" sz="1800" dirty="0"/>
              <a:t>BRP-1 heeft in het netgebied 3 TMT-allocatiepunten (AP) met LV-B</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60</a:t>
            </a:fld>
            <a:endParaRPr lang="nl-NL" dirty="0"/>
          </a:p>
        </p:txBody>
      </p:sp>
      <p:graphicFrame>
        <p:nvGraphicFramePr>
          <p:cNvPr id="5" name="Tabel 6">
            <a:extLst>
              <a:ext uri="{FF2B5EF4-FFF2-40B4-BE49-F238E27FC236}">
                <a16:creationId xmlns:a16="http://schemas.microsoft.com/office/drawing/2014/main" id="{AE156360-D4F4-401C-966E-09A921609667}"/>
              </a:ext>
            </a:extLst>
          </p:cNvPr>
          <p:cNvGraphicFramePr>
            <a:graphicFrameLocks noGrp="1"/>
          </p:cNvGraphicFramePr>
          <p:nvPr/>
        </p:nvGraphicFramePr>
        <p:xfrm>
          <a:off x="883720" y="3397619"/>
          <a:ext cx="3619395" cy="183388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993608127"/>
                    </a:ext>
                  </a:extLst>
                </a:gridCol>
                <a:gridCol w="1079627">
                  <a:extLst>
                    <a:ext uri="{9D8B030D-6E8A-4147-A177-3AD203B41FA5}">
                      <a16:colId xmlns:a16="http://schemas.microsoft.com/office/drawing/2014/main" val="2841472910"/>
                    </a:ext>
                  </a:extLst>
                </a:gridCol>
              </a:tblGrid>
              <a:tr h="269697">
                <a:tc>
                  <a:txBody>
                    <a:bodyPr/>
                    <a:lstStyle/>
                    <a:p>
                      <a:pPr algn="ctr"/>
                      <a:r>
                        <a:rPr lang="nl-NL" sz="1800"/>
                        <a:t> AP</a:t>
                      </a:r>
                    </a:p>
                  </a:txBody>
                  <a:tcPr/>
                </a:tc>
                <a:tc>
                  <a:txBody>
                    <a:bodyPr/>
                    <a:lstStyle/>
                    <a:p>
                      <a:pPr algn="ctr"/>
                      <a:r>
                        <a:rPr lang="nl-NL" sz="1800"/>
                        <a:t>Type </a:t>
                      </a:r>
                    </a:p>
                  </a:txBody>
                  <a:tcPr/>
                </a:tc>
                <a:tc>
                  <a:txBody>
                    <a:bodyPr/>
                    <a:lstStyle/>
                    <a:p>
                      <a:pPr algn="ctr"/>
                      <a:r>
                        <a:rPr lang="nl-NL" sz="1800" dirty="0"/>
                        <a:t>BRP</a:t>
                      </a:r>
                    </a:p>
                  </a:txBody>
                  <a:tcPr/>
                </a:tc>
                <a:tc>
                  <a:txBody>
                    <a:bodyPr/>
                    <a:lstStyle/>
                    <a:p>
                      <a:pPr algn="ctr"/>
                      <a:r>
                        <a:rPr lang="nl-NL" sz="1800" dirty="0"/>
                        <a:t>LV</a:t>
                      </a:r>
                    </a:p>
                  </a:txBody>
                  <a:tcPr/>
                </a:tc>
                <a:extLst>
                  <a:ext uri="{0D108BD9-81ED-4DB2-BD59-A6C34878D82A}">
                    <a16:rowId xmlns:a16="http://schemas.microsoft.com/office/drawing/2014/main" val="1915835445"/>
                  </a:ext>
                </a:extLst>
              </a:tr>
              <a:tr h="207797">
                <a:tc>
                  <a:txBody>
                    <a:bodyPr/>
                    <a:lstStyle/>
                    <a:p>
                      <a:pPr algn="ctr"/>
                      <a:r>
                        <a:rPr lang="nl-NL" sz="1200" dirty="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extLst>
                  <a:ext uri="{0D108BD9-81ED-4DB2-BD59-A6C34878D82A}">
                    <a16:rowId xmlns:a16="http://schemas.microsoft.com/office/drawing/2014/main" val="2942275454"/>
                  </a:ext>
                </a:extLst>
              </a:tr>
              <a:tr h="0">
                <a:tc>
                  <a:txBody>
                    <a:bodyPr/>
                    <a:lstStyle/>
                    <a:p>
                      <a:pPr algn="ctr"/>
                      <a:r>
                        <a:rPr lang="nl-NL" sz="1200"/>
                        <a:t>3</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extLst>
                  <a:ext uri="{0D108BD9-81ED-4DB2-BD59-A6C34878D82A}">
                    <a16:rowId xmlns:a16="http://schemas.microsoft.com/office/drawing/2014/main" val="2777575841"/>
                  </a:ext>
                </a:extLst>
              </a:tr>
              <a:tr h="142483">
                <a:tc>
                  <a:txBody>
                    <a:bodyPr/>
                    <a:lstStyle/>
                    <a:p>
                      <a:pPr algn="ctr"/>
                      <a:r>
                        <a:rPr lang="nl-NL" sz="1200"/>
                        <a:t>4</a:t>
                      </a:r>
                    </a:p>
                  </a:txBody>
                  <a:tcPr anchor="ctr"/>
                </a:tc>
                <a:tc>
                  <a:txBody>
                    <a:bodyPr/>
                    <a:lstStyle/>
                    <a:p>
                      <a:pPr algn="ctr"/>
                      <a:r>
                        <a:rPr lang="nl-NL" sz="1200" dirty="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extLst>
                  <a:ext uri="{0D108BD9-81ED-4DB2-BD59-A6C34878D82A}">
                    <a16:rowId xmlns:a16="http://schemas.microsoft.com/office/drawing/2014/main" val="24184749"/>
                  </a:ext>
                </a:extLst>
              </a:tr>
              <a:tr h="370840">
                <a:tc>
                  <a:txBody>
                    <a:bodyPr/>
                    <a:lstStyle/>
                    <a:p>
                      <a:pPr algn="ctr"/>
                      <a:r>
                        <a:rPr lang="nl-NL" sz="1200" dirty="0"/>
                        <a:t>5</a:t>
                      </a:r>
                    </a:p>
                  </a:txBody>
                  <a:tcPr anchor="ctr"/>
                </a:tc>
                <a:tc>
                  <a:txBody>
                    <a:bodyPr/>
                    <a:lstStyle/>
                    <a:p>
                      <a:pPr algn="ctr"/>
                      <a:r>
                        <a:rPr lang="nl-NL" sz="1200" dirty="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200" dirty="0"/>
                        <a:t>BRP-1</a:t>
                      </a:r>
                    </a:p>
                  </a:txBody>
                  <a:tcPr anchor="ctr"/>
                </a:tc>
                <a:tc>
                  <a:txBody>
                    <a:bodyPr/>
                    <a:lstStyle/>
                    <a:p>
                      <a:pPr algn="ctr"/>
                      <a:r>
                        <a:rPr lang="nl-NL" sz="1200" b="1" dirty="0">
                          <a:solidFill>
                            <a:srgbClr val="FF0000"/>
                          </a:solidFill>
                        </a:rPr>
                        <a:t>LV-B</a:t>
                      </a:r>
                    </a:p>
                  </a:txBody>
                  <a:tcPr anchor="ctr"/>
                </a:tc>
                <a:extLst>
                  <a:ext uri="{0D108BD9-81ED-4DB2-BD59-A6C34878D82A}">
                    <a16:rowId xmlns:a16="http://schemas.microsoft.com/office/drawing/2014/main" val="1817506148"/>
                  </a:ext>
                </a:extLst>
              </a:tr>
            </a:tbl>
          </a:graphicData>
        </a:graphic>
      </p:graphicFrame>
      <p:sp>
        <p:nvSpPr>
          <p:cNvPr id="10" name="Titel 1">
            <a:extLst>
              <a:ext uri="{FF2B5EF4-FFF2-40B4-BE49-F238E27FC236}">
                <a16:creationId xmlns:a16="http://schemas.microsoft.com/office/drawing/2014/main" id="{BD1F4547-792A-E54F-84B1-21ADB75E49C7}"/>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2 Alleen TMT (1)</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2858929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2192027"/>
          </a:xfrm>
        </p:spPr>
        <p:txBody>
          <a:bodyPr>
            <a:normAutofit/>
          </a:bodyPr>
          <a:lstStyle/>
          <a:p>
            <a:pPr>
              <a:buFont typeface="Wingdings" panose="05000000000000000000" pitchFamily="2" charset="2"/>
              <a:buChar char="§"/>
            </a:pPr>
            <a:r>
              <a:rPr lang="nl-NL" sz="1800" b="1" dirty="0"/>
              <a:t>Berichten naar BRP-1</a:t>
            </a:r>
          </a:p>
          <a:p>
            <a:pPr lvl="1">
              <a:buFont typeface="Wingdings" panose="05000000000000000000" pitchFamily="2" charset="2"/>
              <a:buChar char="§"/>
            </a:pPr>
            <a:r>
              <a:rPr lang="nl-NL" sz="1800" dirty="0"/>
              <a:t>AS (</a:t>
            </a:r>
            <a:r>
              <a:rPr lang="nl-NL" sz="1800" dirty="0" err="1"/>
              <a:t>AllocationSeries</a:t>
            </a:r>
            <a:r>
              <a:rPr lang="nl-NL" sz="1800" dirty="0"/>
              <a:t>) </a:t>
            </a:r>
            <a:r>
              <a:rPr lang="nl-NL" sz="1800" dirty="0">
                <a:sym typeface="Wingdings" panose="05000000000000000000" pitchFamily="2" charset="2"/>
              </a:rPr>
              <a:t> per AP 1 AS-bericht = 5 berichten</a:t>
            </a:r>
          </a:p>
          <a:p>
            <a:pPr lvl="1">
              <a:buFont typeface="Wingdings" panose="05000000000000000000" pitchFamily="2" charset="2"/>
              <a:buChar char="§"/>
            </a:pPr>
            <a:r>
              <a:rPr lang="nl-NL" sz="1800" dirty="0">
                <a:sym typeface="Wingdings" panose="05000000000000000000" pitchFamily="2" charset="2"/>
              </a:rPr>
              <a:t>AAS (</a:t>
            </a:r>
            <a:r>
              <a:rPr lang="nl-NL" sz="1800" dirty="0" err="1"/>
              <a:t>AggregatedAllocationSeries</a:t>
            </a:r>
            <a:r>
              <a:rPr lang="nl-NL" sz="1800" dirty="0"/>
              <a:t>) </a:t>
            </a:r>
            <a:r>
              <a:rPr lang="nl-NL" sz="1800" dirty="0">
                <a:sym typeface="Wingdings" panose="05000000000000000000" pitchFamily="2" charset="2"/>
              </a:rPr>
              <a:t> per BRP/LV-combinatie 1 </a:t>
            </a:r>
            <a:r>
              <a:rPr lang="nl-NL" sz="1800" dirty="0"/>
              <a:t> AAS-TMT-bericht = 2 berichten</a:t>
            </a:r>
          </a:p>
          <a:p>
            <a:pPr lvl="1">
              <a:buFont typeface="Wingdings" panose="05000000000000000000" pitchFamily="2" charset="2"/>
              <a:buChar char="§"/>
            </a:pPr>
            <a:r>
              <a:rPr lang="nl-NL" sz="1800" dirty="0"/>
              <a:t>AFS (</a:t>
            </a:r>
            <a:r>
              <a:rPr lang="nl-NL" sz="1800" dirty="0" err="1"/>
              <a:t>AllocationFactorSeries</a:t>
            </a:r>
            <a:r>
              <a:rPr lang="nl-NL" sz="1800" dirty="0"/>
              <a:t>) </a:t>
            </a:r>
            <a:r>
              <a:rPr lang="nl-NL" sz="1800" dirty="0">
                <a:sym typeface="Wingdings" panose="05000000000000000000" pitchFamily="2" charset="2"/>
              </a:rPr>
              <a:t> per BRP 1 AFS-bericht = 1 bericht (zonder profielfracties)</a:t>
            </a:r>
          </a:p>
          <a:p>
            <a:pPr>
              <a:buFont typeface="Wingdings" panose="05000000000000000000" pitchFamily="2" charset="2"/>
              <a:buChar char="§"/>
            </a:pPr>
            <a:r>
              <a:rPr lang="nl-NL" sz="1800" dirty="0">
                <a:sym typeface="Wingdings" panose="05000000000000000000" pitchFamily="2" charset="2"/>
              </a:rPr>
              <a:t>Alle berichten bevatten dezelfde </a:t>
            </a:r>
            <a:r>
              <a:rPr lang="nl-NL" sz="1800" dirty="0" err="1">
                <a:sym typeface="Wingdings" panose="05000000000000000000" pitchFamily="2" charset="2"/>
              </a:rPr>
              <a:t>allocatierunidentificatie</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61</a:t>
            </a:fld>
            <a:endParaRPr lang="nl-NL" dirty="0"/>
          </a:p>
        </p:txBody>
      </p:sp>
      <p:graphicFrame>
        <p:nvGraphicFramePr>
          <p:cNvPr id="5" name="Tabel 6">
            <a:extLst>
              <a:ext uri="{FF2B5EF4-FFF2-40B4-BE49-F238E27FC236}">
                <a16:creationId xmlns:a16="http://schemas.microsoft.com/office/drawing/2014/main" id="{AE156360-D4F4-401C-966E-09A921609667}"/>
              </a:ext>
            </a:extLst>
          </p:cNvPr>
          <p:cNvGraphicFramePr>
            <a:graphicFrameLocks noGrp="1"/>
          </p:cNvGraphicFramePr>
          <p:nvPr/>
        </p:nvGraphicFramePr>
        <p:xfrm>
          <a:off x="457199" y="3128664"/>
          <a:ext cx="10621555" cy="210820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993608127"/>
                    </a:ext>
                  </a:extLst>
                </a:gridCol>
                <a:gridCol w="1079627">
                  <a:extLst>
                    <a:ext uri="{9D8B030D-6E8A-4147-A177-3AD203B41FA5}">
                      <a16:colId xmlns:a16="http://schemas.microsoft.com/office/drawing/2014/main" val="2841472910"/>
                    </a:ext>
                  </a:extLst>
                </a:gridCol>
                <a:gridCol w="1314329">
                  <a:extLst>
                    <a:ext uri="{9D8B030D-6E8A-4147-A177-3AD203B41FA5}">
                      <a16:colId xmlns:a16="http://schemas.microsoft.com/office/drawing/2014/main" val="4032752005"/>
                    </a:ext>
                  </a:extLst>
                </a:gridCol>
                <a:gridCol w="2088845">
                  <a:extLst>
                    <a:ext uri="{9D8B030D-6E8A-4147-A177-3AD203B41FA5}">
                      <a16:colId xmlns:a16="http://schemas.microsoft.com/office/drawing/2014/main" val="3793275162"/>
                    </a:ext>
                  </a:extLst>
                </a:gridCol>
                <a:gridCol w="2235853">
                  <a:extLst>
                    <a:ext uri="{9D8B030D-6E8A-4147-A177-3AD203B41FA5}">
                      <a16:colId xmlns:a16="http://schemas.microsoft.com/office/drawing/2014/main" val="2617015578"/>
                    </a:ext>
                  </a:extLst>
                </a:gridCol>
                <a:gridCol w="1363133">
                  <a:extLst>
                    <a:ext uri="{9D8B030D-6E8A-4147-A177-3AD203B41FA5}">
                      <a16:colId xmlns:a16="http://schemas.microsoft.com/office/drawing/2014/main" val="3897769262"/>
                    </a:ext>
                  </a:extLst>
                </a:gridCol>
              </a:tblGrid>
              <a:tr h="0">
                <a:tc>
                  <a:txBody>
                    <a:bodyPr/>
                    <a:lstStyle/>
                    <a:p>
                      <a:pPr algn="ctr"/>
                      <a:r>
                        <a:rPr lang="nl-NL" sz="1800"/>
                        <a:t> AP</a:t>
                      </a:r>
                    </a:p>
                  </a:txBody>
                  <a:tcPr/>
                </a:tc>
                <a:tc>
                  <a:txBody>
                    <a:bodyPr/>
                    <a:lstStyle/>
                    <a:p>
                      <a:pPr algn="ctr"/>
                      <a:r>
                        <a:rPr lang="nl-NL" sz="1800"/>
                        <a:t>Type </a:t>
                      </a:r>
                    </a:p>
                  </a:txBody>
                  <a:tcPr/>
                </a:tc>
                <a:tc>
                  <a:txBody>
                    <a:bodyPr/>
                    <a:lstStyle/>
                    <a:p>
                      <a:pPr algn="ctr"/>
                      <a:r>
                        <a:rPr lang="nl-NL" sz="1800" dirty="0"/>
                        <a:t>BRP</a:t>
                      </a:r>
                    </a:p>
                  </a:txBody>
                  <a:tcPr/>
                </a:tc>
                <a:tc>
                  <a:txBody>
                    <a:bodyPr/>
                    <a:lstStyle/>
                    <a:p>
                      <a:pPr algn="ctr"/>
                      <a:r>
                        <a:rPr lang="nl-NL" sz="1800" dirty="0"/>
                        <a:t>LV</a:t>
                      </a:r>
                    </a:p>
                  </a:txBody>
                  <a:tcPr/>
                </a:tc>
                <a:tc>
                  <a:txBody>
                    <a:bodyPr/>
                    <a:lstStyle/>
                    <a:p>
                      <a:pPr algn="ctr"/>
                      <a:r>
                        <a:rPr lang="nl-NL" sz="1800" dirty="0"/>
                        <a:t>Bericht AS</a:t>
                      </a:r>
                    </a:p>
                    <a:p>
                      <a:pPr algn="ctr"/>
                      <a:r>
                        <a:rPr lang="nl-NL" sz="1800" dirty="0"/>
                        <a:t>BRP-1</a:t>
                      </a:r>
                    </a:p>
                  </a:txBody>
                  <a:tcPr/>
                </a:tc>
                <a:tc>
                  <a:txBody>
                    <a:bodyPr/>
                    <a:lstStyle/>
                    <a:p>
                      <a:pPr algn="ctr"/>
                      <a:r>
                        <a:rPr lang="nl-NL" sz="1800" dirty="0"/>
                        <a:t>Bericht AAS</a:t>
                      </a:r>
                    </a:p>
                    <a:p>
                      <a:pPr algn="ctr"/>
                      <a:r>
                        <a:rPr lang="nl-NL" sz="1800" dirty="0"/>
                        <a:t>BRP-1/LV-A</a:t>
                      </a:r>
                    </a:p>
                  </a:txBody>
                  <a:tcPr/>
                </a:tc>
                <a:tc>
                  <a:txBody>
                    <a:bodyPr/>
                    <a:lstStyle/>
                    <a:p>
                      <a:pPr algn="ctr"/>
                      <a:r>
                        <a:rPr lang="nl-NL" sz="1800" dirty="0"/>
                        <a:t>Bericht AAS</a:t>
                      </a:r>
                    </a:p>
                    <a:p>
                      <a:pPr algn="ctr"/>
                      <a:r>
                        <a:rPr lang="nl-NL" sz="1800" dirty="0"/>
                        <a:t>BRP-1/LV-B</a:t>
                      </a:r>
                    </a:p>
                  </a:txBody>
                  <a:tcPr/>
                </a:tc>
                <a:tc>
                  <a:txBody>
                    <a:bodyPr/>
                    <a:lstStyle/>
                    <a:p>
                      <a:pPr algn="ctr"/>
                      <a:r>
                        <a:rPr lang="nl-NL" sz="1800" dirty="0"/>
                        <a:t>Bericht AFS</a:t>
                      </a:r>
                    </a:p>
                    <a:p>
                      <a:pPr algn="ctr"/>
                      <a:r>
                        <a:rPr lang="nl-NL" sz="1800" dirty="0"/>
                        <a:t>BRP-1</a:t>
                      </a:r>
                    </a:p>
                  </a:txBody>
                  <a:tcPr/>
                </a:tc>
                <a:extLst>
                  <a:ext uri="{0D108BD9-81ED-4DB2-BD59-A6C34878D82A}">
                    <a16:rowId xmlns:a16="http://schemas.microsoft.com/office/drawing/2014/main" val="1915835445"/>
                  </a:ext>
                </a:extLst>
              </a:tr>
              <a:tr h="207797">
                <a:tc>
                  <a:txBody>
                    <a:bodyPr/>
                    <a:lstStyle/>
                    <a:p>
                      <a:pPr algn="ctr"/>
                      <a:r>
                        <a:rPr lang="nl-NL" sz="120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tc>
                  <a:txBody>
                    <a:bodyPr/>
                    <a:lstStyle/>
                    <a:p>
                      <a:pPr algn="ctr"/>
                      <a:r>
                        <a:rPr lang="nl-NL" sz="1200" dirty="0"/>
                        <a:t>JA</a:t>
                      </a:r>
                    </a:p>
                  </a:txBody>
                  <a:tcPr anchor="ctr"/>
                </a:tc>
                <a:tc rowSpan="2">
                  <a:txBody>
                    <a:bodyPr/>
                    <a:lstStyle/>
                    <a:p>
                      <a:pPr algn="ctr"/>
                      <a:r>
                        <a:rPr lang="nl-NL" sz="1200" dirty="0"/>
                        <a:t>JA</a:t>
                      </a:r>
                    </a:p>
                    <a:p>
                      <a:pPr algn="ctr"/>
                      <a:r>
                        <a:rPr lang="nl-NL" sz="1200" dirty="0"/>
                        <a:t>(allocatiegroep TMT)</a:t>
                      </a:r>
                    </a:p>
                  </a:txBody>
                  <a:tcPr anchor="ctr"/>
                </a:tc>
                <a:tc rowSpan="2">
                  <a:txBody>
                    <a:bodyPr/>
                    <a:lstStyle/>
                    <a:p>
                      <a:pPr algn="ctr"/>
                      <a:r>
                        <a:rPr lang="nl-NL" sz="1200"/>
                        <a:t>-</a:t>
                      </a:r>
                    </a:p>
                  </a:txBody>
                  <a:tcPr anchor="ctr"/>
                </a:tc>
                <a:tc rowSpan="5">
                  <a:txBody>
                    <a:bodyPr/>
                    <a:lstStyle/>
                    <a:p>
                      <a:pPr algn="ctr"/>
                      <a:r>
                        <a:rPr lang="nl-NL" sz="1200" dirty="0"/>
                        <a:t>JA</a:t>
                      </a:r>
                    </a:p>
                    <a:p>
                      <a:pPr algn="ctr"/>
                      <a:r>
                        <a:rPr lang="nl-NL" sz="1200" dirty="0"/>
                        <a:t>(Bevat enkel RCF)</a:t>
                      </a: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tc>
                  <a:txBody>
                    <a:bodyPr/>
                    <a:lstStyle/>
                    <a:p>
                      <a:pPr algn="ctr"/>
                      <a:r>
                        <a:rPr lang="nl-NL" sz="1200" dirty="0"/>
                        <a:t>JA</a:t>
                      </a:r>
                    </a:p>
                  </a:txBody>
                  <a:tcPr anchor="ctr"/>
                </a:tc>
                <a:tc vMerge="1">
                  <a:txBody>
                    <a:bodyPr/>
                    <a:lstStyle/>
                    <a:p>
                      <a:pPr algn="ctr"/>
                      <a:endParaRPr lang="nl-NL" sz="1200"/>
                    </a:p>
                  </a:txBody>
                  <a:tcP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942275454"/>
                  </a:ext>
                </a:extLst>
              </a:tr>
              <a:tr h="0">
                <a:tc>
                  <a:txBody>
                    <a:bodyPr/>
                    <a:lstStyle/>
                    <a:p>
                      <a:pPr algn="ctr"/>
                      <a:r>
                        <a:rPr lang="nl-NL" sz="1200"/>
                        <a:t>3</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a:t>JA</a:t>
                      </a:r>
                    </a:p>
                  </a:txBody>
                  <a:tcPr anchor="ctr"/>
                </a:tc>
                <a:tc rowSpan="3">
                  <a:txBody>
                    <a:bodyPr/>
                    <a:lstStyle/>
                    <a:p>
                      <a:pPr algn="ctr"/>
                      <a:r>
                        <a:rPr lang="nl-NL" sz="1200" dirty="0"/>
                        <a:t>-</a:t>
                      </a:r>
                    </a:p>
                  </a:txBody>
                  <a:tcPr anchor="ctr"/>
                </a:tc>
                <a:tc rowSpan="3">
                  <a:txBody>
                    <a:bodyPr/>
                    <a:lstStyle/>
                    <a:p>
                      <a:pPr algn="ctr"/>
                      <a:r>
                        <a:rPr lang="nl-NL" sz="1200" dirty="0"/>
                        <a:t>JA </a:t>
                      </a:r>
                    </a:p>
                    <a:p>
                      <a:pPr algn="ctr"/>
                      <a:r>
                        <a:rPr lang="nl-NL" sz="1200" dirty="0"/>
                        <a:t>(allocatiegroep TMT)</a:t>
                      </a:r>
                    </a:p>
                  </a:txBody>
                  <a:tcPr anchor="ctr"/>
                </a:tc>
                <a:tc vMerge="1">
                  <a:txBody>
                    <a:bodyPr/>
                    <a:lstStyle/>
                    <a:p>
                      <a:endParaRPr lang="nl-NL" sz="1200"/>
                    </a:p>
                  </a:txBody>
                  <a:tcPr anchor="ctr"/>
                </a:tc>
                <a:extLst>
                  <a:ext uri="{0D108BD9-81ED-4DB2-BD59-A6C34878D82A}">
                    <a16:rowId xmlns:a16="http://schemas.microsoft.com/office/drawing/2014/main" val="2777575841"/>
                  </a:ext>
                </a:extLst>
              </a:tr>
              <a:tr h="142483">
                <a:tc>
                  <a:txBody>
                    <a:bodyPr/>
                    <a:lstStyle/>
                    <a:p>
                      <a:pPr algn="ctr"/>
                      <a:r>
                        <a:rPr lang="nl-NL" sz="1200"/>
                        <a:t>4</a:t>
                      </a:r>
                    </a:p>
                  </a:txBody>
                  <a:tcPr anchor="ctr"/>
                </a:tc>
                <a:tc>
                  <a:txBody>
                    <a:bodyPr/>
                    <a:lstStyle/>
                    <a:p>
                      <a:pPr algn="ctr"/>
                      <a:r>
                        <a:rPr lang="nl-NL" sz="1200" dirty="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dirty="0"/>
                        <a:t>JA</a:t>
                      </a:r>
                    </a:p>
                  </a:txBody>
                  <a:tcPr anchor="ctr"/>
                </a:tc>
                <a:tc vMerge="1">
                  <a:txBody>
                    <a:bodyPr/>
                    <a:lstStyle/>
                    <a:p>
                      <a:pPr algn="ctr"/>
                      <a:endParaRPr lang="nl-NL" sz="1200"/>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4184749"/>
                  </a:ext>
                </a:extLst>
              </a:tr>
              <a:tr h="370840">
                <a:tc>
                  <a:txBody>
                    <a:bodyPr/>
                    <a:lstStyle/>
                    <a:p>
                      <a:pPr algn="ctr"/>
                      <a:r>
                        <a:rPr lang="nl-NL" sz="1200" dirty="0"/>
                        <a:t>5</a:t>
                      </a:r>
                    </a:p>
                  </a:txBody>
                  <a:tcPr anchor="ctr"/>
                </a:tc>
                <a:tc>
                  <a:txBody>
                    <a:bodyPr/>
                    <a:lstStyle/>
                    <a:p>
                      <a:pPr algn="ctr"/>
                      <a:r>
                        <a:rPr lang="nl-NL" sz="1200" dirty="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dirty="0"/>
                        <a:t>JA</a:t>
                      </a:r>
                    </a:p>
                  </a:txBody>
                  <a:tcPr anchor="ctr"/>
                </a:tc>
                <a:tc vMerge="1">
                  <a:txBody>
                    <a:bodyPr/>
                    <a:lstStyle/>
                    <a:p>
                      <a:pPr algn="ctr"/>
                      <a:endParaRPr lang="nl-NL" sz="1200" dirty="0"/>
                    </a:p>
                  </a:txBody>
                  <a:tcPr anchor="ctr"/>
                </a:tc>
                <a:tc vMerge="1">
                  <a:txBody>
                    <a:bodyPr/>
                    <a:lstStyle/>
                    <a:p>
                      <a:pPr algn="ctr"/>
                      <a:r>
                        <a:rPr lang="nl-NL" sz="1200" dirty="0"/>
                        <a:t>-</a:t>
                      </a:r>
                    </a:p>
                  </a:txBody>
                  <a:tcPr anchor="ctr"/>
                </a:tc>
                <a:tc vMerge="1">
                  <a:txBody>
                    <a:bodyPr/>
                    <a:lstStyle/>
                    <a:p>
                      <a:endParaRPr lang="nl-NL" sz="1200"/>
                    </a:p>
                  </a:txBody>
                  <a:tcPr anchor="ctr"/>
                </a:tc>
                <a:extLst>
                  <a:ext uri="{0D108BD9-81ED-4DB2-BD59-A6C34878D82A}">
                    <a16:rowId xmlns:a16="http://schemas.microsoft.com/office/drawing/2014/main" val="1817506148"/>
                  </a:ext>
                </a:extLst>
              </a:tr>
            </a:tbl>
          </a:graphicData>
        </a:graphic>
      </p:graphicFrame>
      <p:sp>
        <p:nvSpPr>
          <p:cNvPr id="4" name="Ovaal 3">
            <a:extLst>
              <a:ext uri="{FF2B5EF4-FFF2-40B4-BE49-F238E27FC236}">
                <a16:creationId xmlns:a16="http://schemas.microsoft.com/office/drawing/2014/main" id="{0687D5E0-3CDF-4687-9B8D-EF90893FC939}"/>
              </a:ext>
            </a:extLst>
          </p:cNvPr>
          <p:cNvSpPr/>
          <p:nvPr/>
        </p:nvSpPr>
        <p:spPr>
          <a:xfrm>
            <a:off x="3864990" y="3398068"/>
            <a:ext cx="7213764" cy="219202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ballon: rechthoek 6">
            <a:extLst>
              <a:ext uri="{FF2B5EF4-FFF2-40B4-BE49-F238E27FC236}">
                <a16:creationId xmlns:a16="http://schemas.microsoft.com/office/drawing/2014/main" id="{101CEEA7-26F9-481B-A7AC-A523CE522FA3}"/>
              </a:ext>
            </a:extLst>
          </p:cNvPr>
          <p:cNvSpPr/>
          <p:nvPr/>
        </p:nvSpPr>
        <p:spPr>
          <a:xfrm>
            <a:off x="2394408" y="5590095"/>
            <a:ext cx="2686639" cy="745905"/>
          </a:xfrm>
          <a:prstGeom prst="wedgeRectCallout">
            <a:avLst>
              <a:gd name="adj1" fmla="val 73202"/>
              <a:gd name="adj2" fmla="val -10811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Alle berichten bevatten dezelfde </a:t>
            </a:r>
            <a:r>
              <a:rPr lang="nl-NL" sz="1400" dirty="0" err="1"/>
              <a:t>allocatierunidentificatie</a:t>
            </a:r>
            <a:endParaRPr lang="nl-NL" sz="1400" dirty="0"/>
          </a:p>
        </p:txBody>
      </p:sp>
      <p:sp>
        <p:nvSpPr>
          <p:cNvPr id="10" name="Titel 1">
            <a:extLst>
              <a:ext uri="{FF2B5EF4-FFF2-40B4-BE49-F238E27FC236}">
                <a16:creationId xmlns:a16="http://schemas.microsoft.com/office/drawing/2014/main" id="{A629BCA6-2C43-EF48-9182-8894DCAF507B}"/>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2 Alleen TMT (2)</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3529895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2192027"/>
          </a:xfrm>
        </p:spPr>
        <p:txBody>
          <a:bodyPr>
            <a:normAutofit/>
          </a:bodyPr>
          <a:lstStyle/>
          <a:p>
            <a:pPr>
              <a:buFont typeface="Wingdings" panose="05000000000000000000" pitchFamily="2" charset="2"/>
              <a:buChar char="§"/>
            </a:pPr>
            <a:r>
              <a:rPr lang="nl-NL" sz="1800" b="1" dirty="0"/>
              <a:t>Berichten naar TenneT</a:t>
            </a:r>
          </a:p>
          <a:p>
            <a:pPr lvl="1">
              <a:buFont typeface="Wingdings" panose="05000000000000000000" pitchFamily="2" charset="2"/>
              <a:buChar char="§"/>
            </a:pPr>
            <a:r>
              <a:rPr lang="nl-NL" sz="1800" dirty="0"/>
              <a:t>AS (</a:t>
            </a:r>
            <a:r>
              <a:rPr lang="nl-NL" sz="1800" dirty="0" err="1"/>
              <a:t>AllocationSeries</a:t>
            </a:r>
            <a:r>
              <a:rPr lang="nl-NL" sz="1800" dirty="0"/>
              <a:t>) </a:t>
            </a:r>
            <a:r>
              <a:rPr lang="nl-NL" sz="1800" dirty="0">
                <a:sym typeface="Wingdings" panose="05000000000000000000" pitchFamily="2" charset="2"/>
              </a:rPr>
              <a:t> alleen voor AP-1 een AS-bericht = 1 bericht*</a:t>
            </a:r>
          </a:p>
          <a:p>
            <a:pPr lvl="1">
              <a:buFont typeface="Wingdings" panose="05000000000000000000" pitchFamily="2" charset="2"/>
              <a:buChar char="§"/>
            </a:pPr>
            <a:r>
              <a:rPr lang="nl-NL" sz="1800" dirty="0">
                <a:sym typeface="Wingdings" panose="05000000000000000000" pitchFamily="2" charset="2"/>
              </a:rPr>
              <a:t>AAS (</a:t>
            </a:r>
            <a:r>
              <a:rPr lang="nl-NL" sz="1800" dirty="0" err="1"/>
              <a:t>AggregatedAllocationSeries</a:t>
            </a:r>
            <a:r>
              <a:rPr lang="nl-NL" sz="1800" dirty="0"/>
              <a:t>) </a:t>
            </a:r>
            <a:r>
              <a:rPr lang="nl-NL" sz="1800" dirty="0">
                <a:sym typeface="Wingdings" panose="05000000000000000000" pitchFamily="2" charset="2"/>
              </a:rPr>
              <a:t> per BRP  1 </a:t>
            </a:r>
            <a:r>
              <a:rPr lang="nl-NL" sz="1800" dirty="0"/>
              <a:t> AAS-TMT-bericht = 1 bericht (aggregatie van beide LV)</a:t>
            </a:r>
          </a:p>
          <a:p>
            <a:pPr lvl="1">
              <a:buFont typeface="Wingdings" panose="05000000000000000000" pitchFamily="2" charset="2"/>
              <a:buChar char="§"/>
            </a:pPr>
            <a:r>
              <a:rPr lang="nl-NL" sz="1800" dirty="0"/>
              <a:t>AFS (</a:t>
            </a:r>
            <a:r>
              <a:rPr lang="nl-NL" sz="1800" dirty="0" err="1"/>
              <a:t>AllocationFactorSeries</a:t>
            </a:r>
            <a:r>
              <a:rPr lang="nl-NL" sz="1800" dirty="0"/>
              <a:t>) </a:t>
            </a:r>
            <a:r>
              <a:rPr lang="nl-NL" sz="1800" dirty="0">
                <a:sym typeface="Wingdings" panose="05000000000000000000" pitchFamily="2" charset="2"/>
              </a:rPr>
              <a:t> voor gehele netgebied 1 AFS-bericht = 1 bericht (zonder profielfracties)</a:t>
            </a:r>
          </a:p>
          <a:p>
            <a:pPr>
              <a:buFont typeface="Wingdings" panose="05000000000000000000" pitchFamily="2" charset="2"/>
              <a:buChar char="§"/>
            </a:pPr>
            <a:r>
              <a:rPr lang="nl-NL" sz="1800" dirty="0">
                <a:sym typeface="Wingdings" panose="05000000000000000000" pitchFamily="2" charset="2"/>
              </a:rPr>
              <a:t>Alle berichten bevatten dezelfde allocatierun-identificatie</a:t>
            </a:r>
            <a:endParaRPr lang="nl-NL" sz="18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62</a:t>
            </a:fld>
            <a:endParaRPr lang="nl-NL" dirty="0"/>
          </a:p>
        </p:txBody>
      </p:sp>
      <p:graphicFrame>
        <p:nvGraphicFramePr>
          <p:cNvPr id="5" name="Tabel 6">
            <a:extLst>
              <a:ext uri="{FF2B5EF4-FFF2-40B4-BE49-F238E27FC236}">
                <a16:creationId xmlns:a16="http://schemas.microsoft.com/office/drawing/2014/main" id="{AE156360-D4F4-401C-966E-09A921609667}"/>
              </a:ext>
            </a:extLst>
          </p:cNvPr>
          <p:cNvGraphicFramePr>
            <a:graphicFrameLocks noGrp="1"/>
          </p:cNvGraphicFramePr>
          <p:nvPr/>
        </p:nvGraphicFramePr>
        <p:xfrm>
          <a:off x="457199" y="3128664"/>
          <a:ext cx="8385702" cy="2108200"/>
        </p:xfrm>
        <a:graphic>
          <a:graphicData uri="http://schemas.openxmlformats.org/drawingml/2006/table">
            <a:tbl>
              <a:tblPr firstRow="1" bandRow="1">
                <a:tableStyleId>{5C22544A-7EE6-4342-B048-85BDC9FD1C3A}</a:tableStyleId>
              </a:tblPr>
              <a:tblGrid>
                <a:gridCol w="756035">
                  <a:extLst>
                    <a:ext uri="{9D8B030D-6E8A-4147-A177-3AD203B41FA5}">
                      <a16:colId xmlns:a16="http://schemas.microsoft.com/office/drawing/2014/main" val="2740216427"/>
                    </a:ext>
                  </a:extLst>
                </a:gridCol>
                <a:gridCol w="704106">
                  <a:extLst>
                    <a:ext uri="{9D8B030D-6E8A-4147-A177-3AD203B41FA5}">
                      <a16:colId xmlns:a16="http://schemas.microsoft.com/office/drawing/2014/main" val="1575876021"/>
                    </a:ext>
                  </a:extLst>
                </a:gridCol>
                <a:gridCol w="1079627">
                  <a:extLst>
                    <a:ext uri="{9D8B030D-6E8A-4147-A177-3AD203B41FA5}">
                      <a16:colId xmlns:a16="http://schemas.microsoft.com/office/drawing/2014/main" val="993608127"/>
                    </a:ext>
                  </a:extLst>
                </a:gridCol>
                <a:gridCol w="1079627">
                  <a:extLst>
                    <a:ext uri="{9D8B030D-6E8A-4147-A177-3AD203B41FA5}">
                      <a16:colId xmlns:a16="http://schemas.microsoft.com/office/drawing/2014/main" val="2841472910"/>
                    </a:ext>
                  </a:extLst>
                </a:gridCol>
                <a:gridCol w="1314329">
                  <a:extLst>
                    <a:ext uri="{9D8B030D-6E8A-4147-A177-3AD203B41FA5}">
                      <a16:colId xmlns:a16="http://schemas.microsoft.com/office/drawing/2014/main" val="4032752005"/>
                    </a:ext>
                  </a:extLst>
                </a:gridCol>
                <a:gridCol w="2088845">
                  <a:extLst>
                    <a:ext uri="{9D8B030D-6E8A-4147-A177-3AD203B41FA5}">
                      <a16:colId xmlns:a16="http://schemas.microsoft.com/office/drawing/2014/main" val="3793275162"/>
                    </a:ext>
                  </a:extLst>
                </a:gridCol>
                <a:gridCol w="1363133">
                  <a:extLst>
                    <a:ext uri="{9D8B030D-6E8A-4147-A177-3AD203B41FA5}">
                      <a16:colId xmlns:a16="http://schemas.microsoft.com/office/drawing/2014/main" val="3897769262"/>
                    </a:ext>
                  </a:extLst>
                </a:gridCol>
              </a:tblGrid>
              <a:tr h="0">
                <a:tc>
                  <a:txBody>
                    <a:bodyPr/>
                    <a:lstStyle/>
                    <a:p>
                      <a:pPr algn="ctr"/>
                      <a:r>
                        <a:rPr lang="nl-NL" sz="1800"/>
                        <a:t> AP</a:t>
                      </a:r>
                    </a:p>
                  </a:txBody>
                  <a:tcPr/>
                </a:tc>
                <a:tc>
                  <a:txBody>
                    <a:bodyPr/>
                    <a:lstStyle/>
                    <a:p>
                      <a:pPr algn="ctr"/>
                      <a:r>
                        <a:rPr lang="nl-NL" sz="1800"/>
                        <a:t>Type </a:t>
                      </a:r>
                    </a:p>
                  </a:txBody>
                  <a:tcPr/>
                </a:tc>
                <a:tc>
                  <a:txBody>
                    <a:bodyPr/>
                    <a:lstStyle/>
                    <a:p>
                      <a:pPr algn="ctr"/>
                      <a:r>
                        <a:rPr lang="nl-NL" sz="1800" dirty="0"/>
                        <a:t>BRP</a:t>
                      </a:r>
                    </a:p>
                  </a:txBody>
                  <a:tcPr/>
                </a:tc>
                <a:tc>
                  <a:txBody>
                    <a:bodyPr/>
                    <a:lstStyle/>
                    <a:p>
                      <a:pPr algn="ctr"/>
                      <a:r>
                        <a:rPr lang="nl-NL" sz="1800" dirty="0"/>
                        <a:t>LV</a:t>
                      </a:r>
                    </a:p>
                  </a:txBody>
                  <a:tcPr/>
                </a:tc>
                <a:tc>
                  <a:txBody>
                    <a:bodyPr/>
                    <a:lstStyle/>
                    <a:p>
                      <a:pPr algn="ctr"/>
                      <a:r>
                        <a:rPr lang="nl-NL" sz="1800" dirty="0"/>
                        <a:t>Bericht AS</a:t>
                      </a:r>
                    </a:p>
                    <a:p>
                      <a:pPr algn="ctr"/>
                      <a:r>
                        <a:rPr lang="nl-NL" sz="1800" dirty="0"/>
                        <a:t>BRP-1</a:t>
                      </a:r>
                    </a:p>
                  </a:txBody>
                  <a:tcPr/>
                </a:tc>
                <a:tc>
                  <a:txBody>
                    <a:bodyPr/>
                    <a:lstStyle/>
                    <a:p>
                      <a:pPr algn="ctr"/>
                      <a:r>
                        <a:rPr lang="nl-NL" sz="1800" dirty="0"/>
                        <a:t>Bericht AAS</a:t>
                      </a:r>
                    </a:p>
                    <a:p>
                      <a:pPr algn="ctr"/>
                      <a:r>
                        <a:rPr lang="nl-NL" sz="1800" dirty="0"/>
                        <a:t>BRP-1</a:t>
                      </a:r>
                    </a:p>
                  </a:txBody>
                  <a:tcPr/>
                </a:tc>
                <a:tc>
                  <a:txBody>
                    <a:bodyPr/>
                    <a:lstStyle/>
                    <a:p>
                      <a:pPr algn="ctr"/>
                      <a:r>
                        <a:rPr lang="nl-NL" sz="1800" dirty="0"/>
                        <a:t>Bericht AFS</a:t>
                      </a:r>
                    </a:p>
                  </a:txBody>
                  <a:tcPr/>
                </a:tc>
                <a:extLst>
                  <a:ext uri="{0D108BD9-81ED-4DB2-BD59-A6C34878D82A}">
                    <a16:rowId xmlns:a16="http://schemas.microsoft.com/office/drawing/2014/main" val="1915835445"/>
                  </a:ext>
                </a:extLst>
              </a:tr>
              <a:tr h="207797">
                <a:tc>
                  <a:txBody>
                    <a:bodyPr/>
                    <a:lstStyle/>
                    <a:p>
                      <a:pPr algn="ctr"/>
                      <a:r>
                        <a:rPr lang="nl-NL" sz="1200"/>
                        <a:t>1</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tc>
                  <a:txBody>
                    <a:bodyPr/>
                    <a:lstStyle/>
                    <a:p>
                      <a:pPr algn="ctr"/>
                      <a:r>
                        <a:rPr lang="nl-NL" sz="1200" dirty="0"/>
                        <a:t>JA</a:t>
                      </a:r>
                    </a:p>
                  </a:txBody>
                  <a:tcPr anchor="ctr"/>
                </a:tc>
                <a:tc rowSpan="5">
                  <a:txBody>
                    <a:bodyPr/>
                    <a:lstStyle/>
                    <a:p>
                      <a:pPr algn="ctr"/>
                      <a:r>
                        <a:rPr lang="nl-NL" sz="1200" dirty="0"/>
                        <a:t>JA</a:t>
                      </a:r>
                    </a:p>
                    <a:p>
                      <a:pPr algn="ctr"/>
                      <a:r>
                        <a:rPr lang="nl-NL" sz="1200" dirty="0"/>
                        <a:t>(allocatiegroep TMT)</a:t>
                      </a:r>
                    </a:p>
                  </a:txBody>
                  <a:tcPr anchor="ctr"/>
                </a:tc>
                <a:tc rowSpan="5">
                  <a:txBody>
                    <a:bodyPr/>
                    <a:lstStyle/>
                    <a:p>
                      <a:pPr algn="ctr"/>
                      <a:r>
                        <a:rPr lang="nl-NL" sz="1200" dirty="0"/>
                        <a:t>JA</a:t>
                      </a:r>
                    </a:p>
                    <a:p>
                      <a:pPr algn="ctr"/>
                      <a:r>
                        <a:rPr lang="nl-NL" sz="1200" dirty="0"/>
                        <a:t>(Bevat enkel RCF)</a:t>
                      </a:r>
                    </a:p>
                  </a:txBody>
                  <a:tcPr anchor="ctr"/>
                </a:tc>
                <a:extLst>
                  <a:ext uri="{0D108BD9-81ED-4DB2-BD59-A6C34878D82A}">
                    <a16:rowId xmlns:a16="http://schemas.microsoft.com/office/drawing/2014/main" val="1356959858"/>
                  </a:ext>
                </a:extLst>
              </a:tr>
              <a:tr h="151191">
                <a:tc>
                  <a:txBody>
                    <a:bodyPr/>
                    <a:lstStyle/>
                    <a:p>
                      <a:pPr algn="ctr"/>
                      <a:r>
                        <a:rPr lang="nl-NL" sz="1200" dirty="0"/>
                        <a:t>2</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chemeClr val="accent3">
                              <a:lumMod val="75000"/>
                            </a:schemeClr>
                          </a:solidFill>
                        </a:rPr>
                        <a:t>LV-A</a:t>
                      </a:r>
                    </a:p>
                  </a:txBody>
                  <a:tcPr anchor="ctr"/>
                </a:tc>
                <a:tc>
                  <a:txBody>
                    <a:bodyPr/>
                    <a:lstStyle/>
                    <a:p>
                      <a:pPr algn="ctr"/>
                      <a:r>
                        <a:rPr lang="nl-NL" sz="1200" dirty="0"/>
                        <a:t>-</a:t>
                      </a:r>
                    </a:p>
                  </a:txBody>
                  <a:tcPr anchor="ctr"/>
                </a:tc>
                <a:tc vMerge="1">
                  <a:txBody>
                    <a:bodyPr/>
                    <a:lstStyle/>
                    <a:p>
                      <a:pPr algn="ctr"/>
                      <a:endParaRPr lang="nl-NL" sz="1200"/>
                    </a:p>
                  </a:txBody>
                  <a:tcPr/>
                </a:tc>
                <a:tc vMerge="1">
                  <a:txBody>
                    <a:bodyPr/>
                    <a:lstStyle/>
                    <a:p>
                      <a:endParaRPr lang="nl-NL" sz="1200"/>
                    </a:p>
                  </a:txBody>
                  <a:tcPr anchor="ctr"/>
                </a:tc>
                <a:extLst>
                  <a:ext uri="{0D108BD9-81ED-4DB2-BD59-A6C34878D82A}">
                    <a16:rowId xmlns:a16="http://schemas.microsoft.com/office/drawing/2014/main" val="2942275454"/>
                  </a:ext>
                </a:extLst>
              </a:tr>
              <a:tr h="0">
                <a:tc>
                  <a:txBody>
                    <a:bodyPr/>
                    <a:lstStyle/>
                    <a:p>
                      <a:pPr algn="ctr"/>
                      <a:r>
                        <a:rPr lang="nl-NL" sz="1200"/>
                        <a:t>3</a:t>
                      </a:r>
                    </a:p>
                  </a:txBody>
                  <a:tcPr anchor="ctr"/>
                </a:tc>
                <a:tc>
                  <a:txBody>
                    <a:bodyPr/>
                    <a:lstStyle/>
                    <a:p>
                      <a:pPr algn="ctr"/>
                      <a:r>
                        <a:rPr lang="nl-NL" sz="120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dirty="0"/>
                        <a:t>-</a:t>
                      </a:r>
                    </a:p>
                  </a:txBody>
                  <a:tcPr anchor="ctr"/>
                </a:tc>
                <a:tc vMerge="1">
                  <a:txBody>
                    <a:bodyPr/>
                    <a:lstStyle/>
                    <a:p>
                      <a:pPr algn="ctr"/>
                      <a:r>
                        <a:rPr lang="nl-NL" sz="1200" dirty="0"/>
                        <a:t>-</a:t>
                      </a:r>
                    </a:p>
                  </a:txBody>
                  <a:tcPr anchor="ctr"/>
                </a:tc>
                <a:tc vMerge="1">
                  <a:txBody>
                    <a:bodyPr/>
                    <a:lstStyle/>
                    <a:p>
                      <a:endParaRPr lang="nl-NL" sz="1200"/>
                    </a:p>
                  </a:txBody>
                  <a:tcPr anchor="ctr"/>
                </a:tc>
                <a:extLst>
                  <a:ext uri="{0D108BD9-81ED-4DB2-BD59-A6C34878D82A}">
                    <a16:rowId xmlns:a16="http://schemas.microsoft.com/office/drawing/2014/main" val="2777575841"/>
                  </a:ext>
                </a:extLst>
              </a:tr>
              <a:tr h="142483">
                <a:tc>
                  <a:txBody>
                    <a:bodyPr/>
                    <a:lstStyle/>
                    <a:p>
                      <a:pPr algn="ctr"/>
                      <a:r>
                        <a:rPr lang="nl-NL" sz="1200"/>
                        <a:t>4</a:t>
                      </a:r>
                    </a:p>
                  </a:txBody>
                  <a:tcPr anchor="ctr"/>
                </a:tc>
                <a:tc>
                  <a:txBody>
                    <a:bodyPr/>
                    <a:lstStyle/>
                    <a:p>
                      <a:pPr algn="ctr"/>
                      <a:r>
                        <a:rPr lang="nl-NL" sz="1200" dirty="0"/>
                        <a:t>TMT</a:t>
                      </a:r>
                    </a:p>
                  </a:txBody>
                  <a:tcPr anchor="ctr"/>
                </a:tc>
                <a:tc>
                  <a:txBody>
                    <a:bodyPr/>
                    <a:lstStyle/>
                    <a:p>
                      <a:pPr algn="ct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dirty="0"/>
                        <a:t>-</a:t>
                      </a:r>
                    </a:p>
                  </a:txBody>
                  <a:tcPr anchor="ctr"/>
                </a:tc>
                <a:tc vMerge="1">
                  <a:txBody>
                    <a:bodyPr/>
                    <a:lstStyle/>
                    <a:p>
                      <a:pPr algn="ctr"/>
                      <a:endParaRPr lang="nl-NL" sz="1200"/>
                    </a:p>
                  </a:txBody>
                  <a:tcPr anchor="ctr"/>
                </a:tc>
                <a:tc vMerge="1">
                  <a:txBody>
                    <a:bodyPr/>
                    <a:lstStyle/>
                    <a:p>
                      <a:endParaRPr lang="nl-NL" sz="1200"/>
                    </a:p>
                  </a:txBody>
                  <a:tcPr anchor="ctr"/>
                </a:tc>
                <a:extLst>
                  <a:ext uri="{0D108BD9-81ED-4DB2-BD59-A6C34878D82A}">
                    <a16:rowId xmlns:a16="http://schemas.microsoft.com/office/drawing/2014/main" val="24184749"/>
                  </a:ext>
                </a:extLst>
              </a:tr>
              <a:tr h="370840">
                <a:tc>
                  <a:txBody>
                    <a:bodyPr/>
                    <a:lstStyle/>
                    <a:p>
                      <a:pPr algn="ctr"/>
                      <a:r>
                        <a:rPr lang="nl-NL" sz="1200" dirty="0"/>
                        <a:t>5</a:t>
                      </a:r>
                    </a:p>
                  </a:txBody>
                  <a:tcPr anchor="ctr"/>
                </a:tc>
                <a:tc>
                  <a:txBody>
                    <a:bodyPr/>
                    <a:lstStyle/>
                    <a:p>
                      <a:pPr algn="ctr"/>
                      <a:r>
                        <a:rPr lang="nl-NL" sz="1200" dirty="0"/>
                        <a:t>TMT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1200" dirty="0"/>
                        <a:t>BRP-1</a:t>
                      </a:r>
                    </a:p>
                  </a:txBody>
                  <a:tcPr anchor="ctr"/>
                </a:tc>
                <a:tc>
                  <a:txBody>
                    <a:bodyPr/>
                    <a:lstStyle/>
                    <a:p>
                      <a:pPr algn="ctr"/>
                      <a:r>
                        <a:rPr lang="nl-NL" sz="1200" b="1" dirty="0">
                          <a:solidFill>
                            <a:srgbClr val="FF0000"/>
                          </a:solidFill>
                        </a:rPr>
                        <a:t>LV-B</a:t>
                      </a:r>
                    </a:p>
                  </a:txBody>
                  <a:tcPr anchor="ctr"/>
                </a:tc>
                <a:tc>
                  <a:txBody>
                    <a:bodyPr/>
                    <a:lstStyle/>
                    <a:p>
                      <a:pPr algn="ctr"/>
                      <a:r>
                        <a:rPr lang="nl-NL" sz="1200" dirty="0"/>
                        <a:t>-</a:t>
                      </a:r>
                    </a:p>
                  </a:txBody>
                  <a:tcPr anchor="ctr"/>
                </a:tc>
                <a:tc vMerge="1">
                  <a:txBody>
                    <a:bodyPr/>
                    <a:lstStyle/>
                    <a:p>
                      <a:pPr algn="ctr"/>
                      <a:endParaRPr lang="nl-NL" sz="1200" dirty="0"/>
                    </a:p>
                  </a:txBody>
                  <a:tcPr anchor="ctr"/>
                </a:tc>
                <a:tc vMerge="1">
                  <a:txBody>
                    <a:bodyPr/>
                    <a:lstStyle/>
                    <a:p>
                      <a:endParaRPr lang="nl-NL" sz="1200"/>
                    </a:p>
                  </a:txBody>
                  <a:tcPr anchor="ctr"/>
                </a:tc>
                <a:extLst>
                  <a:ext uri="{0D108BD9-81ED-4DB2-BD59-A6C34878D82A}">
                    <a16:rowId xmlns:a16="http://schemas.microsoft.com/office/drawing/2014/main" val="1817506148"/>
                  </a:ext>
                </a:extLst>
              </a:tr>
            </a:tbl>
          </a:graphicData>
        </a:graphic>
      </p:graphicFrame>
      <p:sp>
        <p:nvSpPr>
          <p:cNvPr id="4" name="Ovaal 3">
            <a:extLst>
              <a:ext uri="{FF2B5EF4-FFF2-40B4-BE49-F238E27FC236}">
                <a16:creationId xmlns:a16="http://schemas.microsoft.com/office/drawing/2014/main" id="{0687D5E0-3CDF-4687-9B8D-EF90893FC939}"/>
              </a:ext>
            </a:extLst>
          </p:cNvPr>
          <p:cNvSpPr/>
          <p:nvPr/>
        </p:nvSpPr>
        <p:spPr>
          <a:xfrm rot="351488">
            <a:off x="4176074" y="3642447"/>
            <a:ext cx="4967926" cy="12626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ekstballon: rechthoek 6">
            <a:extLst>
              <a:ext uri="{FF2B5EF4-FFF2-40B4-BE49-F238E27FC236}">
                <a16:creationId xmlns:a16="http://schemas.microsoft.com/office/drawing/2014/main" id="{101CEEA7-26F9-481B-A7AC-A523CE522FA3}"/>
              </a:ext>
            </a:extLst>
          </p:cNvPr>
          <p:cNvSpPr/>
          <p:nvPr/>
        </p:nvSpPr>
        <p:spPr>
          <a:xfrm>
            <a:off x="8738261" y="5320691"/>
            <a:ext cx="2686639" cy="745905"/>
          </a:xfrm>
          <a:prstGeom prst="wedgeRectCallout">
            <a:avLst>
              <a:gd name="adj1" fmla="val -98026"/>
              <a:gd name="adj2" fmla="val -1131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Alle berichten bevatten dezelfde allocatierun-identificatie</a:t>
            </a:r>
          </a:p>
        </p:txBody>
      </p:sp>
      <p:sp>
        <p:nvSpPr>
          <p:cNvPr id="9" name="Tekstvak 8">
            <a:extLst>
              <a:ext uri="{FF2B5EF4-FFF2-40B4-BE49-F238E27FC236}">
                <a16:creationId xmlns:a16="http://schemas.microsoft.com/office/drawing/2014/main" id="{57766CBC-B299-4CF0-BCA7-45D3E5BB0982}"/>
              </a:ext>
            </a:extLst>
          </p:cNvPr>
          <p:cNvSpPr txBox="1"/>
          <p:nvPr/>
        </p:nvSpPr>
        <p:spPr>
          <a:xfrm>
            <a:off x="530257" y="5491387"/>
            <a:ext cx="7435391" cy="584775"/>
          </a:xfrm>
          <a:prstGeom prst="rect">
            <a:avLst/>
          </a:prstGeom>
          <a:noFill/>
        </p:spPr>
        <p:txBody>
          <a:bodyPr wrap="square">
            <a:spAutoFit/>
          </a:bodyPr>
          <a:lstStyle/>
          <a:p>
            <a:r>
              <a:rPr lang="nl-NL" sz="1600" dirty="0"/>
              <a:t>* Alleen van toepassing voor TMT-allocatiepunten met PROD &gt;= 10 MW</a:t>
            </a:r>
          </a:p>
          <a:p>
            <a:endParaRPr lang="nl-NL" sz="1600" dirty="0"/>
          </a:p>
        </p:txBody>
      </p:sp>
      <p:sp>
        <p:nvSpPr>
          <p:cNvPr id="11" name="Titel 1">
            <a:extLst>
              <a:ext uri="{FF2B5EF4-FFF2-40B4-BE49-F238E27FC236}">
                <a16:creationId xmlns:a16="http://schemas.microsoft.com/office/drawing/2014/main" id="{DB3C3CFB-3787-4D44-AF44-9A0660F986F8}"/>
              </a:ext>
            </a:extLst>
          </p:cNvPr>
          <p:cNvSpPr>
            <a:spLocks noGrp="1"/>
          </p:cNvSpPr>
          <p:nvPr>
            <p:ph type="title"/>
          </p:nvPr>
        </p:nvSpPr>
        <p:spPr>
          <a:xfrm>
            <a:off x="609601" y="483992"/>
            <a:ext cx="9169830" cy="713631"/>
          </a:xfrm>
        </p:spPr>
        <p:txBody>
          <a:bodyPr/>
          <a:lstStyle/>
          <a:p>
            <a:r>
              <a:rPr lang="nl-NL" sz="2800" b="1" dirty="0">
                <a:ea typeface="Calibri" panose="020F0502020204030204" pitchFamily="34" charset="0"/>
                <a:cs typeface="Arial" panose="020B0604020202020204" pitchFamily="34" charset="0"/>
              </a:rPr>
              <a:t>Allocatieberichten - Scenario 2 Alleen TMT (3)</a:t>
            </a:r>
            <a:br>
              <a:rPr lang="nl-NL" sz="2800" b="1" dirty="0">
                <a:ea typeface="Calibri" panose="020F0502020204030204" pitchFamily="34" charset="0"/>
                <a:cs typeface="Arial" panose="020B0604020202020204" pitchFamily="34" charset="0"/>
              </a:rPr>
            </a:br>
            <a:r>
              <a:rPr lang="nl-NL" sz="2000" i="1" dirty="0">
                <a:ea typeface="Calibri" panose="020F0502020204030204" pitchFamily="34" charset="0"/>
                <a:cs typeface="Arial" panose="020B0604020202020204" pitchFamily="34" charset="0"/>
              </a:rPr>
              <a:t>Aandachtspunten voor implementatie</a:t>
            </a:r>
          </a:p>
        </p:txBody>
      </p:sp>
    </p:spTree>
    <p:extLst>
      <p:ext uri="{BB962C8B-B14F-4D97-AF65-F5344CB8AC3E}">
        <p14:creationId xmlns:p14="http://schemas.microsoft.com/office/powerpoint/2010/main" val="4003012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en-GB" sz="1800">
                <a:latin typeface="Calibri" panose="020F0502020204030204" pitchFamily="34" charset="0"/>
                <a:ea typeface="Calibri" panose="020F0502020204030204" pitchFamily="34" charset="0"/>
                <a:cs typeface="Arial" panose="020B0604020202020204" pitchFamily="34" charset="0"/>
              </a:rPr>
            </a:br>
            <a:endParaRPr lang="en-GB" sz="1800">
              <a:latin typeface="Calibri" panose="020F0502020204030204" pitchFamily="34" charset="0"/>
              <a:ea typeface="Calibri" panose="020F0502020204030204" pitchFamily="34" charset="0"/>
              <a:cs typeface="Arial" panose="020B0604020202020204" pitchFamily="34" charset="0"/>
            </a:endParaRPr>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err="1">
                <a:latin typeface="+mj-lt"/>
                <a:ea typeface="Calibri" panose="020F0502020204030204" pitchFamily="34" charset="0"/>
                <a:cs typeface="Arial" panose="020B0604020202020204" pitchFamily="34" charset="0"/>
              </a:rPr>
              <a:t>Requests</a:t>
            </a:r>
            <a:r>
              <a:rPr lang="nl-NL" sz="2800" b="1" dirty="0">
                <a:latin typeface="+mj-lt"/>
                <a:ea typeface="Calibri" panose="020F0502020204030204" pitchFamily="34" charset="0"/>
                <a:cs typeface="Arial" panose="020B0604020202020204" pitchFamily="34" charset="0"/>
              </a:rPr>
              <a:t> </a:t>
            </a:r>
            <a:r>
              <a:rPr lang="nl-NL" sz="2800" b="1" dirty="0" err="1">
                <a:latin typeface="+mj-lt"/>
                <a:ea typeface="Calibri" panose="020F0502020204030204" pitchFamily="34" charset="0"/>
                <a:cs typeface="Arial" panose="020B0604020202020204" pitchFamily="34" charset="0"/>
              </a:rPr>
              <a:t>for</a:t>
            </a:r>
            <a:r>
              <a:rPr lang="nl-NL" sz="2800" b="1" dirty="0">
                <a:latin typeface="+mj-lt"/>
                <a:ea typeface="Calibri" panose="020F0502020204030204" pitchFamily="34" charset="0"/>
                <a:cs typeface="Arial" panose="020B0604020202020204" pitchFamily="34" charset="0"/>
              </a:rPr>
              <a:t> Change </a:t>
            </a:r>
            <a:br>
              <a:rPr lang="nl-NL" sz="2800" dirty="0">
                <a:latin typeface="+mj-lt"/>
                <a:ea typeface="Calibri" panose="020F0502020204030204" pitchFamily="34" charset="0"/>
                <a:cs typeface="Arial" panose="020B0604020202020204" pitchFamily="34" charset="0"/>
              </a:rPr>
            </a:br>
            <a:endParaRPr lang="nl-NL" sz="2800" dirty="0">
              <a:latin typeface="+mj-lt"/>
              <a:ea typeface="Calibri" panose="020F0502020204030204" pitchFamily="34" charset="0"/>
              <a:cs typeface="Arial" panose="020B0604020202020204" pitchFamily="34" charset="0"/>
            </a:endParaRPr>
          </a:p>
          <a:p>
            <a:pPr marL="0" indent="0">
              <a:buNone/>
            </a:pPr>
            <a:r>
              <a:rPr lang="nl-NL" sz="2400" i="1" dirty="0">
                <a:ea typeface="Calibri" panose="020F0502020204030204" pitchFamily="34" charset="0"/>
                <a:cs typeface="Arial" panose="020B0604020202020204" pitchFamily="34" charset="0"/>
              </a:rPr>
              <a:t>Bram van </a:t>
            </a:r>
            <a:r>
              <a:rPr lang="nl-NL" sz="2400" i="1" dirty="0" err="1">
                <a:ea typeface="Calibri" panose="020F0502020204030204" pitchFamily="34" charset="0"/>
                <a:cs typeface="Arial" panose="020B0604020202020204" pitchFamily="34" charset="0"/>
              </a:rPr>
              <a:t>Straalen</a:t>
            </a:r>
            <a:r>
              <a:rPr lang="nl-NL" sz="2400" i="1" dirty="0">
                <a:ea typeface="Calibri" panose="020F0502020204030204" pitchFamily="34" charset="0"/>
                <a:cs typeface="Arial" panose="020B0604020202020204" pitchFamily="34" charset="0"/>
              </a:rPr>
              <a:t> – </a:t>
            </a:r>
            <a:r>
              <a:rPr lang="nl-NL" sz="2400" i="1" dirty="0" err="1">
                <a:ea typeface="Calibri" panose="020F0502020204030204" pitchFamily="34" charset="0"/>
                <a:cs typeface="Arial" panose="020B0604020202020204" pitchFamily="34" charset="0"/>
              </a:rPr>
              <a:t>Alliander</a:t>
            </a:r>
            <a:endParaRPr lang="nl-NL" sz="2400" i="1" dirty="0">
              <a:ea typeface="Calibri" panose="020F0502020204030204" pitchFamily="34" charset="0"/>
              <a:cs typeface="Arial" panose="020B0604020202020204" pitchFamily="34" charset="0"/>
            </a:endParaRPr>
          </a:p>
          <a:p>
            <a:pPr marL="0" indent="0">
              <a:buNone/>
            </a:pPr>
            <a:endParaRPr lang="nl-NL" sz="2400" i="1" dirty="0">
              <a:solidFill>
                <a:srgbClr val="000000"/>
              </a:solidFill>
              <a:highlight>
                <a:srgbClr val="FFFF00"/>
              </a:highlight>
              <a:latin typeface="+mj-lt"/>
              <a:ea typeface="Calibri" panose="020F0502020204030204" pitchFamily="34" charset="0"/>
              <a:cs typeface="Arial" panose="020B0604020202020204" pitchFamily="34" charset="0"/>
            </a:endParaRPr>
          </a:p>
          <a:p>
            <a:pPr marL="0" indent="0">
              <a:buNone/>
            </a:pPr>
            <a:endParaRPr lang="nl-NL" sz="24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18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63</a:t>
            </a:fld>
            <a:endParaRPr lang="nl-NL"/>
          </a:p>
        </p:txBody>
      </p:sp>
    </p:spTree>
    <p:extLst>
      <p:ext uri="{BB962C8B-B14F-4D97-AF65-F5344CB8AC3E}">
        <p14:creationId xmlns:p14="http://schemas.microsoft.com/office/powerpoint/2010/main" val="2244695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B0BE546-8A9A-42DC-A336-CDB9C7541098}"/>
              </a:ext>
            </a:extLst>
          </p:cNvPr>
          <p:cNvSpPr>
            <a:spLocks noGrp="1"/>
          </p:cNvSpPr>
          <p:nvPr>
            <p:ph type="sldNum" sz="quarter" idx="12"/>
          </p:nvPr>
        </p:nvSpPr>
        <p:spPr/>
        <p:txBody>
          <a:bodyPr/>
          <a:lstStyle/>
          <a:p>
            <a:fld id="{A1C3A1F5-F269-2A47-BBB9-BDB2D4CF88E3}" type="slidenum">
              <a:rPr lang="nl-NL" smtClean="0"/>
              <a:t>64</a:t>
            </a:fld>
            <a:endParaRPr lang="nl-NL" dirty="0"/>
          </a:p>
        </p:txBody>
      </p:sp>
      <p:pic>
        <p:nvPicPr>
          <p:cNvPr id="6" name="Afbeelding 5">
            <a:extLst>
              <a:ext uri="{FF2B5EF4-FFF2-40B4-BE49-F238E27FC236}">
                <a16:creationId xmlns:a16="http://schemas.microsoft.com/office/drawing/2014/main" id="{BA993A2E-6D6D-4499-A44B-D46E8571CAC9}"/>
              </a:ext>
            </a:extLst>
          </p:cNvPr>
          <p:cNvPicPr>
            <a:picLocks noChangeAspect="1"/>
          </p:cNvPicPr>
          <p:nvPr/>
        </p:nvPicPr>
        <p:blipFill rotWithShape="1">
          <a:blip r:embed="rId2"/>
          <a:srcRect l="27989" t="24329" r="23918" b="12578"/>
          <a:stretch/>
        </p:blipFill>
        <p:spPr>
          <a:xfrm>
            <a:off x="2437877" y="975042"/>
            <a:ext cx="7316246" cy="5398966"/>
          </a:xfrm>
          <a:prstGeom prst="rect">
            <a:avLst/>
          </a:prstGeom>
        </p:spPr>
      </p:pic>
      <p:sp>
        <p:nvSpPr>
          <p:cNvPr id="9" name="Titel 1">
            <a:extLst>
              <a:ext uri="{FF2B5EF4-FFF2-40B4-BE49-F238E27FC236}">
                <a16:creationId xmlns:a16="http://schemas.microsoft.com/office/drawing/2014/main" id="{6239FDAA-6E80-7B4B-B441-69F5EB83FF4D}"/>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a:t>
            </a:r>
            <a:endParaRPr lang="nl-NL" sz="2800" b="1" dirty="0"/>
          </a:p>
        </p:txBody>
      </p:sp>
    </p:spTree>
    <p:extLst>
      <p:ext uri="{BB962C8B-B14F-4D97-AF65-F5344CB8AC3E}">
        <p14:creationId xmlns:p14="http://schemas.microsoft.com/office/powerpoint/2010/main" val="3222286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65</a:t>
            </a:fld>
            <a:endParaRPr lang="nl-NL" dirty="0"/>
          </a:p>
        </p:txBody>
      </p:sp>
      <p:sp>
        <p:nvSpPr>
          <p:cNvPr id="7" name="Tijdelijke aanduiding voor inhoud 6">
            <a:extLst>
              <a:ext uri="{FF2B5EF4-FFF2-40B4-BE49-F238E27FC236}">
                <a16:creationId xmlns:a16="http://schemas.microsoft.com/office/drawing/2014/main" id="{54033F57-E9FF-4B29-9C74-C68A20089ED8}"/>
              </a:ext>
            </a:extLst>
          </p:cNvPr>
          <p:cNvSpPr>
            <a:spLocks noGrp="1"/>
          </p:cNvSpPr>
          <p:nvPr>
            <p:ph idx="1"/>
          </p:nvPr>
        </p:nvSpPr>
        <p:spPr/>
        <p:txBody>
          <a:bodyPr>
            <a:normAutofit/>
          </a:bodyPr>
          <a:lstStyle/>
          <a:p>
            <a:pPr>
              <a:buFont typeface="Wingdings" panose="05000000000000000000" pitchFamily="2" charset="2"/>
              <a:buChar char="§"/>
            </a:pPr>
            <a:r>
              <a:rPr lang="nl-NL" sz="1800" b="1" dirty="0"/>
              <a:t>RFC 273.1 Dynamische profielen</a:t>
            </a:r>
          </a:p>
          <a:p>
            <a:pPr lvl="1">
              <a:buFont typeface="Wingdings" panose="05000000000000000000" pitchFamily="2" charset="2"/>
              <a:buChar char="§"/>
            </a:pPr>
            <a:r>
              <a:rPr lang="nl-NL" sz="1800" b="1" dirty="0"/>
              <a:t>Inhoud: </a:t>
            </a:r>
            <a:r>
              <a:rPr lang="nl-NL" sz="1800" dirty="0"/>
              <a:t>enkele leveranciers gaan geaggregeerde gegevens aan de RNB aanleveren t.b.v. berekening dynamische profielfracties</a:t>
            </a:r>
          </a:p>
          <a:p>
            <a:pPr lvl="1">
              <a:buFont typeface="Wingdings" panose="05000000000000000000" pitchFamily="2" charset="2"/>
              <a:buChar char="§"/>
            </a:pPr>
            <a:r>
              <a:rPr lang="nl-NL" sz="1800" b="1" dirty="0"/>
              <a:t>Impact:</a:t>
            </a:r>
            <a:r>
              <a:rPr lang="nl-NL" sz="1800" dirty="0"/>
              <a:t> de RFC is verwerkt in de volgende documentatie:</a:t>
            </a:r>
          </a:p>
          <a:p>
            <a:pPr lvl="2">
              <a:buFont typeface="Wingdings" panose="05000000000000000000" pitchFamily="2" charset="2"/>
              <a:buChar char="§"/>
            </a:pPr>
            <a:r>
              <a:rPr lang="nl-NL" sz="1800" i="1" dirty="0"/>
              <a:t>MSP Dynamische profielfracties v1.0</a:t>
            </a:r>
          </a:p>
          <a:p>
            <a:pPr lvl="2">
              <a:buFont typeface="Wingdings" panose="05000000000000000000" pitchFamily="2" charset="2"/>
              <a:buChar char="§"/>
            </a:pPr>
            <a:r>
              <a:rPr lang="nl-NL" sz="1800" i="1" dirty="0"/>
              <a:t>Business Service  Aanbieden geaggregeerde volumes elektriciteit v1.0</a:t>
            </a:r>
          </a:p>
          <a:p>
            <a:pPr lvl="1">
              <a:buFont typeface="Wingdings" panose="05000000000000000000" pitchFamily="2" charset="2"/>
              <a:buChar char="§"/>
            </a:pPr>
            <a:endParaRPr lang="nl-NL" sz="1800" b="1" i="1" dirty="0"/>
          </a:p>
          <a:p>
            <a:pPr>
              <a:buFont typeface="Wingdings" panose="05000000000000000000" pitchFamily="2" charset="2"/>
              <a:buChar char="§"/>
            </a:pPr>
            <a:r>
              <a:rPr lang="nl-NL" sz="1800" b="1" dirty="0"/>
              <a:t>RFC 273.2 Dynamische profielen </a:t>
            </a:r>
            <a:r>
              <a:rPr lang="nl-NL" sz="1800" b="1" dirty="0" err="1"/>
              <a:t>Fall</a:t>
            </a:r>
            <a:r>
              <a:rPr lang="nl-NL" sz="1800" b="1" dirty="0"/>
              <a:t>-Backscenario’s en </a:t>
            </a:r>
            <a:r>
              <a:rPr lang="nl-NL" sz="1800" b="1" dirty="0" err="1"/>
              <a:t>ProfielFractiefixatieMoment</a:t>
            </a:r>
            <a:endParaRPr lang="nl-NL" sz="1800" b="1" dirty="0"/>
          </a:p>
          <a:p>
            <a:pPr lvl="1">
              <a:buFont typeface="Wingdings" panose="05000000000000000000" pitchFamily="2" charset="2"/>
              <a:buChar char="§"/>
            </a:pPr>
            <a:r>
              <a:rPr lang="nl-NL" sz="1800" b="1" dirty="0"/>
              <a:t>Inhoud: </a:t>
            </a:r>
            <a:r>
              <a:rPr lang="nl-NL" sz="1800" dirty="0"/>
              <a:t>vereenvoudiging </a:t>
            </a:r>
            <a:r>
              <a:rPr lang="nl-NL" sz="1800" dirty="0" err="1"/>
              <a:t>fall</a:t>
            </a:r>
            <a:r>
              <a:rPr lang="nl-NL" sz="1800" dirty="0"/>
              <a:t>-backscenario’s en moment van fixeren dynamische profielfracties</a:t>
            </a:r>
          </a:p>
          <a:p>
            <a:pPr lvl="1">
              <a:buFont typeface="Wingdings" panose="05000000000000000000" pitchFamily="2" charset="2"/>
              <a:buChar char="§"/>
            </a:pPr>
            <a:r>
              <a:rPr lang="nl-NL" sz="1800" b="1" dirty="0"/>
              <a:t>Impact:</a:t>
            </a:r>
            <a:r>
              <a:rPr lang="nl-NL" sz="1800" dirty="0"/>
              <a:t> de RFC is verwerkt in de volgende documentatie:</a:t>
            </a:r>
          </a:p>
          <a:p>
            <a:pPr lvl="2">
              <a:buFont typeface="Wingdings" panose="05000000000000000000" pitchFamily="2" charset="2"/>
              <a:buChar char="§"/>
            </a:pPr>
            <a:r>
              <a:rPr lang="nl-NL" sz="1800" i="1" dirty="0"/>
              <a:t>MSP Dynamische profielfracties v1.0</a:t>
            </a:r>
          </a:p>
          <a:p>
            <a:pPr lvl="2">
              <a:buFont typeface="Wingdings" panose="05000000000000000000" pitchFamily="2" charset="2"/>
              <a:buChar char="§"/>
            </a:pPr>
            <a:r>
              <a:rPr lang="nl-NL" sz="1800" i="1" dirty="0"/>
              <a:t>Business Service  Opvragen profielfracties elektriciteit v1.0</a:t>
            </a:r>
          </a:p>
          <a:p>
            <a:pPr marL="360362" lvl="1" indent="0">
              <a:buNone/>
            </a:pPr>
            <a:endParaRPr lang="nl-NL" sz="2000" dirty="0"/>
          </a:p>
          <a:p>
            <a:pPr lvl="1">
              <a:buFont typeface="Wingdings" panose="05000000000000000000" pitchFamily="2" charset="2"/>
              <a:buChar char="§"/>
            </a:pPr>
            <a:endParaRPr lang="nl-NL" dirty="0"/>
          </a:p>
        </p:txBody>
      </p:sp>
      <p:sp>
        <p:nvSpPr>
          <p:cNvPr id="8" name="Titel 1">
            <a:extLst>
              <a:ext uri="{FF2B5EF4-FFF2-40B4-BE49-F238E27FC236}">
                <a16:creationId xmlns:a16="http://schemas.microsoft.com/office/drawing/2014/main" id="{CD13318A-97B0-0B43-AC98-189F322F2E8A}"/>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 (IC273)</a:t>
            </a:r>
            <a:endParaRPr lang="nl-NL" sz="2800" b="1" dirty="0"/>
          </a:p>
        </p:txBody>
      </p:sp>
    </p:spTree>
    <p:extLst>
      <p:ext uri="{BB962C8B-B14F-4D97-AF65-F5344CB8AC3E}">
        <p14:creationId xmlns:p14="http://schemas.microsoft.com/office/powerpoint/2010/main" val="1939229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66</a:t>
            </a:fld>
            <a:endParaRPr lang="nl-NL" dirty="0"/>
          </a:p>
        </p:txBody>
      </p:sp>
      <p:sp>
        <p:nvSpPr>
          <p:cNvPr id="7" name="Tijdelijke aanduiding voor inhoud 6">
            <a:extLst>
              <a:ext uri="{FF2B5EF4-FFF2-40B4-BE49-F238E27FC236}">
                <a16:creationId xmlns:a16="http://schemas.microsoft.com/office/drawing/2014/main" id="{54033F57-E9FF-4B29-9C74-C68A20089ED8}"/>
              </a:ext>
            </a:extLst>
          </p:cNvPr>
          <p:cNvSpPr>
            <a:spLocks noGrp="1"/>
          </p:cNvSpPr>
          <p:nvPr>
            <p:ph idx="1"/>
          </p:nvPr>
        </p:nvSpPr>
        <p:spPr/>
        <p:txBody>
          <a:bodyPr>
            <a:normAutofit/>
          </a:bodyPr>
          <a:lstStyle/>
          <a:p>
            <a:pPr>
              <a:buFont typeface="Wingdings" panose="05000000000000000000" pitchFamily="2" charset="2"/>
              <a:buChar char="§"/>
            </a:pPr>
            <a:r>
              <a:rPr lang="nl-NL" sz="1800" b="1" dirty="0"/>
              <a:t>RFC 256.1 Aanpassen SJI bepaling bij ontbreken van meetgegevens bij telwerken die invoeding separaat meten</a:t>
            </a:r>
          </a:p>
          <a:p>
            <a:pPr lvl="1">
              <a:buFont typeface="Wingdings" panose="05000000000000000000" pitchFamily="2" charset="2"/>
              <a:buChar char="§"/>
            </a:pPr>
            <a:r>
              <a:rPr lang="nl-NL" sz="1800" b="1" dirty="0"/>
              <a:t>Inhoud: </a:t>
            </a:r>
            <a:r>
              <a:rPr lang="nl-NL" sz="1800" dirty="0"/>
              <a:t>in C-AR registreren van een default SJI (1008) bij een </a:t>
            </a:r>
            <a:r>
              <a:rPr lang="nl-NL" sz="1800" b="1" dirty="0"/>
              <a:t>geregistreerde productie-installatie </a:t>
            </a:r>
            <a:r>
              <a:rPr lang="nl-NL" sz="1800" dirty="0"/>
              <a:t>bij conventionele meter </a:t>
            </a:r>
            <a:r>
              <a:rPr lang="nl-NL" sz="1800" b="1" dirty="0"/>
              <a:t>met </a:t>
            </a:r>
            <a:r>
              <a:rPr lang="nl-NL" sz="1800" b="1" dirty="0" err="1"/>
              <a:t>teruglevertelwerken</a:t>
            </a:r>
            <a:r>
              <a:rPr lang="nl-NL" sz="1800" b="1" dirty="0"/>
              <a:t> </a:t>
            </a:r>
            <a:r>
              <a:rPr lang="nl-NL" sz="1800" dirty="0"/>
              <a:t>en met </a:t>
            </a:r>
            <a:r>
              <a:rPr lang="nl-NL" sz="1800" b="1" dirty="0"/>
              <a:t>SJI = 0</a:t>
            </a:r>
          </a:p>
          <a:p>
            <a:pPr lvl="1">
              <a:buFont typeface="Wingdings" panose="05000000000000000000" pitchFamily="2" charset="2"/>
              <a:buChar char="§"/>
            </a:pPr>
            <a:r>
              <a:rPr lang="nl-NL" sz="1800" b="1" dirty="0"/>
              <a:t>Impact:</a:t>
            </a:r>
            <a:r>
              <a:rPr lang="nl-NL" sz="1800" dirty="0"/>
              <a:t> de RFC is/wordt verwerkt in het codewijzigingsvoorstel</a:t>
            </a:r>
            <a:endParaRPr lang="nl-NL" sz="1800" b="1" i="1" dirty="0"/>
          </a:p>
          <a:p>
            <a:pPr marL="360362" lvl="1" indent="0">
              <a:buNone/>
            </a:pPr>
            <a:endParaRPr lang="nl-NL" sz="2000" dirty="0"/>
          </a:p>
          <a:p>
            <a:pPr lvl="1">
              <a:buFont typeface="Wingdings" panose="05000000000000000000" pitchFamily="2" charset="2"/>
              <a:buChar char="§"/>
            </a:pPr>
            <a:endParaRPr lang="nl-NL" dirty="0"/>
          </a:p>
        </p:txBody>
      </p:sp>
      <p:sp>
        <p:nvSpPr>
          <p:cNvPr id="8" name="Titel 1">
            <a:extLst>
              <a:ext uri="{FF2B5EF4-FFF2-40B4-BE49-F238E27FC236}">
                <a16:creationId xmlns:a16="http://schemas.microsoft.com/office/drawing/2014/main" id="{71C98066-ECDF-DB4D-914A-ABC8D02FACFC}"/>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 (IC256)</a:t>
            </a:r>
            <a:endParaRPr lang="nl-NL" sz="2800" b="1" dirty="0"/>
          </a:p>
        </p:txBody>
      </p:sp>
    </p:spTree>
    <p:extLst>
      <p:ext uri="{BB962C8B-B14F-4D97-AF65-F5344CB8AC3E}">
        <p14:creationId xmlns:p14="http://schemas.microsoft.com/office/powerpoint/2010/main" val="2227636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67</a:t>
            </a:fld>
            <a:endParaRPr lang="nl-NL" dirty="0"/>
          </a:p>
        </p:txBody>
      </p:sp>
      <p:sp>
        <p:nvSpPr>
          <p:cNvPr id="7" name="Tijdelijke aanduiding voor inhoud 6">
            <a:extLst>
              <a:ext uri="{FF2B5EF4-FFF2-40B4-BE49-F238E27FC236}">
                <a16:creationId xmlns:a16="http://schemas.microsoft.com/office/drawing/2014/main" id="{54033F57-E9FF-4B29-9C74-C68A20089ED8}"/>
              </a:ext>
            </a:extLst>
          </p:cNvPr>
          <p:cNvSpPr>
            <a:spLocks noGrp="1"/>
          </p:cNvSpPr>
          <p:nvPr>
            <p:ph idx="1"/>
          </p:nvPr>
        </p:nvSpPr>
        <p:spPr/>
        <p:txBody>
          <a:bodyPr>
            <a:normAutofit/>
          </a:bodyPr>
          <a:lstStyle/>
          <a:p>
            <a:pPr>
              <a:buFont typeface="Wingdings" panose="05000000000000000000" pitchFamily="2" charset="2"/>
              <a:buChar char="§"/>
            </a:pPr>
            <a:r>
              <a:rPr lang="nl-NL" sz="1800" b="1" dirty="0"/>
              <a:t>RFC 276.1 Update o.b.v. Werkgroep C1 en codewijzigingsvoorstel</a:t>
            </a:r>
          </a:p>
          <a:p>
            <a:pPr lvl="1">
              <a:buFont typeface="Wingdings" panose="05000000000000000000" pitchFamily="2" charset="2"/>
              <a:buChar char="§"/>
            </a:pPr>
            <a:r>
              <a:rPr lang="nl-NL" sz="1800" b="1" dirty="0"/>
              <a:t>Inhoud: </a:t>
            </a:r>
            <a:r>
              <a:rPr lang="nl-NL" sz="1800" dirty="0"/>
              <a:t>herstel enkele onjuistheden in IC276 en de keuze voor ‘aggregaten TMT’</a:t>
            </a:r>
          </a:p>
          <a:p>
            <a:pPr lvl="1">
              <a:buFont typeface="Wingdings" panose="05000000000000000000" pitchFamily="2" charset="2"/>
              <a:buChar char="§"/>
            </a:pPr>
            <a:r>
              <a:rPr lang="nl-NL" sz="1800" b="1" dirty="0"/>
              <a:t>Impact:</a:t>
            </a:r>
            <a:r>
              <a:rPr lang="nl-NL" sz="1800" dirty="0"/>
              <a:t> de RFC is verwerkt in de volgende documentatie:</a:t>
            </a:r>
          </a:p>
          <a:p>
            <a:pPr lvl="2">
              <a:buFont typeface="Wingdings" panose="05000000000000000000" pitchFamily="2" charset="2"/>
              <a:buChar char="§"/>
            </a:pPr>
            <a:r>
              <a:rPr lang="nl-NL" sz="1800" i="1" dirty="0"/>
              <a:t>IC276 Alloceren GV TMT en KV SMA per energierichting v2.0</a:t>
            </a:r>
          </a:p>
          <a:p>
            <a:pPr lvl="2">
              <a:buFont typeface="Wingdings" panose="05000000000000000000" pitchFamily="2" charset="2"/>
              <a:buChar char="§"/>
            </a:pPr>
            <a:r>
              <a:rPr lang="nl-NL" sz="1800" i="1" dirty="0"/>
              <a:t>BRS Allocatiegegevens v1.0</a:t>
            </a:r>
          </a:p>
          <a:p>
            <a:pPr lvl="2">
              <a:buFont typeface="Wingdings" panose="05000000000000000000" pitchFamily="2" charset="2"/>
              <a:buChar char="§"/>
            </a:pPr>
            <a:r>
              <a:rPr lang="nl-NL" sz="1800" i="1" dirty="0"/>
              <a:t>Business Service Uitwisselen allocatiegegevens v1.0</a:t>
            </a:r>
          </a:p>
          <a:p>
            <a:pPr lvl="1">
              <a:buFont typeface="Wingdings" panose="05000000000000000000" pitchFamily="2" charset="2"/>
              <a:buChar char="§"/>
            </a:pPr>
            <a:endParaRPr lang="nl-NL" sz="2000" dirty="0"/>
          </a:p>
          <a:p>
            <a:pPr lvl="1">
              <a:buFont typeface="Wingdings" panose="05000000000000000000" pitchFamily="2" charset="2"/>
              <a:buChar char="§"/>
            </a:pPr>
            <a:endParaRPr lang="nl-NL" dirty="0"/>
          </a:p>
        </p:txBody>
      </p:sp>
      <p:sp>
        <p:nvSpPr>
          <p:cNvPr id="8" name="Titel 1">
            <a:extLst>
              <a:ext uri="{FF2B5EF4-FFF2-40B4-BE49-F238E27FC236}">
                <a16:creationId xmlns:a16="http://schemas.microsoft.com/office/drawing/2014/main" id="{004B8883-4358-3A43-92D5-383121FB41D8}"/>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 (IC276)</a:t>
            </a:r>
            <a:endParaRPr lang="nl-NL" sz="2800" b="1" dirty="0"/>
          </a:p>
        </p:txBody>
      </p:sp>
    </p:spTree>
    <p:extLst>
      <p:ext uri="{BB962C8B-B14F-4D97-AF65-F5344CB8AC3E}">
        <p14:creationId xmlns:p14="http://schemas.microsoft.com/office/powerpoint/2010/main" val="4168256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68</a:t>
            </a:fld>
            <a:endParaRPr lang="nl-NL" dirty="0"/>
          </a:p>
        </p:txBody>
      </p:sp>
      <p:sp>
        <p:nvSpPr>
          <p:cNvPr id="7" name="Tijdelijke aanduiding voor inhoud 6">
            <a:extLst>
              <a:ext uri="{FF2B5EF4-FFF2-40B4-BE49-F238E27FC236}">
                <a16:creationId xmlns:a16="http://schemas.microsoft.com/office/drawing/2014/main" id="{54033F57-E9FF-4B29-9C74-C68A20089ED8}"/>
              </a:ext>
            </a:extLst>
          </p:cNvPr>
          <p:cNvSpPr>
            <a:spLocks noGrp="1"/>
          </p:cNvSpPr>
          <p:nvPr>
            <p:ph idx="1"/>
          </p:nvPr>
        </p:nvSpPr>
        <p:spPr/>
        <p:txBody>
          <a:bodyPr>
            <a:normAutofit/>
          </a:bodyPr>
          <a:lstStyle/>
          <a:p>
            <a:pPr>
              <a:buFont typeface="Wingdings" panose="05000000000000000000" pitchFamily="2" charset="2"/>
              <a:buChar char="§"/>
            </a:pPr>
            <a:r>
              <a:rPr lang="nl-NL" sz="1800" b="1" dirty="0"/>
              <a:t>IC253 Uitbreiden </a:t>
            </a:r>
            <a:r>
              <a:rPr lang="nl-NL" sz="1800" b="1" dirty="0" err="1"/>
              <a:t>MeetCorrectieRapport</a:t>
            </a:r>
            <a:r>
              <a:rPr lang="nl-NL" sz="1800" b="1" dirty="0"/>
              <a:t> (MCR)</a:t>
            </a:r>
          </a:p>
          <a:p>
            <a:pPr lvl="1">
              <a:buFont typeface="Wingdings" panose="05000000000000000000" pitchFamily="2" charset="2"/>
              <a:buChar char="§"/>
            </a:pPr>
            <a:r>
              <a:rPr lang="nl-NL" sz="1800" b="1" dirty="0"/>
              <a:t>RFC 253.1 Uitbreiding redenen ontstane verschillen</a:t>
            </a:r>
          </a:p>
          <a:p>
            <a:pPr lvl="2">
              <a:buFont typeface="Wingdings" panose="05000000000000000000" pitchFamily="2" charset="2"/>
              <a:buChar char="§"/>
            </a:pPr>
            <a:r>
              <a:rPr lang="nl-NL" sz="1800" b="1" dirty="0"/>
              <a:t>Inhoud</a:t>
            </a:r>
            <a:r>
              <a:rPr lang="nl-NL" sz="1800" dirty="0"/>
              <a:t>: toevoeging enkele </a:t>
            </a:r>
            <a:r>
              <a:rPr lang="nl-NL" sz="1800" b="1" i="1" dirty="0"/>
              <a:t>redencodes</a:t>
            </a:r>
            <a:r>
              <a:rPr lang="nl-NL" sz="1800" dirty="0"/>
              <a:t> in MCR</a:t>
            </a:r>
          </a:p>
          <a:p>
            <a:pPr lvl="2">
              <a:buFont typeface="Wingdings" panose="05000000000000000000" pitchFamily="2" charset="2"/>
              <a:buChar char="§"/>
            </a:pPr>
            <a:r>
              <a:rPr lang="nl-NL" sz="1800" b="1" dirty="0"/>
              <a:t>Impact</a:t>
            </a:r>
            <a:r>
              <a:rPr lang="nl-NL" sz="1800" dirty="0"/>
              <a:t>: de RFC is reeds verwerkt in de volgende documentatie:</a:t>
            </a:r>
          </a:p>
          <a:p>
            <a:pPr lvl="3">
              <a:buFont typeface="Wingdings" panose="05000000000000000000" pitchFamily="2" charset="2"/>
              <a:buChar char="§"/>
            </a:pPr>
            <a:r>
              <a:rPr lang="nl-NL" sz="1800" i="1" dirty="0"/>
              <a:t>IC253 Uitbreiden </a:t>
            </a:r>
            <a:r>
              <a:rPr lang="nl-NL" sz="1800" i="1" dirty="0" err="1"/>
              <a:t>MeetCorrectieRapport</a:t>
            </a:r>
            <a:r>
              <a:rPr lang="nl-NL" sz="1800" i="1" dirty="0"/>
              <a:t> v2.0</a:t>
            </a:r>
          </a:p>
          <a:p>
            <a:pPr lvl="3">
              <a:buFont typeface="Wingdings" panose="05000000000000000000" pitchFamily="2" charset="2"/>
              <a:buChar char="§"/>
            </a:pPr>
            <a:r>
              <a:rPr lang="nl-NL" sz="1800" i="1" dirty="0"/>
              <a:t>Business Service Uitwisselen MCR v4.0</a:t>
            </a:r>
          </a:p>
          <a:p>
            <a:pPr lvl="3">
              <a:buFont typeface="Wingdings" panose="05000000000000000000" pitchFamily="2" charset="2"/>
              <a:buChar char="§"/>
            </a:pPr>
            <a:endParaRPr lang="nl-NL" sz="1800" b="1" i="1" dirty="0"/>
          </a:p>
          <a:p>
            <a:pPr>
              <a:buFont typeface="Wingdings" panose="05000000000000000000" pitchFamily="2" charset="2"/>
              <a:buChar char="§"/>
            </a:pPr>
            <a:r>
              <a:rPr lang="nl-NL" sz="1800" b="1" dirty="0"/>
              <a:t>RFC 253.2 Aanpassing gegevensuitwisseling MCR</a:t>
            </a:r>
            <a:endParaRPr lang="nl-NL" sz="1800" dirty="0"/>
          </a:p>
          <a:p>
            <a:pPr lvl="2">
              <a:buFont typeface="Wingdings" panose="05000000000000000000" pitchFamily="2" charset="2"/>
              <a:buChar char="§"/>
            </a:pPr>
            <a:r>
              <a:rPr lang="nl-NL" sz="1800" b="1" dirty="0"/>
              <a:t>Inhoud</a:t>
            </a:r>
            <a:r>
              <a:rPr lang="nl-NL" sz="1800" dirty="0"/>
              <a:t>: verwijdering </a:t>
            </a:r>
            <a:r>
              <a:rPr lang="nl-NL" sz="1800" b="1" i="1" dirty="0"/>
              <a:t>Type Allocatiepunt </a:t>
            </a:r>
            <a:r>
              <a:rPr lang="nl-NL" sz="1800" dirty="0"/>
              <a:t>uit bericht MCR</a:t>
            </a:r>
          </a:p>
          <a:p>
            <a:pPr lvl="2">
              <a:buFont typeface="Wingdings" panose="05000000000000000000" pitchFamily="2" charset="2"/>
              <a:buChar char="§"/>
            </a:pPr>
            <a:r>
              <a:rPr lang="nl-NL" sz="1800" b="1" dirty="0"/>
              <a:t>Impact</a:t>
            </a:r>
            <a:r>
              <a:rPr lang="nl-NL" sz="1800" dirty="0"/>
              <a:t>: de RFC is reeds verwerkt in de volgende documentatie:</a:t>
            </a:r>
          </a:p>
          <a:p>
            <a:pPr lvl="3">
              <a:buFont typeface="Wingdings" panose="05000000000000000000" pitchFamily="2" charset="2"/>
              <a:buChar char="§"/>
            </a:pPr>
            <a:r>
              <a:rPr lang="nl-NL" sz="1800" i="1" dirty="0"/>
              <a:t>IC253 Uitbreiden </a:t>
            </a:r>
            <a:r>
              <a:rPr lang="nl-NL" sz="1800" i="1" dirty="0" err="1"/>
              <a:t>MeetCorrectieRapport</a:t>
            </a:r>
            <a:r>
              <a:rPr lang="nl-NL" sz="1800" i="1" dirty="0"/>
              <a:t> v3.0</a:t>
            </a:r>
          </a:p>
          <a:p>
            <a:pPr lvl="3">
              <a:buFont typeface="Wingdings" panose="05000000000000000000" pitchFamily="2" charset="2"/>
              <a:buChar char="§"/>
            </a:pPr>
            <a:r>
              <a:rPr lang="nl-NL" sz="1800" i="1" dirty="0"/>
              <a:t>Business Service Uitwisselen MCR v4.0</a:t>
            </a:r>
          </a:p>
          <a:p>
            <a:endParaRPr lang="nl-NL" dirty="0"/>
          </a:p>
        </p:txBody>
      </p:sp>
      <p:sp>
        <p:nvSpPr>
          <p:cNvPr id="8" name="Titel 1">
            <a:extLst>
              <a:ext uri="{FF2B5EF4-FFF2-40B4-BE49-F238E27FC236}">
                <a16:creationId xmlns:a16="http://schemas.microsoft.com/office/drawing/2014/main" id="{3683D29E-B221-6844-ABF3-9045E86B22B5}"/>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 (IC253)</a:t>
            </a:r>
            <a:endParaRPr lang="nl-NL" sz="2800" b="1" dirty="0"/>
          </a:p>
        </p:txBody>
      </p:sp>
    </p:spTree>
    <p:extLst>
      <p:ext uri="{BB962C8B-B14F-4D97-AF65-F5344CB8AC3E}">
        <p14:creationId xmlns:p14="http://schemas.microsoft.com/office/powerpoint/2010/main" val="2772834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69</a:t>
            </a:fld>
            <a:endParaRPr lang="nl-NL" dirty="0"/>
          </a:p>
        </p:txBody>
      </p:sp>
      <p:sp>
        <p:nvSpPr>
          <p:cNvPr id="7" name="Tijdelijke aanduiding voor inhoud 6">
            <a:extLst>
              <a:ext uri="{FF2B5EF4-FFF2-40B4-BE49-F238E27FC236}">
                <a16:creationId xmlns:a16="http://schemas.microsoft.com/office/drawing/2014/main" id="{54033F57-E9FF-4B29-9C74-C68A20089ED8}"/>
              </a:ext>
            </a:extLst>
          </p:cNvPr>
          <p:cNvSpPr>
            <a:spLocks noGrp="1"/>
          </p:cNvSpPr>
          <p:nvPr>
            <p:ph idx="1"/>
          </p:nvPr>
        </p:nvSpPr>
        <p:spPr/>
        <p:txBody>
          <a:bodyPr>
            <a:normAutofit/>
          </a:bodyPr>
          <a:lstStyle/>
          <a:p>
            <a:pPr>
              <a:buFont typeface="Wingdings" panose="05000000000000000000" pitchFamily="2" charset="2"/>
              <a:buChar char="§"/>
            </a:pPr>
            <a:r>
              <a:rPr lang="nl-NL" sz="1800" b="1" dirty="0"/>
              <a:t>RFC A2.0-1 Gebruik </a:t>
            </a:r>
            <a:r>
              <a:rPr lang="nl-NL" sz="1800" b="1" dirty="0" err="1"/>
              <a:t>CorrelationID</a:t>
            </a:r>
            <a:endParaRPr lang="nl-NL" sz="1800" b="1" dirty="0"/>
          </a:p>
          <a:p>
            <a:pPr lvl="1">
              <a:buFont typeface="Wingdings" panose="05000000000000000000" pitchFamily="2" charset="2"/>
              <a:buChar char="§"/>
            </a:pPr>
            <a:r>
              <a:rPr lang="nl-NL" b="1" dirty="0"/>
              <a:t>Inhoud</a:t>
            </a:r>
            <a:r>
              <a:rPr lang="nl-NL" dirty="0"/>
              <a:t>: de </a:t>
            </a:r>
            <a:r>
              <a:rPr lang="nl-NL" dirty="0" err="1"/>
              <a:t>CorrelationID</a:t>
            </a:r>
            <a:r>
              <a:rPr lang="nl-NL" dirty="0"/>
              <a:t> in SOAP Body (indien gevuld) moet vanaf go live Tranche 2 gelijk zijn aan de </a:t>
            </a:r>
            <a:r>
              <a:rPr lang="nl-NL" dirty="0" err="1"/>
              <a:t>CorrelationID</a:t>
            </a:r>
            <a:r>
              <a:rPr lang="nl-NL" dirty="0"/>
              <a:t> in SOAP Header. Hiertoe komt ook een foutcode beschikbaar.</a:t>
            </a:r>
            <a:endParaRPr lang="nl-NL" dirty="0">
              <a:highlight>
                <a:srgbClr val="FFFF00"/>
              </a:highlight>
            </a:endParaRPr>
          </a:p>
          <a:p>
            <a:pPr lvl="1">
              <a:buFont typeface="Wingdings" panose="05000000000000000000" pitchFamily="2" charset="2"/>
              <a:buChar char="§"/>
            </a:pPr>
            <a:r>
              <a:rPr lang="nl-NL" b="1" dirty="0"/>
              <a:t>Impact</a:t>
            </a:r>
            <a:r>
              <a:rPr lang="nl-NL" dirty="0"/>
              <a:t>: de RFC (nieuwe foutcode 780) moet nog verwerkt worden in de volgende Business Services:</a:t>
            </a:r>
          </a:p>
          <a:p>
            <a:pPr lvl="2">
              <a:buFont typeface="Wingdings" panose="05000000000000000000" pitchFamily="2" charset="2"/>
              <a:buChar char="§"/>
            </a:pPr>
            <a:r>
              <a:rPr lang="nl-NL" i="1" dirty="0"/>
              <a:t>Business Service Uitwisselen meetgegevens tijdseries</a:t>
            </a:r>
          </a:p>
          <a:p>
            <a:pPr lvl="2">
              <a:buFont typeface="Wingdings" panose="05000000000000000000" pitchFamily="2" charset="2"/>
              <a:buChar char="§"/>
            </a:pPr>
            <a:r>
              <a:rPr lang="nl-NL" i="1" dirty="0"/>
              <a:t>Business Service Uitwisselen meetgegevens volumes en meterstanden</a:t>
            </a:r>
          </a:p>
          <a:p>
            <a:pPr lvl="2">
              <a:buFont typeface="Wingdings" panose="05000000000000000000" pitchFamily="2" charset="2"/>
              <a:buChar char="§"/>
            </a:pPr>
            <a:r>
              <a:rPr lang="nl-NL" i="1" dirty="0"/>
              <a:t>Business Service Uitwisselen meetgegevens volumes installatie</a:t>
            </a:r>
          </a:p>
          <a:p>
            <a:pPr lvl="2">
              <a:buFont typeface="Wingdings" panose="05000000000000000000" pitchFamily="2" charset="2"/>
              <a:buChar char="§"/>
            </a:pPr>
            <a:r>
              <a:rPr lang="nl-NL" i="1" dirty="0"/>
              <a:t>Business Service Uitwisselen herzieningsverzoeken</a:t>
            </a:r>
          </a:p>
          <a:p>
            <a:pPr lvl="2">
              <a:buFont typeface="Wingdings" panose="05000000000000000000" pitchFamily="2" charset="2"/>
              <a:buChar char="§"/>
            </a:pPr>
            <a:r>
              <a:rPr lang="nl-NL" i="1" dirty="0"/>
              <a:t>Business Service Uitwisselen allocatiegegevens elektriciteit</a:t>
            </a:r>
          </a:p>
          <a:p>
            <a:pPr lvl="1">
              <a:buFont typeface="Wingdings" panose="05000000000000000000" pitchFamily="2" charset="2"/>
              <a:buChar char="§"/>
            </a:pPr>
            <a:r>
              <a:rPr lang="nl-NL" dirty="0"/>
              <a:t>De gewijzigde Business Services worden z.s.m. beschikbaar gesteld</a:t>
            </a:r>
          </a:p>
          <a:p>
            <a:endParaRPr lang="nl-NL" dirty="0"/>
          </a:p>
        </p:txBody>
      </p:sp>
      <p:sp>
        <p:nvSpPr>
          <p:cNvPr id="8" name="Titel 1">
            <a:extLst>
              <a:ext uri="{FF2B5EF4-FFF2-40B4-BE49-F238E27FC236}">
                <a16:creationId xmlns:a16="http://schemas.microsoft.com/office/drawing/2014/main" id="{A25C7926-57D4-C948-A324-1FC6E74486FA}"/>
              </a:ext>
            </a:extLst>
          </p:cNvPr>
          <p:cNvSpPr>
            <a:spLocks noGrp="1"/>
          </p:cNvSpPr>
          <p:nvPr>
            <p:ph type="title"/>
          </p:nvPr>
        </p:nvSpPr>
        <p:spPr>
          <a:xfrm>
            <a:off x="609601" y="483992"/>
            <a:ext cx="8579555" cy="713631"/>
          </a:xfrm>
        </p:spPr>
        <p:txBody>
          <a:bodyPr/>
          <a:lstStyle/>
          <a:p>
            <a:r>
              <a:rPr lang="nl-NL" sz="2800" b="1" dirty="0" err="1">
                <a:ea typeface="Calibri" panose="020F0502020204030204" pitchFamily="34" charset="0"/>
                <a:cs typeface="Arial" panose="020B0604020202020204" pitchFamily="34" charset="0"/>
              </a:rPr>
              <a:t>Requests</a:t>
            </a:r>
            <a:r>
              <a:rPr lang="nl-NL" sz="2800" b="1" dirty="0">
                <a:ea typeface="Calibri" panose="020F0502020204030204" pitchFamily="34" charset="0"/>
                <a:cs typeface="Arial" panose="020B0604020202020204" pitchFamily="34" charset="0"/>
              </a:rPr>
              <a:t> </a:t>
            </a:r>
            <a:r>
              <a:rPr lang="nl-NL" sz="2800" b="1" dirty="0" err="1">
                <a:ea typeface="Calibri" panose="020F0502020204030204" pitchFamily="34" charset="0"/>
                <a:cs typeface="Arial" panose="020B0604020202020204" pitchFamily="34" charset="0"/>
              </a:rPr>
              <a:t>for</a:t>
            </a:r>
            <a:r>
              <a:rPr lang="nl-NL" sz="2800" b="1" dirty="0">
                <a:ea typeface="Calibri" panose="020F0502020204030204" pitchFamily="34" charset="0"/>
                <a:cs typeface="Arial" panose="020B0604020202020204" pitchFamily="34" charset="0"/>
              </a:rPr>
              <a:t> Change (Generiek)</a:t>
            </a:r>
            <a:endParaRPr lang="nl-NL" sz="2800" b="1" dirty="0"/>
          </a:p>
        </p:txBody>
      </p:sp>
    </p:spTree>
    <p:extLst>
      <p:ext uri="{BB962C8B-B14F-4D97-AF65-F5344CB8AC3E}">
        <p14:creationId xmlns:p14="http://schemas.microsoft.com/office/powerpoint/2010/main" val="13825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EC2EA3-DB96-5949-868B-F46D5C4163D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0EEC2EA3-DB96-5949-868B-F46D5C4163D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32C016-026C-414A-8A20-BFE42C4A5530}"/>
              </a:ext>
            </a:extLst>
          </p:cNvPr>
          <p:cNvSpPr>
            <a:spLocks noGrp="1"/>
          </p:cNvSpPr>
          <p:nvPr>
            <p:ph type="title"/>
          </p:nvPr>
        </p:nvSpPr>
        <p:spPr/>
        <p:txBody>
          <a:bodyPr vert="horz"/>
          <a:lstStyle/>
          <a:p>
            <a:r>
              <a:rPr lang="nl-NL" sz="2800" b="1" dirty="0"/>
              <a:t>Scope en invoeringsstrategie Allocatie 2.0</a:t>
            </a:r>
          </a:p>
        </p:txBody>
      </p:sp>
      <p:sp>
        <p:nvSpPr>
          <p:cNvPr id="4" name="Tijdelijke aanduiding voor dianummer 3">
            <a:extLst>
              <a:ext uri="{FF2B5EF4-FFF2-40B4-BE49-F238E27FC236}">
                <a16:creationId xmlns:a16="http://schemas.microsoft.com/office/drawing/2014/main" id="{5885250F-F391-9142-9AAE-DF15C49779B7}"/>
              </a:ext>
            </a:extLst>
          </p:cNvPr>
          <p:cNvSpPr>
            <a:spLocks noGrp="1"/>
          </p:cNvSpPr>
          <p:nvPr>
            <p:ph type="sldNum" sz="quarter" idx="12"/>
          </p:nvPr>
        </p:nvSpPr>
        <p:spPr/>
        <p:txBody>
          <a:bodyPr/>
          <a:lstStyle/>
          <a:p>
            <a:fld id="{A1C3A1F5-F269-2A47-BBB9-BDB2D4CF88E3}" type="slidenum">
              <a:rPr lang="nl-NL" smtClean="0"/>
              <a:t>7</a:t>
            </a:fld>
            <a:endParaRPr lang="nl-NL" dirty="0"/>
          </a:p>
        </p:txBody>
      </p:sp>
      <p:sp>
        <p:nvSpPr>
          <p:cNvPr id="18" name="Tijdelijke aanduiding voor inhoud 2">
            <a:extLst>
              <a:ext uri="{FF2B5EF4-FFF2-40B4-BE49-F238E27FC236}">
                <a16:creationId xmlns:a16="http://schemas.microsoft.com/office/drawing/2014/main" id="{DFCBE831-1818-7D44-9F56-898D9DD4476A}"/>
              </a:ext>
            </a:extLst>
          </p:cNvPr>
          <p:cNvSpPr txBox="1">
            <a:spLocks/>
          </p:cNvSpPr>
          <p:nvPr/>
        </p:nvSpPr>
        <p:spPr>
          <a:xfrm>
            <a:off x="609601" y="1082180"/>
            <a:ext cx="10727375" cy="5043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6BC25"/>
              </a:buClr>
              <a:buSzPct val="110000"/>
              <a:buFont typeface="Arial"/>
              <a:buChar char="•"/>
              <a:defRPr sz="2000" kern="1200">
                <a:solidFill>
                  <a:srgbClr val="000000"/>
                </a:solidFill>
                <a:latin typeface="+mn-lt"/>
                <a:ea typeface="+mn-ea"/>
                <a:cs typeface="+mn-cs"/>
              </a:defRPr>
            </a:lvl1pPr>
            <a:lvl2pPr marL="720725" indent="-360363" algn="l" defTabSz="457200" rtl="0" eaLnBrk="1" latinLnBrk="0" hangingPunct="1">
              <a:spcBef>
                <a:spcPct val="20000"/>
              </a:spcBef>
              <a:buFont typeface="Arial"/>
              <a:buChar char="–"/>
              <a:defRPr sz="2000" kern="1200">
                <a:solidFill>
                  <a:srgbClr val="000000"/>
                </a:solidFill>
                <a:latin typeface="+mn-lt"/>
                <a:ea typeface="+mn-ea"/>
                <a:cs typeface="+mn-cs"/>
              </a:defRPr>
            </a:lvl2pPr>
            <a:lvl3pPr marL="1073150" indent="-3524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1435100" indent="-36195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1795463" indent="-360363"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sz="1800" b="1" dirty="0"/>
          </a:p>
          <a:p>
            <a:r>
              <a:rPr lang="nl-NL" sz="1800" b="1" dirty="0"/>
              <a:t>Tranche 1 (TR2021)</a:t>
            </a:r>
            <a:r>
              <a:rPr lang="nl-NL" sz="1800" dirty="0"/>
              <a:t>: betreft meetdata grootverbruik. Deze Allocatie 2.0-release is </a:t>
            </a:r>
            <a:r>
              <a:rPr lang="nl-NL" sz="1800" dirty="0" err="1"/>
              <a:t>randvoorwaardelijk</a:t>
            </a:r>
            <a:r>
              <a:rPr lang="nl-NL" sz="1800" dirty="0"/>
              <a:t> voor een efficiënte implementatie van de overige allocatie-issues, en is daarom als eerste ingepland</a:t>
            </a:r>
          </a:p>
          <a:p>
            <a:r>
              <a:rPr lang="nl-NL" sz="1800" b="1" dirty="0"/>
              <a:t>Tranche  2</a:t>
            </a:r>
            <a:r>
              <a:rPr lang="nl-NL" sz="1800" dirty="0"/>
              <a:t>: het vervangen van het allocatieproces voor kleinverbruik elektriciteit is een kernonderdeel van het programma Allocatie 2.0. De voorkeursoplossing van de sector is om de huidige profielmethodiek te vervangen door collectieve </a:t>
            </a:r>
            <a:r>
              <a:rPr lang="nl-NL" sz="1800" dirty="0" err="1"/>
              <a:t>slimmemeterallocatie</a:t>
            </a:r>
            <a:r>
              <a:rPr lang="nl-NL" sz="1800" dirty="0"/>
              <a:t> (</a:t>
            </a:r>
            <a:r>
              <a:rPr lang="nl-NL" sz="1800" dirty="0" err="1"/>
              <a:t>cSMA</a:t>
            </a:r>
            <a:r>
              <a:rPr lang="nl-NL" sz="1800" dirty="0"/>
              <a:t>). Het invoeringsmoment van de Energiewet is echter onzeker en de grondslag voor </a:t>
            </a:r>
            <a:r>
              <a:rPr lang="nl-NL" sz="1800" dirty="0" err="1"/>
              <a:t>cSMA</a:t>
            </a:r>
            <a:r>
              <a:rPr lang="nl-NL" sz="1800" dirty="0"/>
              <a:t> moet hierin worden opgenomen. Er is een noodzaak om de huidige allocatie elektriciteit kleinverbruik te verbeteren tot het wettelijk kader wel ingeregeld is</a:t>
            </a:r>
          </a:p>
          <a:p>
            <a:r>
              <a:rPr lang="nl-NL" sz="1800" b="1" dirty="0"/>
              <a:t>Latere Allocatie 2.0-tranches</a:t>
            </a:r>
            <a:r>
              <a:rPr lang="nl-NL" sz="1800" dirty="0"/>
              <a:t>:</a:t>
            </a:r>
          </a:p>
          <a:p>
            <a:endParaRPr lang="nl-NL" sz="1800" dirty="0"/>
          </a:p>
          <a:p>
            <a:endParaRPr lang="nl-NL" sz="1800" dirty="0"/>
          </a:p>
        </p:txBody>
      </p:sp>
      <p:pic>
        <p:nvPicPr>
          <p:cNvPr id="3074" name="Picture 2">
            <a:extLst>
              <a:ext uri="{FF2B5EF4-FFF2-40B4-BE49-F238E27FC236}">
                <a16:creationId xmlns:a16="http://schemas.microsoft.com/office/drawing/2014/main" id="{30275F9A-8F4F-0045-96CC-79553F530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683" y="3674532"/>
            <a:ext cx="4674919" cy="2629642"/>
          </a:xfrm>
          <a:prstGeom prst="rect">
            <a:avLst/>
          </a:prstGeom>
          <a:solidFill>
            <a:schemeClr val="bg1"/>
          </a:solidFill>
        </p:spPr>
      </p:pic>
    </p:spTree>
    <p:extLst>
      <p:ext uri="{BB962C8B-B14F-4D97-AF65-F5344CB8AC3E}">
        <p14:creationId xmlns:p14="http://schemas.microsoft.com/office/powerpoint/2010/main" val="1331475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TenneT</a:t>
            </a:r>
          </a:p>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Vanuit haar rol als </a:t>
            </a:r>
            <a:r>
              <a:rPr lang="nl-NL" sz="2800" b="1" dirty="0">
                <a:latin typeface="+mj-lt"/>
                <a:cs typeface="Arial" panose="020B0604020202020204" pitchFamily="34" charset="0"/>
              </a:rPr>
              <a:t>kwalificerende organisatie voor                       berichtuitwisseling Nederlandse energiemarkt </a:t>
            </a:r>
            <a:br>
              <a:rPr lang="nl-NL" sz="2800" b="1" dirty="0">
                <a:solidFill>
                  <a:srgbClr val="000000"/>
                </a:solidFill>
                <a:effectLst/>
                <a:latin typeface="+mj-lt"/>
                <a:ea typeface="Calibri" panose="020F0502020204030204" pitchFamily="34" charset="0"/>
                <a:cs typeface="Arial" panose="020B0604020202020204" pitchFamily="34" charset="0"/>
              </a:rPr>
            </a:br>
            <a:br>
              <a:rPr lang="nl-NL" sz="2800" dirty="0">
                <a:effectLst/>
                <a:latin typeface="+mj-lt"/>
                <a:ea typeface="Calibri" panose="020F0502020204030204" pitchFamily="34" charset="0"/>
                <a:cs typeface="Arial" panose="020B0604020202020204" pitchFamily="34" charset="0"/>
              </a:rPr>
            </a:br>
            <a:r>
              <a:rPr lang="nl-NL" sz="2400" i="1" dirty="0">
                <a:solidFill>
                  <a:srgbClr val="000000"/>
                </a:solidFill>
                <a:effectLst/>
                <a:ea typeface="Calibri" panose="020F0502020204030204" pitchFamily="34" charset="0"/>
                <a:cs typeface="Arial" panose="020B0604020202020204" pitchFamily="34" charset="0"/>
              </a:rPr>
              <a:t>Bob Mantel – projectmanager TenneT</a:t>
            </a:r>
            <a:endParaRPr lang="nl-NL" sz="2400"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70</a:t>
            </a:fld>
            <a:endParaRPr lang="nl-NL" dirty="0"/>
          </a:p>
        </p:txBody>
      </p:sp>
    </p:spTree>
    <p:extLst>
      <p:ext uri="{BB962C8B-B14F-4D97-AF65-F5344CB8AC3E}">
        <p14:creationId xmlns:p14="http://schemas.microsoft.com/office/powerpoint/2010/main" val="3818249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545993"/>
            <a:ext cx="11366377" cy="4783138"/>
          </a:xfrm>
        </p:spPr>
        <p:txBody>
          <a:bodyPr>
            <a:normAutofit/>
          </a:bodyPr>
          <a:lstStyle/>
          <a:p>
            <a:pPr>
              <a:buFont typeface="Wingdings" panose="05000000000000000000" pitchFamily="2" charset="2"/>
              <a:buChar char="§"/>
            </a:pPr>
            <a:r>
              <a:rPr lang="nl-NL" sz="1800" dirty="0"/>
              <a:t>Deze release (Tranche 2) heeft impact op het berichtenverkeer tussen marktpartijen, specifiek: RNB – LNB – PV</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Om te borgen dat de verzender en ontvanger aan de berichtuitwisselingen dezelfde betekenis geven, organiseren NEDU en TenneT een rij aan testen</a:t>
            </a:r>
          </a:p>
          <a:p>
            <a:pPr>
              <a:buFont typeface="Wingdings" panose="05000000000000000000" pitchFamily="2" charset="2"/>
              <a:buChar char="§"/>
            </a:pPr>
            <a:endParaRPr lang="nl-NL" sz="1800" dirty="0"/>
          </a:p>
          <a:p>
            <a:pPr>
              <a:buFont typeface="Wingdings" panose="05000000000000000000" pitchFamily="2" charset="2"/>
              <a:buChar char="§"/>
            </a:pPr>
            <a:r>
              <a:rPr lang="nl-NL" sz="1800" dirty="0"/>
              <a:t>TenneT doet dat in de rol van kwalificerende organisatie (</a:t>
            </a:r>
            <a:r>
              <a:rPr lang="nl-NL" sz="1800" dirty="0" err="1"/>
              <a:t>Netcode</a:t>
            </a:r>
            <a:r>
              <a:rPr lang="nl-NL" sz="1800" dirty="0"/>
              <a:t>, artikel 13.33). Als partijen willen deelnemen aan de Nederlandse energiemarkt en de bijbehorende berichtenuitwisseling dan zullen zij zich hiervoor te kwalificeren bij TenneT voor die berichten die via het centrale systeem van TenneT uitgewisseld worden. De kwalificatie richt zich op het goed laten functioneren van de bericht- en data uitwisselingen tussen marktpartijen (MV, PV, RNB, LNB- E en LNB-G). De kwalificatie voor Tranche 2-berichtuitwisseling is succesvol wanneer:</a:t>
            </a:r>
          </a:p>
          <a:p>
            <a:pPr lvl="1">
              <a:buFont typeface="Wingdings" panose="05000000000000000000" pitchFamily="2" charset="2"/>
              <a:buChar char="§"/>
            </a:pPr>
            <a:r>
              <a:rPr lang="nl-NL" altLang="nl-NL" sz="1800" dirty="0">
                <a:solidFill>
                  <a:srgbClr val="202124"/>
                </a:solidFill>
              </a:rPr>
              <a:t>Voor alle vereiste berichttypes de kwalificatiescripts succesvol zijn doorlopen</a:t>
            </a:r>
          </a:p>
          <a:p>
            <a:pPr lvl="1">
              <a:buFont typeface="Wingdings" panose="05000000000000000000" pitchFamily="2" charset="2"/>
              <a:buChar char="§"/>
            </a:pPr>
            <a:r>
              <a:rPr lang="nl-NL" altLang="nl-NL" sz="1800" dirty="0">
                <a:solidFill>
                  <a:srgbClr val="202124"/>
                </a:solidFill>
              </a:rPr>
              <a:t>Testresultaten zijn verstuurd naar het TenneT test- en transitieteam (allocatie2@tennet.eu)</a:t>
            </a:r>
          </a:p>
          <a:p>
            <a:pPr lvl="1">
              <a:buFont typeface="Wingdings" panose="05000000000000000000" pitchFamily="2" charset="2"/>
              <a:buChar char="§"/>
            </a:pPr>
            <a:r>
              <a:rPr lang="nl-NL" altLang="nl-NL" sz="1800" dirty="0">
                <a:solidFill>
                  <a:srgbClr val="202124"/>
                </a:solidFill>
              </a:rPr>
              <a:t>Testresultaten zijn gecontroleerd en goedgekeurd door het TenneT test- en transitieteam</a:t>
            </a:r>
            <a:endParaRPr lang="nl-NL" sz="1800" dirty="0"/>
          </a:p>
          <a:p>
            <a:endParaRPr lang="nl-NL" dirty="0"/>
          </a:p>
          <a:p>
            <a:pPr marL="0" indent="0">
              <a:buNone/>
            </a:pPr>
            <a:r>
              <a:rPr lang="nl-NL" dirty="0"/>
              <a:t> </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71</a:t>
            </a:fld>
            <a:endParaRPr lang="nl-NL" dirty="0"/>
          </a:p>
        </p:txBody>
      </p:sp>
      <p:sp>
        <p:nvSpPr>
          <p:cNvPr id="7" name="Titel 2">
            <a:extLst>
              <a:ext uri="{FF2B5EF4-FFF2-40B4-BE49-F238E27FC236}">
                <a16:creationId xmlns:a16="http://schemas.microsoft.com/office/drawing/2014/main" id="{F36DFE55-FCD6-6B43-BDF5-1B2B92FF4CB4}"/>
              </a:ext>
            </a:extLst>
          </p:cNvPr>
          <p:cNvSpPr>
            <a:spLocks noGrp="1"/>
          </p:cNvSpPr>
          <p:nvPr>
            <p:ph type="title"/>
          </p:nvPr>
        </p:nvSpPr>
        <p:spPr>
          <a:xfrm>
            <a:off x="609601" y="483992"/>
            <a:ext cx="8823766" cy="713631"/>
          </a:xfrm>
        </p:spPr>
        <p:txBody>
          <a:bodyPr>
            <a:noAutofit/>
          </a:bodyPr>
          <a:lstStyle/>
          <a:p>
            <a:r>
              <a:rPr lang="nl-NL" sz="2800" b="1" dirty="0"/>
              <a:t>TenneT is verantwoordelijk voor borgen berichtkwaliteit     in de elektriciteitsmarkt</a:t>
            </a:r>
          </a:p>
        </p:txBody>
      </p:sp>
      <p:sp>
        <p:nvSpPr>
          <p:cNvPr id="5" name="Rectangle 3">
            <a:extLst>
              <a:ext uri="{FF2B5EF4-FFF2-40B4-BE49-F238E27FC236}">
                <a16:creationId xmlns:a16="http://schemas.microsoft.com/office/drawing/2014/main" id="{9983EE94-8CB7-460E-ACD6-07ED340CCB4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4716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0" y="1285557"/>
            <a:ext cx="11582399" cy="4783138"/>
          </a:xfrm>
        </p:spPr>
        <p:txBody>
          <a:bodyPr>
            <a:normAutofit/>
          </a:bodyPr>
          <a:lstStyle/>
          <a:p>
            <a:pPr marL="342900" lvl="1" indent="-342900">
              <a:buClr>
                <a:srgbClr val="F6BC25"/>
              </a:buClr>
              <a:buSzPct val="110000"/>
              <a:buFont typeface="Wingdings" panose="05000000000000000000" pitchFamily="2" charset="2"/>
              <a:buChar char="§"/>
            </a:pPr>
            <a:r>
              <a:rPr lang="nl-NL" sz="1800" dirty="0"/>
              <a:t>Bouw en interne test marktpartijen		Q1, Q2, Q3 2022</a:t>
            </a:r>
          </a:p>
          <a:p>
            <a:pPr marL="342900" lvl="1" indent="-342900">
              <a:buClr>
                <a:srgbClr val="F6BC25"/>
              </a:buClr>
              <a:buSzPct val="110000"/>
              <a:buFont typeface="Wingdings" panose="05000000000000000000" pitchFamily="2" charset="2"/>
              <a:buChar char="§"/>
            </a:pPr>
            <a:r>
              <a:rPr lang="nl-NL" sz="1800" dirty="0"/>
              <a:t>Kwalificatieplan	beschikbaar			1 juli 2022</a:t>
            </a:r>
          </a:p>
          <a:p>
            <a:pPr marL="342900" lvl="1" indent="-342900">
              <a:buClr>
                <a:srgbClr val="F6BC25"/>
              </a:buClr>
              <a:buSzPct val="110000"/>
              <a:buFont typeface="Wingdings" panose="05000000000000000000" pitchFamily="2" charset="2"/>
              <a:buChar char="§"/>
            </a:pPr>
            <a:r>
              <a:rPr lang="nl-NL" sz="1800" dirty="0"/>
              <a:t>Testen via MMC Hub</a:t>
            </a:r>
            <a:r>
              <a:rPr lang="nl-NL" sz="1400" dirty="0"/>
              <a:t>*</a:t>
            </a:r>
            <a:r>
              <a:rPr lang="nl-NL" sz="1600" dirty="0"/>
              <a:t> </a:t>
            </a:r>
            <a:r>
              <a:rPr lang="nl-NL" sz="1800" dirty="0"/>
              <a:t>				Uiterlijk vanaf 1 oktober 2022</a:t>
            </a:r>
          </a:p>
          <a:p>
            <a:pPr marL="342900" lvl="1" indent="-342900">
              <a:buClr>
                <a:srgbClr val="F6BC25"/>
              </a:buClr>
              <a:buSzPct val="110000"/>
              <a:buFont typeface="Wingdings" panose="05000000000000000000" pitchFamily="2" charset="2"/>
              <a:buChar char="§"/>
            </a:pPr>
            <a:r>
              <a:rPr lang="nl-NL" sz="1800" dirty="0"/>
              <a:t>Kwalificatie via MMC Hub</a:t>
            </a:r>
            <a:r>
              <a:rPr lang="nl-NL" sz="1400" dirty="0"/>
              <a:t>*</a:t>
            </a:r>
            <a:r>
              <a:rPr lang="nl-NL" sz="1800" dirty="0"/>
              <a:t> 			1 oktober – 20 december 2022</a:t>
            </a:r>
          </a:p>
          <a:p>
            <a:pPr marL="342900" lvl="1" indent="-342900">
              <a:buClr>
                <a:srgbClr val="F6BC25"/>
              </a:buClr>
              <a:buSzPct val="110000"/>
              <a:buFont typeface="Wingdings" panose="05000000000000000000" pitchFamily="2" charset="2"/>
              <a:buChar char="§"/>
            </a:pPr>
            <a:r>
              <a:rPr lang="nl-NL" sz="1800" dirty="0"/>
              <a:t>NEDU GAT	via MMC Hub</a:t>
            </a:r>
            <a:r>
              <a:rPr lang="nl-NL" sz="1400" dirty="0"/>
              <a:t>*</a:t>
            </a:r>
            <a:r>
              <a:rPr lang="nl-NL" sz="1800" dirty="0"/>
              <a:t> 			Q1 2023</a:t>
            </a:r>
          </a:p>
          <a:p>
            <a:pPr marL="695325" lvl="2" indent="-342900">
              <a:buClr>
                <a:srgbClr val="F6BC25"/>
              </a:buClr>
              <a:buSzPct val="110000"/>
              <a:buFont typeface="Wingdings" panose="05000000000000000000" pitchFamily="2" charset="2"/>
              <a:buChar char="§"/>
            </a:pPr>
            <a:r>
              <a:rPr lang="nl-NL" sz="1800" dirty="0"/>
              <a:t>Markttesten met verbonden systemen. Dit zijn ketentesten met meerdere marktrollen in groepjes zoals                    normaal is bij NEDU-releases</a:t>
            </a:r>
          </a:p>
          <a:p>
            <a:pPr marL="352425" lvl="2" indent="0">
              <a:buClr>
                <a:srgbClr val="F6BC25"/>
              </a:buClr>
              <a:buSzPct val="110000"/>
              <a:buNone/>
            </a:pPr>
            <a:endParaRPr lang="nl-NL" sz="1800" dirty="0"/>
          </a:p>
          <a:p>
            <a:pPr marL="352425" lvl="2" indent="0">
              <a:buClr>
                <a:srgbClr val="F6BC25"/>
              </a:buClr>
              <a:buSzPct val="110000"/>
              <a:buNone/>
            </a:pPr>
            <a:endParaRPr lang="nl-NL" sz="1800" dirty="0"/>
          </a:p>
          <a:p>
            <a:pPr marL="695325" lvl="2" indent="-342900">
              <a:buClr>
                <a:srgbClr val="F6BC25"/>
              </a:buClr>
              <a:buSzPct val="110000"/>
              <a:buFont typeface="Wingdings" panose="05000000000000000000" pitchFamily="2" charset="2"/>
              <a:buChar char="§"/>
            </a:pPr>
            <a:endParaRPr lang="nl-NL" sz="1800" dirty="0"/>
          </a:p>
          <a:p>
            <a:pPr marL="695325" lvl="2" indent="-342900">
              <a:buClr>
                <a:srgbClr val="F6BC25"/>
              </a:buClr>
              <a:buSzPct val="110000"/>
              <a:buFont typeface="Wingdings" panose="05000000000000000000" pitchFamily="2" charset="2"/>
              <a:buChar char="§"/>
            </a:pPr>
            <a:endParaRPr lang="nl-NL" sz="1800" dirty="0"/>
          </a:p>
          <a:p>
            <a:pPr marL="695325" lvl="2" indent="-342900">
              <a:buClr>
                <a:srgbClr val="F6BC25"/>
              </a:buClr>
              <a:buSzPct val="110000"/>
              <a:buFont typeface="Wingdings" panose="05000000000000000000" pitchFamily="2" charset="2"/>
              <a:buChar char="§"/>
            </a:pPr>
            <a:endParaRPr lang="nl-NL" sz="1800" dirty="0"/>
          </a:p>
          <a:p>
            <a:pPr marL="695325" lvl="2" indent="-342900">
              <a:buClr>
                <a:srgbClr val="F6BC25"/>
              </a:buClr>
              <a:buSzPct val="110000"/>
              <a:buFont typeface="Wingdings" panose="05000000000000000000" pitchFamily="2" charset="2"/>
              <a:buChar char="§"/>
            </a:pPr>
            <a:endParaRPr lang="nl-NL" sz="1800" dirty="0"/>
          </a:p>
          <a:p>
            <a:pPr marL="0" lvl="1" indent="0">
              <a:buClr>
                <a:srgbClr val="F6BC25"/>
              </a:buClr>
              <a:buSzPct val="110000"/>
              <a:buNone/>
            </a:pPr>
            <a:endParaRPr lang="nl-NL" sz="700" dirty="0"/>
          </a:p>
          <a:p>
            <a:pPr marL="0" lvl="1" indent="0">
              <a:buClr>
                <a:srgbClr val="F6BC25"/>
              </a:buClr>
              <a:buSzPct val="110000"/>
              <a:buNone/>
            </a:pPr>
            <a:r>
              <a:rPr lang="nl-NL" sz="1400" dirty="0"/>
              <a:t>*</a:t>
            </a:r>
            <a:r>
              <a:rPr lang="nl-NL" sz="1800" dirty="0"/>
              <a:t> TQF-omgeving</a:t>
            </a: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72</a:t>
            </a:fld>
            <a:endParaRPr lang="nl-NL" dirty="0"/>
          </a:p>
        </p:txBody>
      </p:sp>
      <p:sp>
        <p:nvSpPr>
          <p:cNvPr id="5" name="PIJL-RECHTS 4"/>
          <p:cNvSpPr/>
          <p:nvPr/>
        </p:nvSpPr>
        <p:spPr>
          <a:xfrm>
            <a:off x="758606" y="4105619"/>
            <a:ext cx="3732819" cy="7524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Testfase</a:t>
            </a:r>
          </a:p>
        </p:txBody>
      </p:sp>
      <p:sp>
        <p:nvSpPr>
          <p:cNvPr id="7" name="PIJL-RECHTS 6"/>
          <p:cNvSpPr/>
          <p:nvPr/>
        </p:nvSpPr>
        <p:spPr>
          <a:xfrm>
            <a:off x="4591909" y="4075464"/>
            <a:ext cx="3495676" cy="7524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Kwalificatiefase</a:t>
            </a:r>
          </a:p>
        </p:txBody>
      </p:sp>
      <p:sp>
        <p:nvSpPr>
          <p:cNvPr id="8" name="Rechthoek 7"/>
          <p:cNvSpPr/>
          <p:nvPr/>
        </p:nvSpPr>
        <p:spPr>
          <a:xfrm>
            <a:off x="784370" y="5020020"/>
            <a:ext cx="1772395" cy="409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a:t>Connectiviteit</a:t>
            </a:r>
          </a:p>
        </p:txBody>
      </p:sp>
      <p:sp>
        <p:nvSpPr>
          <p:cNvPr id="9" name="Rechthoek 8"/>
          <p:cNvSpPr/>
          <p:nvPr/>
        </p:nvSpPr>
        <p:spPr>
          <a:xfrm>
            <a:off x="2719030" y="5014462"/>
            <a:ext cx="1772395" cy="4095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a:t>Functionele testen</a:t>
            </a:r>
          </a:p>
        </p:txBody>
      </p:sp>
      <p:sp>
        <p:nvSpPr>
          <p:cNvPr id="10" name="Rechthoek 9"/>
          <p:cNvSpPr/>
          <p:nvPr/>
        </p:nvSpPr>
        <p:spPr>
          <a:xfrm>
            <a:off x="4621515" y="5014463"/>
            <a:ext cx="3114675" cy="409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a:t>Kwalificatie MMC Hub* TenneT </a:t>
            </a:r>
          </a:p>
        </p:txBody>
      </p:sp>
      <p:sp>
        <p:nvSpPr>
          <p:cNvPr id="12" name="Titel 2">
            <a:extLst>
              <a:ext uri="{FF2B5EF4-FFF2-40B4-BE49-F238E27FC236}">
                <a16:creationId xmlns:a16="http://schemas.microsoft.com/office/drawing/2014/main" id="{F623C7E1-72B3-F640-9ED0-1B1DD107F304}"/>
              </a:ext>
            </a:extLst>
          </p:cNvPr>
          <p:cNvSpPr>
            <a:spLocks noGrp="1"/>
          </p:cNvSpPr>
          <p:nvPr>
            <p:ph type="title"/>
          </p:nvPr>
        </p:nvSpPr>
        <p:spPr>
          <a:xfrm>
            <a:off x="609601" y="483992"/>
            <a:ext cx="8823766" cy="713631"/>
          </a:xfrm>
        </p:spPr>
        <p:txBody>
          <a:bodyPr>
            <a:noAutofit/>
          </a:bodyPr>
          <a:lstStyle/>
          <a:p>
            <a:r>
              <a:rPr lang="nl-NL" sz="2800" b="1" dirty="0"/>
              <a:t>Planning </a:t>
            </a:r>
          </a:p>
        </p:txBody>
      </p:sp>
      <p:sp>
        <p:nvSpPr>
          <p:cNvPr id="11" name="PIJL-RECHTS 6">
            <a:extLst>
              <a:ext uri="{FF2B5EF4-FFF2-40B4-BE49-F238E27FC236}">
                <a16:creationId xmlns:a16="http://schemas.microsoft.com/office/drawing/2014/main" id="{E58E020B-1F86-4860-A065-65B0DDA1F96B}"/>
              </a:ext>
            </a:extLst>
          </p:cNvPr>
          <p:cNvSpPr/>
          <p:nvPr/>
        </p:nvSpPr>
        <p:spPr>
          <a:xfrm>
            <a:off x="8188069" y="4075463"/>
            <a:ext cx="3495676" cy="7524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dirty="0"/>
              <a:t>NEDU GAT</a:t>
            </a:r>
          </a:p>
        </p:txBody>
      </p:sp>
      <p:sp>
        <p:nvSpPr>
          <p:cNvPr id="13" name="Rechthoek 12">
            <a:extLst>
              <a:ext uri="{FF2B5EF4-FFF2-40B4-BE49-F238E27FC236}">
                <a16:creationId xmlns:a16="http://schemas.microsoft.com/office/drawing/2014/main" id="{AEA22A1F-8F58-4D92-9990-9C19383885E1}"/>
              </a:ext>
            </a:extLst>
          </p:cNvPr>
          <p:cNvSpPr/>
          <p:nvPr/>
        </p:nvSpPr>
        <p:spPr>
          <a:xfrm>
            <a:off x="8188069" y="4989382"/>
            <a:ext cx="3114675" cy="409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b="1" dirty="0"/>
              <a:t>Verbonden systemen*</a:t>
            </a:r>
          </a:p>
        </p:txBody>
      </p:sp>
    </p:spTree>
    <p:extLst>
      <p:ext uri="{BB962C8B-B14F-4D97-AF65-F5344CB8AC3E}">
        <p14:creationId xmlns:p14="http://schemas.microsoft.com/office/powerpoint/2010/main" val="2651557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66174"/>
            <a:ext cx="11030400" cy="4783138"/>
          </a:xfrm>
        </p:spPr>
        <p:txBody>
          <a:bodyPr vert="horz" lIns="91440" tIns="45720" rIns="91440" bIns="45720" rtlCol="0" anchor="t">
            <a:normAutofit/>
          </a:bodyPr>
          <a:lstStyle/>
          <a:p>
            <a:pPr>
              <a:buFont typeface="Wingdings" panose="05000000000000000000" pitchFamily="2" charset="2"/>
              <a:buChar char="§"/>
            </a:pPr>
            <a:r>
              <a:rPr lang="nl-NL" sz="1800" dirty="0"/>
              <a:t>Documentatie over aansluiten op de MMC Hub is te vinden op:</a:t>
            </a:r>
          </a:p>
          <a:p>
            <a:pPr lvl="1" indent="-360045">
              <a:buClr>
                <a:srgbClr val="000000"/>
              </a:buClr>
              <a:buFont typeface="Wingdings" panose="05000000000000000000" pitchFamily="2" charset="2"/>
              <a:buChar char="§"/>
            </a:pPr>
            <a:r>
              <a:rPr lang="nl-NL" sz="1800" dirty="0"/>
              <a:t>MyTenneT onder de tegel IT-verbindingen, MMC Hub/Documentatie</a:t>
            </a:r>
            <a:endParaRPr lang="nl-NL" sz="1800" dirty="0">
              <a:ea typeface="Calibri"/>
              <a:cs typeface="Calibri"/>
            </a:endParaRPr>
          </a:p>
          <a:p>
            <a:pPr marL="360045" lvl="1" indent="0">
              <a:buClr>
                <a:srgbClr val="000000"/>
              </a:buClr>
              <a:buNone/>
            </a:pPr>
            <a:endParaRPr lang="nl-NL" sz="1800" dirty="0">
              <a:ea typeface="Calibri"/>
              <a:cs typeface="Calibri"/>
            </a:endParaRPr>
          </a:p>
          <a:p>
            <a:pPr>
              <a:buFont typeface="Wingdings" panose="05000000000000000000" pitchFamily="2" charset="2"/>
              <a:buChar char="§"/>
            </a:pPr>
            <a:r>
              <a:rPr lang="nl-NL" sz="1800" dirty="0"/>
              <a:t>Documentatie en voorlichting over:</a:t>
            </a:r>
          </a:p>
          <a:p>
            <a:pPr lvl="1" indent="-360045">
              <a:buFont typeface="Wingdings" panose="05000000000000000000" pitchFamily="2" charset="2"/>
              <a:buChar char="§"/>
            </a:pPr>
            <a:r>
              <a:rPr lang="nl-NL" sz="1800" dirty="0"/>
              <a:t>Tranche 2 </a:t>
            </a:r>
            <a:r>
              <a:rPr lang="nl-NL" sz="1800" i="1" dirty="0"/>
              <a:t>Test </a:t>
            </a:r>
            <a:r>
              <a:rPr lang="nl-NL" sz="1800" i="1" dirty="0" err="1"/>
              <a:t>and</a:t>
            </a:r>
            <a:r>
              <a:rPr lang="nl-NL" sz="1800" i="1" dirty="0"/>
              <a:t> </a:t>
            </a:r>
            <a:r>
              <a:rPr lang="nl-NL" sz="1800" i="1" dirty="0" err="1"/>
              <a:t>Qualification</a:t>
            </a:r>
            <a:r>
              <a:rPr lang="nl-NL" sz="1800" i="1" dirty="0"/>
              <a:t> Guideline </a:t>
            </a:r>
            <a:r>
              <a:rPr lang="nl-NL" sz="1800" dirty="0"/>
              <a:t>komt in juli 2022 op </a:t>
            </a:r>
            <a:r>
              <a:rPr lang="nl-NL" sz="1800" dirty="0" err="1"/>
              <a:t>MyTenneT</a:t>
            </a:r>
            <a:r>
              <a:rPr lang="nl-NL" sz="1800" dirty="0"/>
              <a:t> te staan</a:t>
            </a:r>
            <a:endParaRPr lang="nl-NL" sz="1800" dirty="0">
              <a:solidFill>
                <a:srgbClr val="FF0000"/>
              </a:solidFill>
              <a:ea typeface="Calibri"/>
              <a:cs typeface="Calibri"/>
            </a:endParaRPr>
          </a:p>
          <a:p>
            <a:pPr lvl="1" indent="-360045">
              <a:buFont typeface="Wingdings" panose="05000000000000000000" pitchFamily="2" charset="2"/>
              <a:buChar char="§"/>
            </a:pPr>
            <a:r>
              <a:rPr lang="nl-NL" sz="1800" dirty="0"/>
              <a:t>Kwalificatieplan komt beschikbaar vanaf 1 juli</a:t>
            </a:r>
            <a:endParaRPr lang="nl-NL" sz="1800" dirty="0">
              <a:ea typeface="Calibri"/>
              <a:cs typeface="Calibri"/>
            </a:endParaRPr>
          </a:p>
          <a:p>
            <a:pPr marL="360045" lvl="1" indent="0">
              <a:buNone/>
            </a:pPr>
            <a:endParaRPr lang="nl-NL" sz="1800" dirty="0">
              <a:ea typeface="Calibri"/>
              <a:cs typeface="Calibri"/>
            </a:endParaRPr>
          </a:p>
          <a:p>
            <a:pPr>
              <a:buFont typeface="Wingdings" panose="05000000000000000000" pitchFamily="2" charset="2"/>
              <a:buChar char="§"/>
            </a:pPr>
            <a:r>
              <a:rPr lang="nl-NL" sz="1800" dirty="0"/>
              <a:t>Vragen over MMC Hub of kwalificatie? Contact via </a:t>
            </a:r>
            <a:r>
              <a:rPr lang="nl-NL" sz="1800" dirty="0">
                <a:hlinkClick r:id="rId2"/>
              </a:rPr>
              <a:t>allocatie2@tennet.eu</a:t>
            </a:r>
            <a:endParaRPr lang="nl-NL" sz="1800" dirty="0"/>
          </a:p>
          <a:p>
            <a:pPr>
              <a:buFont typeface="Wingdings" panose="05000000000000000000" pitchFamily="2" charset="2"/>
              <a:buChar char="§"/>
            </a:pPr>
            <a:endParaRPr lang="nl-NL" sz="1800" dirty="0"/>
          </a:p>
          <a:p>
            <a:pPr>
              <a:buFont typeface="Wingdings" panose="05000000000000000000" pitchFamily="2" charset="2"/>
              <a:buChar char="§"/>
            </a:pPr>
            <a:r>
              <a:rPr lang="nl-NL" sz="1800" dirty="0"/>
              <a:t>Komen er nog meer voorlichtingen vanuit TenneT met meer detailinformatie?</a:t>
            </a:r>
          </a:p>
          <a:p>
            <a:pPr lvl="1" indent="-360045">
              <a:buClr>
                <a:srgbClr val="000000"/>
              </a:buClr>
              <a:buFont typeface="Wingdings" pitchFamily="2" charset="2"/>
              <a:buChar char="§"/>
            </a:pPr>
            <a:r>
              <a:rPr lang="nl-NL" sz="1800" dirty="0"/>
              <a:t>Ja (vanaf Q3 maandelijks)</a:t>
            </a:r>
            <a:endParaRPr lang="nl-NL" sz="1800" dirty="0">
              <a:ea typeface="Calibri"/>
              <a:cs typeface="Calibri"/>
            </a:endParaRPr>
          </a:p>
          <a:p>
            <a:pPr>
              <a:buFont typeface="Wingdings" pitchFamily="2" charset="2"/>
              <a:buChar char="§"/>
            </a:pPr>
            <a:endParaRPr lang="nl-NL" dirty="0"/>
          </a:p>
          <a:p>
            <a:endParaRPr lang="nl-NL" dirty="0"/>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73</a:t>
            </a:fld>
            <a:endParaRPr lang="nl-NL" dirty="0"/>
          </a:p>
        </p:txBody>
      </p:sp>
      <p:sp>
        <p:nvSpPr>
          <p:cNvPr id="7" name="Titel 2">
            <a:extLst>
              <a:ext uri="{FF2B5EF4-FFF2-40B4-BE49-F238E27FC236}">
                <a16:creationId xmlns:a16="http://schemas.microsoft.com/office/drawing/2014/main" id="{958449B3-A8C3-F743-9F88-3DE6B31CB333}"/>
              </a:ext>
            </a:extLst>
          </p:cNvPr>
          <p:cNvSpPr>
            <a:spLocks noGrp="1"/>
          </p:cNvSpPr>
          <p:nvPr>
            <p:ph type="title"/>
          </p:nvPr>
        </p:nvSpPr>
        <p:spPr>
          <a:xfrm>
            <a:off x="609601" y="483992"/>
            <a:ext cx="8823766" cy="713631"/>
          </a:xfrm>
        </p:spPr>
        <p:txBody>
          <a:bodyPr>
            <a:noAutofit/>
          </a:bodyPr>
          <a:lstStyle/>
          <a:p>
            <a:r>
              <a:rPr lang="nl-NL" sz="2800" b="1" dirty="0"/>
              <a:t>Documentatie en contactmogelijkheden</a:t>
            </a:r>
          </a:p>
        </p:txBody>
      </p:sp>
    </p:spTree>
    <p:extLst>
      <p:ext uri="{BB962C8B-B14F-4D97-AF65-F5344CB8AC3E}">
        <p14:creationId xmlns:p14="http://schemas.microsoft.com/office/powerpoint/2010/main" val="476316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1" y="1354599"/>
            <a:ext cx="11030400" cy="4783138"/>
          </a:xfrm>
        </p:spPr>
        <p:txBody>
          <a:bodyPr>
            <a:normAutofit/>
          </a:bodyPr>
          <a:lstStyle/>
          <a:p>
            <a:pPr>
              <a:buFont typeface="Wingdings" panose="05000000000000000000" pitchFamily="2" charset="2"/>
              <a:buChar char="§"/>
            </a:pPr>
            <a:r>
              <a:rPr lang="nl-NL" sz="1800" dirty="0"/>
              <a:t>Zijn er voorbeeldberichten die ik kan gebruiken voor mijn interne testen?</a:t>
            </a:r>
          </a:p>
          <a:p>
            <a:pPr lvl="1">
              <a:buClr>
                <a:srgbClr val="000000"/>
              </a:buClr>
              <a:buFont typeface="Wingdings" panose="05000000000000000000" pitchFamily="2" charset="2"/>
              <a:buChar char="§"/>
            </a:pPr>
            <a:r>
              <a:rPr lang="nl-NL" sz="1800" dirty="0"/>
              <a:t>Ja. Die worden nu opgesteld en later ter beschikking gesteld via NEDU</a:t>
            </a:r>
          </a:p>
          <a:p>
            <a:pPr marL="360362" lvl="1" indent="0">
              <a:buClr>
                <a:srgbClr val="000000"/>
              </a:buClr>
              <a:buNone/>
            </a:pPr>
            <a:endParaRPr lang="nl-NL" sz="1800" dirty="0"/>
          </a:p>
          <a:p>
            <a:pPr>
              <a:buFont typeface="Wingdings" panose="05000000000000000000" pitchFamily="2" charset="2"/>
              <a:buChar char="§"/>
            </a:pPr>
            <a:r>
              <a:rPr lang="nl-NL" sz="1800" dirty="0"/>
              <a:t>Is het mogelijk om eerder (voor 1 oktober) te beginnen met connectietesten en semantische testen?</a:t>
            </a:r>
          </a:p>
          <a:p>
            <a:pPr lvl="1">
              <a:buClr>
                <a:srgbClr val="000000"/>
              </a:buClr>
              <a:buFont typeface="Wingdings" panose="05000000000000000000" pitchFamily="2" charset="2"/>
              <a:buChar char="§"/>
            </a:pPr>
            <a:r>
              <a:rPr lang="nl-NL" sz="1800" dirty="0"/>
              <a:t>Als mogelijk, gaan we dat faciliteren. Communicatie erover volgt later dit jaar</a:t>
            </a:r>
          </a:p>
          <a:p>
            <a:pPr marL="360362" lvl="1" indent="0">
              <a:buClr>
                <a:srgbClr val="000000"/>
              </a:buClr>
              <a:buNone/>
            </a:pPr>
            <a:endParaRPr lang="nl-NL" sz="1800" dirty="0"/>
          </a:p>
          <a:p>
            <a:pPr marL="0" indent="0">
              <a:buClr>
                <a:srgbClr val="FFC000"/>
              </a:buClr>
              <a:buNone/>
            </a:pPr>
            <a:endParaRPr lang="nl-NL" dirty="0"/>
          </a:p>
          <a:p>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74</a:t>
            </a:fld>
            <a:endParaRPr lang="nl-NL" dirty="0"/>
          </a:p>
        </p:txBody>
      </p:sp>
      <p:sp>
        <p:nvSpPr>
          <p:cNvPr id="7" name="Titel 2">
            <a:extLst>
              <a:ext uri="{FF2B5EF4-FFF2-40B4-BE49-F238E27FC236}">
                <a16:creationId xmlns:a16="http://schemas.microsoft.com/office/drawing/2014/main" id="{0EA55C17-B321-544E-BF2A-0327D21C6332}"/>
              </a:ext>
            </a:extLst>
          </p:cNvPr>
          <p:cNvSpPr>
            <a:spLocks noGrp="1"/>
          </p:cNvSpPr>
          <p:nvPr>
            <p:ph type="title"/>
          </p:nvPr>
        </p:nvSpPr>
        <p:spPr>
          <a:xfrm>
            <a:off x="609601" y="483992"/>
            <a:ext cx="8823766" cy="713631"/>
          </a:xfrm>
        </p:spPr>
        <p:txBody>
          <a:bodyPr>
            <a:noAutofit/>
          </a:bodyPr>
          <a:lstStyle/>
          <a:p>
            <a:r>
              <a:rPr lang="nl-NL" sz="2800" b="1" dirty="0"/>
              <a:t>FAQ</a:t>
            </a:r>
          </a:p>
        </p:txBody>
      </p:sp>
    </p:spTree>
    <p:extLst>
      <p:ext uri="{BB962C8B-B14F-4D97-AF65-F5344CB8AC3E}">
        <p14:creationId xmlns:p14="http://schemas.microsoft.com/office/powerpoint/2010/main" val="2332959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Planning en risico’s op programma- en projectniveau</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latin typeface="+mj-lt"/>
                <a:cs typeface="Arial" panose="020B0604020202020204" pitchFamily="34" charset="0"/>
              </a:rPr>
              <a:t>Mirjam van der Horst – NEDU</a:t>
            </a: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75</a:t>
            </a:fld>
            <a:endParaRPr lang="nl-NL" dirty="0"/>
          </a:p>
        </p:txBody>
      </p:sp>
    </p:spTree>
    <p:extLst>
      <p:ext uri="{BB962C8B-B14F-4D97-AF65-F5344CB8AC3E}">
        <p14:creationId xmlns:p14="http://schemas.microsoft.com/office/powerpoint/2010/main" val="1044450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 8">
            <a:extLst>
              <a:ext uri="{FF2B5EF4-FFF2-40B4-BE49-F238E27FC236}">
                <a16:creationId xmlns:a16="http://schemas.microsoft.com/office/drawing/2014/main" id="{963D4081-16F8-4524-A929-0B66576778C4}"/>
              </a:ext>
            </a:extLst>
          </p:cNvPr>
          <p:cNvGraphicFramePr>
            <a:graphicFrameLocks noGrp="1"/>
          </p:cNvGraphicFramePr>
          <p:nvPr/>
        </p:nvGraphicFramePr>
        <p:xfrm>
          <a:off x="177444" y="182200"/>
          <a:ext cx="11925300" cy="396875"/>
        </p:xfrm>
        <a:graphic>
          <a:graphicData uri="http://schemas.openxmlformats.org/drawingml/2006/table">
            <a:tbl>
              <a:tblPr firstRow="1" bandRow="1">
                <a:tableStyleId>{5C22544A-7EE6-4342-B048-85BDC9FD1C3A}</a:tableStyleId>
              </a:tblPr>
              <a:tblGrid>
                <a:gridCol w="1957885">
                  <a:extLst>
                    <a:ext uri="{9D8B030D-6E8A-4147-A177-3AD203B41FA5}">
                      <a16:colId xmlns:a16="http://schemas.microsoft.com/office/drawing/2014/main" val="2079427280"/>
                    </a:ext>
                  </a:extLst>
                </a:gridCol>
                <a:gridCol w="1665474">
                  <a:extLst>
                    <a:ext uri="{9D8B030D-6E8A-4147-A177-3AD203B41FA5}">
                      <a16:colId xmlns:a16="http://schemas.microsoft.com/office/drawing/2014/main" val="119168257"/>
                    </a:ext>
                  </a:extLst>
                </a:gridCol>
                <a:gridCol w="2962255">
                  <a:extLst>
                    <a:ext uri="{9D8B030D-6E8A-4147-A177-3AD203B41FA5}">
                      <a16:colId xmlns:a16="http://schemas.microsoft.com/office/drawing/2014/main" val="3950000385"/>
                    </a:ext>
                  </a:extLst>
                </a:gridCol>
                <a:gridCol w="1894317">
                  <a:extLst>
                    <a:ext uri="{9D8B030D-6E8A-4147-A177-3AD203B41FA5}">
                      <a16:colId xmlns:a16="http://schemas.microsoft.com/office/drawing/2014/main" val="64732083"/>
                    </a:ext>
                  </a:extLst>
                </a:gridCol>
                <a:gridCol w="1512911">
                  <a:extLst>
                    <a:ext uri="{9D8B030D-6E8A-4147-A177-3AD203B41FA5}">
                      <a16:colId xmlns:a16="http://schemas.microsoft.com/office/drawing/2014/main" val="3652763036"/>
                    </a:ext>
                  </a:extLst>
                </a:gridCol>
                <a:gridCol w="1932458">
                  <a:extLst>
                    <a:ext uri="{9D8B030D-6E8A-4147-A177-3AD203B41FA5}">
                      <a16:colId xmlns:a16="http://schemas.microsoft.com/office/drawing/2014/main" val="1326804640"/>
                    </a:ext>
                  </a:extLst>
                </a:gridCol>
              </a:tblGrid>
              <a:tr h="396875">
                <a:tc>
                  <a:txBody>
                    <a:bodyPr/>
                    <a:lstStyle/>
                    <a:p>
                      <a:pPr marL="0" marR="0" indent="0" algn="ctr" rtl="0" eaLnBrk="1" fontAlgn="auto" latinLnBrk="0" hangingPunct="1">
                        <a:spcBef>
                          <a:spcPts val="0"/>
                        </a:spcBef>
                        <a:spcAft>
                          <a:spcPts val="0"/>
                        </a:spcAft>
                      </a:pPr>
                      <a:r>
                        <a:rPr lang="nl-NL" sz="1800" kern="1200">
                          <a:effectLst/>
                        </a:rPr>
                        <a:t>Programma A2.0</a:t>
                      </a:r>
                      <a:endParaRPr lang="nl-NL">
                        <a:effectLst/>
                      </a:endParaRPr>
                    </a:p>
                  </a:txBody>
                  <a:tcPr marL="0" marR="0" marT="0" marB="0" anchor="ctr">
                    <a:solidFill>
                      <a:schemeClr val="accent1"/>
                    </a:solidFill>
                  </a:tcPr>
                </a:tc>
                <a:tc>
                  <a:txBody>
                    <a:bodyPr/>
                    <a:lstStyle/>
                    <a:p>
                      <a:pPr marL="0" algn="ctr" rtl="0" eaLnBrk="1" latinLnBrk="0" hangingPunct="1">
                        <a:spcBef>
                          <a:spcPts val="0"/>
                        </a:spcBef>
                        <a:spcAft>
                          <a:spcPts val="0"/>
                        </a:spcAft>
                      </a:pPr>
                      <a:r>
                        <a:rPr lang="nl-NL" sz="1800" kern="1200">
                          <a:effectLst/>
                        </a:rPr>
                        <a:t>OVERALL</a:t>
                      </a:r>
                    </a:p>
                  </a:txBody>
                  <a:tcPr marL="0" marR="0" marT="0" marB="0" anchor="ctr">
                    <a:solidFill>
                      <a:schemeClr val="accent1"/>
                    </a:solidFill>
                  </a:tcPr>
                </a:tc>
                <a:tc>
                  <a:txBody>
                    <a:bodyPr/>
                    <a:lstStyle/>
                    <a:p>
                      <a:pPr marL="0" marR="0" lvl="0" indent="0" algn="ctr">
                        <a:spcBef>
                          <a:spcPts val="0"/>
                        </a:spcBef>
                        <a:spcAft>
                          <a:spcPts val="0"/>
                        </a:spcAft>
                        <a:buNone/>
                      </a:pPr>
                      <a:r>
                        <a:rPr lang="nl-NL" sz="1800" kern="1200">
                          <a:effectLst/>
                        </a:rPr>
                        <a:t>INTEGRALE MILESTONES</a:t>
                      </a:r>
                      <a:endParaRPr lang="nl-NL"/>
                    </a:p>
                  </a:txBody>
                  <a:tcPr marL="0" marR="0" marT="0" marB="0" anchor="ctr">
                    <a:solidFill>
                      <a:schemeClr val="accent1"/>
                    </a:solidFill>
                  </a:tcPr>
                </a:tc>
                <a:tc>
                  <a:txBody>
                    <a:bodyPr/>
                    <a:lstStyle/>
                    <a:p>
                      <a:pPr marL="0" marR="0" lvl="0" indent="0" algn="ctr">
                        <a:spcBef>
                          <a:spcPts val="0"/>
                        </a:spcBef>
                        <a:spcAft>
                          <a:spcPts val="0"/>
                        </a:spcAft>
                        <a:buNone/>
                      </a:pPr>
                      <a:r>
                        <a:rPr lang="nl-NL" sz="1800" kern="1200">
                          <a:effectLst/>
                        </a:rPr>
                        <a:t>PLANNING</a:t>
                      </a:r>
                    </a:p>
                  </a:txBody>
                  <a:tcPr marL="0" marR="0" marT="0" marB="0" anchor="ctr">
                    <a:solidFill>
                      <a:schemeClr val="accent1"/>
                    </a:solidFill>
                  </a:tcPr>
                </a:tc>
                <a:tc>
                  <a:txBody>
                    <a:bodyPr/>
                    <a:lstStyle/>
                    <a:p>
                      <a:pPr marL="0" algn="ctr" rtl="0" eaLnBrk="1" latinLnBrk="0" hangingPunct="1">
                        <a:spcBef>
                          <a:spcPts val="0"/>
                        </a:spcBef>
                        <a:spcAft>
                          <a:spcPts val="0"/>
                        </a:spcAft>
                      </a:pPr>
                      <a:endParaRPr lang="en-GB">
                        <a:effectLst/>
                      </a:endParaRPr>
                    </a:p>
                  </a:txBody>
                  <a:tcPr marL="0" marR="0" marT="0" marB="0" anchor="ctr">
                    <a:solidFill>
                      <a:schemeClr val="accent1"/>
                    </a:solidFill>
                  </a:tcPr>
                </a:tc>
                <a:tc>
                  <a:txBody>
                    <a:bodyPr/>
                    <a:lstStyle/>
                    <a:p>
                      <a:pPr marL="0" algn="ctr" rtl="0" eaLnBrk="1" latinLnBrk="0" hangingPunct="1">
                        <a:spcBef>
                          <a:spcPts val="0"/>
                        </a:spcBef>
                        <a:spcAft>
                          <a:spcPts val="0"/>
                        </a:spcAft>
                      </a:pPr>
                      <a:r>
                        <a:rPr lang="nl-NL" sz="1800" kern="1200">
                          <a:effectLst/>
                        </a:rPr>
                        <a:t>14 februari 2022</a:t>
                      </a:r>
                      <a:endParaRPr lang="nl-NL">
                        <a:effectLst/>
                      </a:endParaRPr>
                    </a:p>
                  </a:txBody>
                  <a:tcPr marL="0" marR="0" marT="0" marB="0" anchor="ctr">
                    <a:solidFill>
                      <a:schemeClr val="accent1"/>
                    </a:solidFill>
                  </a:tcPr>
                </a:tc>
                <a:extLst>
                  <a:ext uri="{0D108BD9-81ED-4DB2-BD59-A6C34878D82A}">
                    <a16:rowId xmlns:a16="http://schemas.microsoft.com/office/drawing/2014/main" val="4189814191"/>
                  </a:ext>
                </a:extLst>
              </a:tr>
            </a:tbl>
          </a:graphicData>
        </a:graphic>
      </p:graphicFrame>
      <p:pic>
        <p:nvPicPr>
          <p:cNvPr id="3" name="Afbeelding 2">
            <a:extLst>
              <a:ext uri="{FF2B5EF4-FFF2-40B4-BE49-F238E27FC236}">
                <a16:creationId xmlns:a16="http://schemas.microsoft.com/office/drawing/2014/main" id="{57DB0949-3A21-43FE-B85A-0F14C5D20F87}"/>
              </a:ext>
            </a:extLst>
          </p:cNvPr>
          <p:cNvPicPr>
            <a:picLocks noChangeAspect="1"/>
          </p:cNvPicPr>
          <p:nvPr/>
        </p:nvPicPr>
        <p:blipFill>
          <a:blip r:embed="rId3"/>
          <a:stretch>
            <a:fillRect/>
          </a:stretch>
        </p:blipFill>
        <p:spPr>
          <a:xfrm>
            <a:off x="51156" y="769575"/>
            <a:ext cx="12192000" cy="5497620"/>
          </a:xfrm>
          <a:prstGeom prst="rect">
            <a:avLst/>
          </a:prstGeom>
        </p:spPr>
      </p:pic>
      <p:sp>
        <p:nvSpPr>
          <p:cNvPr id="4" name="Rechthoek 3">
            <a:extLst>
              <a:ext uri="{FF2B5EF4-FFF2-40B4-BE49-F238E27FC236}">
                <a16:creationId xmlns:a16="http://schemas.microsoft.com/office/drawing/2014/main" id="{17612E4B-2BB7-4C8D-8B44-32936EBC67B0}"/>
              </a:ext>
            </a:extLst>
          </p:cNvPr>
          <p:cNvSpPr/>
          <p:nvPr/>
        </p:nvSpPr>
        <p:spPr>
          <a:xfrm>
            <a:off x="9298017" y="5340113"/>
            <a:ext cx="2842827" cy="1331356"/>
          </a:xfrm>
          <a:prstGeom prst="rect">
            <a:avLst/>
          </a:prstGeom>
          <a:solidFill>
            <a:schemeClr val="bg1"/>
          </a:solidFill>
          <a:ln w="9525">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marR="0" lvl="1" indent="0" algn="l" defTabSz="457200"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a:ln>
                  <a:noFill/>
                </a:ln>
                <a:solidFill>
                  <a:prstClr val="black"/>
                </a:solidFill>
                <a:effectLst/>
                <a:uLnTx/>
                <a:uFillTx/>
                <a:latin typeface="Calibri"/>
                <a:ea typeface="+mn-ea"/>
                <a:cs typeface="+mn-cs"/>
              </a:rPr>
              <a:t>Legenda SSG verwachting</a:t>
            </a:r>
            <a:br>
              <a:rPr kumimoji="0" lang="nl-NL" sz="700" b="1" i="0" u="none" strike="noStrike" kern="1200" cap="none" spc="0" normalizeH="0" baseline="0" noProof="0">
                <a:ln>
                  <a:noFill/>
                </a:ln>
                <a:solidFill>
                  <a:prstClr val="black"/>
                </a:solidFill>
                <a:effectLst/>
                <a:uLnTx/>
                <a:uFillTx/>
                <a:latin typeface="Calibri"/>
                <a:ea typeface="+mn-ea"/>
                <a:cs typeface="+mn-cs"/>
              </a:rPr>
            </a:br>
            <a:endParaRPr kumimoji="0" lang="nl-NL" sz="300" b="1" i="0" u="none" strike="noStrike" kern="1200" cap="none" spc="0" normalizeH="0" baseline="0" noProof="0">
              <a:ln>
                <a:noFill/>
              </a:ln>
              <a:solidFill>
                <a:prstClr val="black"/>
              </a:solidFill>
              <a:effectLst/>
              <a:uLnTx/>
              <a:uFillTx/>
              <a:latin typeface="Calibri"/>
              <a:ea typeface="+mn-ea"/>
              <a:cs typeface="+mn-cs"/>
            </a:endParaRPr>
          </a:p>
          <a:p>
            <a:pPr marL="266700" marR="0" lvl="1" indent="0" algn="l" defTabSz="457200" rtl="0" eaLnBrk="1" fontAlgn="auto" latinLnBrk="0" hangingPunct="1">
              <a:lnSpc>
                <a:spcPct val="100000"/>
              </a:lnSpc>
              <a:spcBef>
                <a:spcPts val="0"/>
              </a:spcBef>
              <a:spcAft>
                <a:spcPts val="0"/>
              </a:spcAft>
              <a:buClrTx/>
              <a:buSzTx/>
              <a:buFontTx/>
              <a:buNone/>
              <a:tabLst/>
              <a:defRPr/>
            </a:pPr>
            <a:endParaRPr kumimoji="0" lang="nl-NL" sz="300" b="1" i="0" u="none" strike="noStrike" kern="1200" cap="none" spc="0" normalizeH="0" baseline="0" noProof="0">
              <a:ln>
                <a:noFill/>
              </a:ln>
              <a:solidFill>
                <a:prstClr val="black"/>
              </a:solidFill>
              <a:effectLst/>
              <a:uLnTx/>
              <a:uFillTx/>
              <a:latin typeface="Calibri"/>
              <a:ea typeface="+mn-ea"/>
              <a:cs typeface="+mn-cs"/>
            </a:endParaRPr>
          </a:p>
          <a:p>
            <a:pPr marL="266700" marR="0" lvl="1" indent="0" algn="l" defTabSz="4572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prstClr val="black"/>
                </a:solidFill>
                <a:effectLst/>
                <a:uLnTx/>
                <a:uFillTx/>
                <a:latin typeface="Calibri"/>
                <a:ea typeface="+mn-ea"/>
                <a:cs typeface="+mn-cs"/>
              </a:rPr>
              <a:t>Rood: actie buiten SSG benodigd of bestaande mitigerende maatregelen zijn niet voldoende om de afwijking op tijd, geld of kwaliteit te mitigeren</a:t>
            </a:r>
          </a:p>
          <a:p>
            <a:pPr marL="266700" marR="0" lvl="1" indent="0" algn="l" defTabSz="457200" rtl="0" eaLnBrk="1" fontAlgn="auto" latinLnBrk="0" hangingPunct="1">
              <a:lnSpc>
                <a:spcPct val="100000"/>
              </a:lnSpc>
              <a:spcBef>
                <a:spcPts val="0"/>
              </a:spcBef>
              <a:spcAft>
                <a:spcPts val="0"/>
              </a:spcAft>
              <a:buClrTx/>
              <a:buSzTx/>
              <a:buFontTx/>
              <a:buNone/>
              <a:tabLst/>
              <a:defRPr/>
            </a:pPr>
            <a:endParaRPr kumimoji="0" lang="nl-NL" sz="400" b="0" i="0" u="none" strike="noStrike" kern="1200" cap="none" spc="0" normalizeH="0" baseline="0" noProof="0">
              <a:ln>
                <a:noFill/>
              </a:ln>
              <a:solidFill>
                <a:prstClr val="black"/>
              </a:solidFill>
              <a:effectLst/>
              <a:uLnTx/>
              <a:uFillTx/>
              <a:latin typeface="Calibri"/>
              <a:ea typeface="+mn-ea"/>
              <a:cs typeface="+mn-cs"/>
            </a:endParaRPr>
          </a:p>
          <a:p>
            <a:pPr marL="266700" marR="0" lvl="1" indent="0" algn="l" defTabSz="4572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prstClr val="black"/>
                </a:solidFill>
                <a:effectLst/>
                <a:uLnTx/>
                <a:uFillTx/>
                <a:latin typeface="Calibri"/>
                <a:ea typeface="+mn-ea"/>
                <a:cs typeface="+mn-cs"/>
              </a:rPr>
              <a:t>Oranje: bestaande mitigerende maatregelen binnen SSG</a:t>
            </a:r>
            <a:r>
              <a:rPr kumimoji="0" lang="nl-NL" sz="700" b="0" i="1" u="none" strike="noStrike" kern="1200" cap="none" spc="0" normalizeH="0" baseline="0" noProof="0">
                <a:ln>
                  <a:noFill/>
                </a:ln>
                <a:solidFill>
                  <a:prstClr val="black"/>
                </a:solidFill>
                <a:effectLst/>
                <a:uLnTx/>
                <a:uFillTx/>
                <a:latin typeface="Calibri"/>
                <a:ea typeface="+mn-ea"/>
                <a:cs typeface="+mn-cs"/>
              </a:rPr>
              <a:t> </a:t>
            </a:r>
            <a:r>
              <a:rPr kumimoji="0" lang="nl-NL" sz="700" b="0" i="0" u="none" strike="noStrike" kern="1200" cap="none" spc="0" normalizeH="0" baseline="0" noProof="0">
                <a:ln>
                  <a:noFill/>
                </a:ln>
                <a:solidFill>
                  <a:prstClr val="black"/>
                </a:solidFill>
                <a:effectLst/>
                <a:uLnTx/>
                <a:uFillTx/>
                <a:latin typeface="Calibri"/>
                <a:ea typeface="+mn-ea"/>
                <a:cs typeface="+mn-cs"/>
              </a:rPr>
              <a:t>zijn naar verwachting voldoende om de afwijking op tijd, geld of kwaliteit te mitigeren</a:t>
            </a:r>
          </a:p>
          <a:p>
            <a:pPr marL="266700" marR="0" lvl="1" indent="0" algn="l" defTabSz="457200" rtl="0" eaLnBrk="1" fontAlgn="auto" latinLnBrk="0" hangingPunct="1">
              <a:lnSpc>
                <a:spcPct val="100000"/>
              </a:lnSpc>
              <a:spcBef>
                <a:spcPts val="0"/>
              </a:spcBef>
              <a:spcAft>
                <a:spcPts val="0"/>
              </a:spcAft>
              <a:buClrTx/>
              <a:buSzTx/>
              <a:buFontTx/>
              <a:buNone/>
              <a:tabLst/>
              <a:defRPr/>
            </a:pPr>
            <a:endParaRPr kumimoji="0" lang="nl-NL" sz="400" b="0" i="0" u="none" strike="noStrike" kern="1200" cap="none" spc="0" normalizeH="0" baseline="0" noProof="0">
              <a:ln>
                <a:noFill/>
              </a:ln>
              <a:solidFill>
                <a:prstClr val="black"/>
              </a:solidFill>
              <a:effectLst/>
              <a:uLnTx/>
              <a:uFillTx/>
              <a:latin typeface="Calibri"/>
              <a:ea typeface="+mn-ea"/>
              <a:cs typeface="+mn-cs"/>
            </a:endParaRPr>
          </a:p>
          <a:p>
            <a:pPr marL="266700" marR="0" lvl="1" indent="0" algn="l" defTabSz="457200" rtl="0" eaLnBrk="1" fontAlgn="auto" latinLnBrk="0" hangingPunct="1">
              <a:lnSpc>
                <a:spcPct val="100000"/>
              </a:lnSpc>
              <a:spcBef>
                <a:spcPts val="0"/>
              </a:spcBef>
              <a:spcAft>
                <a:spcPts val="0"/>
              </a:spcAft>
              <a:buClrTx/>
              <a:buSzTx/>
              <a:buFontTx/>
              <a:buNone/>
              <a:tabLst/>
              <a:defRPr/>
            </a:pPr>
            <a:endParaRPr kumimoji="0" lang="nl-NL" sz="400" b="0" i="0" u="none" strike="noStrike" kern="1200" cap="none" spc="0" normalizeH="0" baseline="0" noProof="0">
              <a:ln>
                <a:noFill/>
              </a:ln>
              <a:solidFill>
                <a:prstClr val="black"/>
              </a:solidFill>
              <a:effectLst/>
              <a:uLnTx/>
              <a:uFillTx/>
              <a:latin typeface="Calibri"/>
              <a:ea typeface="+mn-ea"/>
              <a:cs typeface="+mn-cs"/>
            </a:endParaRPr>
          </a:p>
          <a:p>
            <a:pPr marL="266700" marR="0" lvl="1" indent="0" algn="l" defTabSz="4572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prstClr val="black"/>
                </a:solidFill>
                <a:effectLst/>
                <a:uLnTx/>
                <a:uFillTx/>
                <a:latin typeface="Calibri"/>
                <a:ea typeface="+mn-ea"/>
                <a:cs typeface="+mn-cs"/>
              </a:rPr>
              <a:t>Groen: er zijn geen significatie afwijkingen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nl-NL" sz="600" b="0" i="0" u="none" strike="noStrike" kern="1200" cap="none" spc="0" normalizeH="0" baseline="0" noProof="0">
              <a:ln>
                <a:noFill/>
              </a:ln>
              <a:solidFill>
                <a:prstClr val="black"/>
              </a:solidFill>
              <a:effectLst/>
              <a:uLnTx/>
              <a:uFillTx/>
              <a:latin typeface="Calibri"/>
              <a:ea typeface="+mn-ea"/>
              <a:cs typeface="+mn-cs"/>
            </a:endParaRPr>
          </a:p>
        </p:txBody>
      </p:sp>
      <p:sp>
        <p:nvSpPr>
          <p:cNvPr id="10" name="Tijdelijke aanduiding voor dianummer 6">
            <a:extLst>
              <a:ext uri="{FF2B5EF4-FFF2-40B4-BE49-F238E27FC236}">
                <a16:creationId xmlns:a16="http://schemas.microsoft.com/office/drawing/2014/main" id="{9BC3964F-E479-4AE0-8D7A-6DED669611A2}"/>
              </a:ext>
            </a:extLst>
          </p:cNvPr>
          <p:cNvSpPr>
            <a:spLocks noGrp="1"/>
          </p:cNvSpPr>
          <p:nvPr>
            <p:ph type="sldNum" sz="quarter" idx="12"/>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0859C0-B1A4-44CD-9CE4-01CFDEDE2D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6" name="Rechthoek: afgeronde hoeken 35">
            <a:extLst>
              <a:ext uri="{FF2B5EF4-FFF2-40B4-BE49-F238E27FC236}">
                <a16:creationId xmlns:a16="http://schemas.microsoft.com/office/drawing/2014/main" id="{5B83ECD8-F4F7-4078-9D2C-E7948BA26C53}"/>
              </a:ext>
            </a:extLst>
          </p:cNvPr>
          <p:cNvSpPr/>
          <p:nvPr/>
        </p:nvSpPr>
        <p:spPr>
          <a:xfrm>
            <a:off x="9361698" y="5972222"/>
            <a:ext cx="220164" cy="165034"/>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solidFill>
              <a:effectLst/>
              <a:uLnTx/>
              <a:uFillTx/>
              <a:latin typeface="Calibri"/>
              <a:ea typeface="+mn-ea"/>
              <a:cs typeface="+mn-cs"/>
            </a:endParaRPr>
          </a:p>
        </p:txBody>
      </p:sp>
      <p:sp>
        <p:nvSpPr>
          <p:cNvPr id="37" name="Rechthoek: afgeronde hoeken 36">
            <a:extLst>
              <a:ext uri="{FF2B5EF4-FFF2-40B4-BE49-F238E27FC236}">
                <a16:creationId xmlns:a16="http://schemas.microsoft.com/office/drawing/2014/main" id="{07F5615E-9D16-4236-B231-0CEDB781155C}"/>
              </a:ext>
            </a:extLst>
          </p:cNvPr>
          <p:cNvSpPr/>
          <p:nvPr/>
        </p:nvSpPr>
        <p:spPr>
          <a:xfrm>
            <a:off x="9361698" y="5583390"/>
            <a:ext cx="220164" cy="16465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solidFill>
              <a:effectLst/>
              <a:uLnTx/>
              <a:uFillTx/>
              <a:latin typeface="Calibri"/>
              <a:ea typeface="+mn-ea"/>
              <a:cs typeface="+mn-cs"/>
            </a:endParaRPr>
          </a:p>
        </p:txBody>
      </p:sp>
      <p:sp>
        <p:nvSpPr>
          <p:cNvPr id="38" name="Rechthoek: afgeronde hoeken 37">
            <a:extLst>
              <a:ext uri="{FF2B5EF4-FFF2-40B4-BE49-F238E27FC236}">
                <a16:creationId xmlns:a16="http://schemas.microsoft.com/office/drawing/2014/main" id="{F8B160A3-09CF-4118-83AD-0CBE48D67A8F}"/>
              </a:ext>
            </a:extLst>
          </p:cNvPr>
          <p:cNvSpPr/>
          <p:nvPr/>
        </p:nvSpPr>
        <p:spPr>
          <a:xfrm>
            <a:off x="9361698" y="6401475"/>
            <a:ext cx="220164" cy="160942"/>
          </a:xfrm>
          <a:prstGeom prst="round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1" i="0" u="none" strike="noStrike" kern="1200" cap="none" spc="0" normalizeH="0" baseline="0" noProof="0">
              <a:ln>
                <a:noFill/>
              </a:ln>
              <a:solidFill>
                <a:prstClr val="white"/>
              </a:solidFill>
              <a:effectLst/>
              <a:uLnTx/>
              <a:uFillTx/>
              <a:latin typeface="Calibri"/>
              <a:ea typeface="+mn-ea"/>
              <a:cs typeface="+mn-cs"/>
            </a:endParaRPr>
          </a:p>
        </p:txBody>
      </p:sp>
      <p:sp>
        <p:nvSpPr>
          <p:cNvPr id="11" name="Tijdelijke aanduiding voor voettekst 45">
            <a:extLst>
              <a:ext uri="{FF2B5EF4-FFF2-40B4-BE49-F238E27FC236}">
                <a16:creationId xmlns:a16="http://schemas.microsoft.com/office/drawing/2014/main" id="{5C7C46AF-B419-4FCA-8DC6-88E152D53E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l-NL"/>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122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voettekst 45">
            <a:extLst>
              <a:ext uri="{FF2B5EF4-FFF2-40B4-BE49-F238E27FC236}">
                <a16:creationId xmlns:a16="http://schemas.microsoft.com/office/drawing/2014/main" id="{BAD269CD-2875-45C7-ADF6-7EFE2A1296F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l-NL"/>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8 december 2020</a:t>
            </a: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 name="Tijdelijke aanduiding voor dianummer 6">
            <a:extLst>
              <a:ext uri="{FF2B5EF4-FFF2-40B4-BE49-F238E27FC236}">
                <a16:creationId xmlns:a16="http://schemas.microsoft.com/office/drawing/2014/main" id="{743BC275-18B9-47E8-A3E6-638ECA5BDDDA}"/>
              </a:ext>
            </a:extLst>
          </p:cNvPr>
          <p:cNvSpPr>
            <a:spLocks noGrp="1"/>
          </p:cNvSpPr>
          <p:nvPr>
            <p:ph type="sldNum" sz="quarter" idx="12"/>
          </p:nvPr>
        </p:nvSpPr>
        <p:spPr>
          <a:xfrm>
            <a:off x="86106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0859C0-B1A4-44CD-9CE4-01CFDEDE2D57}"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el 6">
            <a:extLst>
              <a:ext uri="{FF2B5EF4-FFF2-40B4-BE49-F238E27FC236}">
                <a16:creationId xmlns:a16="http://schemas.microsoft.com/office/drawing/2014/main" id="{CDCA60A6-C9C2-4A89-836E-822881740B5D}"/>
              </a:ext>
            </a:extLst>
          </p:cNvPr>
          <p:cNvGraphicFramePr>
            <a:graphicFrameLocks noGrp="1"/>
          </p:cNvGraphicFramePr>
          <p:nvPr/>
        </p:nvGraphicFramePr>
        <p:xfrm>
          <a:off x="101600" y="35527"/>
          <a:ext cx="11925300" cy="1333881"/>
        </p:xfrm>
        <a:graphic>
          <a:graphicData uri="http://schemas.openxmlformats.org/drawingml/2006/table">
            <a:tbl>
              <a:tblPr firstRow="1" bandRow="1">
                <a:tableStyleId>{5C22544A-7EE6-4342-B048-85BDC9FD1C3A}</a:tableStyleId>
              </a:tblPr>
              <a:tblGrid>
                <a:gridCol w="1957885">
                  <a:extLst>
                    <a:ext uri="{9D8B030D-6E8A-4147-A177-3AD203B41FA5}">
                      <a16:colId xmlns:a16="http://schemas.microsoft.com/office/drawing/2014/main" val="816956174"/>
                    </a:ext>
                  </a:extLst>
                </a:gridCol>
                <a:gridCol w="1665474">
                  <a:extLst>
                    <a:ext uri="{9D8B030D-6E8A-4147-A177-3AD203B41FA5}">
                      <a16:colId xmlns:a16="http://schemas.microsoft.com/office/drawing/2014/main" val="3625230934"/>
                    </a:ext>
                  </a:extLst>
                </a:gridCol>
                <a:gridCol w="2962255">
                  <a:extLst>
                    <a:ext uri="{9D8B030D-6E8A-4147-A177-3AD203B41FA5}">
                      <a16:colId xmlns:a16="http://schemas.microsoft.com/office/drawing/2014/main" val="2559178083"/>
                    </a:ext>
                  </a:extLst>
                </a:gridCol>
                <a:gridCol w="1894317">
                  <a:extLst>
                    <a:ext uri="{9D8B030D-6E8A-4147-A177-3AD203B41FA5}">
                      <a16:colId xmlns:a16="http://schemas.microsoft.com/office/drawing/2014/main" val="559364747"/>
                    </a:ext>
                  </a:extLst>
                </a:gridCol>
                <a:gridCol w="1512911">
                  <a:extLst>
                    <a:ext uri="{9D8B030D-6E8A-4147-A177-3AD203B41FA5}">
                      <a16:colId xmlns:a16="http://schemas.microsoft.com/office/drawing/2014/main" val="1786863950"/>
                    </a:ext>
                  </a:extLst>
                </a:gridCol>
                <a:gridCol w="1932458">
                  <a:extLst>
                    <a:ext uri="{9D8B030D-6E8A-4147-A177-3AD203B41FA5}">
                      <a16:colId xmlns:a16="http://schemas.microsoft.com/office/drawing/2014/main" val="3571985678"/>
                    </a:ext>
                  </a:extLst>
                </a:gridCol>
              </a:tblGrid>
              <a:tr h="396875">
                <a:tc>
                  <a:txBody>
                    <a:bodyPr/>
                    <a:lstStyle/>
                    <a:p>
                      <a:pPr marL="0" marR="0" indent="0" algn="ctr" rtl="0" eaLnBrk="1" fontAlgn="auto" latinLnBrk="0" hangingPunct="1">
                        <a:spcBef>
                          <a:spcPts val="0"/>
                        </a:spcBef>
                        <a:spcAft>
                          <a:spcPts val="0"/>
                        </a:spcAft>
                      </a:pPr>
                      <a:r>
                        <a:rPr lang="nl-NL" sz="1800" kern="1200">
                          <a:solidFill>
                            <a:sysClr val="windowText" lastClr="000000"/>
                          </a:solidFill>
                          <a:effectLst/>
                        </a:rPr>
                        <a:t>Programma A2.0</a:t>
                      </a:r>
                      <a:endParaRPr lang="nl-NL">
                        <a:solidFill>
                          <a:sysClr val="windowText" lastClr="000000"/>
                        </a:solidFill>
                        <a:effectLst/>
                      </a:endParaRPr>
                    </a:p>
                  </a:txBody>
                  <a:tcPr marL="0" marR="0" marT="0" marB="0" anchor="ctr">
                    <a:solidFill>
                      <a:srgbClr val="DAE3F3"/>
                    </a:solidFill>
                  </a:tcPr>
                </a:tc>
                <a:tc>
                  <a:txBody>
                    <a:bodyPr/>
                    <a:lstStyle/>
                    <a:p>
                      <a:pPr marL="0" lvl="0" algn="ctr">
                        <a:spcBef>
                          <a:spcPts val="0"/>
                        </a:spcBef>
                        <a:spcAft>
                          <a:spcPts val="0"/>
                        </a:spcAft>
                        <a:buNone/>
                      </a:pPr>
                      <a:r>
                        <a:rPr lang="nl-NL" sz="1800" kern="1200">
                          <a:solidFill>
                            <a:schemeClr val="tx1"/>
                          </a:solidFill>
                          <a:effectLst/>
                        </a:rPr>
                        <a:t>TRANCHE 2</a:t>
                      </a:r>
                      <a:endParaRPr lang="nl-NL">
                        <a:solidFill>
                          <a:schemeClr val="tx1"/>
                        </a:solidFill>
                      </a:endParaRPr>
                    </a:p>
                  </a:txBody>
                  <a:tcPr marL="0" marR="0" marT="0" marB="0" anchor="ctr">
                    <a:solidFill>
                      <a:srgbClr val="DAE3F3"/>
                    </a:solidFill>
                  </a:tcPr>
                </a:tc>
                <a:tc>
                  <a:txBody>
                    <a:bodyPr/>
                    <a:lstStyle/>
                    <a:p>
                      <a:pPr marL="0" marR="0" lvl="0" indent="0" algn="ctr">
                        <a:spcBef>
                          <a:spcPts val="0"/>
                        </a:spcBef>
                        <a:spcAft>
                          <a:spcPts val="0"/>
                        </a:spcAft>
                        <a:buNone/>
                      </a:pPr>
                      <a:r>
                        <a:rPr lang="nl-NL" sz="1800" kern="1200">
                          <a:solidFill>
                            <a:schemeClr val="tx1"/>
                          </a:solidFill>
                          <a:effectLst/>
                        </a:rPr>
                        <a:t>PROGRAMMA</a:t>
                      </a:r>
                      <a:endParaRPr lang="nl-NL">
                        <a:solidFill>
                          <a:schemeClr val="tx1"/>
                        </a:solidFill>
                      </a:endParaRPr>
                    </a:p>
                  </a:txBody>
                  <a:tcPr marL="0" marR="0" marT="0" marB="0" anchor="ctr">
                    <a:solidFill>
                      <a:srgbClr val="DAE3F3"/>
                    </a:solidFill>
                  </a:tcPr>
                </a:tc>
                <a:tc>
                  <a:txBody>
                    <a:bodyPr/>
                    <a:lstStyle/>
                    <a:p>
                      <a:pPr marL="0" marR="0" lvl="0" indent="0" algn="ctr">
                        <a:spcBef>
                          <a:spcPts val="0"/>
                        </a:spcBef>
                        <a:spcAft>
                          <a:spcPts val="0"/>
                        </a:spcAft>
                        <a:buNone/>
                      </a:pPr>
                      <a:r>
                        <a:rPr lang="nl-NL" sz="1800" kern="1200">
                          <a:solidFill>
                            <a:schemeClr val="tx1"/>
                          </a:solidFill>
                          <a:effectLst/>
                        </a:rPr>
                        <a:t>HIGH/LOWLIGHTS</a:t>
                      </a:r>
                      <a:endParaRPr lang="nl-NL">
                        <a:solidFill>
                          <a:schemeClr val="tx1"/>
                        </a:solidFill>
                      </a:endParaRPr>
                    </a:p>
                  </a:txBody>
                  <a:tcPr marL="0" marR="0" marT="0" marB="0" anchor="ctr">
                    <a:solidFill>
                      <a:srgbClr val="DAE3F3"/>
                    </a:solidFill>
                  </a:tcPr>
                </a:tc>
                <a:tc>
                  <a:txBody>
                    <a:bodyPr/>
                    <a:lstStyle/>
                    <a:p>
                      <a:pPr marL="0" algn="ctr" rtl="0" eaLnBrk="1" latinLnBrk="0" hangingPunct="1">
                        <a:spcBef>
                          <a:spcPts val="0"/>
                        </a:spcBef>
                        <a:spcAft>
                          <a:spcPts val="0"/>
                        </a:spcAft>
                      </a:pPr>
                      <a:endParaRPr lang="en-GB">
                        <a:solidFill>
                          <a:sysClr val="windowText" lastClr="000000"/>
                        </a:solidFill>
                        <a:effectLst/>
                      </a:endParaRPr>
                    </a:p>
                  </a:txBody>
                  <a:tcPr marL="0" marR="0" marT="0" marB="0" anchor="ctr">
                    <a:solidFill>
                      <a:srgbClr val="DAE3F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nl-NL" sz="1800" b="1" kern="1200">
                          <a:solidFill>
                            <a:sysClr val="windowText" lastClr="000000"/>
                          </a:solidFill>
                          <a:latin typeface="+mn-lt"/>
                          <a:ea typeface="+mn-ea"/>
                          <a:cs typeface="+mn-cs"/>
                        </a:rPr>
                        <a:t>14 februari 2022</a:t>
                      </a:r>
                    </a:p>
                  </a:txBody>
                  <a:tcPr marL="0" marR="0" marT="0" marB="0" anchor="ctr">
                    <a:solidFill>
                      <a:srgbClr val="DAE3F3"/>
                    </a:solidFill>
                  </a:tcPr>
                </a:tc>
                <a:extLst>
                  <a:ext uri="{0D108BD9-81ED-4DB2-BD59-A6C34878D82A}">
                    <a16:rowId xmlns:a16="http://schemas.microsoft.com/office/drawing/2014/main" val="17488212"/>
                  </a:ext>
                </a:extLst>
              </a:tr>
              <a:tr h="937006">
                <a:tc>
                  <a:txBody>
                    <a:bodyPr/>
                    <a:lstStyle/>
                    <a:p>
                      <a:pPr marL="0" algn="l" rtl="0" eaLnBrk="1" latinLnBrk="0" hangingPunct="1">
                        <a:spcBef>
                          <a:spcPts val="0"/>
                        </a:spcBef>
                        <a:spcAft>
                          <a:spcPts val="0"/>
                        </a:spcAft>
                      </a:pPr>
                      <a:r>
                        <a:rPr lang="nl-NL" sz="2000" kern="1200">
                          <a:effectLst/>
                        </a:rPr>
                        <a:t>  NEDU</a:t>
                      </a:r>
                      <a:endParaRPr lang="nl-NL">
                        <a:effectLst/>
                      </a:endParaRPr>
                    </a:p>
                    <a:p>
                      <a:pPr marL="0" algn="l" rtl="0" eaLnBrk="1" latinLnBrk="0" hangingPunct="1">
                        <a:spcBef>
                          <a:spcPts val="0"/>
                        </a:spcBef>
                        <a:spcAft>
                          <a:spcPts val="0"/>
                        </a:spcAft>
                      </a:pPr>
                      <a:r>
                        <a:rPr lang="nl-NL" sz="1200" kern="1200">
                          <a:effectLst/>
                        </a:rPr>
                        <a:t>  Perspectief </a:t>
                      </a:r>
                      <a:endParaRPr lang="nl-NL">
                        <a:effectLst/>
                      </a:endParaRPr>
                    </a:p>
                  </a:txBody>
                  <a:tcPr marL="0" marR="0" marT="0" marB="0" anchor="ctr"/>
                </a:tc>
                <a:tc gridSpan="5">
                  <a:txBody>
                    <a:bodyPr/>
                    <a:lstStyle/>
                    <a:p>
                      <a:pPr marL="0" algn="ctr" rtl="0" eaLnBrk="1" latinLnBrk="0" hangingPunct="1">
                        <a:spcBef>
                          <a:spcPts val="0"/>
                        </a:spcBef>
                        <a:spcAft>
                          <a:spcPts val="0"/>
                        </a:spcAft>
                      </a:pPr>
                      <a:endParaRPr lang="en-GB">
                        <a:effectLst/>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167471691"/>
                  </a:ext>
                </a:extLst>
              </a:tr>
            </a:tbl>
          </a:graphicData>
        </a:graphic>
      </p:graphicFrame>
      <p:graphicFrame>
        <p:nvGraphicFramePr>
          <p:cNvPr id="55" name="Tabel 11">
            <a:extLst>
              <a:ext uri="{FF2B5EF4-FFF2-40B4-BE49-F238E27FC236}">
                <a16:creationId xmlns:a16="http://schemas.microsoft.com/office/drawing/2014/main" id="{1733DA43-1DB4-4F42-BF30-9146DC79ACC3}"/>
              </a:ext>
            </a:extLst>
          </p:cNvPr>
          <p:cNvGraphicFramePr>
            <a:graphicFrameLocks/>
          </p:cNvGraphicFramePr>
          <p:nvPr/>
        </p:nvGraphicFramePr>
        <p:xfrm>
          <a:off x="93162" y="1399952"/>
          <a:ext cx="11926762" cy="4057797"/>
        </p:xfrm>
        <a:graphic>
          <a:graphicData uri="http://schemas.openxmlformats.org/drawingml/2006/table">
            <a:tbl>
              <a:tblPr firstRow="1" bandRow="1">
                <a:tableStyleId>{5C22544A-7EE6-4342-B048-85BDC9FD1C3A}</a:tableStyleId>
              </a:tblPr>
              <a:tblGrid>
                <a:gridCol w="901258">
                  <a:extLst>
                    <a:ext uri="{9D8B030D-6E8A-4147-A177-3AD203B41FA5}">
                      <a16:colId xmlns:a16="http://schemas.microsoft.com/office/drawing/2014/main" val="616487576"/>
                    </a:ext>
                  </a:extLst>
                </a:gridCol>
                <a:gridCol w="5167314">
                  <a:extLst>
                    <a:ext uri="{9D8B030D-6E8A-4147-A177-3AD203B41FA5}">
                      <a16:colId xmlns:a16="http://schemas.microsoft.com/office/drawing/2014/main" val="1790459240"/>
                    </a:ext>
                  </a:extLst>
                </a:gridCol>
                <a:gridCol w="5858190">
                  <a:extLst>
                    <a:ext uri="{9D8B030D-6E8A-4147-A177-3AD203B41FA5}">
                      <a16:colId xmlns:a16="http://schemas.microsoft.com/office/drawing/2014/main" val="3106710797"/>
                    </a:ext>
                  </a:extLst>
                </a:gridCol>
              </a:tblGrid>
              <a:tr h="323486">
                <a:tc>
                  <a:txBody>
                    <a:bodyPr/>
                    <a:lstStyle/>
                    <a:p>
                      <a:pPr algn="ctr"/>
                      <a:endParaRPr lang="nl-NL" sz="1400" b="0">
                        <a:solidFill>
                          <a:schemeClr val="tx1"/>
                        </a:solidFill>
                      </a:endParaRPr>
                    </a:p>
                  </a:txBody>
                  <a:tcPr marL="0" marR="0" marT="0" marB="0" anchor="ctr">
                    <a:solidFill>
                      <a:srgbClr val="CFD5EA"/>
                    </a:solidFill>
                  </a:tcPr>
                </a:tc>
                <a:tc>
                  <a:txBody>
                    <a:bodyPr/>
                    <a:lstStyle/>
                    <a:p>
                      <a:pPr marL="0" indent="0" algn="ctr">
                        <a:buFont typeface="Wingdings" panose="05000000000000000000" pitchFamily="2" charset="2"/>
                        <a:buNone/>
                      </a:pPr>
                      <a:r>
                        <a:rPr lang="nl-NL" sz="1200" b="1">
                          <a:solidFill>
                            <a:schemeClr val="bg1"/>
                          </a:solidFill>
                        </a:rPr>
                        <a:t>HIGHLIGHTS</a:t>
                      </a:r>
                    </a:p>
                  </a:txBody>
                  <a:tcPr marL="0" marR="0" marT="0" marB="0" anchor="ctr">
                    <a:solidFill>
                      <a:srgbClr val="92D050"/>
                    </a:solidFill>
                  </a:tcPr>
                </a:tc>
                <a:tc>
                  <a:txBody>
                    <a:bodyPr/>
                    <a:lstStyle/>
                    <a:p>
                      <a:pPr marL="0" indent="0" algn="ctr">
                        <a:buFont typeface="Wingdings" panose="05000000000000000000" pitchFamily="2" charset="2"/>
                        <a:buNone/>
                      </a:pPr>
                      <a:r>
                        <a:rPr lang="nl-NL" sz="1200" b="1">
                          <a:solidFill>
                            <a:schemeClr val="bg1"/>
                          </a:solidFill>
                        </a:rPr>
                        <a:t>LOWLIGHTS</a:t>
                      </a:r>
                    </a:p>
                  </a:txBody>
                  <a:tcPr marL="0" marR="0" marT="0" marB="0" anchor="ctr">
                    <a:solidFill>
                      <a:srgbClr val="F6BC25"/>
                    </a:solidFill>
                  </a:tcPr>
                </a:tc>
                <a:extLst>
                  <a:ext uri="{0D108BD9-81ED-4DB2-BD59-A6C34878D82A}">
                    <a16:rowId xmlns:a16="http://schemas.microsoft.com/office/drawing/2014/main" val="3110089414"/>
                  </a:ext>
                </a:extLst>
              </a:tr>
              <a:tr h="511762">
                <a:tc>
                  <a:txBody>
                    <a:bodyPr/>
                    <a:lstStyle/>
                    <a:p>
                      <a:pPr algn="ctr"/>
                      <a:r>
                        <a:rPr lang="nl-NL" sz="1000" b="0">
                          <a:solidFill>
                            <a:schemeClr val="tx1"/>
                          </a:solidFill>
                        </a:rPr>
                        <a:t>Programma</a:t>
                      </a:r>
                      <a:br>
                        <a:rPr lang="nl-NL" sz="1000" b="0">
                          <a:solidFill>
                            <a:srgbClr val="000000"/>
                          </a:solidFill>
                        </a:rPr>
                      </a:br>
                      <a:r>
                        <a:rPr lang="nl-NL" sz="1000" b="0">
                          <a:solidFill>
                            <a:schemeClr val="tx1"/>
                          </a:solidFill>
                        </a:rPr>
                        <a:t>(</a:t>
                      </a:r>
                      <a:r>
                        <a:rPr lang="nl-NL" sz="1000" b="0" err="1">
                          <a:solidFill>
                            <a:schemeClr val="tx1"/>
                          </a:solidFill>
                        </a:rPr>
                        <a:t>Coreteam</a:t>
                      </a:r>
                      <a:r>
                        <a:rPr lang="nl-NL" sz="1000" b="0">
                          <a:solidFill>
                            <a:schemeClr val="tx1"/>
                          </a:solidFill>
                        </a:rPr>
                        <a:t>)</a:t>
                      </a:r>
                    </a:p>
                  </a:txBody>
                  <a:tcPr marL="0" marR="0" marT="0" marB="0" anchor="ctr">
                    <a:solidFill>
                      <a:srgbClr val="CFD5EA"/>
                    </a:solidFill>
                  </a:tcPr>
                </a:tc>
                <a:tc>
                  <a:txBody>
                    <a:bodyPr/>
                    <a:lstStyle/>
                    <a:p>
                      <a:pPr marL="171450" marR="0" lvl="0" indent="-171450" algn="l">
                        <a:lnSpc>
                          <a:spcPct val="100000"/>
                        </a:lnSpc>
                        <a:spcBef>
                          <a:spcPts val="0"/>
                        </a:spcBef>
                        <a:spcAft>
                          <a:spcPts val="0"/>
                        </a:spcAft>
                        <a:buClrTx/>
                        <a:buSzTx/>
                        <a:buFont typeface="Wingdings,Sans-Serif"/>
                        <a:buChar char="§"/>
                      </a:pPr>
                      <a:r>
                        <a:rPr lang="nl-NL" sz="900" b="0" i="0" u="none" strike="noStrike" kern="1200" baseline="0" noProof="0">
                          <a:solidFill>
                            <a:schemeClr val="tx1"/>
                          </a:solidFill>
                          <a:latin typeface="Calibri"/>
                          <a:ea typeface="+mn-ea"/>
                          <a:cs typeface="+mn-cs"/>
                        </a:rPr>
                        <a:t>Tranche 2 is na het passeren van T1 in december 2021 in de realisatiefase terecht gekomen en loopt op planning.</a:t>
                      </a:r>
                    </a:p>
                  </a:txBody>
                  <a:tcPr marL="72000" marR="36000" marT="36000" marB="0">
                    <a:solidFill>
                      <a:srgbClr val="CFD5EA"/>
                    </a:solidFill>
                  </a:tcPr>
                </a:tc>
                <a:tc>
                  <a:txBody>
                    <a:bodyPr/>
                    <a:lstStyle/>
                    <a:p>
                      <a:pPr marL="171450" marR="0" lvl="0" indent="-171450" algn="l">
                        <a:lnSpc>
                          <a:spcPct val="100000"/>
                        </a:lnSpc>
                        <a:spcBef>
                          <a:spcPts val="0"/>
                        </a:spcBef>
                        <a:spcAft>
                          <a:spcPts val="0"/>
                        </a:spcAft>
                        <a:buClrTx/>
                        <a:buSzTx/>
                        <a:buFont typeface="Wingdings,Sans-Serif"/>
                        <a:buChar char="§"/>
                      </a:pPr>
                      <a:r>
                        <a:rPr lang="nl-NL" sz="900" b="0" i="0" u="none" strike="noStrike" kern="1200" baseline="0" noProof="0"/>
                        <a:t>De realisatie planning kent geen ruimte voor tegenvallers. Met de </a:t>
                      </a:r>
                      <a:r>
                        <a:rPr lang="nl-NL" sz="900" b="0" i="0" u="none" strike="noStrike" kern="1200" baseline="0" noProof="0" err="1"/>
                        <a:t>RNB’s</a:t>
                      </a:r>
                      <a:r>
                        <a:rPr lang="nl-NL" sz="900" b="0" i="0" u="none" strike="noStrike" kern="1200" baseline="0" noProof="0"/>
                        <a:t> wordt gezocht naar mogelijkheden deze ruimte wel te creëren.</a:t>
                      </a:r>
                    </a:p>
                  </a:txBody>
                  <a:tcPr marL="72000" marR="36000" marT="36000" marB="0">
                    <a:solidFill>
                      <a:srgbClr val="CFD5EA"/>
                    </a:solidFill>
                  </a:tcPr>
                </a:tc>
                <a:extLst>
                  <a:ext uri="{0D108BD9-81ED-4DB2-BD59-A6C34878D82A}">
                    <a16:rowId xmlns:a16="http://schemas.microsoft.com/office/drawing/2014/main" val="1111205004"/>
                  </a:ext>
                </a:extLst>
              </a:tr>
              <a:tr h="1315455">
                <a:tc>
                  <a:txBody>
                    <a:bodyPr/>
                    <a:lstStyle/>
                    <a:p>
                      <a:pPr algn="ctr"/>
                      <a:r>
                        <a:rPr lang="nl-NL" sz="1000" b="0">
                          <a:solidFill>
                            <a:schemeClr val="tx1"/>
                          </a:solidFill>
                        </a:rPr>
                        <a:t>Design </a:t>
                      </a:r>
                      <a:r>
                        <a:rPr lang="nl-NL" sz="1000" b="0" err="1">
                          <a:solidFill>
                            <a:schemeClr val="tx1"/>
                          </a:solidFill>
                        </a:rPr>
                        <a:t>Authority</a:t>
                      </a:r>
                      <a:br>
                        <a:rPr lang="nl-NL" sz="1000" b="0">
                          <a:solidFill>
                            <a:srgbClr val="000000"/>
                          </a:solidFill>
                        </a:rPr>
                      </a:br>
                      <a:r>
                        <a:rPr lang="nl-NL" sz="1000" b="0">
                          <a:solidFill>
                            <a:schemeClr val="tx1"/>
                          </a:solidFill>
                        </a:rPr>
                        <a:t>(IPM)</a:t>
                      </a:r>
                      <a:endParaRPr lang="nl-NL" sz="1000"/>
                    </a:p>
                  </a:txBody>
                  <a:tcPr marL="0" marR="0" marT="0" marB="0" anchor="ctr">
                    <a:solidFill>
                      <a:srgbClr val="CFD5EA"/>
                    </a:solidFill>
                  </a:tcPr>
                </a:tc>
                <a:tc>
                  <a:txBody>
                    <a:bodyPr/>
                    <a:lstStyle/>
                    <a:p>
                      <a:pPr marL="171450" marR="0" lvl="0" indent="-171450" algn="l">
                        <a:lnSpc>
                          <a:spcPct val="100000"/>
                        </a:lnSpc>
                        <a:spcBef>
                          <a:spcPts val="0"/>
                        </a:spcBef>
                        <a:spcAft>
                          <a:spcPts val="0"/>
                        </a:spcAft>
                        <a:buClr>
                          <a:srgbClr val="000000"/>
                        </a:buClr>
                        <a:buSzTx/>
                        <a:buFont typeface="Wingdings,Sans-Serif" panose="05000000000000000000" pitchFamily="2" charset="2"/>
                        <a:buChar char="§"/>
                      </a:pPr>
                      <a:r>
                        <a:rPr lang="nl-NL" sz="900" b="0" i="0" u="none" strike="noStrike" kern="1200" cap="none" spc="0" normalizeH="0" baseline="0" noProof="0">
                          <a:ln>
                            <a:noFill/>
                          </a:ln>
                          <a:effectLst/>
                          <a:uLnTx/>
                          <a:uFillTx/>
                          <a:latin typeface="Calibri"/>
                        </a:rPr>
                        <a:t>Nog 2 werkgroepen zijn actief binnen tranche 2.</a:t>
                      </a:r>
                    </a:p>
                    <a:p>
                      <a:pPr marL="171450" marR="0" lvl="0" indent="-171450" algn="l">
                        <a:lnSpc>
                          <a:spcPct val="100000"/>
                        </a:lnSpc>
                        <a:spcBef>
                          <a:spcPts val="0"/>
                        </a:spcBef>
                        <a:spcAft>
                          <a:spcPts val="0"/>
                        </a:spcAft>
                        <a:buClr>
                          <a:srgbClr val="000000"/>
                        </a:buClr>
                        <a:buSzTx/>
                        <a:buFont typeface="Wingdings,Sans-Serif" panose="05000000000000000000" pitchFamily="2" charset="2"/>
                        <a:buChar char="§"/>
                      </a:pPr>
                      <a:r>
                        <a:rPr lang="nl-NL" sz="900" b="0" i="0" u="none" strike="noStrike" kern="1200" cap="none" spc="0" normalizeH="0" baseline="0" noProof="0">
                          <a:ln>
                            <a:noFill/>
                          </a:ln>
                          <a:effectLst/>
                          <a:uLnTx/>
                          <a:uFillTx/>
                          <a:latin typeface="Calibri"/>
                        </a:rPr>
                        <a:t>Het transitiedocument van de werkgroep Transitie is goedgekeurd door de DA (en heeft daarmee decharge gekregen);</a:t>
                      </a:r>
                    </a:p>
                    <a:p>
                      <a:pPr marL="171450" marR="0" lvl="0" indent="-171450" algn="l">
                        <a:lnSpc>
                          <a:spcPct val="100000"/>
                        </a:lnSpc>
                        <a:spcBef>
                          <a:spcPts val="0"/>
                        </a:spcBef>
                        <a:spcAft>
                          <a:spcPts val="0"/>
                        </a:spcAft>
                        <a:buClr>
                          <a:srgbClr val="000000"/>
                        </a:buClr>
                        <a:buSzTx/>
                        <a:buFont typeface="Wingdings,Sans-Serif" panose="05000000000000000000" pitchFamily="2" charset="2"/>
                        <a:buChar char="§"/>
                      </a:pPr>
                      <a:r>
                        <a:rPr lang="nl-NL" sz="900" b="0" i="0" u="none" strike="noStrike" kern="1200" cap="none" spc="0" normalizeH="0" baseline="0" noProof="0">
                          <a:ln>
                            <a:noFill/>
                          </a:ln>
                          <a:effectLst/>
                          <a:uLnTx/>
                          <a:uFillTx/>
                          <a:latin typeface="Calibri"/>
                        </a:rPr>
                        <a:t>De werkgroep C1 rondt haar laatste werkzaamheden af. Vrijwel alle documenten zijn inmiddels goedgekeurd;</a:t>
                      </a:r>
                      <a:endParaRPr lang="en-US" sz="900" b="0" i="0" u="none" strike="noStrike" kern="1200" cap="none" spc="0" normalizeH="0" baseline="0" noProof="0">
                        <a:ln>
                          <a:noFill/>
                        </a:ln>
                        <a:effectLst/>
                        <a:uLnTx/>
                        <a:uFillTx/>
                      </a:endParaRPr>
                    </a:p>
                    <a:p>
                      <a:pPr marL="171450" marR="0" lvl="0" indent="-171450" algn="l">
                        <a:lnSpc>
                          <a:spcPct val="100000"/>
                        </a:lnSpc>
                        <a:spcBef>
                          <a:spcPts val="0"/>
                        </a:spcBef>
                        <a:spcAft>
                          <a:spcPts val="0"/>
                        </a:spcAft>
                        <a:buClr>
                          <a:srgbClr val="000000"/>
                        </a:buClr>
                        <a:buSzTx/>
                        <a:buFont typeface="Wingdings,Sans-Serif" panose="05000000000000000000" pitchFamily="2" charset="2"/>
                        <a:buChar char="§"/>
                      </a:pPr>
                      <a:r>
                        <a:rPr lang="nl-NL" sz="900" b="0" i="0" u="none" strike="noStrike" kern="1200" cap="none" spc="0" normalizeH="0" baseline="0" noProof="0">
                          <a:ln>
                            <a:noFill/>
                          </a:ln>
                          <a:effectLst/>
                          <a:uLnTx/>
                          <a:uFillTx/>
                          <a:latin typeface="Calibri"/>
                        </a:rPr>
                        <a:t>De werkgroep B1 (Borging CVP) verwacht begin maart af te ronden.</a:t>
                      </a:r>
                      <a:endParaRPr lang="en-US" sz="900" b="0" i="0" u="none" strike="noStrike" kern="1200" cap="none" spc="0" normalizeH="0" baseline="0" noProof="0">
                        <a:ln>
                          <a:noFill/>
                        </a:ln>
                        <a:effectLst/>
                        <a:uLnTx/>
                        <a:uFillTx/>
                        <a:latin typeface="Calibri"/>
                      </a:endParaRPr>
                    </a:p>
                  </a:txBody>
                  <a:tcPr marL="72000" marR="36000" marT="36000" marB="0">
                    <a:solidFill>
                      <a:srgbClr val="CFD5E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900" b="0" i="0" u="none" strike="noStrike" noProof="0">
                          <a:effectLst/>
                          <a:latin typeface="+mn-lt"/>
                        </a:rPr>
                        <a:t>De leveranciersborging inzake de aanlevering van de dynamische profielen heeft nog wat aandacht nodig binnen de B1 werkgroep. </a:t>
                      </a:r>
                      <a:endParaRPr lang="nl-NL" sz="900"/>
                    </a:p>
                    <a:p>
                      <a:pPr marL="0" marR="0" lvl="0" indent="0" algn="l" rtl="0" eaLnBrk="1" fontAlgn="auto" latinLnBrk="0" hangingPunct="1">
                        <a:lnSpc>
                          <a:spcPct val="100000"/>
                        </a:lnSpc>
                        <a:spcBef>
                          <a:spcPts val="0"/>
                        </a:spcBef>
                        <a:spcAft>
                          <a:spcPts val="0"/>
                        </a:spcAft>
                        <a:buClrTx/>
                        <a:buSzTx/>
                        <a:buFont typeface="Wingdings" panose="05000000000000000000" pitchFamily="2" charset="2"/>
                        <a:buNone/>
                      </a:pPr>
                      <a:endParaRPr kumimoji="0" lang="nl-NL" sz="900" b="0" i="0" u="none" strike="noStrike" kern="1200" cap="none" spc="0" normalizeH="0" baseline="0" noProof="0">
                        <a:ln>
                          <a:noFill/>
                        </a:ln>
                        <a:effectLst/>
                        <a:uLnTx/>
                        <a:uFillTx/>
                        <a:latin typeface="+mn-lt"/>
                        <a:cs typeface="Calibri"/>
                      </a:endParaRPr>
                    </a:p>
                  </a:txBody>
                  <a:tcPr marL="72000" marR="36000" marT="36000" marB="0">
                    <a:solidFill>
                      <a:srgbClr val="CFD5EA"/>
                    </a:solidFill>
                  </a:tcPr>
                </a:tc>
                <a:extLst>
                  <a:ext uri="{0D108BD9-81ED-4DB2-BD59-A6C34878D82A}">
                    <a16:rowId xmlns:a16="http://schemas.microsoft.com/office/drawing/2014/main" val="1642448584"/>
                  </a:ext>
                </a:extLst>
              </a:tr>
              <a:tr h="469408">
                <a:tc>
                  <a:txBody>
                    <a:bodyPr/>
                    <a:lstStyle/>
                    <a:p>
                      <a:pPr algn="ctr"/>
                      <a:r>
                        <a:rPr lang="nl-NL" sz="1000" b="0">
                          <a:solidFill>
                            <a:schemeClr val="bg1">
                              <a:lumMod val="50000"/>
                            </a:schemeClr>
                          </a:solidFill>
                        </a:rPr>
                        <a:t>SR NEDU</a:t>
                      </a:r>
                      <a:br>
                        <a:rPr lang="nl-NL" sz="1000" b="0">
                          <a:solidFill>
                            <a:srgbClr val="808080"/>
                          </a:solidFill>
                        </a:rPr>
                      </a:br>
                      <a:r>
                        <a:rPr lang="nl-NL" sz="1000" b="0">
                          <a:solidFill>
                            <a:schemeClr val="bg1">
                              <a:lumMod val="50000"/>
                            </a:schemeClr>
                          </a:solidFill>
                        </a:rPr>
                        <a:t>(RPM)</a:t>
                      </a:r>
                    </a:p>
                  </a:txBody>
                  <a:tcPr marL="0" marR="0" marT="0" marB="0"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Wingdings" panose="05000000000000000000" pitchFamily="2" charset="2"/>
                        <a:buChar char="§"/>
                      </a:pPr>
                      <a:r>
                        <a:rPr lang="nl-NL" sz="900" kern="1200">
                          <a:solidFill>
                            <a:schemeClr val="dk1"/>
                          </a:solidFill>
                          <a:latin typeface="+mn-lt"/>
                          <a:ea typeface="+mn-ea"/>
                          <a:cs typeface="+mn-cs"/>
                        </a:rPr>
                        <a:t>PID 2e Tranche, PID Simulatie en MR communicatieplan vastgesteld in ALV NEDU, generiek testplan wordt komende ALV ter informatie aangeboden en Transitieplan ter vaststelling. Transitieplan wordt verlaat aan SR NEDU aangeboden omdat RNB meer reviewtijd nodig hadden.</a:t>
                      </a:r>
                    </a:p>
                    <a:p>
                      <a:pPr marL="171450" marR="0" lvl="0" indent="-171450" algn="l">
                        <a:lnSpc>
                          <a:spcPct val="100000"/>
                        </a:lnSpc>
                        <a:spcBef>
                          <a:spcPts val="0"/>
                        </a:spcBef>
                        <a:spcAft>
                          <a:spcPts val="0"/>
                        </a:spcAft>
                        <a:buClrTx/>
                        <a:buSzTx/>
                        <a:buFont typeface="Wingdings" panose="05000000000000000000" pitchFamily="2" charset="2"/>
                        <a:buChar char="§"/>
                      </a:pPr>
                      <a:r>
                        <a:rPr lang="nl-NL" sz="900" kern="1200">
                          <a:solidFill>
                            <a:schemeClr val="dk1"/>
                          </a:solidFill>
                          <a:latin typeface="+mn-lt"/>
                          <a:ea typeface="+mn-ea"/>
                          <a:cs typeface="+mn-cs"/>
                        </a:rPr>
                        <a:t>Eerste voorlichting gepland op 8 maart. </a:t>
                      </a:r>
                    </a:p>
                  </a:txBody>
                  <a:tcPr marL="72000" marR="36000" marT="36000" marB="0">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Wingdings" panose="05000000000000000000" pitchFamily="2" charset="2"/>
                        <a:buChar char="§"/>
                      </a:pPr>
                      <a:r>
                        <a:rPr lang="nl-NL" sz="900" kern="1200">
                          <a:solidFill>
                            <a:schemeClr val="dk1"/>
                          </a:solidFill>
                          <a:latin typeface="+mn-lt"/>
                          <a:ea typeface="+mn-ea"/>
                          <a:cs typeface="+mn-cs"/>
                        </a:rPr>
                        <a:t>Risk-</a:t>
                      </a:r>
                      <a:r>
                        <a:rPr lang="nl-NL" sz="900" kern="1200" err="1">
                          <a:solidFill>
                            <a:schemeClr val="dk1"/>
                          </a:solidFill>
                          <a:latin typeface="+mn-lt"/>
                          <a:ea typeface="+mn-ea"/>
                          <a:cs typeface="+mn-cs"/>
                        </a:rPr>
                        <a:t>session</a:t>
                      </a:r>
                      <a:r>
                        <a:rPr lang="nl-NL" sz="900" kern="1200">
                          <a:solidFill>
                            <a:schemeClr val="dk1"/>
                          </a:solidFill>
                          <a:latin typeface="+mn-lt"/>
                          <a:ea typeface="+mn-ea"/>
                          <a:cs typeface="+mn-cs"/>
                        </a:rPr>
                        <a:t> is nodig en zijn bezig met geschikte planning. </a:t>
                      </a:r>
                    </a:p>
                    <a:p>
                      <a:pPr marL="171450" marR="0" lvl="0" indent="-171450" algn="l">
                        <a:lnSpc>
                          <a:spcPct val="100000"/>
                        </a:lnSpc>
                        <a:spcBef>
                          <a:spcPts val="0"/>
                        </a:spcBef>
                        <a:spcAft>
                          <a:spcPts val="0"/>
                        </a:spcAft>
                        <a:buClrTx/>
                        <a:buSzTx/>
                        <a:buFont typeface="Wingdings" panose="05000000000000000000" pitchFamily="2" charset="2"/>
                        <a:buChar char="§"/>
                      </a:pPr>
                      <a:r>
                        <a:rPr lang="nl-NL" sz="900" kern="1200">
                          <a:solidFill>
                            <a:schemeClr val="dk1"/>
                          </a:solidFill>
                          <a:latin typeface="+mn-lt"/>
                          <a:ea typeface="+mn-ea"/>
                          <a:cs typeface="+mn-cs"/>
                        </a:rPr>
                        <a:t>2 </a:t>
                      </a:r>
                      <a:r>
                        <a:rPr lang="nl-NL" sz="900" kern="1200" err="1">
                          <a:solidFill>
                            <a:schemeClr val="dk1"/>
                          </a:solidFill>
                          <a:latin typeface="+mn-lt"/>
                          <a:ea typeface="+mn-ea"/>
                          <a:cs typeface="+mn-cs"/>
                        </a:rPr>
                        <a:t>RFC's</a:t>
                      </a:r>
                      <a:r>
                        <a:rPr lang="nl-NL" sz="900" kern="1200">
                          <a:solidFill>
                            <a:schemeClr val="dk1"/>
                          </a:solidFill>
                          <a:latin typeface="+mn-lt"/>
                          <a:ea typeface="+mn-ea"/>
                          <a:cs typeface="+mn-cs"/>
                        </a:rPr>
                        <a:t> in proces richting vaststelling in ALV. </a:t>
                      </a:r>
                    </a:p>
                  </a:txBody>
                  <a:tcPr marL="72000" marR="36000" marT="36000" marB="0">
                    <a:solidFill>
                      <a:schemeClr val="bg1">
                        <a:lumMod val="95000"/>
                      </a:schemeClr>
                    </a:solidFill>
                  </a:tcPr>
                </a:tc>
                <a:extLst>
                  <a:ext uri="{0D108BD9-81ED-4DB2-BD59-A6C34878D82A}">
                    <a16:rowId xmlns:a16="http://schemas.microsoft.com/office/drawing/2014/main" val="1046284573"/>
                  </a:ext>
                </a:extLst>
              </a:tr>
              <a:tr h="401052">
                <a:tc>
                  <a:txBody>
                    <a:bodyPr/>
                    <a:lstStyle/>
                    <a:p>
                      <a:pPr algn="ctr"/>
                      <a:r>
                        <a:rPr lang="nl-NL" sz="1000" b="0" err="1">
                          <a:solidFill>
                            <a:schemeClr val="tx1"/>
                          </a:solidFill>
                        </a:rPr>
                        <a:t>RNB’s</a:t>
                      </a:r>
                      <a:br>
                        <a:rPr lang="nl-NL" sz="1000" b="0">
                          <a:solidFill>
                            <a:srgbClr val="000000"/>
                          </a:solidFill>
                        </a:rPr>
                      </a:br>
                      <a:r>
                        <a:rPr lang="nl-NL" sz="1000" b="0">
                          <a:solidFill>
                            <a:schemeClr val="tx1"/>
                          </a:solidFill>
                        </a:rPr>
                        <a:t>(Regie)</a:t>
                      </a:r>
                    </a:p>
                  </a:txBody>
                  <a:tcPr marL="0" marR="0" marT="0" marB="0" anchor="ctr">
                    <a:solidFill>
                      <a:schemeClr val="bg1">
                        <a:lumMod val="95000"/>
                      </a:schemeClr>
                    </a:solidFill>
                  </a:tcPr>
                </a:tc>
                <a:tc>
                  <a:txBody>
                    <a:bodyPr/>
                    <a:lstStyle/>
                    <a:p>
                      <a:pPr marL="171450" lvl="0" indent="-171450" algn="l">
                        <a:spcBef>
                          <a:spcPts val="114"/>
                        </a:spcBef>
                        <a:spcAft>
                          <a:spcPts val="100"/>
                        </a:spcAft>
                        <a:buFont typeface="Wingdings" panose="05000000000000000000" pitchFamily="2" charset="2"/>
                        <a:buChar char="§"/>
                      </a:pPr>
                      <a:r>
                        <a:rPr lang="nl-NL" sz="900" b="0" i="0" u="none" strike="noStrike" noProof="0">
                          <a:latin typeface="Calibri"/>
                        </a:rPr>
                        <a:t>Acties worden uitgezet om </a:t>
                      </a:r>
                      <a:r>
                        <a:rPr lang="nl-NL" sz="900" b="0" i="0" u="none" strike="noStrike" noProof="0" err="1">
                          <a:latin typeface="Calibri"/>
                        </a:rPr>
                        <a:t>slack</a:t>
                      </a:r>
                      <a:r>
                        <a:rPr lang="nl-NL" sz="900" b="0" i="0" u="none" strike="noStrike" noProof="0">
                          <a:latin typeface="Calibri"/>
                        </a:rPr>
                        <a:t> te creëren in de uitdagende realisatieplanning, door het momenteel ontbreken van veel ruimte (tijd) voor tegenslagen en changes. </a:t>
                      </a:r>
                    </a:p>
                  </a:txBody>
                  <a:tcPr marL="72000" marR="36000" marT="36000" marB="0">
                    <a:solidFill>
                      <a:schemeClr val="bg1">
                        <a:lumMod val="95000"/>
                      </a:schemeClr>
                    </a:solidFill>
                  </a:tcPr>
                </a:tc>
                <a:tc>
                  <a:txBody>
                    <a:bodyPr/>
                    <a:lstStyle/>
                    <a:p>
                      <a:pPr marL="175895" marR="0" lvl="0" indent="-175895" algn="l">
                        <a:lnSpc>
                          <a:spcPct val="100000"/>
                        </a:lnSpc>
                        <a:spcBef>
                          <a:spcPts val="114"/>
                        </a:spcBef>
                        <a:spcAft>
                          <a:spcPts val="100"/>
                        </a:spcAft>
                        <a:buClrTx/>
                        <a:buSzTx/>
                        <a:buFont typeface="Wingdings" panose="05000000000000000000" pitchFamily="2" charset="2"/>
                        <a:buChar char="§"/>
                      </a:pPr>
                      <a:r>
                        <a:rPr lang="nl-NL" sz="900" b="0" i="0" u="none" strike="noStrike" noProof="0">
                          <a:solidFill>
                            <a:schemeClr val="dk1"/>
                          </a:solidFill>
                          <a:latin typeface="Calibri"/>
                        </a:rPr>
                        <a:t>Om geen impact op de planning te hebben is het noodzakelijk eind februari 2022 een keuze over het te hanteren model (LOM/CIM) te hebben.</a:t>
                      </a:r>
                    </a:p>
                  </a:txBody>
                  <a:tcPr marL="72000" marR="36000" marT="36000" marB="0">
                    <a:solidFill>
                      <a:schemeClr val="bg1">
                        <a:lumMod val="95000"/>
                      </a:schemeClr>
                    </a:solidFill>
                  </a:tcPr>
                </a:tc>
                <a:extLst>
                  <a:ext uri="{0D108BD9-81ED-4DB2-BD59-A6C34878D82A}">
                    <a16:rowId xmlns:a16="http://schemas.microsoft.com/office/drawing/2014/main" val="4113824988"/>
                  </a:ext>
                </a:extLst>
              </a:tr>
              <a:tr h="558983">
                <a:tc>
                  <a:txBody>
                    <a:bodyPr/>
                    <a:lstStyle/>
                    <a:p>
                      <a:pPr algn="ctr"/>
                      <a:r>
                        <a:rPr lang="nl-NL" sz="1000" b="0" err="1">
                          <a:solidFill>
                            <a:schemeClr val="bg1">
                              <a:lumMod val="50000"/>
                            </a:schemeClr>
                          </a:solidFill>
                        </a:rPr>
                        <a:t>TenneT</a:t>
                      </a:r>
                      <a:br>
                        <a:rPr lang="nl-NL" sz="1000" b="0">
                          <a:solidFill>
                            <a:srgbClr val="808080"/>
                          </a:solidFill>
                        </a:rPr>
                      </a:br>
                      <a:r>
                        <a:rPr lang="nl-NL" sz="1000" b="0">
                          <a:solidFill>
                            <a:schemeClr val="bg1">
                              <a:lumMod val="50000"/>
                            </a:schemeClr>
                          </a:solidFill>
                        </a:rPr>
                        <a:t>(Regie)</a:t>
                      </a:r>
                    </a:p>
                    <a:p>
                      <a:pPr lvl="0" algn="ctr">
                        <a:buNone/>
                      </a:pPr>
                      <a:endParaRPr lang="nl-NL" sz="1000" b="0">
                        <a:solidFill>
                          <a:schemeClr val="bg1">
                            <a:lumMod val="50000"/>
                          </a:schemeClr>
                        </a:solidFill>
                      </a:endParaRPr>
                    </a:p>
                  </a:txBody>
                  <a:tcPr marL="0" marR="0" marT="0" marB="0" anchor="ctr">
                    <a:solidFill>
                      <a:schemeClr val="bg1">
                        <a:lumMod val="95000"/>
                      </a:schemeClr>
                    </a:solidFill>
                  </a:tcPr>
                </a:tc>
                <a:tc>
                  <a:txBody>
                    <a:bodyPr/>
                    <a:lstStyle/>
                    <a:p>
                      <a:pPr marL="171450" lvl="0" indent="-171450" algn="l">
                        <a:spcBef>
                          <a:spcPts val="113"/>
                        </a:spcBef>
                        <a:spcAft>
                          <a:spcPts val="100"/>
                        </a:spcAft>
                        <a:buClr>
                          <a:srgbClr val="000000"/>
                        </a:buClr>
                        <a:buFont typeface="Wingdings" panose="05000000000000000000" pitchFamily="2" charset="2"/>
                        <a:buChar char="§"/>
                      </a:pPr>
                      <a:r>
                        <a:rPr lang="nl-NL" sz="900" kern="1200">
                          <a:solidFill>
                            <a:schemeClr val="dk1"/>
                          </a:solidFill>
                          <a:latin typeface="+mn-lt"/>
                          <a:ea typeface="+mn-ea"/>
                          <a:cs typeface="+mn-cs"/>
                        </a:rPr>
                        <a:t>Werving voor Tranche 2 ligt op schema, eerste </a:t>
                      </a:r>
                      <a:r>
                        <a:rPr lang="nl-NL" sz="900" kern="1200" err="1">
                          <a:solidFill>
                            <a:schemeClr val="dk1"/>
                          </a:solidFill>
                          <a:latin typeface="+mn-lt"/>
                          <a:ea typeface="+mn-ea"/>
                          <a:cs typeface="+mn-cs"/>
                        </a:rPr>
                        <a:t>deliverbles</a:t>
                      </a:r>
                      <a:r>
                        <a:rPr lang="nl-NL" sz="900" kern="1200">
                          <a:solidFill>
                            <a:schemeClr val="dk1"/>
                          </a:solidFill>
                          <a:latin typeface="+mn-lt"/>
                          <a:ea typeface="+mn-ea"/>
                          <a:cs typeface="+mn-cs"/>
                        </a:rPr>
                        <a:t> zijn conform planning opgeleverd</a:t>
                      </a:r>
                    </a:p>
                    <a:p>
                      <a:pPr marL="171450" lvl="0" indent="-171450" algn="l">
                        <a:buClr>
                          <a:srgbClr val="000000"/>
                        </a:buClr>
                        <a:buFont typeface="Wingdings" panose="05000000000000000000" pitchFamily="2" charset="2"/>
                        <a:buChar char="§"/>
                      </a:pPr>
                      <a:endParaRPr lang="nl-NL" sz="900" b="0" i="0" u="none" strike="noStrike" kern="1200" baseline="0">
                        <a:solidFill>
                          <a:schemeClr val="tx1"/>
                        </a:solidFill>
                        <a:latin typeface="Calibri"/>
                        <a:ea typeface="+mn-ea"/>
                        <a:cs typeface="+mn-cs"/>
                      </a:endParaRPr>
                    </a:p>
                  </a:txBody>
                  <a:tcPr marL="72000" marR="36000" marT="36000" marB="0">
                    <a:solidFill>
                      <a:schemeClr val="bg1">
                        <a:lumMod val="95000"/>
                      </a:schemeClr>
                    </a:solidFill>
                  </a:tcPr>
                </a:tc>
                <a:tc>
                  <a:txBody>
                    <a:bodyPr/>
                    <a:lstStyle/>
                    <a:p>
                      <a:pPr marL="171450" indent="-171450" algn="l" rtl="0" eaLnBrk="1" latinLnBrk="0" hangingPunct="1">
                        <a:buClr>
                          <a:srgbClr val="000000"/>
                        </a:buClr>
                        <a:buFont typeface="Wingdings" panose="05000000000000000000" pitchFamily="2" charset="2"/>
                        <a:buChar char="§"/>
                      </a:pPr>
                      <a:r>
                        <a:rPr lang="nl-NL" sz="900" b="0" i="0" u="none" strike="noStrike" kern="1200" baseline="0" noProof="0">
                          <a:solidFill>
                            <a:schemeClr val="tx1"/>
                          </a:solidFill>
                          <a:latin typeface="Calibri"/>
                        </a:rPr>
                        <a:t>Geen bijzonderheden</a:t>
                      </a:r>
                      <a:endParaRPr lang="nl-NL" sz="900" b="0" i="0" u="none" strike="noStrike" kern="1200" baseline="0" noProof="0">
                        <a:solidFill>
                          <a:schemeClr val="tx1"/>
                        </a:solidFill>
                        <a:latin typeface="Calibri"/>
                        <a:ea typeface="+mn-ea"/>
                        <a:cs typeface="+mn-cs"/>
                      </a:endParaRPr>
                    </a:p>
                    <a:p>
                      <a:pPr marL="171450" lvl="0" indent="-171450" algn="l">
                        <a:buClr>
                          <a:srgbClr val="000000"/>
                        </a:buClr>
                        <a:buFont typeface="Wingdings" panose="05000000000000000000" pitchFamily="2" charset="2"/>
                        <a:buChar char="§"/>
                      </a:pPr>
                      <a:endParaRPr lang="nl-NL" sz="900" b="0" i="0" u="none" strike="noStrike" kern="1200" baseline="0" noProof="0">
                        <a:solidFill>
                          <a:schemeClr val="tx1"/>
                        </a:solidFill>
                        <a:latin typeface="Calibri"/>
                      </a:endParaRPr>
                    </a:p>
                  </a:txBody>
                  <a:tcPr marL="72000" marR="36000" marT="36000" marB="0">
                    <a:solidFill>
                      <a:schemeClr val="bg1">
                        <a:lumMod val="95000"/>
                      </a:schemeClr>
                    </a:solidFill>
                  </a:tcPr>
                </a:tc>
                <a:extLst>
                  <a:ext uri="{0D108BD9-81ED-4DB2-BD59-A6C34878D82A}">
                    <a16:rowId xmlns:a16="http://schemas.microsoft.com/office/drawing/2014/main" val="3648325037"/>
                  </a:ext>
                </a:extLst>
              </a:tr>
              <a:tr h="362419">
                <a:tc>
                  <a:txBody>
                    <a:bodyPr/>
                    <a:lstStyle/>
                    <a:p>
                      <a:pPr algn="ctr"/>
                      <a:r>
                        <a:rPr lang="nl-NL" sz="800" b="0">
                          <a:solidFill>
                            <a:schemeClr val="bg1">
                              <a:lumMod val="50000"/>
                            </a:schemeClr>
                          </a:solidFill>
                        </a:rPr>
                        <a:t>Decentraal</a:t>
                      </a:r>
                      <a:br>
                        <a:rPr lang="nl-NL" sz="800" b="0">
                          <a:solidFill>
                            <a:srgbClr val="808080"/>
                          </a:solidFill>
                        </a:rPr>
                      </a:br>
                      <a:r>
                        <a:rPr lang="nl-NL" sz="800" b="0">
                          <a:solidFill>
                            <a:schemeClr val="bg1">
                              <a:lumMod val="50000"/>
                            </a:schemeClr>
                          </a:solidFill>
                        </a:rPr>
                        <a:t>(</a:t>
                      </a:r>
                      <a:r>
                        <a:rPr lang="nl-NL" sz="800" b="0" err="1">
                          <a:solidFill>
                            <a:schemeClr val="bg1">
                              <a:lumMod val="50000"/>
                            </a:schemeClr>
                          </a:solidFill>
                        </a:rPr>
                        <a:t>Coordinator</a:t>
                      </a:r>
                      <a:r>
                        <a:rPr lang="nl-NL" sz="800" b="0">
                          <a:solidFill>
                            <a:schemeClr val="bg1">
                              <a:lumMod val="50000"/>
                            </a:schemeClr>
                          </a:solidFill>
                        </a:rPr>
                        <a:t>)</a:t>
                      </a:r>
                    </a:p>
                  </a:txBody>
                  <a:tcPr marL="0" marR="0" marT="0" marB="0" anchor="ctr">
                    <a:solidFill>
                      <a:schemeClr val="bg1">
                        <a:lumMod val="95000"/>
                      </a:schemeClr>
                    </a:solidFill>
                  </a:tcPr>
                </a:tc>
                <a:tc>
                  <a:txBody>
                    <a:bodyPr/>
                    <a:lstStyle/>
                    <a:p>
                      <a:pPr marL="171450" indent="-171450">
                        <a:buFont typeface="Wingdings" panose="05000000000000000000" pitchFamily="2" charset="2"/>
                        <a:buChar char="§"/>
                      </a:pPr>
                      <a:endParaRPr lang="nl-NL" sz="1050" b="0"/>
                    </a:p>
                  </a:txBody>
                  <a:tcPr marL="72000" marR="36000" marT="36000" marB="0">
                    <a:solidFill>
                      <a:schemeClr val="bg1">
                        <a:lumMod val="95000"/>
                      </a:schemeClr>
                    </a:solidFill>
                  </a:tcPr>
                </a:tc>
                <a:tc>
                  <a:txBody>
                    <a:bodyPr/>
                    <a:lstStyle/>
                    <a:p>
                      <a:pPr marL="171450" indent="-171450">
                        <a:buFont typeface="Wingdings" panose="05000000000000000000" pitchFamily="2" charset="2"/>
                        <a:buChar char="§"/>
                      </a:pPr>
                      <a:endParaRPr lang="nl-NL" sz="1050"/>
                    </a:p>
                  </a:txBody>
                  <a:tcPr marL="72000" marR="36000" marT="36000" marB="0">
                    <a:solidFill>
                      <a:schemeClr val="bg1">
                        <a:lumMod val="95000"/>
                      </a:schemeClr>
                    </a:solidFill>
                  </a:tcPr>
                </a:tc>
                <a:extLst>
                  <a:ext uri="{0D108BD9-81ED-4DB2-BD59-A6C34878D82A}">
                    <a16:rowId xmlns:a16="http://schemas.microsoft.com/office/drawing/2014/main" val="2968828263"/>
                  </a:ext>
                </a:extLst>
              </a:tr>
            </a:tbl>
          </a:graphicData>
        </a:graphic>
      </p:graphicFrame>
      <p:sp>
        <p:nvSpPr>
          <p:cNvPr id="27" name="Stroomdiagram: Verbindingslijn 26">
            <a:extLst>
              <a:ext uri="{FF2B5EF4-FFF2-40B4-BE49-F238E27FC236}">
                <a16:creationId xmlns:a16="http://schemas.microsoft.com/office/drawing/2014/main" id="{9D7DCFCB-B28C-4210-8B83-259EF7A51DE6}"/>
              </a:ext>
            </a:extLst>
          </p:cNvPr>
          <p:cNvSpPr/>
          <p:nvPr/>
        </p:nvSpPr>
        <p:spPr>
          <a:xfrm>
            <a:off x="4651665" y="852571"/>
            <a:ext cx="216000" cy="216000"/>
          </a:xfrm>
          <a:prstGeom prst="flowChartConnector">
            <a:avLst/>
          </a:prstGeom>
          <a:solidFill>
            <a:schemeClr val="bg1"/>
          </a:solid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Calibri" panose="020F0502020204030204"/>
                <a:ea typeface="+mn-ea"/>
                <a:cs typeface="+mn-cs"/>
              </a:rPr>
              <a:t>T1</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Stroomdiagram: Verbindingslijn 28">
            <a:extLst>
              <a:ext uri="{FF2B5EF4-FFF2-40B4-BE49-F238E27FC236}">
                <a16:creationId xmlns:a16="http://schemas.microsoft.com/office/drawing/2014/main" id="{39BFE4BB-1914-4ACC-8B64-067022C6803F}"/>
              </a:ext>
            </a:extLst>
          </p:cNvPr>
          <p:cNvSpPr/>
          <p:nvPr/>
        </p:nvSpPr>
        <p:spPr>
          <a:xfrm>
            <a:off x="4045812" y="852570"/>
            <a:ext cx="216000" cy="216000"/>
          </a:xfrm>
          <a:prstGeom prst="flowChartConnector">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Calibri" panose="020F0502020204030204"/>
                <a:ea typeface="+mn-ea"/>
                <a:cs typeface="+mn-cs"/>
              </a:rPr>
              <a:t>T0</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Stroomdiagram: Verbindingslijn 30">
            <a:extLst>
              <a:ext uri="{FF2B5EF4-FFF2-40B4-BE49-F238E27FC236}">
                <a16:creationId xmlns:a16="http://schemas.microsoft.com/office/drawing/2014/main" id="{5B5AD34E-9FC8-4054-9949-27150A5386F2}"/>
              </a:ext>
            </a:extLst>
          </p:cNvPr>
          <p:cNvSpPr/>
          <p:nvPr/>
        </p:nvSpPr>
        <p:spPr>
          <a:xfrm>
            <a:off x="9916196" y="852571"/>
            <a:ext cx="216000" cy="216000"/>
          </a:xfrm>
          <a:prstGeom prst="flowChartConnector">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Calibri" panose="020F0502020204030204"/>
                <a:ea typeface="+mn-ea"/>
                <a:cs typeface="+mn-cs"/>
              </a:rPr>
              <a:t>GL</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Rechte verbindingslijn 31">
            <a:extLst>
              <a:ext uri="{FF2B5EF4-FFF2-40B4-BE49-F238E27FC236}">
                <a16:creationId xmlns:a16="http://schemas.microsoft.com/office/drawing/2014/main" id="{C8A6DF56-8209-4DB9-8141-9D87AAB057F9}"/>
              </a:ext>
            </a:extLst>
          </p:cNvPr>
          <p:cNvCxnSpPr>
            <a:cxnSpLocks/>
            <a:stCxn id="37" idx="6"/>
          </p:cNvCxnSpPr>
          <p:nvPr/>
        </p:nvCxnSpPr>
        <p:spPr>
          <a:xfrm>
            <a:off x="1580643" y="960570"/>
            <a:ext cx="2472767" cy="1"/>
          </a:xfrm>
          <a:prstGeom prst="line">
            <a:avLst/>
          </a:prstGeom>
          <a:ln w="28575">
            <a:solidFill>
              <a:srgbClr val="1C3255"/>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Rechte verbindingslijn 32">
            <a:extLst>
              <a:ext uri="{FF2B5EF4-FFF2-40B4-BE49-F238E27FC236}">
                <a16:creationId xmlns:a16="http://schemas.microsoft.com/office/drawing/2014/main" id="{8E83E1BD-ADEC-47EE-8C2D-7C11747DD7AB}"/>
              </a:ext>
            </a:extLst>
          </p:cNvPr>
          <p:cNvCxnSpPr>
            <a:cxnSpLocks/>
            <a:stCxn id="29" idx="6"/>
            <a:endCxn id="27" idx="2"/>
          </p:cNvCxnSpPr>
          <p:nvPr/>
        </p:nvCxnSpPr>
        <p:spPr>
          <a:xfrm>
            <a:off x="4261812" y="960570"/>
            <a:ext cx="389853" cy="1"/>
          </a:xfrm>
          <a:prstGeom prst="line">
            <a:avLst/>
          </a:prstGeom>
          <a:ln w="28575">
            <a:solidFill>
              <a:srgbClr val="1C3255"/>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 name="Tekstvak 35">
            <a:extLst>
              <a:ext uri="{FF2B5EF4-FFF2-40B4-BE49-F238E27FC236}">
                <a16:creationId xmlns:a16="http://schemas.microsoft.com/office/drawing/2014/main" id="{ED4C1D69-DF5D-462F-B53B-D81AF6B362AA}"/>
              </a:ext>
            </a:extLst>
          </p:cNvPr>
          <p:cNvSpPr txBox="1"/>
          <p:nvPr/>
        </p:nvSpPr>
        <p:spPr>
          <a:xfrm>
            <a:off x="6317965" y="1168756"/>
            <a:ext cx="2082621"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black"/>
                </a:solidFill>
                <a:effectLst/>
                <a:uLnTx/>
                <a:uFillTx/>
                <a:latin typeface="Calibri" panose="020F0502020204030204"/>
                <a:ea typeface="+mn-ea"/>
                <a:cs typeface="+mn-cs"/>
              </a:rPr>
              <a:t>Release Management </a:t>
            </a: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(SR NEDU)</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Stroomdiagram: Verbindingslijn 36">
            <a:extLst>
              <a:ext uri="{FF2B5EF4-FFF2-40B4-BE49-F238E27FC236}">
                <a16:creationId xmlns:a16="http://schemas.microsoft.com/office/drawing/2014/main" id="{2F9F208E-508F-4B77-A499-4BB49C5D4CE0}"/>
              </a:ext>
            </a:extLst>
          </p:cNvPr>
          <p:cNvSpPr/>
          <p:nvPr/>
        </p:nvSpPr>
        <p:spPr>
          <a:xfrm>
            <a:off x="1364643" y="852570"/>
            <a:ext cx="216000" cy="216000"/>
          </a:xfrm>
          <a:prstGeom prst="flowChartConnector">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Calibri" panose="020F0502020204030204"/>
                <a:ea typeface="+mn-ea"/>
                <a:cs typeface="+mn-cs"/>
              </a:rPr>
              <a:t>IN</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Stroomdiagram: Verbindingslijn 38">
            <a:extLst>
              <a:ext uri="{FF2B5EF4-FFF2-40B4-BE49-F238E27FC236}">
                <a16:creationId xmlns:a16="http://schemas.microsoft.com/office/drawing/2014/main" id="{134BA773-B3AA-4E31-8556-6DF42591A1DF}"/>
              </a:ext>
            </a:extLst>
          </p:cNvPr>
          <p:cNvSpPr/>
          <p:nvPr/>
        </p:nvSpPr>
        <p:spPr>
          <a:xfrm>
            <a:off x="8771781" y="852571"/>
            <a:ext cx="216000" cy="216000"/>
          </a:xfrm>
          <a:prstGeom prst="flowChartConnector">
            <a:avLst/>
          </a:prstGeom>
          <a:solidFill>
            <a:schemeClr val="bg1"/>
          </a:solidFill>
          <a:ln w="2857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prstClr val="black"/>
                </a:solidFill>
                <a:effectLst/>
                <a:uLnTx/>
                <a:uFillTx/>
                <a:latin typeface="Calibri" panose="020F0502020204030204"/>
                <a:ea typeface="+mn-ea"/>
                <a:cs typeface="+mn-cs"/>
              </a:rPr>
              <a:t>T2</a:t>
            </a: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0" name="Rechte verbindingslijn 39">
            <a:extLst>
              <a:ext uri="{FF2B5EF4-FFF2-40B4-BE49-F238E27FC236}">
                <a16:creationId xmlns:a16="http://schemas.microsoft.com/office/drawing/2014/main" id="{38069FA9-994F-4BE1-A662-6D5B7702E7F1}"/>
              </a:ext>
            </a:extLst>
          </p:cNvPr>
          <p:cNvCxnSpPr>
            <a:cxnSpLocks/>
            <a:stCxn id="31" idx="6"/>
          </p:cNvCxnSpPr>
          <p:nvPr/>
        </p:nvCxnSpPr>
        <p:spPr>
          <a:xfrm>
            <a:off x="10132196" y="960571"/>
            <a:ext cx="1860585" cy="0"/>
          </a:xfrm>
          <a:prstGeom prst="line">
            <a:avLst/>
          </a:prstGeom>
          <a:ln w="28575">
            <a:solidFill>
              <a:srgbClr val="1C3255"/>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1" name="Rechte verbindingslijn 40">
            <a:extLst>
              <a:ext uri="{FF2B5EF4-FFF2-40B4-BE49-F238E27FC236}">
                <a16:creationId xmlns:a16="http://schemas.microsoft.com/office/drawing/2014/main" id="{3E75553A-A79B-4892-A872-F3C8DB727D3B}"/>
              </a:ext>
            </a:extLst>
          </p:cNvPr>
          <p:cNvCxnSpPr>
            <a:cxnSpLocks/>
            <a:stCxn id="27" idx="6"/>
            <a:endCxn id="39" idx="2"/>
          </p:cNvCxnSpPr>
          <p:nvPr/>
        </p:nvCxnSpPr>
        <p:spPr>
          <a:xfrm>
            <a:off x="4867665" y="960571"/>
            <a:ext cx="3904116" cy="0"/>
          </a:xfrm>
          <a:prstGeom prst="line">
            <a:avLst/>
          </a:prstGeom>
          <a:ln w="28575">
            <a:solidFill>
              <a:srgbClr val="1C3255"/>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2" name="Rechte verbindingslijn 41">
            <a:extLst>
              <a:ext uri="{FF2B5EF4-FFF2-40B4-BE49-F238E27FC236}">
                <a16:creationId xmlns:a16="http://schemas.microsoft.com/office/drawing/2014/main" id="{631B87E5-17A8-4CAF-97FF-9C7C2EF86E1B}"/>
              </a:ext>
            </a:extLst>
          </p:cNvPr>
          <p:cNvCxnSpPr>
            <a:cxnSpLocks/>
            <a:stCxn id="39" idx="6"/>
            <a:endCxn id="31" idx="2"/>
          </p:cNvCxnSpPr>
          <p:nvPr/>
        </p:nvCxnSpPr>
        <p:spPr>
          <a:xfrm>
            <a:off x="8987781" y="960571"/>
            <a:ext cx="928415" cy="0"/>
          </a:xfrm>
          <a:prstGeom prst="line">
            <a:avLst/>
          </a:prstGeom>
          <a:ln w="28575">
            <a:solidFill>
              <a:srgbClr val="1C3255"/>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3" name="Rechteraccolade 42">
            <a:extLst>
              <a:ext uri="{FF2B5EF4-FFF2-40B4-BE49-F238E27FC236}">
                <a16:creationId xmlns:a16="http://schemas.microsoft.com/office/drawing/2014/main" id="{FF4D1878-37A3-44FE-B0BA-9E5EB6FBF7A3}"/>
              </a:ext>
            </a:extLst>
          </p:cNvPr>
          <p:cNvSpPr/>
          <p:nvPr/>
        </p:nvSpPr>
        <p:spPr>
          <a:xfrm rot="5400000">
            <a:off x="7249420" y="-2102085"/>
            <a:ext cx="108000" cy="6515213"/>
          </a:xfrm>
          <a:prstGeom prst="rightBrace">
            <a:avLst>
              <a:gd name="adj1" fmla="val 54460"/>
              <a:gd name="adj2" fmla="val 50472"/>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kstvak 45">
            <a:extLst>
              <a:ext uri="{FF2B5EF4-FFF2-40B4-BE49-F238E27FC236}">
                <a16:creationId xmlns:a16="http://schemas.microsoft.com/office/drawing/2014/main" id="{7CDDDADE-ADA0-4775-8E42-A2DCD2B8D71E}"/>
              </a:ext>
            </a:extLst>
          </p:cNvPr>
          <p:cNvSpPr txBox="1"/>
          <p:nvPr/>
        </p:nvSpPr>
        <p:spPr>
          <a:xfrm>
            <a:off x="3921196" y="1127057"/>
            <a:ext cx="537327" cy="2308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prstClr val="black"/>
                </a:solidFill>
                <a:effectLst/>
                <a:uLnTx/>
                <a:uFillTx/>
                <a:latin typeface="Calibri" panose="020F0502020204030204"/>
                <a:ea typeface="+mn-ea"/>
                <a:cs typeface="+mn-cs"/>
              </a:rPr>
              <a:t>Mei/21</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vak 47">
            <a:extLst>
              <a:ext uri="{FF2B5EF4-FFF2-40B4-BE49-F238E27FC236}">
                <a16:creationId xmlns:a16="http://schemas.microsoft.com/office/drawing/2014/main" id="{B590861D-D220-4FB2-A293-ED68A2D72EB9}"/>
              </a:ext>
            </a:extLst>
          </p:cNvPr>
          <p:cNvSpPr txBox="1"/>
          <p:nvPr/>
        </p:nvSpPr>
        <p:spPr>
          <a:xfrm>
            <a:off x="4544326" y="1127056"/>
            <a:ext cx="527709" cy="2308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prstClr val="black"/>
                </a:solidFill>
                <a:effectLst/>
                <a:uLnTx/>
                <a:uFillTx/>
                <a:latin typeface="Calibri" panose="020F0502020204030204"/>
                <a:ea typeface="+mn-ea"/>
                <a:cs typeface="Calibri"/>
              </a:rPr>
              <a:t>Dec/21</a:t>
            </a:r>
          </a:p>
        </p:txBody>
      </p:sp>
      <p:sp>
        <p:nvSpPr>
          <p:cNvPr id="49" name="Tekstvak 48">
            <a:extLst>
              <a:ext uri="{FF2B5EF4-FFF2-40B4-BE49-F238E27FC236}">
                <a16:creationId xmlns:a16="http://schemas.microsoft.com/office/drawing/2014/main" id="{32D8F650-26DF-493F-A5D1-8B8918A073EE}"/>
              </a:ext>
            </a:extLst>
          </p:cNvPr>
          <p:cNvSpPr txBox="1"/>
          <p:nvPr/>
        </p:nvSpPr>
        <p:spPr>
          <a:xfrm>
            <a:off x="8651522" y="1142806"/>
            <a:ext cx="508473" cy="2308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prstClr val="black"/>
                </a:solidFill>
                <a:effectLst/>
                <a:uLnTx/>
                <a:uFillTx/>
                <a:latin typeface="Calibri" panose="020F0502020204030204"/>
                <a:ea typeface="+mn-ea"/>
                <a:cs typeface="+mn-cs"/>
              </a:rPr>
              <a:t>Jan/23</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kstvak 49">
            <a:extLst>
              <a:ext uri="{FF2B5EF4-FFF2-40B4-BE49-F238E27FC236}">
                <a16:creationId xmlns:a16="http://schemas.microsoft.com/office/drawing/2014/main" id="{B665BFA5-2516-4916-BF8E-61E32B5B0652}"/>
              </a:ext>
            </a:extLst>
          </p:cNvPr>
          <p:cNvSpPr txBox="1"/>
          <p:nvPr/>
        </p:nvSpPr>
        <p:spPr>
          <a:xfrm>
            <a:off x="9764724" y="1142806"/>
            <a:ext cx="647934" cy="230832"/>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a:ln>
                  <a:noFill/>
                </a:ln>
                <a:solidFill>
                  <a:prstClr val="black"/>
                </a:solidFill>
                <a:effectLst/>
                <a:uLnTx/>
                <a:uFillTx/>
                <a:latin typeface="Calibri" panose="020F0502020204030204"/>
                <a:ea typeface="+mn-ea"/>
                <a:cs typeface="Calibri"/>
              </a:rPr>
              <a:t>Maart/23</a:t>
            </a:r>
          </a:p>
        </p:txBody>
      </p:sp>
      <p:sp>
        <p:nvSpPr>
          <p:cNvPr id="52" name="Pijl: omlaag 51">
            <a:extLst>
              <a:ext uri="{FF2B5EF4-FFF2-40B4-BE49-F238E27FC236}">
                <a16:creationId xmlns:a16="http://schemas.microsoft.com/office/drawing/2014/main" id="{5EB5CCD2-684F-4B8C-ADE3-36BFA8A64339}"/>
              </a:ext>
            </a:extLst>
          </p:cNvPr>
          <p:cNvSpPr/>
          <p:nvPr/>
        </p:nvSpPr>
        <p:spPr>
          <a:xfrm>
            <a:off x="5144565" y="389528"/>
            <a:ext cx="333406" cy="41115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2" descr="Checked Checkbox Icon - Free Download at Icons8">
            <a:extLst>
              <a:ext uri="{FF2B5EF4-FFF2-40B4-BE49-F238E27FC236}">
                <a16:creationId xmlns:a16="http://schemas.microsoft.com/office/drawing/2014/main" id="{A1CF1264-A16D-4BEB-A47F-D6BAA1473A37}"/>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3375" t="25982" r="22224" b="31595"/>
          <a:stretch/>
        </p:blipFill>
        <p:spPr bwMode="auto">
          <a:xfrm>
            <a:off x="10306860" y="559873"/>
            <a:ext cx="133072" cy="1037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hecked Checkbox Icon - Free Download at Icons8">
            <a:extLst>
              <a:ext uri="{FF2B5EF4-FFF2-40B4-BE49-F238E27FC236}">
                <a16:creationId xmlns:a16="http://schemas.microsoft.com/office/drawing/2014/main" id="{88409340-A16D-4CD8-AA9A-54A25E2D9B66}"/>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23375" t="25982" r="22224" b="31595"/>
          <a:stretch/>
        </p:blipFill>
        <p:spPr bwMode="auto">
          <a:xfrm>
            <a:off x="10459260" y="712273"/>
            <a:ext cx="133072" cy="103775"/>
          </a:xfrm>
          <a:prstGeom prst="rect">
            <a:avLst/>
          </a:prstGeom>
          <a:noFill/>
          <a:extLst>
            <a:ext uri="{909E8E84-426E-40DD-AFC4-6F175D3DCCD1}">
              <a14:hiddenFill xmlns:a14="http://schemas.microsoft.com/office/drawing/2010/main">
                <a:solidFill>
                  <a:srgbClr val="FFFFFF"/>
                </a:solidFill>
              </a14:hiddenFill>
            </a:ext>
          </a:extLst>
        </p:spPr>
      </p:pic>
      <p:sp>
        <p:nvSpPr>
          <p:cNvPr id="2" name="Stroomdiagram: Verbindingslijn 1">
            <a:extLst>
              <a:ext uri="{FF2B5EF4-FFF2-40B4-BE49-F238E27FC236}">
                <a16:creationId xmlns:a16="http://schemas.microsoft.com/office/drawing/2014/main" id="{8208FD14-AB85-4545-814B-3889E414A9B7}"/>
              </a:ext>
            </a:extLst>
          </p:cNvPr>
          <p:cNvSpPr/>
          <p:nvPr/>
        </p:nvSpPr>
        <p:spPr>
          <a:xfrm>
            <a:off x="8943468" y="114846"/>
            <a:ext cx="216000" cy="216000"/>
          </a:xfrm>
          <a:prstGeom prst="flowChartConnector">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troomdiagram: Verbindingslijn 2">
            <a:extLst>
              <a:ext uri="{FF2B5EF4-FFF2-40B4-BE49-F238E27FC236}">
                <a16:creationId xmlns:a16="http://schemas.microsoft.com/office/drawing/2014/main" id="{72D4CCAC-9C1E-46F1-A8D1-F6532E6BB044}"/>
              </a:ext>
            </a:extLst>
          </p:cNvPr>
          <p:cNvSpPr/>
          <p:nvPr/>
        </p:nvSpPr>
        <p:spPr>
          <a:xfrm>
            <a:off x="9502937" y="114846"/>
            <a:ext cx="216000" cy="216000"/>
          </a:xfrm>
          <a:prstGeom prst="flowChartConnector">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troomdiagram: Verbindingslijn 3">
            <a:extLst>
              <a:ext uri="{FF2B5EF4-FFF2-40B4-BE49-F238E27FC236}">
                <a16:creationId xmlns:a16="http://schemas.microsoft.com/office/drawing/2014/main" id="{FA8AB4C4-5F9F-47F3-B6F0-7EB3DB960733}"/>
              </a:ext>
            </a:extLst>
          </p:cNvPr>
          <p:cNvSpPr/>
          <p:nvPr/>
        </p:nvSpPr>
        <p:spPr>
          <a:xfrm>
            <a:off x="9218482" y="114846"/>
            <a:ext cx="216000" cy="216000"/>
          </a:xfrm>
          <a:prstGeom prst="flowChartConnector">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kstvak 34">
            <a:extLst>
              <a:ext uri="{FF2B5EF4-FFF2-40B4-BE49-F238E27FC236}">
                <a16:creationId xmlns:a16="http://schemas.microsoft.com/office/drawing/2014/main" id="{01086A75-4B17-44AC-9898-840A616A1F2A}"/>
              </a:ext>
            </a:extLst>
          </p:cNvPr>
          <p:cNvSpPr txBox="1"/>
          <p:nvPr/>
        </p:nvSpPr>
        <p:spPr>
          <a:xfrm>
            <a:off x="2313831" y="482961"/>
            <a:ext cx="2372765"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a:ln>
                  <a:noFill/>
                </a:ln>
                <a:solidFill>
                  <a:prstClr val="black"/>
                </a:solidFill>
                <a:effectLst/>
                <a:uLnTx/>
                <a:uFillTx/>
                <a:latin typeface="Calibri" panose="020F0502020204030204"/>
                <a:ea typeface="+mn-ea"/>
                <a:cs typeface="+mn-cs"/>
              </a:rPr>
              <a:t>Issue Management </a:t>
            </a: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(Design </a:t>
            </a:r>
            <a:r>
              <a:rPr kumimoji="0" lang="nl-NL" sz="1100" b="0" i="0" u="none" strike="noStrike" kern="1200" cap="none" spc="0" normalizeH="0" baseline="0" noProof="0" err="1">
                <a:ln>
                  <a:noFill/>
                </a:ln>
                <a:solidFill>
                  <a:prstClr val="black"/>
                </a:solidFill>
                <a:effectLst/>
                <a:uLnTx/>
                <a:uFillTx/>
                <a:latin typeface="Calibri" panose="020F0502020204030204"/>
                <a:ea typeface="+mn-ea"/>
                <a:cs typeface="+mn-cs"/>
              </a:rPr>
              <a:t>Authority</a:t>
            </a: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echteraccolade 44">
            <a:extLst>
              <a:ext uri="{FF2B5EF4-FFF2-40B4-BE49-F238E27FC236}">
                <a16:creationId xmlns:a16="http://schemas.microsoft.com/office/drawing/2014/main" id="{F2EC2C55-418F-4457-AD61-33AF3D0E1471}"/>
              </a:ext>
            </a:extLst>
          </p:cNvPr>
          <p:cNvSpPr/>
          <p:nvPr/>
        </p:nvSpPr>
        <p:spPr>
          <a:xfrm rot="16200000">
            <a:off x="3056289" y="-981234"/>
            <a:ext cx="107998" cy="3514754"/>
          </a:xfrm>
          <a:prstGeom prst="rightBrace">
            <a:avLst>
              <a:gd name="adj1" fmla="val 54460"/>
              <a:gd name="adj2" fmla="val 50358"/>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troomdiagram: Verbindingslijn 4">
            <a:extLst>
              <a:ext uri="{FF2B5EF4-FFF2-40B4-BE49-F238E27FC236}">
                <a16:creationId xmlns:a16="http://schemas.microsoft.com/office/drawing/2014/main" id="{83D54540-B043-46F6-AFD4-275105842037}"/>
              </a:ext>
            </a:extLst>
          </p:cNvPr>
          <p:cNvSpPr/>
          <p:nvPr/>
        </p:nvSpPr>
        <p:spPr>
          <a:xfrm>
            <a:off x="8943468" y="122783"/>
            <a:ext cx="216000" cy="216000"/>
          </a:xfrm>
          <a:prstGeom prst="flowChartConnector">
            <a:avLst/>
          </a:prstGeom>
          <a:solidFill>
            <a:schemeClr val="accent6"/>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272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5458D-30EE-4A9F-88E9-F25192E4871B}"/>
              </a:ext>
            </a:extLst>
          </p:cNvPr>
          <p:cNvSpPr>
            <a:spLocks noGrp="1"/>
          </p:cNvSpPr>
          <p:nvPr>
            <p:ph type="title"/>
          </p:nvPr>
        </p:nvSpPr>
        <p:spPr/>
        <p:txBody>
          <a:bodyPr/>
          <a:lstStyle/>
          <a:p>
            <a:r>
              <a:rPr lang="nl-NL" b="1" dirty="0"/>
              <a:t>Go Live data Tranche 2</a:t>
            </a:r>
          </a:p>
        </p:txBody>
      </p:sp>
      <p:sp>
        <p:nvSpPr>
          <p:cNvPr id="3" name="Tijdelijke aanduiding voor inhoud 2">
            <a:extLst>
              <a:ext uri="{FF2B5EF4-FFF2-40B4-BE49-F238E27FC236}">
                <a16:creationId xmlns:a16="http://schemas.microsoft.com/office/drawing/2014/main" id="{192F26B9-5E58-495F-BED2-286FC180FD96}"/>
              </a:ext>
            </a:extLst>
          </p:cNvPr>
          <p:cNvSpPr>
            <a:spLocks noGrp="1"/>
          </p:cNvSpPr>
          <p:nvPr>
            <p:ph idx="1"/>
          </p:nvPr>
        </p:nvSpPr>
        <p:spPr/>
        <p:txBody>
          <a:bodyPr/>
          <a:lstStyle/>
          <a:p>
            <a:pPr marL="0" lvl="0" indent="0">
              <a:buNone/>
            </a:pPr>
            <a:r>
              <a:rPr lang="en-US" sz="2400" b="1" dirty="0">
                <a:latin typeface="Calibri" panose="020F0502020204030204" pitchFamily="34" charset="0"/>
                <a:ea typeface="Calibri" panose="020F0502020204030204" pitchFamily="34" charset="0"/>
              </a:rPr>
              <a:t>18 </a:t>
            </a:r>
            <a:r>
              <a:rPr lang="en-US" sz="2400" b="1" dirty="0" err="1">
                <a:latin typeface="Calibri" panose="020F0502020204030204" pitchFamily="34" charset="0"/>
                <a:ea typeface="Calibri" panose="020F0502020204030204" pitchFamily="34" charset="0"/>
              </a:rPr>
              <a:t>maart</a:t>
            </a:r>
            <a:r>
              <a:rPr lang="en-US" sz="2400" b="1" dirty="0">
                <a:latin typeface="Calibri" panose="020F0502020204030204" pitchFamily="34" charset="0"/>
                <a:ea typeface="Calibri" panose="020F0502020204030204" pitchFamily="34" charset="0"/>
              </a:rPr>
              <a:t> 2023</a:t>
            </a:r>
            <a:endParaRPr lang="nl-NL" sz="2400" b="1"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2400" dirty="0" err="1">
                <a:effectLst/>
                <a:latin typeface="Calibri" panose="020F0502020204030204" pitchFamily="34" charset="0"/>
                <a:ea typeface="Times New Roman" panose="02020603050405020304" pitchFamily="18" charset="0"/>
              </a:rPr>
              <a:t>functionele</a:t>
            </a:r>
            <a:r>
              <a:rPr lang="en-US" sz="2400" dirty="0">
                <a:effectLst/>
                <a:latin typeface="Calibri" panose="020F0502020204030204" pitchFamily="34" charset="0"/>
                <a:ea typeface="Times New Roman" panose="02020603050405020304" pitchFamily="18" charset="0"/>
              </a:rPr>
              <a:t> go-live IC253</a:t>
            </a:r>
            <a:endParaRPr lang="nl-NL" sz="2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2400" dirty="0" err="1">
                <a:effectLst/>
                <a:latin typeface="Calibri" panose="020F0502020204030204" pitchFamily="34" charset="0"/>
                <a:ea typeface="Times New Roman" panose="02020603050405020304" pitchFamily="18" charset="0"/>
              </a:rPr>
              <a:t>technische</a:t>
            </a:r>
            <a:r>
              <a:rPr lang="en-US" sz="2400" dirty="0">
                <a:effectLst/>
                <a:latin typeface="Calibri" panose="020F0502020204030204" pitchFamily="34" charset="0"/>
                <a:ea typeface="Times New Roman" panose="02020603050405020304" pitchFamily="18" charset="0"/>
              </a:rPr>
              <a:t> go-live </a:t>
            </a:r>
            <a:r>
              <a:rPr lang="en-US" sz="2400" dirty="0" err="1">
                <a:effectLst/>
                <a:latin typeface="Calibri" panose="020F0502020204030204" pitchFamily="34" charset="0"/>
                <a:ea typeface="Times New Roman" panose="02020603050405020304" pitchFamily="18" charset="0"/>
              </a:rPr>
              <a:t>overige</a:t>
            </a:r>
            <a:r>
              <a:rPr lang="en-US" sz="2400" dirty="0">
                <a:effectLst/>
                <a:latin typeface="Calibri" panose="020F0502020204030204" pitchFamily="34" charset="0"/>
                <a:ea typeface="Times New Roman" panose="02020603050405020304" pitchFamily="18" charset="0"/>
              </a:rPr>
              <a:t> issues</a:t>
            </a:r>
            <a:endParaRPr lang="nl-NL" sz="2400" dirty="0">
              <a:effectLst/>
              <a:latin typeface="Calibri" panose="020F0502020204030204" pitchFamily="34" charset="0"/>
              <a:ea typeface="Calibri" panose="020F0502020204030204" pitchFamily="34" charset="0"/>
            </a:endParaRPr>
          </a:p>
          <a:p>
            <a:pPr marL="0" lvl="0" indent="0">
              <a:buNone/>
            </a:pPr>
            <a:r>
              <a:rPr lang="en-US" sz="2400" b="1" dirty="0">
                <a:latin typeface="Calibri" panose="020F0502020204030204" pitchFamily="34" charset="0"/>
                <a:ea typeface="Calibri" panose="020F0502020204030204" pitchFamily="34" charset="0"/>
              </a:rPr>
              <a:t>1 </a:t>
            </a:r>
            <a:r>
              <a:rPr lang="en-US" sz="2400" b="1" dirty="0" err="1">
                <a:latin typeface="Calibri" panose="020F0502020204030204" pitchFamily="34" charset="0"/>
                <a:ea typeface="Calibri" panose="020F0502020204030204" pitchFamily="34" charset="0"/>
              </a:rPr>
              <a:t>april</a:t>
            </a:r>
            <a:r>
              <a:rPr lang="en-US" sz="2400" b="1" dirty="0">
                <a:latin typeface="Calibri" panose="020F0502020204030204" pitchFamily="34" charset="0"/>
                <a:ea typeface="Calibri" panose="020F0502020204030204" pitchFamily="34" charset="0"/>
              </a:rPr>
              <a:t> 2023</a:t>
            </a:r>
            <a:endParaRPr lang="nl-NL" sz="2400" b="1"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nl-NL" sz="2400" dirty="0">
                <a:effectLst/>
                <a:latin typeface="Calibri" panose="020F0502020204030204" pitchFamily="34" charset="0"/>
                <a:ea typeface="Times New Roman" panose="02020603050405020304" pitchFamily="18" charset="0"/>
              </a:rPr>
              <a:t>Functionele go-live van de rest</a:t>
            </a:r>
            <a:endParaRPr lang="nl-NL" sz="2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nl-NL" sz="2400" dirty="0">
                <a:effectLst/>
                <a:latin typeface="Calibri" panose="020F0502020204030204" pitchFamily="34" charset="0"/>
                <a:ea typeface="Times New Roman" panose="02020603050405020304" pitchFamily="18" charset="0"/>
              </a:rPr>
              <a:t>M.b.t. processen m.b.t. datums vanaf 1-4-2023 werken we met de nieuwe processen en berichten</a:t>
            </a:r>
            <a:endParaRPr lang="nl-NL" sz="2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nl-NL" sz="2400" dirty="0">
                <a:effectLst/>
                <a:latin typeface="Calibri" panose="020F0502020204030204" pitchFamily="34" charset="0"/>
                <a:ea typeface="Times New Roman" panose="02020603050405020304" pitchFamily="18" charset="0"/>
              </a:rPr>
              <a:t>M.b.t. processen m.b.t. datums tot 1-4-2023 werken we met de oude processen en berichten</a:t>
            </a:r>
            <a:endParaRPr lang="nl-NL" sz="24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a:extLst>
              <a:ext uri="{FF2B5EF4-FFF2-40B4-BE49-F238E27FC236}">
                <a16:creationId xmlns:a16="http://schemas.microsoft.com/office/drawing/2014/main" id="{73D5BB57-E326-4E04-94B2-4A6EBCC79EC2}"/>
              </a:ext>
            </a:extLst>
          </p:cNvPr>
          <p:cNvSpPr>
            <a:spLocks noGrp="1"/>
          </p:cNvSpPr>
          <p:nvPr>
            <p:ph type="sldNum" sz="quarter" idx="12"/>
          </p:nvPr>
        </p:nvSpPr>
        <p:spPr/>
        <p:txBody>
          <a:bodyPr/>
          <a:lstStyle/>
          <a:p>
            <a:fld id="{A1C3A1F5-F269-2A47-BBB9-BDB2D4CF88E3}" type="slidenum">
              <a:rPr lang="nl-NL" smtClean="0"/>
              <a:t>78</a:t>
            </a:fld>
            <a:endParaRPr lang="nl-NL" dirty="0"/>
          </a:p>
        </p:txBody>
      </p:sp>
    </p:spTree>
    <p:extLst>
      <p:ext uri="{BB962C8B-B14F-4D97-AF65-F5344CB8AC3E}">
        <p14:creationId xmlns:p14="http://schemas.microsoft.com/office/powerpoint/2010/main" val="16042678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019971F0-9659-493E-AD83-71848EC131E7}"/>
              </a:ext>
            </a:extLst>
          </p:cNvPr>
          <p:cNvGraphicFramePr>
            <a:graphicFrameLocks noGrp="1"/>
          </p:cNvGraphicFramePr>
          <p:nvPr/>
        </p:nvGraphicFramePr>
        <p:xfrm>
          <a:off x="93661" y="66463"/>
          <a:ext cx="12004677" cy="396875"/>
        </p:xfrm>
        <a:graphic>
          <a:graphicData uri="http://schemas.openxmlformats.org/drawingml/2006/table">
            <a:tbl>
              <a:tblPr firstRow="1" bandRow="1">
                <a:tableStyleId>{5C22544A-7EE6-4342-B048-85BDC9FD1C3A}</a:tableStyleId>
              </a:tblPr>
              <a:tblGrid>
                <a:gridCol w="1970917">
                  <a:extLst>
                    <a:ext uri="{9D8B030D-6E8A-4147-A177-3AD203B41FA5}">
                      <a16:colId xmlns:a16="http://schemas.microsoft.com/office/drawing/2014/main" val="2079427280"/>
                    </a:ext>
                  </a:extLst>
                </a:gridCol>
                <a:gridCol w="1130906">
                  <a:extLst>
                    <a:ext uri="{9D8B030D-6E8A-4147-A177-3AD203B41FA5}">
                      <a16:colId xmlns:a16="http://schemas.microsoft.com/office/drawing/2014/main" val="119168257"/>
                    </a:ext>
                  </a:extLst>
                </a:gridCol>
                <a:gridCol w="2644877">
                  <a:extLst>
                    <a:ext uri="{9D8B030D-6E8A-4147-A177-3AD203B41FA5}">
                      <a16:colId xmlns:a16="http://schemas.microsoft.com/office/drawing/2014/main" val="3950000385"/>
                    </a:ext>
                  </a:extLst>
                </a:gridCol>
                <a:gridCol w="2789675">
                  <a:extLst>
                    <a:ext uri="{9D8B030D-6E8A-4147-A177-3AD203B41FA5}">
                      <a16:colId xmlns:a16="http://schemas.microsoft.com/office/drawing/2014/main" val="64732083"/>
                    </a:ext>
                  </a:extLst>
                </a:gridCol>
                <a:gridCol w="1522981">
                  <a:extLst>
                    <a:ext uri="{9D8B030D-6E8A-4147-A177-3AD203B41FA5}">
                      <a16:colId xmlns:a16="http://schemas.microsoft.com/office/drawing/2014/main" val="3652763036"/>
                    </a:ext>
                  </a:extLst>
                </a:gridCol>
                <a:gridCol w="1945321">
                  <a:extLst>
                    <a:ext uri="{9D8B030D-6E8A-4147-A177-3AD203B41FA5}">
                      <a16:colId xmlns:a16="http://schemas.microsoft.com/office/drawing/2014/main" val="1326804640"/>
                    </a:ext>
                  </a:extLst>
                </a:gridCol>
              </a:tblGrid>
              <a:tr h="396875">
                <a:tc>
                  <a:txBody>
                    <a:bodyPr/>
                    <a:lstStyle/>
                    <a:p>
                      <a:pPr marL="0" marR="0" indent="0" algn="ctr" rtl="0" eaLnBrk="1" fontAlgn="auto" latinLnBrk="0" hangingPunct="1">
                        <a:spcBef>
                          <a:spcPts val="0"/>
                        </a:spcBef>
                        <a:spcAft>
                          <a:spcPts val="0"/>
                        </a:spcAft>
                      </a:pPr>
                      <a:r>
                        <a:rPr lang="nl-NL" sz="1800" kern="1200">
                          <a:effectLst/>
                        </a:rPr>
                        <a:t>Programma A2.0</a:t>
                      </a:r>
                      <a:endParaRPr lang="nl-NL">
                        <a:effectLst/>
                      </a:endParaRPr>
                    </a:p>
                  </a:txBody>
                  <a:tcPr marL="0" marR="0" marT="0" marB="0" anchor="ctr"/>
                </a:tc>
                <a:tc>
                  <a:txBody>
                    <a:bodyPr/>
                    <a:lstStyle/>
                    <a:p>
                      <a:pPr marL="0" algn="ctr" rtl="0" eaLnBrk="1" latinLnBrk="0" hangingPunct="1">
                        <a:spcBef>
                          <a:spcPts val="0"/>
                        </a:spcBef>
                        <a:spcAft>
                          <a:spcPts val="0"/>
                        </a:spcAft>
                      </a:pPr>
                      <a:r>
                        <a:rPr lang="nl-NL" sz="1800" kern="1200">
                          <a:effectLst/>
                        </a:rPr>
                        <a:t>OVERALL</a:t>
                      </a:r>
                    </a:p>
                  </a:txBody>
                  <a:tcPr marL="0" marR="0" marT="0" marB="0" anchor="ctr"/>
                </a:tc>
                <a:tc>
                  <a:txBody>
                    <a:bodyPr/>
                    <a:lstStyle/>
                    <a:p>
                      <a:pPr marL="0" marR="0" lvl="0" indent="0" algn="ctr">
                        <a:spcBef>
                          <a:spcPts val="0"/>
                        </a:spcBef>
                        <a:spcAft>
                          <a:spcPts val="0"/>
                        </a:spcAft>
                        <a:buNone/>
                      </a:pPr>
                      <a:r>
                        <a:rPr lang="nl-NL" sz="1800" kern="1200">
                          <a:effectLst/>
                        </a:rPr>
                        <a:t>RISICO REGISTER (Top-10)</a:t>
                      </a:r>
                      <a:endParaRPr lang="nl-NL"/>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a:effectLst/>
                      </a:endParaRPr>
                    </a:p>
                  </a:txBody>
                  <a:tcPr marL="0" marR="0" marT="0" marB="0" anchor="ctr"/>
                </a:tc>
                <a:tc>
                  <a:txBody>
                    <a:bodyPr/>
                    <a:lstStyle/>
                    <a:p>
                      <a:pPr marL="0" algn="ctr" rtl="0" eaLnBrk="1" latinLnBrk="0" hangingPunct="1">
                        <a:spcBef>
                          <a:spcPts val="0"/>
                        </a:spcBef>
                        <a:spcAft>
                          <a:spcPts val="0"/>
                        </a:spcAft>
                      </a:pPr>
                      <a:endParaRPr lang="en-GB">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kern="1200">
                          <a:effectLst/>
                        </a:rPr>
                        <a:t>14 februari 2022</a:t>
                      </a:r>
                      <a:endParaRPr lang="nl-NL">
                        <a:effectLst/>
                      </a:endParaRPr>
                    </a:p>
                  </a:txBody>
                  <a:tcPr marL="0" marR="0" marT="0" marB="0" anchor="ctr"/>
                </a:tc>
                <a:extLst>
                  <a:ext uri="{0D108BD9-81ED-4DB2-BD59-A6C34878D82A}">
                    <a16:rowId xmlns:a16="http://schemas.microsoft.com/office/drawing/2014/main" val="4189814191"/>
                  </a:ext>
                </a:extLst>
              </a:tr>
            </a:tbl>
          </a:graphicData>
        </a:graphic>
      </p:graphicFrame>
      <p:sp>
        <p:nvSpPr>
          <p:cNvPr id="7" name="Tijdelijke aanduiding voor dianummer 6">
            <a:extLst>
              <a:ext uri="{FF2B5EF4-FFF2-40B4-BE49-F238E27FC236}">
                <a16:creationId xmlns:a16="http://schemas.microsoft.com/office/drawing/2014/main" id="{55CF82F7-7575-4B21-9F58-FA2C88616478}"/>
              </a:ext>
            </a:extLst>
          </p:cNvPr>
          <p:cNvSpPr>
            <a:spLocks noGrp="1"/>
          </p:cNvSpPr>
          <p:nvPr>
            <p:ph type="sldNum" sz="quarter" idx="12"/>
          </p:nvPr>
        </p:nvSpPr>
        <p:spPr>
          <a:xfrm>
            <a:off x="8610600" y="623628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0859C0-B1A4-44CD-9CE4-01CFDEDE2D5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jdelijke aanduiding voor voettekst 5">
            <a:extLst>
              <a:ext uri="{FF2B5EF4-FFF2-40B4-BE49-F238E27FC236}">
                <a16:creationId xmlns:a16="http://schemas.microsoft.com/office/drawing/2014/main" id="{ED9133DC-2D27-4EB8-9F4F-9EFE44E9027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l-NL"/>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1" name="Tabel 11">
            <a:extLst>
              <a:ext uri="{FF2B5EF4-FFF2-40B4-BE49-F238E27FC236}">
                <a16:creationId xmlns:a16="http://schemas.microsoft.com/office/drawing/2014/main" id="{3A932675-6141-459B-9DF0-B31E2A19557B}"/>
              </a:ext>
            </a:extLst>
          </p:cNvPr>
          <p:cNvGraphicFramePr>
            <a:graphicFrameLocks/>
          </p:cNvGraphicFramePr>
          <p:nvPr/>
        </p:nvGraphicFramePr>
        <p:xfrm>
          <a:off x="93661" y="463338"/>
          <a:ext cx="11994627" cy="5812001"/>
        </p:xfrm>
        <a:graphic>
          <a:graphicData uri="http://schemas.openxmlformats.org/drawingml/2006/table">
            <a:tbl>
              <a:tblPr firstRow="1" bandRow="1">
                <a:tableStyleId>{5C22544A-7EE6-4342-B048-85BDC9FD1C3A}</a:tableStyleId>
              </a:tblPr>
              <a:tblGrid>
                <a:gridCol w="159255">
                  <a:extLst>
                    <a:ext uri="{9D8B030D-6E8A-4147-A177-3AD203B41FA5}">
                      <a16:colId xmlns:a16="http://schemas.microsoft.com/office/drawing/2014/main" val="616487576"/>
                    </a:ext>
                  </a:extLst>
                </a:gridCol>
                <a:gridCol w="356396">
                  <a:extLst>
                    <a:ext uri="{9D8B030D-6E8A-4147-A177-3AD203B41FA5}">
                      <a16:colId xmlns:a16="http://schemas.microsoft.com/office/drawing/2014/main" val="3449852699"/>
                    </a:ext>
                  </a:extLst>
                </a:gridCol>
                <a:gridCol w="2282270">
                  <a:extLst>
                    <a:ext uri="{9D8B030D-6E8A-4147-A177-3AD203B41FA5}">
                      <a16:colId xmlns:a16="http://schemas.microsoft.com/office/drawing/2014/main" val="929326790"/>
                    </a:ext>
                  </a:extLst>
                </a:gridCol>
                <a:gridCol w="2469826">
                  <a:extLst>
                    <a:ext uri="{9D8B030D-6E8A-4147-A177-3AD203B41FA5}">
                      <a16:colId xmlns:a16="http://schemas.microsoft.com/office/drawing/2014/main" val="3323375498"/>
                    </a:ext>
                  </a:extLst>
                </a:gridCol>
                <a:gridCol w="210838">
                  <a:extLst>
                    <a:ext uri="{9D8B030D-6E8A-4147-A177-3AD203B41FA5}">
                      <a16:colId xmlns:a16="http://schemas.microsoft.com/office/drawing/2014/main" val="2796991403"/>
                    </a:ext>
                  </a:extLst>
                </a:gridCol>
                <a:gridCol w="281118">
                  <a:extLst>
                    <a:ext uri="{9D8B030D-6E8A-4147-A177-3AD203B41FA5}">
                      <a16:colId xmlns:a16="http://schemas.microsoft.com/office/drawing/2014/main" val="2012384327"/>
                    </a:ext>
                  </a:extLst>
                </a:gridCol>
                <a:gridCol w="491956">
                  <a:extLst>
                    <a:ext uri="{9D8B030D-6E8A-4147-A177-3AD203B41FA5}">
                      <a16:colId xmlns:a16="http://schemas.microsoft.com/office/drawing/2014/main" val="2352213798"/>
                    </a:ext>
                  </a:extLst>
                </a:gridCol>
                <a:gridCol w="461837">
                  <a:extLst>
                    <a:ext uri="{9D8B030D-6E8A-4147-A177-3AD203B41FA5}">
                      <a16:colId xmlns:a16="http://schemas.microsoft.com/office/drawing/2014/main" val="1873870336"/>
                    </a:ext>
                  </a:extLst>
                </a:gridCol>
                <a:gridCol w="4578969">
                  <a:extLst>
                    <a:ext uri="{9D8B030D-6E8A-4147-A177-3AD203B41FA5}">
                      <a16:colId xmlns:a16="http://schemas.microsoft.com/office/drawing/2014/main" val="2158502049"/>
                    </a:ext>
                  </a:extLst>
                </a:gridCol>
                <a:gridCol w="702162">
                  <a:extLst>
                    <a:ext uri="{9D8B030D-6E8A-4147-A177-3AD203B41FA5}">
                      <a16:colId xmlns:a16="http://schemas.microsoft.com/office/drawing/2014/main" val="2869506530"/>
                    </a:ext>
                  </a:extLst>
                </a:gridCol>
              </a:tblGrid>
              <a:tr h="160026">
                <a:tc>
                  <a:txBody>
                    <a:bodyPr/>
                    <a:lstStyle/>
                    <a:p>
                      <a:pPr algn="l"/>
                      <a:endParaRPr lang="nl-NL" sz="700">
                        <a:solidFill>
                          <a:schemeClr val="bg1"/>
                        </a:solidFill>
                      </a:endParaRPr>
                    </a:p>
                  </a:txBody>
                  <a:tcPr marL="0" marR="0" marT="0" marB="0" anchor="ctr">
                    <a:solidFill>
                      <a:srgbClr val="4472C4"/>
                    </a:solidFill>
                  </a:tcPr>
                </a:tc>
                <a:tc>
                  <a:txBody>
                    <a:bodyPr/>
                    <a:lstStyle/>
                    <a:p>
                      <a:pPr algn="l"/>
                      <a:r>
                        <a:rPr lang="nl-NL" sz="700">
                          <a:solidFill>
                            <a:schemeClr val="bg1"/>
                          </a:solidFill>
                        </a:rPr>
                        <a:t> ID</a:t>
                      </a:r>
                    </a:p>
                  </a:txBody>
                  <a:tcPr marL="0" marR="0" marT="0" marB="0" anchor="ctr">
                    <a:solidFill>
                      <a:srgbClr val="4472C4"/>
                    </a:solidFill>
                  </a:tcPr>
                </a:tc>
                <a:tc>
                  <a:txBody>
                    <a:bodyPr/>
                    <a:lstStyle/>
                    <a:p>
                      <a:pPr algn="l"/>
                      <a:r>
                        <a:rPr lang="nl-NL" sz="700">
                          <a:solidFill>
                            <a:schemeClr val="bg1"/>
                          </a:solidFill>
                        </a:rPr>
                        <a:t> Risico  omschrijving</a:t>
                      </a:r>
                    </a:p>
                  </a:txBody>
                  <a:tcPr marL="0" marR="0" marT="0" marB="0" anchor="ctr">
                    <a:solidFill>
                      <a:srgbClr val="4472C4"/>
                    </a:solidFill>
                  </a:tcPr>
                </a:tc>
                <a:tc>
                  <a:txBody>
                    <a:bodyPr/>
                    <a:lstStyle/>
                    <a:p>
                      <a:pPr algn="l"/>
                      <a:r>
                        <a:rPr lang="nl-NL" sz="700">
                          <a:solidFill>
                            <a:schemeClr val="bg1"/>
                          </a:solidFill>
                        </a:rPr>
                        <a:t> Gevolg</a:t>
                      </a:r>
                    </a:p>
                  </a:txBody>
                  <a:tcPr marL="0" marR="0" marT="0" marB="0" anchor="ctr">
                    <a:solidFill>
                      <a:srgbClr val="4472C4"/>
                    </a:solidFill>
                  </a:tcPr>
                </a:tc>
                <a:tc>
                  <a:txBody>
                    <a:bodyPr/>
                    <a:lstStyle/>
                    <a:p>
                      <a:pPr algn="l"/>
                      <a:r>
                        <a:rPr lang="nl-NL" sz="700">
                          <a:solidFill>
                            <a:schemeClr val="bg1"/>
                          </a:solidFill>
                        </a:rPr>
                        <a:t> Kans</a:t>
                      </a:r>
                    </a:p>
                  </a:txBody>
                  <a:tcPr marL="0" marR="0" marT="0" marB="0" anchor="ctr">
                    <a:solidFill>
                      <a:srgbClr val="4472C4"/>
                    </a:solidFill>
                  </a:tcPr>
                </a:tc>
                <a:tc>
                  <a:txBody>
                    <a:bodyPr/>
                    <a:lstStyle/>
                    <a:p>
                      <a:pPr algn="l"/>
                      <a:r>
                        <a:rPr lang="nl-NL" sz="700">
                          <a:solidFill>
                            <a:schemeClr val="bg1"/>
                          </a:solidFill>
                        </a:rPr>
                        <a:t>Impact</a:t>
                      </a:r>
                    </a:p>
                  </a:txBody>
                  <a:tcPr marL="0" marR="0" marT="0" marB="0" anchor="ctr">
                    <a:solidFill>
                      <a:srgbClr val="4472C4"/>
                    </a:solidFill>
                  </a:tcPr>
                </a:tc>
                <a:tc>
                  <a:txBody>
                    <a:bodyPr/>
                    <a:lstStyle/>
                    <a:p>
                      <a:pPr algn="l"/>
                      <a:r>
                        <a:rPr lang="nl-NL" sz="700">
                          <a:solidFill>
                            <a:schemeClr val="bg1"/>
                          </a:solidFill>
                        </a:rPr>
                        <a:t> Ernst</a:t>
                      </a:r>
                    </a:p>
                  </a:txBody>
                  <a:tcPr marL="0" marR="0" marT="0" marB="0" anchor="ctr">
                    <a:solidFill>
                      <a:srgbClr val="4472C4"/>
                    </a:solidFill>
                  </a:tcPr>
                </a:tc>
                <a:tc>
                  <a:txBody>
                    <a:bodyPr/>
                    <a:lstStyle/>
                    <a:p>
                      <a:pPr algn="l"/>
                      <a:r>
                        <a:rPr lang="nl-NL" sz="700">
                          <a:solidFill>
                            <a:schemeClr val="bg1"/>
                          </a:solidFill>
                        </a:rPr>
                        <a:t> Actie</a:t>
                      </a:r>
                    </a:p>
                  </a:txBody>
                  <a:tcPr marL="0" marR="0" marT="0" marB="0" anchor="ctr">
                    <a:solidFill>
                      <a:srgbClr val="4472C4"/>
                    </a:solidFill>
                  </a:tcPr>
                </a:tc>
                <a:tc>
                  <a:txBody>
                    <a:bodyPr/>
                    <a:lstStyle/>
                    <a:p>
                      <a:pPr algn="l"/>
                      <a:r>
                        <a:rPr lang="nl-NL" sz="700">
                          <a:solidFill>
                            <a:schemeClr val="bg1"/>
                          </a:solidFill>
                        </a:rPr>
                        <a:t> Mitigerende maatregelen </a:t>
                      </a:r>
                    </a:p>
                  </a:txBody>
                  <a:tcPr marL="0" marR="0" marT="0" marB="0" anchor="ctr">
                    <a:solidFill>
                      <a:srgbClr val="4472C4"/>
                    </a:solidFill>
                  </a:tcPr>
                </a:tc>
                <a:tc>
                  <a:txBody>
                    <a:bodyPr/>
                    <a:lstStyle/>
                    <a:p>
                      <a:pPr algn="l"/>
                      <a:r>
                        <a:rPr lang="nl-NL" sz="700">
                          <a:solidFill>
                            <a:schemeClr val="bg1"/>
                          </a:solidFill>
                        </a:rPr>
                        <a:t>Core Team eigenaar</a:t>
                      </a:r>
                    </a:p>
                  </a:txBody>
                  <a:tcPr marL="0" marR="0" marT="0" marB="0" anchor="ctr">
                    <a:solidFill>
                      <a:srgbClr val="4472C4"/>
                    </a:solidFill>
                  </a:tcPr>
                </a:tc>
                <a:extLst>
                  <a:ext uri="{0D108BD9-81ED-4DB2-BD59-A6C34878D82A}">
                    <a16:rowId xmlns:a16="http://schemas.microsoft.com/office/drawing/2014/main" val="4176367434"/>
                  </a:ext>
                </a:extLst>
              </a:tr>
              <a:tr h="350921">
                <a:tc>
                  <a:txBody>
                    <a:bodyPr/>
                    <a:lstStyle/>
                    <a:p>
                      <a:pPr algn="l" fontAlgn="t"/>
                      <a:r>
                        <a:rPr lang="nl-NL" sz="850" b="0" i="0" u="none" strike="noStrike">
                          <a:solidFill>
                            <a:srgbClr val="000000"/>
                          </a:solidFill>
                          <a:effectLst/>
                          <a:latin typeface="Calibri" panose="020F0502020204030204" pitchFamily="34" charset="0"/>
                        </a:rPr>
                        <a:t>1</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R014b</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Invoering Energiewet geeft resource claim op de WG resources die ook in het programma Allocatie 2.0 een rol hebben </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Vertraging doordat DA / werkgroep resources elders worden ingezet</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hoog</a:t>
                      </a:r>
                    </a:p>
                  </a:txBody>
                  <a:tcPr marL="0" marR="0" marT="0" marB="0">
                    <a:solidFill>
                      <a:schemeClr val="accent2">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Beperk</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Topic manager wordt aangewezen voor dit onderdeel</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Individuen dienen transparant aan te geven wanneer er conflict is (DA) en melden stuurgroep. Vroegtijdig detecteren van kwaliteits issues (als gevolg van resource krapte) door extra kwaliteit checks DA.</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IPM (Remco)</a:t>
                      </a:r>
                    </a:p>
                  </a:txBody>
                  <a:tcPr marL="0" marR="0" marT="0" marB="0"/>
                </a:tc>
                <a:extLst>
                  <a:ext uri="{0D108BD9-81ED-4DB2-BD59-A6C34878D82A}">
                    <a16:rowId xmlns:a16="http://schemas.microsoft.com/office/drawing/2014/main" val="1008503860"/>
                  </a:ext>
                </a:extLst>
              </a:tr>
              <a:tr h="0">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R036</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De performance van de MMC-hub is behaald maar voor goede stabiliteit van de berichtuitwisseling met de MMC-hub is een RFC nodig met een beperkt aantal aanvullende eisen naar marktpartijen. Impact RFC is afhankelijk van nog lopende impactanalyse. Risico dat partijen geen GO geven als zij dit zien als een onredelijke eis</a:t>
                      </a:r>
                      <a:br>
                        <a:rPr lang="nl-NL" sz="850" b="0" i="0" u="none" strike="noStrike">
                          <a:solidFill>
                            <a:srgbClr val="000000"/>
                          </a:solidFill>
                          <a:effectLst/>
                          <a:latin typeface="Calibri" panose="020F0502020204030204" pitchFamily="34" charset="0"/>
                        </a:rPr>
                      </a:b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Gevolg is een mogelijke verstoring van optimale werking van de MMC-hub wat een risico is op piekmomenten. De LNB zal de betreffende partij tijdelijk moeten blokkeren voor berichtenverkeer met MMC-HUB. Het is een risico dat marktpartijen geen GO geven wanneer zij dit als een onredelijke eis zien. Gevolg uitstel GO-live</a:t>
                      </a:r>
                      <a:br>
                        <a:rPr lang="nl-NL" sz="850" b="0" i="0" u="none" strike="noStrike">
                          <a:solidFill>
                            <a:srgbClr val="000000"/>
                          </a:solidFill>
                          <a:effectLst/>
                          <a:latin typeface="Calibri" panose="020F0502020204030204" pitchFamily="34" charset="0"/>
                        </a:rPr>
                      </a:br>
                      <a:br>
                        <a:rPr lang="nl-NL" sz="850" b="0" i="0" u="none" strike="noStrike">
                          <a:solidFill>
                            <a:srgbClr val="000000"/>
                          </a:solidFill>
                          <a:effectLst/>
                          <a:latin typeface="Calibri" panose="020F0502020204030204" pitchFamily="34" charset="0"/>
                        </a:rPr>
                      </a:br>
                      <a:br>
                        <a:rPr lang="nl-NL" sz="850" b="0" i="0" u="none" strike="noStrike">
                          <a:solidFill>
                            <a:srgbClr val="000000"/>
                          </a:solidFill>
                          <a:effectLst/>
                          <a:latin typeface="Calibri" panose="020F0502020204030204" pitchFamily="34" charset="0"/>
                        </a:rPr>
                      </a:b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5</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Voorkom</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Strakke monitoring SR NEDU. Vlotte uitvoering RFC</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DPM LNB (Bob)</a:t>
                      </a:r>
                    </a:p>
                  </a:txBody>
                  <a:tcPr marL="0" marR="0" marT="0" marB="0"/>
                </a:tc>
                <a:extLst>
                  <a:ext uri="{0D108BD9-81ED-4DB2-BD59-A6C34878D82A}">
                    <a16:rowId xmlns:a16="http://schemas.microsoft.com/office/drawing/2014/main" val="1240349051"/>
                  </a:ext>
                </a:extLst>
              </a:tr>
              <a:tr h="404368">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R004</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Afbreukrisico voor het programma wanneer de focus en prioriteiten ongecontroleerd verschuiven van realisatie programma A2.0 naar de inrichting BAS/MFF en verstoring door de transitie </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Vertraging en aandachtsverlies bij de aansturing van het programma. Verstoring voortgang en aandacht programma</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Beperk</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Uitwerken transitiestrategie voor programmabesturing van NEDU naar BAS.</a:t>
                      </a: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PM (Thijs)</a:t>
                      </a: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543494298"/>
                  </a:ext>
                </a:extLst>
              </a:tr>
              <a:tr h="231140">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R040</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Zwaartepunt van de GAT is naar de groepen 5 en 6 (laatste groepen) is verplaatst. De kwalificatie PV-partijen loopt achter. </a:t>
                      </a:r>
                    </a:p>
                  </a:txBody>
                  <a:tcPr marL="0" marR="0" marT="0" marB="0">
                    <a:solidFill>
                      <a:srgbClr val="E9EDF4"/>
                    </a:solidFill>
                  </a:tcPr>
                </a:tc>
                <a:tc>
                  <a:txBody>
                    <a:bodyPr/>
                    <a:lstStyle/>
                    <a:p>
                      <a:pPr algn="l" fontAlgn="t"/>
                      <a:r>
                        <a:rPr lang="nl-NL" sz="850" b="0" i="0" u="none" strike="noStrike" dirty="0">
                          <a:solidFill>
                            <a:srgbClr val="000000"/>
                          </a:solidFill>
                          <a:effectLst/>
                          <a:latin typeface="Calibri" panose="020F0502020204030204" pitchFamily="34" charset="0"/>
                        </a:rPr>
                        <a:t>De RNB’s wachten af met het geven van een Go totdat twee grote partijen zijn gekwalificeerd en performance problemen geheel zijn opgelost.</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0</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Continue monitoren druk blijven uitoefenen op alle marktpartijen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RPM (Mirjam)</a:t>
                      </a:r>
                    </a:p>
                  </a:txBody>
                  <a:tcPr marL="0" marR="0" marT="0" marB="0">
                    <a:solidFill>
                      <a:srgbClr val="E9EDF4"/>
                    </a:solidFill>
                  </a:tcPr>
                </a:tc>
                <a:extLst>
                  <a:ext uri="{0D108BD9-81ED-4DB2-BD59-A6C34878D82A}">
                    <a16:rowId xmlns:a16="http://schemas.microsoft.com/office/drawing/2014/main" val="4192899611"/>
                  </a:ext>
                </a:extLst>
              </a:tr>
              <a:tr h="0">
                <a:tc>
                  <a:txBody>
                    <a:bodyPr/>
                    <a:lstStyle/>
                    <a:p>
                      <a:pPr algn="l" fontAlgn="t"/>
                      <a:r>
                        <a:rPr lang="nl-NL" sz="850" b="0" i="0" u="none" strike="noStrike">
                          <a:solidFill>
                            <a:srgbClr val="000000"/>
                          </a:solidFill>
                          <a:effectLst/>
                          <a:latin typeface="Calibri" panose="020F0502020204030204" pitchFamily="34" charset="0"/>
                        </a:rPr>
                        <a:t>5</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R044</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Onrust op de </a:t>
                      </a:r>
                      <a:r>
                        <a:rPr lang="nl-NL" sz="850" b="0" i="0" u="none" strike="noStrike" dirty="0" err="1">
                          <a:solidFill>
                            <a:srgbClr val="000000"/>
                          </a:solidFill>
                          <a:effectLst/>
                          <a:latin typeface="Calibri" panose="020F0502020204030204" pitchFamily="34" charset="0"/>
                        </a:rPr>
                        <a:t>commerciele</a:t>
                      </a:r>
                      <a:r>
                        <a:rPr lang="nl-NL" sz="850" b="0" i="0" u="none" strike="noStrike" dirty="0">
                          <a:solidFill>
                            <a:srgbClr val="000000"/>
                          </a:solidFill>
                          <a:effectLst/>
                          <a:latin typeface="Calibri" panose="020F0502020204030204" pitchFamily="34" charset="0"/>
                        </a:rPr>
                        <a:t> markt als gevolg van faillissementen en overnames </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Minder resources beschikbaar en minder betrokkenheid van commerciele partijen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Beperk</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Work-around organiseren, nieuwe resources aantrekken, escaleren in de betreffende organisatie</a:t>
                      </a:r>
                    </a:p>
                  </a:txBody>
                  <a:tcPr marL="0" marR="0" marT="0" marB="0">
                    <a:solidFill>
                      <a:srgbClr val="CFD5EA"/>
                    </a:solidFill>
                  </a:tcPr>
                </a:tc>
                <a:tc>
                  <a:txBody>
                    <a:bodyPr/>
                    <a:lstStyle/>
                    <a:p>
                      <a:pPr algn="l" fontAlgn="t"/>
                      <a:r>
                        <a:rPr lang="nl-NL" sz="850" b="0" i="0" u="none" strike="noStrike">
                          <a:solidFill>
                            <a:srgbClr val="000000"/>
                          </a:solidFill>
                          <a:effectLst/>
                          <a:latin typeface="Calibri" panose="020F0502020204030204" pitchFamily="34" charset="0"/>
                        </a:rPr>
                        <a:t>PM (Thijs)</a:t>
                      </a: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solidFill>
                      <a:srgbClr val="CFD5EA"/>
                    </a:solidFill>
                  </a:tcPr>
                </a:tc>
                <a:extLst>
                  <a:ext uri="{0D108BD9-81ED-4DB2-BD59-A6C34878D82A}">
                    <a16:rowId xmlns:a16="http://schemas.microsoft.com/office/drawing/2014/main" val="1475001188"/>
                  </a:ext>
                </a:extLst>
              </a:tr>
              <a:tr h="375243">
                <a:tc>
                  <a:txBody>
                    <a:bodyPr/>
                    <a:lstStyle/>
                    <a:p>
                      <a:pPr algn="l" fontAlgn="t"/>
                      <a:r>
                        <a:rPr lang="nl-NL" sz="850" b="0" i="0" u="none" strike="noStrike">
                          <a:solidFill>
                            <a:srgbClr val="000000"/>
                          </a:solidFill>
                          <a:effectLst/>
                          <a:latin typeface="Calibri" panose="020F0502020204030204" pitchFamily="34" charset="0"/>
                        </a:rPr>
                        <a:t>6</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R031</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Keuze om batenmanagement niet uit te voeren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Gebrek aan tijdige bijsturing op basis van inzicht gerealiseerde baten.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Voorkom</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Bespreken of het besluit om batenmanagement niet in te richten nog actueel is, vanwege nieuwe scope- en invoeringsstrategie</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PM (Thijs)</a:t>
                      </a: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2856060858"/>
                  </a:ext>
                </a:extLst>
              </a:tr>
              <a:tr h="404368">
                <a:tc>
                  <a:txBody>
                    <a:bodyPr/>
                    <a:lstStyle/>
                    <a:p>
                      <a:pPr algn="l" fontAlgn="t"/>
                      <a:r>
                        <a:rPr lang="nl-NL" sz="850" b="0" i="0" u="none" strike="noStrike">
                          <a:solidFill>
                            <a:srgbClr val="000000"/>
                          </a:solidFill>
                          <a:effectLst/>
                          <a:latin typeface="Calibri" panose="020F0502020204030204" pitchFamily="34" charset="0"/>
                        </a:rPr>
                        <a:t>7</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R039a</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Risico op niet tijdige oplevering Simulatie en impact bruikbaarheid simuliatie voor BRP'ers. Dit kan veroorzaakt worden door vertraging van Tranche 1</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Wanneer de simulatie na 1-7 wordt opgeleverd heeft deze weinig bruikbaarheid meer voor de BRP's</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Voorkom</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Zorgen dat er een GO wordt gegeven op Tranche 1</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DPM RNB (René)</a:t>
                      </a:r>
                    </a:p>
                  </a:txBody>
                  <a:tcPr marL="0" marR="0" marT="0" marB="0">
                    <a:solidFill>
                      <a:srgbClr val="CFD5EA"/>
                    </a:solidFill>
                  </a:tcPr>
                </a:tc>
                <a:extLst>
                  <a:ext uri="{0D108BD9-81ED-4DB2-BD59-A6C34878D82A}">
                    <a16:rowId xmlns:a16="http://schemas.microsoft.com/office/drawing/2014/main" val="665972977"/>
                  </a:ext>
                </a:extLst>
              </a:tr>
              <a:tr h="446744">
                <a:tc>
                  <a:txBody>
                    <a:bodyPr/>
                    <a:lstStyle/>
                    <a:p>
                      <a:pPr algn="l" fontAlgn="t"/>
                      <a:r>
                        <a:rPr lang="nl-NL" sz="850" b="0" i="0" u="none" strike="noStrike">
                          <a:solidFill>
                            <a:srgbClr val="000000"/>
                          </a:solidFill>
                          <a:effectLst/>
                          <a:latin typeface="Calibri" panose="020F0502020204030204" pitchFamily="34" charset="0"/>
                        </a:rPr>
                        <a:t>8</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R042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Keuze en discussie LOM/CIM schuiven door na T1 van Tranche 2. Risico bestaat dat deze keuzes impact hebben op de uiteindelijke planning. Requirements zijn nodig vanuit RNB optiek de planning te behalen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Vertraging en scopewijzigingen Tranche 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1</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5</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Voorkom</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Alle mogelijke mitigerende maatregelen zijn getroffen om de SSG op 17-2 een besluit te laten nemen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PO (Lucy)</a:t>
                      </a:r>
                    </a:p>
                  </a:txBody>
                  <a:tcPr marL="0" marR="0" marT="0" marB="0"/>
                </a:tc>
                <a:extLst>
                  <a:ext uri="{0D108BD9-81ED-4DB2-BD59-A6C34878D82A}">
                    <a16:rowId xmlns:a16="http://schemas.microsoft.com/office/drawing/2014/main" val="2886555207"/>
                  </a:ext>
                </a:extLst>
              </a:tr>
              <a:tr h="414670">
                <a:tc>
                  <a:txBody>
                    <a:bodyPr/>
                    <a:lstStyle/>
                    <a:p>
                      <a:pPr algn="l" fontAlgn="t"/>
                      <a:r>
                        <a:rPr lang="nl-NL" sz="850" b="0" i="0" u="none" strike="noStrike">
                          <a:solidFill>
                            <a:srgbClr val="000000"/>
                          </a:solidFill>
                          <a:effectLst/>
                          <a:latin typeface="Calibri" panose="020F0502020204030204" pitchFamily="34" charset="0"/>
                        </a:rPr>
                        <a:t>9</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R044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Onrust op de commerciele markt als gevolg van faillissementen en overnames </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Minder resources beschikbaar en minder betrokkenheid van commerciele partijen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2</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midden</a:t>
                      </a:r>
                    </a:p>
                  </a:txBody>
                  <a:tcPr marL="0" marR="0" marT="0" marB="0">
                    <a:solidFill>
                      <a:schemeClr val="accent4">
                        <a:lumMod val="60000"/>
                        <a:lumOff val="40000"/>
                      </a:schemeClr>
                    </a:solidFill>
                  </a:tcPr>
                </a:tc>
                <a:tc>
                  <a:txBody>
                    <a:bodyPr/>
                    <a:lstStyle/>
                    <a:p>
                      <a:pPr algn="l" fontAlgn="t"/>
                      <a:r>
                        <a:rPr lang="nl-NL" sz="850" b="0" i="0" u="none" strike="noStrike">
                          <a:solidFill>
                            <a:srgbClr val="000000"/>
                          </a:solidFill>
                          <a:effectLst/>
                          <a:latin typeface="Calibri" panose="020F0502020204030204" pitchFamily="34" charset="0"/>
                        </a:rPr>
                        <a:t>Beperk</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Work-around organiseren, nieuwe resources aantrekken, escaleren in de betreffende organisatie</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PM (Thijs)</a:t>
                      </a:r>
                      <a:br>
                        <a:rPr lang="nl-NL" sz="850" b="0" i="0" u="none" strike="noStrike">
                          <a:solidFill>
                            <a:srgbClr val="000000"/>
                          </a:solidFill>
                          <a:effectLst/>
                          <a:latin typeface="Calibri" panose="020F0502020204030204" pitchFamily="34" charset="0"/>
                        </a:rPr>
                      </a:br>
                      <a:endParaRPr lang="nl-NL" sz="85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487866557"/>
                  </a:ext>
                </a:extLst>
              </a:tr>
              <a:tr h="404368">
                <a:tc>
                  <a:txBody>
                    <a:bodyPr/>
                    <a:lstStyle/>
                    <a:p>
                      <a:pPr algn="l" fontAlgn="t"/>
                      <a:r>
                        <a:rPr lang="nl-NL" sz="850" b="0" i="0" u="none" strike="noStrike">
                          <a:solidFill>
                            <a:srgbClr val="000000"/>
                          </a:solidFill>
                          <a:effectLst/>
                          <a:latin typeface="Calibri" panose="020F0502020204030204" pitchFamily="34" charset="0"/>
                        </a:rPr>
                        <a:t>10</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R037</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Diverse WG'en lopen na T1 van Tranche 2 nog door. Het betreft (o.a. vervolg WG B1 , WG Transitie, MSP WE en WG C1. Voor deze WG'en zijn resources benodigd. Dit heeft effect op de beschikbare capaciteit voor de werkzaamheden van Tranche 3</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Verlaagde kwaliteit van uitvoering WG opdrachten.</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Vertraagde oplevering Tranche 3 producten</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PM</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Onvoldoende betrokkenheid en inzetbaarheid van de bijbehorende marktrollen.</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1</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4</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laag</a:t>
                      </a:r>
                    </a:p>
                  </a:txBody>
                  <a:tcPr marL="0" marR="0" marT="0" marB="0">
                    <a:solidFill>
                      <a:srgbClr val="92D050"/>
                    </a:solidFill>
                  </a:tcPr>
                </a:tc>
                <a:tc>
                  <a:txBody>
                    <a:bodyPr/>
                    <a:lstStyle/>
                    <a:p>
                      <a:pPr algn="l" fontAlgn="t"/>
                      <a:r>
                        <a:rPr lang="nl-NL" sz="850" b="0" i="0" u="none" strike="noStrike">
                          <a:solidFill>
                            <a:srgbClr val="000000"/>
                          </a:solidFill>
                          <a:effectLst/>
                          <a:latin typeface="Calibri" panose="020F0502020204030204" pitchFamily="34" charset="0"/>
                        </a:rPr>
                        <a:t>Beperk</a:t>
                      </a:r>
                    </a:p>
                  </a:txBody>
                  <a:tcPr marL="0" marR="0" marT="0" marB="0"/>
                </a:tc>
                <a:tc>
                  <a:txBody>
                    <a:bodyPr/>
                    <a:lstStyle/>
                    <a:p>
                      <a:pPr algn="l" fontAlgn="t"/>
                      <a:r>
                        <a:rPr lang="nl-NL" sz="850" b="0" i="0" u="none" strike="noStrike">
                          <a:solidFill>
                            <a:srgbClr val="000000"/>
                          </a:solidFill>
                          <a:effectLst/>
                          <a:latin typeface="Calibri" panose="020F0502020204030204" pitchFamily="34" charset="0"/>
                        </a:rPr>
                        <a:t>Vroegtijdig inzichtelijk maken en uitdiepen analyse. </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Challengen werkpakket</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Vroegtijdige indicatie van resourcebehoefte.</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Harde en expliciete beschikbaarheids afspraken</a:t>
                      </a:r>
                      <a:br>
                        <a:rPr lang="nl-NL" sz="850" b="0" i="0" u="none" strike="noStrike">
                          <a:solidFill>
                            <a:srgbClr val="000000"/>
                          </a:solidFill>
                          <a:effectLst/>
                          <a:latin typeface="Calibri" panose="020F0502020204030204" pitchFamily="34" charset="0"/>
                        </a:rPr>
                      </a:br>
                      <a:r>
                        <a:rPr lang="nl-NL" sz="850" b="0" i="0" u="none" strike="noStrike">
                          <a:solidFill>
                            <a:srgbClr val="000000"/>
                          </a:solidFill>
                          <a:effectLst/>
                          <a:latin typeface="Calibri" panose="020F0502020204030204" pitchFamily="34" charset="0"/>
                        </a:rPr>
                        <a:t>Vroeg inschatting benodigde resources</a:t>
                      </a:r>
                    </a:p>
                  </a:txBody>
                  <a:tcPr marL="0" marR="0" marT="0" marB="0"/>
                </a:tc>
                <a:tc>
                  <a:txBody>
                    <a:bodyPr/>
                    <a:lstStyle/>
                    <a:p>
                      <a:pPr algn="l" fontAlgn="t"/>
                      <a:r>
                        <a:rPr lang="nl-NL" sz="850" b="0" i="0" u="none" strike="noStrike" dirty="0">
                          <a:solidFill>
                            <a:srgbClr val="000000"/>
                          </a:solidFill>
                          <a:effectLst/>
                          <a:latin typeface="Calibri" panose="020F0502020204030204" pitchFamily="34" charset="0"/>
                        </a:rPr>
                        <a:t>IPM (Remco)</a:t>
                      </a:r>
                    </a:p>
                  </a:txBody>
                  <a:tcPr marL="0" marR="0" marT="0" marB="0"/>
                </a:tc>
                <a:extLst>
                  <a:ext uri="{0D108BD9-81ED-4DB2-BD59-A6C34878D82A}">
                    <a16:rowId xmlns:a16="http://schemas.microsoft.com/office/drawing/2014/main" val="1019094501"/>
                  </a:ext>
                </a:extLst>
              </a:tr>
            </a:tbl>
          </a:graphicData>
        </a:graphic>
      </p:graphicFrame>
      <p:pic>
        <p:nvPicPr>
          <p:cNvPr id="14" name="Afbeelding 13" descr="Afbeelding met tafel&#10;&#10;Automatisch gegenereerde beschrijving">
            <a:extLst>
              <a:ext uri="{FF2B5EF4-FFF2-40B4-BE49-F238E27FC236}">
                <a16:creationId xmlns:a16="http://schemas.microsoft.com/office/drawing/2014/main" id="{1D5B4FAF-666A-4523-8D19-C898CE033A4C}"/>
              </a:ext>
            </a:extLst>
          </p:cNvPr>
          <p:cNvPicPr>
            <a:picLocks noChangeAspect="1"/>
          </p:cNvPicPr>
          <p:nvPr/>
        </p:nvPicPr>
        <p:blipFill>
          <a:blip r:embed="rId3"/>
          <a:stretch>
            <a:fillRect/>
          </a:stretch>
        </p:blipFill>
        <p:spPr>
          <a:xfrm>
            <a:off x="9126386" y="6257229"/>
            <a:ext cx="2961902" cy="576190"/>
          </a:xfrm>
          <a:prstGeom prst="rect">
            <a:avLst/>
          </a:prstGeom>
        </p:spPr>
      </p:pic>
    </p:spTree>
    <p:extLst>
      <p:ext uri="{BB962C8B-B14F-4D97-AF65-F5344CB8AC3E}">
        <p14:creationId xmlns:p14="http://schemas.microsoft.com/office/powerpoint/2010/main" val="99188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DE633C-B063-0140-8055-FA626310209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ADDE633C-B063-0140-8055-FA626310209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8ACDCB2-E667-6442-9E2F-5AFE3A8BCF43}"/>
              </a:ext>
            </a:extLst>
          </p:cNvPr>
          <p:cNvSpPr>
            <a:spLocks noGrp="1"/>
          </p:cNvSpPr>
          <p:nvPr>
            <p:ph type="title"/>
          </p:nvPr>
        </p:nvSpPr>
        <p:spPr/>
        <p:txBody>
          <a:bodyPr vert="horz"/>
          <a:lstStyle/>
          <a:p>
            <a:r>
              <a:rPr lang="nl-NL" sz="2800" b="1" dirty="0"/>
              <a:t>Programma Allocatie 2.0 binnen het BAS</a:t>
            </a:r>
          </a:p>
        </p:txBody>
      </p:sp>
      <p:sp>
        <p:nvSpPr>
          <p:cNvPr id="4" name="Tijdelijke aanduiding voor dianummer 3">
            <a:extLst>
              <a:ext uri="{FF2B5EF4-FFF2-40B4-BE49-F238E27FC236}">
                <a16:creationId xmlns:a16="http://schemas.microsoft.com/office/drawing/2014/main" id="{C8E992CC-4F84-3840-83D4-2ADD80DB1B19}"/>
              </a:ext>
            </a:extLst>
          </p:cNvPr>
          <p:cNvSpPr>
            <a:spLocks noGrp="1"/>
          </p:cNvSpPr>
          <p:nvPr>
            <p:ph type="sldNum" sz="quarter" idx="12"/>
          </p:nvPr>
        </p:nvSpPr>
        <p:spPr/>
        <p:txBody>
          <a:bodyPr/>
          <a:lstStyle/>
          <a:p>
            <a:fld id="{A1C3A1F5-F269-2A47-BBB9-BDB2D4CF88E3}" type="slidenum">
              <a:rPr lang="nl-NL" smtClean="0"/>
              <a:t>8</a:t>
            </a:fld>
            <a:endParaRPr lang="nl-NL" dirty="0"/>
          </a:p>
        </p:txBody>
      </p:sp>
      <p:pic>
        <p:nvPicPr>
          <p:cNvPr id="9" name="Afbeelding 8">
            <a:extLst>
              <a:ext uri="{FF2B5EF4-FFF2-40B4-BE49-F238E27FC236}">
                <a16:creationId xmlns:a16="http://schemas.microsoft.com/office/drawing/2014/main" id="{AD556126-B66C-0A4C-B704-A0D4DBCDB034}"/>
              </a:ext>
            </a:extLst>
          </p:cNvPr>
          <p:cNvPicPr>
            <a:picLocks noChangeAspect="1"/>
          </p:cNvPicPr>
          <p:nvPr/>
        </p:nvPicPr>
        <p:blipFill>
          <a:blip r:embed="rId5"/>
          <a:stretch>
            <a:fillRect/>
          </a:stretch>
        </p:blipFill>
        <p:spPr>
          <a:xfrm>
            <a:off x="609601" y="1399502"/>
            <a:ext cx="7017822" cy="4700410"/>
          </a:xfrm>
          <a:prstGeom prst="rect">
            <a:avLst/>
          </a:prstGeom>
        </p:spPr>
      </p:pic>
      <p:sp>
        <p:nvSpPr>
          <p:cNvPr id="13" name="Tijdelijke aanduiding voor inhoud 2">
            <a:extLst>
              <a:ext uri="{FF2B5EF4-FFF2-40B4-BE49-F238E27FC236}">
                <a16:creationId xmlns:a16="http://schemas.microsoft.com/office/drawing/2014/main" id="{FED21049-2D9A-AC44-9428-DAF5E0793AE4}"/>
              </a:ext>
            </a:extLst>
          </p:cNvPr>
          <p:cNvSpPr>
            <a:spLocks noGrp="1"/>
          </p:cNvSpPr>
          <p:nvPr>
            <p:ph idx="1"/>
          </p:nvPr>
        </p:nvSpPr>
        <p:spPr>
          <a:xfrm>
            <a:off x="3396342" y="1380067"/>
            <a:ext cx="7889351" cy="4746096"/>
          </a:xfrm>
        </p:spPr>
        <p:txBody>
          <a:bodyPr>
            <a:normAutofit/>
          </a:bodyPr>
          <a:lstStyle/>
          <a:p>
            <a:r>
              <a:rPr lang="nl-NL" sz="1800" dirty="0"/>
              <a:t>Met de inwerkingtreding van het MFF en BAS vanaf 1 april 2022 zullen de activiteiten die nu belegd zijn bij NEDU overgaan naar de nieuwe </a:t>
            </a:r>
            <a:r>
              <a:rPr lang="nl-NL" sz="1800" dirty="0" err="1"/>
              <a:t>governance</a:t>
            </a:r>
            <a:r>
              <a:rPr lang="nl-NL" sz="1800" dirty="0"/>
              <a:t>-structuur en dus naar een aangepaste manier van werken</a:t>
            </a:r>
          </a:p>
          <a:p>
            <a:r>
              <a:rPr lang="nl-NL" sz="1800" dirty="0"/>
              <a:t>Om de bestaande operationele issues, en met name Allocatie 2.0, een zo goed mogelijke doorgang te verlenen naar het nieuwe stelsel, is hiervoor een analyse gestart om mogelijke transitiescenario’s af te wegen en een voorkeursrichting vorm te geven</a:t>
            </a:r>
          </a:p>
          <a:p>
            <a:r>
              <a:rPr lang="nl-NL" sz="1800" dirty="0"/>
              <a:t>Er ligt een voorkeursscenario waarvoor een transitieplan wordt uitgewerkt bestaande uit vijf werkstromen die een vlotte en volledige overgang naar het nieuwe stelsel moeten borgen</a:t>
            </a:r>
          </a:p>
        </p:txBody>
      </p:sp>
    </p:spTree>
    <p:extLst>
      <p:ext uri="{BB962C8B-B14F-4D97-AF65-F5344CB8AC3E}">
        <p14:creationId xmlns:p14="http://schemas.microsoft.com/office/powerpoint/2010/main" val="2022131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BDE99-0F12-457E-929D-26BA3B751ADA}"/>
              </a:ext>
            </a:extLst>
          </p:cNvPr>
          <p:cNvPicPr>
            <a:picLocks noChangeAspect="1"/>
          </p:cNvPicPr>
          <p:nvPr/>
        </p:nvPicPr>
        <p:blipFill>
          <a:blip r:embed="rId2"/>
          <a:stretch>
            <a:fillRect/>
          </a:stretch>
        </p:blipFill>
        <p:spPr>
          <a:xfrm>
            <a:off x="609602" y="1604551"/>
            <a:ext cx="10676092" cy="4297128"/>
          </a:xfrm>
          <a:prstGeom prst="rect">
            <a:avLst/>
          </a:prstGeom>
          <a:noFill/>
        </p:spPr>
      </p:pic>
      <p:sp>
        <p:nvSpPr>
          <p:cNvPr id="4" name="Slide Number Placeholder 3">
            <a:extLst>
              <a:ext uri="{FF2B5EF4-FFF2-40B4-BE49-F238E27FC236}">
                <a16:creationId xmlns:a16="http://schemas.microsoft.com/office/drawing/2014/main" id="{B1F3748C-7740-4F09-A04E-9C937D583F48}"/>
              </a:ext>
            </a:extLst>
          </p:cNvPr>
          <p:cNvSpPr>
            <a:spLocks noGrp="1"/>
          </p:cNvSpPr>
          <p:nvPr>
            <p:ph type="sldNum" sz="quarter" idx="12"/>
          </p:nvPr>
        </p:nvSpPr>
        <p:spPr>
          <a:xfrm>
            <a:off x="8737602" y="6482185"/>
            <a:ext cx="2548092" cy="331200"/>
          </a:xfrm>
        </p:spPr>
        <p:txBody>
          <a:bodyPr anchor="ctr">
            <a:normAutofit/>
          </a:bodyPr>
          <a:lstStyle/>
          <a:p>
            <a:pPr>
              <a:spcAft>
                <a:spcPts val="600"/>
              </a:spcAft>
            </a:pPr>
            <a:fld id="{A1C3A1F5-F269-2A47-BBB9-BDB2D4CF88E3}" type="slidenum">
              <a:rPr lang="nl-NL" smtClean="0"/>
              <a:pPr>
                <a:spcAft>
                  <a:spcPts val="600"/>
                </a:spcAft>
              </a:pPr>
              <a:t>80</a:t>
            </a:fld>
            <a:endParaRPr lang="nl-NL"/>
          </a:p>
        </p:txBody>
      </p:sp>
      <p:sp>
        <p:nvSpPr>
          <p:cNvPr id="7" name="Titel 1">
            <a:extLst>
              <a:ext uri="{FF2B5EF4-FFF2-40B4-BE49-F238E27FC236}">
                <a16:creationId xmlns:a16="http://schemas.microsoft.com/office/drawing/2014/main" id="{4B86B9A6-A5EC-DA4F-8DCA-FC06E0834D54}"/>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Risico top 11 Tranche 2</a:t>
            </a:r>
            <a:endParaRPr lang="nl-NL" sz="2800" b="1" dirty="0"/>
          </a:p>
        </p:txBody>
      </p:sp>
    </p:spTree>
    <p:extLst>
      <p:ext uri="{BB962C8B-B14F-4D97-AF65-F5344CB8AC3E}">
        <p14:creationId xmlns:p14="http://schemas.microsoft.com/office/powerpoint/2010/main" val="2075381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806021-5B2E-4ADF-9A3E-ACEBF96D8920}"/>
              </a:ext>
            </a:extLst>
          </p:cNvPr>
          <p:cNvPicPr>
            <a:picLocks noChangeAspect="1"/>
          </p:cNvPicPr>
          <p:nvPr/>
        </p:nvPicPr>
        <p:blipFill>
          <a:blip r:embed="rId2"/>
          <a:stretch>
            <a:fillRect/>
          </a:stretch>
        </p:blipFill>
        <p:spPr>
          <a:xfrm>
            <a:off x="1029413" y="1380067"/>
            <a:ext cx="9836470" cy="4746096"/>
          </a:xfrm>
          <a:prstGeom prst="rect">
            <a:avLst/>
          </a:prstGeom>
          <a:noFill/>
        </p:spPr>
      </p:pic>
      <p:sp>
        <p:nvSpPr>
          <p:cNvPr id="4" name="Slide Number Placeholder 3">
            <a:extLst>
              <a:ext uri="{FF2B5EF4-FFF2-40B4-BE49-F238E27FC236}">
                <a16:creationId xmlns:a16="http://schemas.microsoft.com/office/drawing/2014/main" id="{B1F3748C-7740-4F09-A04E-9C937D583F48}"/>
              </a:ext>
            </a:extLst>
          </p:cNvPr>
          <p:cNvSpPr>
            <a:spLocks noGrp="1"/>
          </p:cNvSpPr>
          <p:nvPr>
            <p:ph type="sldNum" sz="quarter" idx="12"/>
          </p:nvPr>
        </p:nvSpPr>
        <p:spPr>
          <a:xfrm>
            <a:off x="8737602" y="6482185"/>
            <a:ext cx="2548092" cy="331200"/>
          </a:xfrm>
        </p:spPr>
        <p:txBody>
          <a:bodyPr anchor="ctr">
            <a:normAutofit/>
          </a:bodyPr>
          <a:lstStyle/>
          <a:p>
            <a:pPr>
              <a:spcAft>
                <a:spcPts val="600"/>
              </a:spcAft>
            </a:pPr>
            <a:fld id="{A1C3A1F5-F269-2A47-BBB9-BDB2D4CF88E3}" type="slidenum">
              <a:rPr lang="nl-NL" smtClean="0"/>
              <a:pPr>
                <a:spcAft>
                  <a:spcPts val="600"/>
                </a:spcAft>
              </a:pPr>
              <a:t>81</a:t>
            </a:fld>
            <a:endParaRPr lang="nl-NL"/>
          </a:p>
        </p:txBody>
      </p:sp>
      <p:sp>
        <p:nvSpPr>
          <p:cNvPr id="7" name="Titel 1">
            <a:extLst>
              <a:ext uri="{FF2B5EF4-FFF2-40B4-BE49-F238E27FC236}">
                <a16:creationId xmlns:a16="http://schemas.microsoft.com/office/drawing/2014/main" id="{B6B7045D-F9FF-FB45-BF69-5877CA4274BF}"/>
              </a:ext>
            </a:extLst>
          </p:cNvPr>
          <p:cNvSpPr>
            <a:spLocks noGrp="1"/>
          </p:cNvSpPr>
          <p:nvPr>
            <p:ph type="title"/>
          </p:nvPr>
        </p:nvSpPr>
        <p:spPr>
          <a:xfrm>
            <a:off x="609601" y="483992"/>
            <a:ext cx="8579555" cy="713631"/>
          </a:xfrm>
        </p:spPr>
        <p:txBody>
          <a:bodyPr/>
          <a:lstStyle/>
          <a:p>
            <a:r>
              <a:rPr lang="nl-NL" sz="2800" b="1" dirty="0">
                <a:ea typeface="Calibri" panose="020F0502020204030204" pitchFamily="34" charset="0"/>
                <a:cs typeface="Arial" panose="020B0604020202020204" pitchFamily="34" charset="0"/>
              </a:rPr>
              <a:t>Risico top 11 Tranche 2</a:t>
            </a:r>
            <a:endParaRPr lang="nl-NL" sz="2800" b="1" dirty="0"/>
          </a:p>
        </p:txBody>
      </p:sp>
    </p:spTree>
    <p:extLst>
      <p:ext uri="{BB962C8B-B14F-4D97-AF65-F5344CB8AC3E}">
        <p14:creationId xmlns:p14="http://schemas.microsoft.com/office/powerpoint/2010/main" val="3784335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solidFill>
                  <a:srgbClr val="000000"/>
                </a:solidFill>
                <a:effectLst/>
                <a:latin typeface="+mj-lt"/>
                <a:ea typeface="Calibri" panose="020F0502020204030204" pitchFamily="34" charset="0"/>
                <a:cs typeface="Arial" panose="020B0604020202020204" pitchFamily="34" charset="0"/>
              </a:rPr>
              <a:t>Testen en transitie</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2400" i="1" dirty="0">
                <a:solidFill>
                  <a:srgbClr val="000000"/>
                </a:solidFill>
                <a:effectLst/>
                <a:latin typeface="+mj-lt"/>
                <a:ea typeface="Calibri" panose="020F0502020204030204" pitchFamily="34" charset="0"/>
                <a:cs typeface="Arial" panose="020B0604020202020204" pitchFamily="34" charset="0"/>
              </a:rPr>
              <a:t>Jorik van Vilsteren - Test- en Transitiemanager, EDSN &amp; NEDU</a:t>
            </a:r>
            <a:br>
              <a:rPr lang="nl-NL" sz="20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82</a:t>
            </a:fld>
            <a:endParaRPr lang="nl-NL" dirty="0"/>
          </a:p>
        </p:txBody>
      </p:sp>
    </p:spTree>
    <p:extLst>
      <p:ext uri="{BB962C8B-B14F-4D97-AF65-F5344CB8AC3E}">
        <p14:creationId xmlns:p14="http://schemas.microsoft.com/office/powerpoint/2010/main" val="2612258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133600" y="1844824"/>
            <a:ext cx="7772400" cy="974576"/>
          </a:xfrm>
        </p:spPr>
        <p:txBody>
          <a:bodyPr>
            <a:noAutofit/>
          </a:bodyPr>
          <a:lstStyle/>
          <a:p>
            <a:r>
              <a:rPr lang="nl-NL" altLang="nl-NL" sz="2800" b="1" dirty="0"/>
              <a:t>Toelichting werkpakket testen</a:t>
            </a:r>
            <a:br>
              <a:rPr lang="nl-NL" altLang="nl-NL" sz="2800" b="1" dirty="0"/>
            </a:br>
            <a:endParaRPr lang="nl-NL" altLang="nl-NL" sz="2800" b="1" dirty="0"/>
          </a:p>
        </p:txBody>
      </p:sp>
    </p:spTree>
    <p:extLst>
      <p:ext uri="{BB962C8B-B14F-4D97-AF65-F5344CB8AC3E}">
        <p14:creationId xmlns:p14="http://schemas.microsoft.com/office/powerpoint/2010/main" val="3146657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85B2354-7A48-4387-9D68-E0D340589CA8}"/>
              </a:ext>
            </a:extLst>
          </p:cNvPr>
          <p:cNvSpPr>
            <a:spLocks noGrp="1"/>
          </p:cNvSpPr>
          <p:nvPr>
            <p:ph type="sldNum" sz="quarter" idx="12"/>
          </p:nvPr>
        </p:nvSpPr>
        <p:spPr/>
        <p:txBody>
          <a:bodyPr/>
          <a:lstStyle/>
          <a:p>
            <a:fld id="{A1C3A1F5-F269-2A47-BBB9-BDB2D4CF88E3}" type="slidenum">
              <a:rPr lang="nl-NL" smtClean="0"/>
              <a:t>84</a:t>
            </a:fld>
            <a:endParaRPr lang="nl-NL" dirty="0"/>
          </a:p>
        </p:txBody>
      </p:sp>
      <p:pic>
        <p:nvPicPr>
          <p:cNvPr id="5" name="Tijdelijke aanduiding voor inhoud 4">
            <a:extLst>
              <a:ext uri="{FF2B5EF4-FFF2-40B4-BE49-F238E27FC236}">
                <a16:creationId xmlns:a16="http://schemas.microsoft.com/office/drawing/2014/main" id="{BD5EA251-2CEF-4DF1-BA46-6E47D354A615}"/>
              </a:ext>
            </a:extLst>
          </p:cNvPr>
          <p:cNvPicPr>
            <a:picLocks noGrp="1" noChangeAspect="1"/>
          </p:cNvPicPr>
          <p:nvPr>
            <p:ph idx="1"/>
          </p:nvPr>
        </p:nvPicPr>
        <p:blipFill>
          <a:blip r:embed="rId2"/>
          <a:stretch>
            <a:fillRect/>
          </a:stretch>
        </p:blipFill>
        <p:spPr>
          <a:xfrm>
            <a:off x="1205100" y="1379538"/>
            <a:ext cx="9484937" cy="4746625"/>
          </a:xfrm>
          <a:prstGeom prst="rect">
            <a:avLst/>
          </a:prstGeom>
        </p:spPr>
      </p:pic>
      <p:sp>
        <p:nvSpPr>
          <p:cNvPr id="6" name="Ovaal 5">
            <a:extLst>
              <a:ext uri="{FF2B5EF4-FFF2-40B4-BE49-F238E27FC236}">
                <a16:creationId xmlns:a16="http://schemas.microsoft.com/office/drawing/2014/main" id="{95442436-9C15-4792-9884-EDE5E1DEE343}"/>
              </a:ext>
            </a:extLst>
          </p:cNvPr>
          <p:cNvSpPr/>
          <p:nvPr/>
        </p:nvSpPr>
        <p:spPr>
          <a:xfrm>
            <a:off x="7587574" y="5204298"/>
            <a:ext cx="1877439" cy="921865"/>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5450EC94-A641-FD4E-9654-7CE11E03E5DB}"/>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Testen – planning</a:t>
            </a:r>
          </a:p>
        </p:txBody>
      </p:sp>
    </p:spTree>
    <p:extLst>
      <p:ext uri="{BB962C8B-B14F-4D97-AF65-F5344CB8AC3E}">
        <p14:creationId xmlns:p14="http://schemas.microsoft.com/office/powerpoint/2010/main" val="2276669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9518" y="1202056"/>
            <a:ext cx="8399721" cy="4928542"/>
          </a:xfrm>
        </p:spPr>
        <p:txBody>
          <a:bodyPr>
            <a:noAutofit/>
          </a:bodyPr>
          <a:lstStyle/>
          <a:p>
            <a:pPr>
              <a:spcBef>
                <a:spcPts val="0"/>
              </a:spcBef>
              <a:buFont typeface="Wingdings" panose="05000000000000000000" pitchFamily="2" charset="2"/>
              <a:buChar char="§"/>
            </a:pPr>
            <a:r>
              <a:rPr lang="nl-NL" sz="1800" dirty="0"/>
              <a:t>Kopgroep (afvaardiging RNB, LNB, MV, PV, LV) voert ketentesten uit, waarbij decentrale backend-systemen worden gekoppeld aan de centrale systemen en ketens worden doorlopen</a:t>
            </a:r>
          </a:p>
          <a:p>
            <a:pPr>
              <a:spcBef>
                <a:spcPts val="0"/>
              </a:spcBef>
              <a:buFont typeface="Wingdings" panose="05000000000000000000" pitchFamily="2" charset="2"/>
              <a:buChar char="§"/>
            </a:pPr>
            <a:r>
              <a:rPr lang="nl-NL" sz="1800" dirty="0" err="1"/>
              <a:t>Kopgroeptesten</a:t>
            </a:r>
            <a:r>
              <a:rPr lang="nl-NL" sz="1800" dirty="0"/>
              <a:t> vinden plaats van </a:t>
            </a:r>
            <a:r>
              <a:rPr lang="nl-NL" sz="1800" b="1" dirty="0"/>
              <a:t>5/12/2022 – 23/12/2022</a:t>
            </a:r>
            <a:r>
              <a:rPr lang="nl-NL" sz="1800" dirty="0"/>
              <a:t>, overige details worden t.z.t. in DTP Kopgroep NEDU vastgesteld door ALV NEDU</a:t>
            </a:r>
            <a:endParaRPr lang="nl-NL" sz="1800" b="1" dirty="0"/>
          </a:p>
          <a:p>
            <a:pPr>
              <a:spcBef>
                <a:spcPts val="0"/>
              </a:spcBef>
              <a:buFont typeface="Wingdings" panose="05000000000000000000" pitchFamily="2" charset="2"/>
              <a:buChar char="§"/>
            </a:pPr>
            <a:r>
              <a:rPr lang="nl-NL" sz="1800" b="1" dirty="0"/>
              <a:t>Hulpvraag: </a:t>
            </a:r>
            <a:r>
              <a:rPr lang="nl-NL" sz="1800" dirty="0"/>
              <a:t>per marktrol (RNB, PV, MV, LV) zoeken wij twee marktpartijen om te participeren in deze </a:t>
            </a:r>
            <a:r>
              <a:rPr lang="nl-NL" sz="1800" dirty="0" err="1"/>
              <a:t>Kopgroeptesten</a:t>
            </a:r>
            <a:r>
              <a:rPr lang="nl-NL" sz="1800" dirty="0"/>
              <a:t>. De LNB-E en LNB-G dienen tevens te participeren tijdens deze </a:t>
            </a:r>
            <a:r>
              <a:rPr lang="nl-NL" sz="1800" dirty="0" err="1"/>
              <a:t>Kopgroeptesten</a:t>
            </a:r>
            <a:r>
              <a:rPr lang="nl-NL" sz="1800" dirty="0"/>
              <a:t>. Wie wil hierbij helpen? Aanmelden kan door middel van een persoonlijk bericht aan </a:t>
            </a:r>
            <a:r>
              <a:rPr lang="nl-NL" sz="1800" dirty="0" err="1"/>
              <a:t>Jorik</a:t>
            </a:r>
            <a:endParaRPr lang="nl-NL" sz="1800" dirty="0"/>
          </a:p>
          <a:p>
            <a:pPr>
              <a:spcBef>
                <a:spcPts val="0"/>
              </a:spcBef>
              <a:buFont typeface="Wingdings" panose="05000000000000000000" pitchFamily="2" charset="2"/>
              <a:buChar char="§"/>
            </a:pPr>
            <a:r>
              <a:rPr lang="nl-NL" sz="1800" dirty="0"/>
              <a:t>GAT staat gepland voor </a:t>
            </a:r>
            <a:r>
              <a:rPr lang="nl-NL" sz="1800" b="1" dirty="0"/>
              <a:t>02/01/2023 – 17/02/2023</a:t>
            </a:r>
            <a:endParaRPr lang="nl-NL" sz="1800" dirty="0"/>
          </a:p>
          <a:p>
            <a:pPr>
              <a:spcBef>
                <a:spcPts val="0"/>
              </a:spcBef>
              <a:buFont typeface="Wingdings" panose="05000000000000000000" pitchFamily="2" charset="2"/>
              <a:buChar char="§"/>
            </a:pPr>
            <a:r>
              <a:rPr lang="nl-NL" sz="1800" dirty="0"/>
              <a:t>Marktpartijen voeren GAT en vrije testen uit, doelstelling, scope en overige details worden t.z.t. in DTP GAT NEDU vastgesteld door ALV NEDU</a:t>
            </a:r>
          </a:p>
          <a:p>
            <a:pPr>
              <a:spcBef>
                <a:spcPts val="0"/>
              </a:spcBef>
              <a:buFont typeface="Wingdings" panose="05000000000000000000" pitchFamily="2" charset="2"/>
              <a:buChar char="§"/>
            </a:pPr>
            <a:r>
              <a:rPr lang="nl-NL" sz="1800" dirty="0"/>
              <a:t>EDSN </a:t>
            </a:r>
            <a:r>
              <a:rPr lang="nl-NL" sz="1800" b="1" u="sng" dirty="0"/>
              <a:t>en</a:t>
            </a:r>
            <a:r>
              <a:rPr lang="nl-NL" sz="1800" dirty="0"/>
              <a:t> TenneT TSO leveren </a:t>
            </a:r>
            <a:r>
              <a:rPr lang="nl-NL" sz="1800" dirty="0" err="1"/>
              <a:t>dedicated</a:t>
            </a:r>
            <a:r>
              <a:rPr lang="nl-NL" sz="1800" dirty="0"/>
              <a:t> support tijdens de GAT</a:t>
            </a:r>
          </a:p>
          <a:p>
            <a:pPr>
              <a:spcBef>
                <a:spcPts val="0"/>
              </a:spcBef>
              <a:buFont typeface="Wingdings" panose="05000000000000000000" pitchFamily="2" charset="2"/>
              <a:buChar char="§"/>
            </a:pPr>
            <a:r>
              <a:rPr lang="nl-NL" sz="1800" dirty="0"/>
              <a:t>Vanwege de grootte van Tranche 2 worden deelnemende marktpartijen ingedeeld in groepen, twee groepen testen parallel gedurende één week</a:t>
            </a:r>
          </a:p>
          <a:p>
            <a:pPr>
              <a:spcBef>
                <a:spcPts val="0"/>
              </a:spcBef>
              <a:buFont typeface="Wingdings" panose="05000000000000000000" pitchFamily="2" charset="2"/>
              <a:buChar char="§"/>
            </a:pPr>
            <a:r>
              <a:rPr lang="nl-NL" sz="1800" dirty="0"/>
              <a:t>Bevindingenproces wordt ingeregeld vanuit het project Tranche 2 (Testcoördinator)</a:t>
            </a:r>
          </a:p>
          <a:p>
            <a:pPr>
              <a:spcBef>
                <a:spcPts val="0"/>
              </a:spcBef>
              <a:buFont typeface="Wingdings" panose="05000000000000000000" pitchFamily="2" charset="2"/>
              <a:buChar char="§"/>
            </a:pPr>
            <a:r>
              <a:rPr lang="nl-NL" sz="1800" dirty="0"/>
              <a:t>Voortgang wordt gemonitord door het project Tranche 2 (Testcoördinator)</a:t>
            </a:r>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85</a:t>
            </a:fld>
            <a:endParaRPr lang="nl-NL"/>
          </a:p>
        </p:txBody>
      </p:sp>
      <p:sp>
        <p:nvSpPr>
          <p:cNvPr id="7" name="Titel 1">
            <a:extLst>
              <a:ext uri="{FF2B5EF4-FFF2-40B4-BE49-F238E27FC236}">
                <a16:creationId xmlns:a16="http://schemas.microsoft.com/office/drawing/2014/main" id="{B1773C89-3BDF-194F-B11A-3D0E38C892C4}"/>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Testen</a:t>
            </a:r>
          </a:p>
        </p:txBody>
      </p:sp>
    </p:spTree>
    <p:extLst>
      <p:ext uri="{BB962C8B-B14F-4D97-AF65-F5344CB8AC3E}">
        <p14:creationId xmlns:p14="http://schemas.microsoft.com/office/powerpoint/2010/main" val="2601157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23265011-EE82-48F6-A572-92029C747D56}"/>
              </a:ext>
            </a:extLst>
          </p:cNvPr>
          <p:cNvGraphicFramePr>
            <a:graphicFrameLocks noGrp="1"/>
          </p:cNvGraphicFramePr>
          <p:nvPr>
            <p:ph idx="1"/>
          </p:nvPr>
        </p:nvGraphicFramePr>
        <p:xfrm>
          <a:off x="891251" y="1319515"/>
          <a:ext cx="9204857" cy="4608318"/>
        </p:xfrm>
        <a:graphic>
          <a:graphicData uri="http://schemas.openxmlformats.org/drawingml/2006/table">
            <a:tbl>
              <a:tblPr firstRow="1" firstCol="1" bandRow="1"/>
              <a:tblGrid>
                <a:gridCol w="4083776">
                  <a:extLst>
                    <a:ext uri="{9D8B030D-6E8A-4147-A177-3AD203B41FA5}">
                      <a16:colId xmlns:a16="http://schemas.microsoft.com/office/drawing/2014/main" val="117474140"/>
                    </a:ext>
                  </a:extLst>
                </a:gridCol>
                <a:gridCol w="1504373">
                  <a:extLst>
                    <a:ext uri="{9D8B030D-6E8A-4147-A177-3AD203B41FA5}">
                      <a16:colId xmlns:a16="http://schemas.microsoft.com/office/drawing/2014/main" val="3145267426"/>
                    </a:ext>
                  </a:extLst>
                </a:gridCol>
                <a:gridCol w="3616708">
                  <a:extLst>
                    <a:ext uri="{9D8B030D-6E8A-4147-A177-3AD203B41FA5}">
                      <a16:colId xmlns:a16="http://schemas.microsoft.com/office/drawing/2014/main" val="3126667641"/>
                    </a:ext>
                  </a:extLst>
                </a:gridCol>
              </a:tblGrid>
              <a:tr h="418938">
                <a:tc>
                  <a:txBody>
                    <a:bodyPr/>
                    <a:lstStyle/>
                    <a:p>
                      <a:pPr algn="ctr">
                        <a:lnSpc>
                          <a:spcPts val="1400"/>
                        </a:lnSpc>
                        <a:spcAft>
                          <a:spcPts val="0"/>
                        </a:spcAft>
                      </a:pP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Milestone</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Weeknummer</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Periode</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60192631"/>
                  </a:ext>
                </a:extLst>
              </a:tr>
              <a:tr h="418938">
                <a:tc>
                  <a:txBody>
                    <a:bodyPr/>
                    <a:lstStyle/>
                    <a:p>
                      <a:pPr algn="ctr">
                        <a:lnSpc>
                          <a:spcPts val="1400"/>
                        </a:lnSpc>
                        <a:spcAft>
                          <a:spcPts val="0"/>
                        </a:spcAft>
                      </a:pPr>
                      <a:r>
                        <a:rPr lang="nl-NL" sz="1000" b="1"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Kopgroep Allocatie 2.0 Tranche 2</a:t>
                      </a:r>
                      <a:endParaRPr lang="nl-NL" sz="1100" b="1"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9665"/>
                  </a:ext>
                </a:extLst>
              </a:tr>
              <a:tr h="418938">
                <a:tc>
                  <a:txBody>
                    <a:bodyPr/>
                    <a:lstStyle/>
                    <a:p>
                      <a:pPr algn="ctr">
                        <a:lnSpc>
                          <a:spcPts val="1400"/>
                        </a:lnSpc>
                        <a:spcAft>
                          <a:spcPts val="0"/>
                        </a:spcAft>
                      </a:pP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Kopgroeptesten</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49, 50, 51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5/12/2022 t/m 23/12/2022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1615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Eventuele uitloop</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27/12/2022 t/m 31/12/2022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165809"/>
                  </a:ext>
                </a:extLst>
              </a:tr>
              <a:tr h="418938">
                <a:tc>
                  <a:txBody>
                    <a:bodyPr/>
                    <a:lstStyle/>
                    <a:p>
                      <a:pPr algn="ctr">
                        <a:lnSpc>
                          <a:spcPts val="1400"/>
                        </a:lnSpc>
                        <a:spcAft>
                          <a:spcPts val="0"/>
                        </a:spcAft>
                      </a:pPr>
                      <a:r>
                        <a:rPr lang="nl-NL" sz="1000" b="1" i="1"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Tranche 2</a:t>
                      </a:r>
                      <a:endParaRPr lang="nl-NL" sz="1100" b="1" u="sng"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973729"/>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1 &amp; 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02/01/2023 t/m 06/01/2023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038088"/>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Groep 3 &amp; 4</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09/01/2023 t/m 13/01/2023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3197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5 &amp; 6</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16/01/2023 t/m 20/01/2023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334876"/>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Groep 7</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23/01/2023 t/m 27/01/2023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164294"/>
                  </a:ext>
                </a:extLst>
              </a:tr>
              <a:tr h="418938">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Uitloopweek / </a:t>
                      </a: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hertesten</a:t>
                      </a: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bevindingen</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5, 6, 7</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30/01/2023 t/m 17/02/2023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367291"/>
                  </a:ext>
                </a:extLst>
              </a:tr>
              <a:tr h="418938">
                <a:tc>
                  <a:txBody>
                    <a:bodyPr/>
                    <a:lstStyle/>
                    <a:p>
                      <a:pPr algn="ctr">
                        <a:lnSpc>
                          <a:spcPts val="1400"/>
                        </a:lnSpc>
                        <a:spcAft>
                          <a:spcPts val="0"/>
                        </a:spcAft>
                      </a:pPr>
                      <a:r>
                        <a:rPr lang="nl-NL" sz="1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Freeze</a:t>
                      </a: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-periode</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8, 9, 10, 11</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nl-NL"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20/02/2023 t/m 17/03/2023</a:t>
                      </a:r>
                      <a:endParaRPr lang="nl-NL"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399645"/>
                  </a:ext>
                </a:extLst>
              </a:tr>
            </a:tbl>
          </a:graphicData>
        </a:graphic>
      </p:graphicFrame>
      <p:sp>
        <p:nvSpPr>
          <p:cNvPr id="4" name="Tijdelijke aanduiding voor dianummer 3"/>
          <p:cNvSpPr>
            <a:spLocks noGrp="1"/>
          </p:cNvSpPr>
          <p:nvPr>
            <p:ph type="sldNum" sz="quarter" idx="12"/>
          </p:nvPr>
        </p:nvSpPr>
        <p:spPr/>
        <p:txBody>
          <a:bodyPr/>
          <a:lstStyle/>
          <a:p>
            <a:fld id="{A1C3A1F5-F269-2A47-BBB9-BDB2D4CF88E3}" type="slidenum">
              <a:rPr lang="nl-NL" smtClean="0"/>
              <a:pPr/>
              <a:t>86</a:t>
            </a:fld>
            <a:endParaRPr lang="nl-NL"/>
          </a:p>
        </p:txBody>
      </p:sp>
      <p:sp>
        <p:nvSpPr>
          <p:cNvPr id="7" name="Titel 1">
            <a:extLst>
              <a:ext uri="{FF2B5EF4-FFF2-40B4-BE49-F238E27FC236}">
                <a16:creationId xmlns:a16="http://schemas.microsoft.com/office/drawing/2014/main" id="{C2E66823-9D6E-EC4B-85E7-2615D40D2C98}"/>
              </a:ext>
            </a:extLst>
          </p:cNvPr>
          <p:cNvSpPr>
            <a:spLocks noGrp="1"/>
          </p:cNvSpPr>
          <p:nvPr>
            <p:ph type="title"/>
          </p:nvPr>
        </p:nvSpPr>
        <p:spPr>
          <a:xfrm>
            <a:off x="609602" y="488425"/>
            <a:ext cx="8579555" cy="713631"/>
          </a:xfrm>
        </p:spPr>
        <p:txBody>
          <a:bodyPr/>
          <a:lstStyle/>
          <a:p>
            <a:r>
              <a:rPr lang="nl-NL" sz="2800" b="1" dirty="0" err="1">
                <a:latin typeface="Calibri" panose="020F0502020204030204" pitchFamily="34" charset="0"/>
                <a:cs typeface="Arial" panose="020B0604020202020204" pitchFamily="34" charset="0"/>
              </a:rPr>
              <a:t>Milestones</a:t>
            </a:r>
            <a:r>
              <a:rPr lang="nl-NL" sz="2800" b="1" dirty="0">
                <a:latin typeface="Calibri" panose="020F0502020204030204" pitchFamily="34" charset="0"/>
                <a:cs typeface="Arial" panose="020B0604020202020204" pitchFamily="34" charset="0"/>
              </a:rPr>
              <a:t> Gebruikersacceptatietest</a:t>
            </a:r>
          </a:p>
        </p:txBody>
      </p:sp>
    </p:spTree>
    <p:extLst>
      <p:ext uri="{BB962C8B-B14F-4D97-AF65-F5344CB8AC3E}">
        <p14:creationId xmlns:p14="http://schemas.microsoft.com/office/powerpoint/2010/main" val="1080557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ctrTitle"/>
          </p:nvPr>
        </p:nvSpPr>
        <p:spPr>
          <a:xfrm>
            <a:off x="2133600" y="1844824"/>
            <a:ext cx="7772400" cy="974576"/>
          </a:xfrm>
        </p:spPr>
        <p:txBody>
          <a:bodyPr>
            <a:normAutofit/>
          </a:bodyPr>
          <a:lstStyle/>
          <a:p>
            <a:r>
              <a:rPr lang="nl-NL" altLang="nl-NL" sz="2800" b="1" dirty="0"/>
              <a:t>Toelichting werkpakket transitie</a:t>
            </a:r>
            <a:br>
              <a:rPr lang="nl-NL" altLang="nl-NL" sz="2800" b="1" dirty="0"/>
            </a:br>
            <a:endParaRPr lang="nl-NL" altLang="nl-NL" sz="2800" b="1" dirty="0"/>
          </a:p>
        </p:txBody>
      </p:sp>
    </p:spTree>
    <p:extLst>
      <p:ext uri="{BB962C8B-B14F-4D97-AF65-F5344CB8AC3E}">
        <p14:creationId xmlns:p14="http://schemas.microsoft.com/office/powerpoint/2010/main" val="1794481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339201" cy="4924107"/>
          </a:xfrm>
        </p:spPr>
        <p:txBody>
          <a:bodyPr>
            <a:noAutofit/>
          </a:bodyPr>
          <a:lstStyle/>
          <a:p>
            <a:pPr marL="0" indent="0">
              <a:buNone/>
            </a:pPr>
            <a:r>
              <a:rPr lang="nl-NL" sz="1700" b="1" dirty="0"/>
              <a:t>Deliverables:</a:t>
            </a:r>
          </a:p>
          <a:p>
            <a:pPr>
              <a:buFont typeface="Wingdings" panose="05000000000000000000" pitchFamily="2" charset="2"/>
              <a:buChar char="§"/>
            </a:pPr>
            <a:r>
              <a:rPr lang="nl-NL" sz="1700" dirty="0"/>
              <a:t>Transitieplan</a:t>
            </a:r>
          </a:p>
          <a:p>
            <a:pPr lvl="1">
              <a:buFont typeface="Wingdings" panose="05000000000000000000" pitchFamily="2" charset="2"/>
              <a:buChar char="§"/>
            </a:pPr>
            <a:r>
              <a:rPr lang="nl-NL" sz="1700" dirty="0"/>
              <a:t>Beschrijft in generieke zin alle activiteiten die worden verricht onder de vlag van NEDU om gezamenlijk succesvol live te kunnen gaan. Vastgesteld op 28-02-2022</a:t>
            </a:r>
          </a:p>
          <a:p>
            <a:pPr>
              <a:buFont typeface="Wingdings" panose="05000000000000000000" pitchFamily="2" charset="2"/>
              <a:buChar char="§"/>
            </a:pPr>
            <a:r>
              <a:rPr lang="nl-NL" sz="1700" dirty="0" err="1"/>
              <a:t>Fallbackplan</a:t>
            </a:r>
            <a:endParaRPr lang="nl-NL" sz="1700" dirty="0"/>
          </a:p>
          <a:p>
            <a:pPr lvl="1">
              <a:buFont typeface="Wingdings" panose="05000000000000000000" pitchFamily="2" charset="2"/>
              <a:buChar char="§"/>
            </a:pPr>
            <a:r>
              <a:rPr lang="nl-NL" sz="1700" dirty="0"/>
              <a:t>Het </a:t>
            </a:r>
            <a:r>
              <a:rPr lang="nl-NL" sz="1700" dirty="0" err="1"/>
              <a:t>Fallbackplan</a:t>
            </a:r>
            <a:r>
              <a:rPr lang="nl-NL" sz="1700" dirty="0"/>
              <a:t> bevat een beschrijving van de mogelijkheden en maatregelen om bij niet-succesvolle livegang een ander scenario in werking te laten treden</a:t>
            </a:r>
          </a:p>
          <a:p>
            <a:pPr lvl="1">
              <a:buFont typeface="Wingdings" panose="05000000000000000000" pitchFamily="2" charset="2"/>
              <a:buChar char="§"/>
            </a:pPr>
            <a:r>
              <a:rPr lang="nl-NL" sz="1700" dirty="0"/>
              <a:t>Het doel van dit document is het vastleggen van afspraken waarmee de sector voorbereid is op de te volgen </a:t>
            </a:r>
            <a:r>
              <a:rPr lang="nl-NL" sz="1700" dirty="0" err="1"/>
              <a:t>fallbackscenario’s</a:t>
            </a:r>
            <a:r>
              <a:rPr lang="nl-NL" sz="1700" dirty="0"/>
              <a:t> indien de Go-/No Go-criteria van de transitie niet worden behaald</a:t>
            </a:r>
          </a:p>
          <a:p>
            <a:pPr>
              <a:buFont typeface="Wingdings" panose="05000000000000000000" pitchFamily="2" charset="2"/>
              <a:buChar char="§"/>
            </a:pPr>
            <a:r>
              <a:rPr lang="nl-NL" sz="1700" dirty="0"/>
              <a:t>Entry- en </a:t>
            </a:r>
            <a:r>
              <a:rPr lang="nl-NL" sz="1700" dirty="0" err="1"/>
              <a:t>exitcriteria</a:t>
            </a:r>
            <a:endParaRPr lang="nl-NL" sz="1700" dirty="0"/>
          </a:p>
          <a:p>
            <a:pPr lvl="1">
              <a:buFont typeface="Wingdings" panose="05000000000000000000" pitchFamily="2" charset="2"/>
              <a:buChar char="§"/>
            </a:pPr>
            <a:r>
              <a:rPr lang="nl-NL" sz="1700" dirty="0"/>
              <a:t>Het doel van de entry- en </a:t>
            </a:r>
            <a:r>
              <a:rPr lang="nl-NL" sz="1700" dirty="0" err="1"/>
              <a:t>exitcriteria</a:t>
            </a:r>
            <a:r>
              <a:rPr lang="nl-NL" sz="1700" dirty="0"/>
              <a:t> is het vaststellen van de criteria waaraan voldaan moet zijn voordat gestart wordt met de transitie, dan wel criteria waaraan voldaan moet zijn alvorens besloten wordt de transitie af te ronden</a:t>
            </a:r>
          </a:p>
          <a:p>
            <a:pPr lvl="1">
              <a:buFont typeface="Wingdings" panose="05000000000000000000" pitchFamily="2" charset="2"/>
              <a:buChar char="§"/>
            </a:pPr>
            <a:r>
              <a:rPr lang="nl-NL" sz="1700" dirty="0"/>
              <a:t>Dit document maakt onderscheidt tussen twee </a:t>
            </a:r>
            <a:r>
              <a:rPr lang="nl-NL" sz="1700" dirty="0" err="1"/>
              <a:t>softwaredeployments</a:t>
            </a:r>
            <a:r>
              <a:rPr lang="nl-NL" sz="1700" dirty="0"/>
              <a:t>:</a:t>
            </a:r>
          </a:p>
          <a:p>
            <a:pPr lvl="2">
              <a:buClr>
                <a:srgbClr val="000000"/>
              </a:buClr>
              <a:buFont typeface="Wingdings" panose="05000000000000000000" pitchFamily="2" charset="2"/>
              <a:buChar char="§"/>
            </a:pPr>
            <a:r>
              <a:rPr lang="nl-NL" sz="1700" dirty="0"/>
              <a:t>Dry run</a:t>
            </a:r>
          </a:p>
          <a:p>
            <a:pPr lvl="2">
              <a:buClr>
                <a:srgbClr val="000000"/>
              </a:buClr>
              <a:buFont typeface="Wingdings" panose="05000000000000000000" pitchFamily="2" charset="2"/>
              <a:buChar char="§"/>
            </a:pPr>
            <a:r>
              <a:rPr lang="nl-NL" sz="1700" dirty="0"/>
              <a:t>Go live</a:t>
            </a:r>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88</a:t>
            </a:fld>
            <a:endParaRPr lang="nl-NL"/>
          </a:p>
        </p:txBody>
      </p:sp>
      <p:sp>
        <p:nvSpPr>
          <p:cNvPr id="7" name="Titel 1">
            <a:extLst>
              <a:ext uri="{FF2B5EF4-FFF2-40B4-BE49-F238E27FC236}">
                <a16:creationId xmlns:a16="http://schemas.microsoft.com/office/drawing/2014/main" id="{8ED39EAB-2B7D-B542-B6BE-26BE030CA4B4}"/>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Transitie (1)</a:t>
            </a:r>
          </a:p>
        </p:txBody>
      </p:sp>
    </p:spTree>
    <p:extLst>
      <p:ext uri="{BB962C8B-B14F-4D97-AF65-F5344CB8AC3E}">
        <p14:creationId xmlns:p14="http://schemas.microsoft.com/office/powerpoint/2010/main" val="771481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339201" cy="4924107"/>
          </a:xfrm>
        </p:spPr>
        <p:txBody>
          <a:bodyPr>
            <a:noAutofit/>
          </a:bodyPr>
          <a:lstStyle/>
          <a:p>
            <a:pPr marL="0" indent="0">
              <a:buNone/>
            </a:pPr>
            <a:r>
              <a:rPr lang="nl-NL" sz="1700" b="1" dirty="0"/>
              <a:t>Deliverables:</a:t>
            </a:r>
          </a:p>
          <a:p>
            <a:pPr>
              <a:buFont typeface="Wingdings" panose="05000000000000000000" pitchFamily="2" charset="2"/>
              <a:buChar char="§"/>
            </a:pPr>
            <a:r>
              <a:rPr lang="nl-NL" sz="1700" dirty="0"/>
              <a:t>Procesafspraken</a:t>
            </a:r>
          </a:p>
          <a:p>
            <a:pPr lvl="1">
              <a:buFont typeface="Wingdings" panose="05000000000000000000" pitchFamily="2" charset="2"/>
              <a:buChar char="§"/>
            </a:pPr>
            <a:r>
              <a:rPr lang="nl-NL" sz="1700" dirty="0"/>
              <a:t>Het doel van de procesafspraken is het vastleggen van en de sector informeren over de afwijkende en aanvullende sectorafspraken in het kader van de transitie</a:t>
            </a:r>
          </a:p>
          <a:p>
            <a:pPr>
              <a:buFont typeface="Wingdings" panose="05000000000000000000" pitchFamily="2" charset="2"/>
              <a:buChar char="§"/>
            </a:pPr>
            <a:r>
              <a:rPr lang="nl-NL" sz="1700" dirty="0"/>
              <a:t>Communicatie- en commandostructuur</a:t>
            </a:r>
          </a:p>
          <a:p>
            <a:pPr lvl="1">
              <a:buFont typeface="Wingdings" panose="05000000000000000000" pitchFamily="2" charset="2"/>
              <a:buChar char="§"/>
            </a:pPr>
            <a:r>
              <a:rPr lang="nl-NL" sz="1700" dirty="0"/>
              <a:t>De communicatie- en commandostructuur geeft een beschrijving van de communicatiekanalen en </a:t>
            </a:r>
            <a:r>
              <a:rPr lang="nl-NL" sz="1700" dirty="0" err="1"/>
              <a:t>governancestructuur</a:t>
            </a:r>
            <a:r>
              <a:rPr lang="nl-NL" sz="1700" dirty="0"/>
              <a:t> voor en met name tijdens de uitvoering van de dry run en de go live van de sectorrelease</a:t>
            </a:r>
          </a:p>
          <a:p>
            <a:pPr>
              <a:buFont typeface="Wingdings" panose="05000000000000000000" pitchFamily="2" charset="2"/>
              <a:buChar char="§"/>
            </a:pPr>
            <a:r>
              <a:rPr lang="nl-NL" sz="1700" dirty="0"/>
              <a:t>Integraal draaiboek</a:t>
            </a:r>
          </a:p>
          <a:p>
            <a:pPr lvl="1">
              <a:buFont typeface="Wingdings" panose="05000000000000000000" pitchFamily="2" charset="2"/>
              <a:buChar char="§"/>
            </a:pPr>
            <a:r>
              <a:rPr lang="nl-NL" sz="1700" dirty="0"/>
              <a:t>In samenwerking met de Klankbordgroep worden de draaiboeken voor dry run en go live opgesteld</a:t>
            </a:r>
          </a:p>
          <a:p>
            <a:pPr lvl="1">
              <a:buFont typeface="Wingdings" panose="05000000000000000000" pitchFamily="2" charset="2"/>
              <a:buChar char="§"/>
            </a:pPr>
            <a:r>
              <a:rPr lang="nl-NL" sz="1700" dirty="0"/>
              <a:t>Tijdens de dry run en go live-</a:t>
            </a:r>
            <a:r>
              <a:rPr lang="nl-NL" sz="1700" dirty="0" err="1"/>
              <a:t>window</a:t>
            </a:r>
            <a:r>
              <a:rPr lang="nl-NL" sz="1700" dirty="0"/>
              <a:t> worden uit te voeren werkzaamheden met draaiboeken gecoördineerd</a:t>
            </a:r>
          </a:p>
          <a:p>
            <a:pPr lvl="1">
              <a:buFont typeface="Wingdings" panose="05000000000000000000" pitchFamily="2" charset="2"/>
              <a:buChar char="§"/>
            </a:pPr>
            <a:r>
              <a:rPr lang="nl-NL" sz="1700" dirty="0"/>
              <a:t>De voortgang en coördinatie wordt door het project gefaciliteerd	</a:t>
            </a:r>
          </a:p>
          <a:p>
            <a:pPr>
              <a:buFont typeface="Wingdings" panose="05000000000000000000" pitchFamily="2" charset="2"/>
              <a:buChar char="§"/>
            </a:pPr>
            <a:r>
              <a:rPr lang="nl-NL" sz="1700" dirty="0"/>
              <a:t>Kwalificatie</a:t>
            </a:r>
          </a:p>
          <a:p>
            <a:pPr lvl="1">
              <a:buFont typeface="Wingdings" panose="05000000000000000000" pitchFamily="2" charset="2"/>
              <a:buChar char="§"/>
            </a:pPr>
            <a:r>
              <a:rPr lang="nl-NL" sz="1700" dirty="0"/>
              <a:t>Voor kwalificatie om gebruik te mogen maken van centrale systemen wordt t.z.t. een kwalificatieplan ter informatie aangeboden aan NEDU. Op basis van de huidige inzichten is er zowel een kwalificatie-eis vanuit TenneT TSO als vanuit EDSN</a:t>
            </a:r>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89</a:t>
            </a:fld>
            <a:endParaRPr lang="nl-NL"/>
          </a:p>
        </p:txBody>
      </p:sp>
      <p:sp>
        <p:nvSpPr>
          <p:cNvPr id="7" name="Titel 1">
            <a:extLst>
              <a:ext uri="{FF2B5EF4-FFF2-40B4-BE49-F238E27FC236}">
                <a16:creationId xmlns:a16="http://schemas.microsoft.com/office/drawing/2014/main" id="{8ED39EAB-2B7D-B542-B6BE-26BE030CA4B4}"/>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Transitie (2)</a:t>
            </a:r>
          </a:p>
        </p:txBody>
      </p:sp>
    </p:spTree>
    <p:extLst>
      <p:ext uri="{BB962C8B-B14F-4D97-AF65-F5344CB8AC3E}">
        <p14:creationId xmlns:p14="http://schemas.microsoft.com/office/powerpoint/2010/main" val="271418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522000"/>
            <a:ext cx="9378000" cy="713631"/>
          </a:xfrm>
        </p:spPr>
        <p:txBody>
          <a:bodyPr/>
          <a:lstStyle/>
          <a:p>
            <a:pPr>
              <a:lnSpc>
                <a:spcPct val="115000"/>
              </a:lnSpc>
              <a:spcAft>
                <a:spcPts val="800"/>
              </a:spcAft>
            </a:pP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dirty="0"/>
          </a:p>
        </p:txBody>
      </p:sp>
      <p:sp>
        <p:nvSpPr>
          <p:cNvPr id="3" name="Tijdelijke aanduiding voor inhoud 2"/>
          <p:cNvSpPr>
            <a:spLocks noGrp="1"/>
          </p:cNvSpPr>
          <p:nvPr>
            <p:ph idx="1"/>
          </p:nvPr>
        </p:nvSpPr>
        <p:spPr>
          <a:xfrm>
            <a:off x="457199" y="1343025"/>
            <a:ext cx="11030400" cy="4783138"/>
          </a:xfrm>
        </p:spPr>
        <p:txBody>
          <a:bodyPr/>
          <a:lstStyle/>
          <a:p>
            <a:pPr marL="0" indent="0">
              <a:buNone/>
            </a:pPr>
            <a:r>
              <a:rPr lang="nl-NL" sz="2800" b="1" dirty="0">
                <a:latin typeface="+mj-lt"/>
                <a:ea typeface="Calibri" panose="020F0502020204030204" pitchFamily="34" charset="0"/>
                <a:cs typeface="Arial" panose="020B0604020202020204" pitchFamily="34" charset="0"/>
              </a:rPr>
              <a:t>Issues in scope Tranche 2</a:t>
            </a:r>
          </a:p>
          <a:p>
            <a:pPr marL="0" indent="0">
              <a:buNone/>
            </a:pPr>
            <a:endParaRPr lang="nl-NL" sz="2800" b="1" dirty="0">
              <a:latin typeface="+mj-lt"/>
              <a:ea typeface="Calibri" panose="020F0502020204030204" pitchFamily="34" charset="0"/>
              <a:cs typeface="Arial" panose="020B0604020202020204" pitchFamily="34" charset="0"/>
            </a:endParaRPr>
          </a:p>
          <a:p>
            <a:pPr marL="0" indent="0">
              <a:buNone/>
            </a:pPr>
            <a:r>
              <a:rPr lang="nl-NL" sz="2400" i="1" dirty="0">
                <a:latin typeface="+mj-lt"/>
                <a:cs typeface="Arial" panose="020B0604020202020204" pitchFamily="34" charset="0"/>
              </a:rPr>
              <a:t>Joost de Geus – TenneT</a:t>
            </a:r>
          </a:p>
          <a:p>
            <a:pPr marL="0" indent="0">
              <a:buNone/>
            </a:pPr>
            <a:br>
              <a:rPr lang="nl-NL" sz="2400" i="1" dirty="0">
                <a:latin typeface="+mj-lt"/>
                <a:cs typeface="Arial" panose="020B0604020202020204" pitchFamily="34" charset="0"/>
              </a:rPr>
            </a:br>
            <a:br>
              <a:rPr lang="nl-NL" sz="2400" i="1" dirty="0">
                <a:latin typeface="+mj-lt"/>
                <a:cs typeface="Arial" panose="020B0604020202020204" pitchFamily="34" charset="0"/>
              </a:rPr>
            </a:br>
            <a:endParaRPr lang="nl-NL" sz="2400" dirty="0">
              <a:latin typeface="+mj-lt"/>
            </a:endParaRPr>
          </a:p>
        </p:txBody>
      </p:sp>
      <p:sp>
        <p:nvSpPr>
          <p:cNvPr id="6" name="Tijdelijke aanduiding voor dianummer 5"/>
          <p:cNvSpPr>
            <a:spLocks noGrp="1"/>
          </p:cNvSpPr>
          <p:nvPr>
            <p:ph type="sldNum" sz="quarter" idx="12"/>
          </p:nvPr>
        </p:nvSpPr>
        <p:spPr>
          <a:xfrm>
            <a:off x="8920800" y="6482185"/>
            <a:ext cx="2548092" cy="331200"/>
          </a:xfrm>
        </p:spPr>
        <p:txBody>
          <a:bodyPr vert="horz" lIns="91440" tIns="45720" rIns="0" bIns="45720" rtlCol="0" anchor="ctr"/>
          <a:lstStyle/>
          <a:p>
            <a:fld id="{A1C3A1F5-F269-2A47-BBB9-BDB2D4CF88E3}" type="slidenum">
              <a:rPr lang="nl-NL" smtClean="0"/>
              <a:t>9</a:t>
            </a:fld>
            <a:endParaRPr lang="nl-NL" dirty="0"/>
          </a:p>
        </p:txBody>
      </p:sp>
    </p:spTree>
    <p:extLst>
      <p:ext uri="{BB962C8B-B14F-4D97-AF65-F5344CB8AC3E}">
        <p14:creationId xmlns:p14="http://schemas.microsoft.com/office/powerpoint/2010/main" val="20078725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423725" cy="4515838"/>
          </a:xfrm>
        </p:spPr>
        <p:txBody>
          <a:bodyPr>
            <a:noAutofit/>
          </a:bodyPr>
          <a:lstStyle/>
          <a:p>
            <a:pPr>
              <a:spcBef>
                <a:spcPts val="0"/>
              </a:spcBef>
              <a:buFont typeface="Wingdings" panose="05000000000000000000" pitchFamily="2" charset="2"/>
              <a:buChar char="§"/>
            </a:pPr>
            <a:r>
              <a:rPr lang="nl-NL" sz="1800" dirty="0"/>
              <a:t>Leveranciers, programmaverantwoordelijken, meetverantwoordelijken, landelijk netbeheerders en regionale netbeheerders vormen Klankbordgroep Transitie (KBG-T) met als doel:</a:t>
            </a:r>
          </a:p>
          <a:p>
            <a:pPr lvl="1">
              <a:spcBef>
                <a:spcPts val="0"/>
              </a:spcBef>
              <a:buClr>
                <a:srgbClr val="000000"/>
              </a:buClr>
              <a:buFont typeface="Wingdings" panose="05000000000000000000" pitchFamily="2" charset="2"/>
              <a:buChar char="§"/>
            </a:pPr>
            <a:r>
              <a:rPr lang="nl-NL" sz="1800" dirty="0"/>
              <a:t>Centraal overlegorgaan voor </a:t>
            </a:r>
            <a:r>
              <a:rPr lang="nl-NL" sz="1800" b="1" dirty="0"/>
              <a:t>afstemmen</a:t>
            </a:r>
            <a:r>
              <a:rPr lang="nl-NL" sz="1800" dirty="0"/>
              <a:t> met EDSN</a:t>
            </a:r>
          </a:p>
          <a:p>
            <a:pPr lvl="1">
              <a:spcBef>
                <a:spcPts val="0"/>
              </a:spcBef>
              <a:buClr>
                <a:srgbClr val="000000"/>
              </a:buClr>
              <a:buFont typeface="Wingdings" panose="05000000000000000000" pitchFamily="2" charset="2"/>
              <a:buChar char="§"/>
            </a:pPr>
            <a:r>
              <a:rPr lang="nl-NL" sz="1800" dirty="0"/>
              <a:t>De transitie werkwijze te </a:t>
            </a:r>
            <a:r>
              <a:rPr lang="nl-NL" sz="1800" b="1" dirty="0"/>
              <a:t>testen</a:t>
            </a:r>
          </a:p>
          <a:p>
            <a:pPr lvl="1">
              <a:spcBef>
                <a:spcPts val="0"/>
              </a:spcBef>
              <a:buClr>
                <a:srgbClr val="F6BC25"/>
              </a:buClr>
              <a:buFont typeface="Wingdings" panose="05000000000000000000" pitchFamily="2" charset="2"/>
              <a:buChar char="§"/>
            </a:pPr>
            <a:endParaRPr lang="nl-NL" sz="1800" dirty="0"/>
          </a:p>
          <a:p>
            <a:pPr>
              <a:spcBef>
                <a:spcPts val="0"/>
              </a:spcBef>
              <a:buFont typeface="Wingdings" panose="05000000000000000000" pitchFamily="2" charset="2"/>
              <a:buChar char="§"/>
            </a:pPr>
            <a:r>
              <a:rPr lang="nl-NL" sz="1800" dirty="0"/>
              <a:t>Met de KBG-T zullen afspraken gemaakt worden over:  </a:t>
            </a:r>
          </a:p>
          <a:p>
            <a:pPr lvl="1">
              <a:spcBef>
                <a:spcPts val="0"/>
              </a:spcBef>
              <a:buClr>
                <a:srgbClr val="000000"/>
              </a:buClr>
              <a:buFont typeface="Wingdings" panose="05000000000000000000" pitchFamily="2" charset="2"/>
              <a:buChar char="§"/>
            </a:pPr>
            <a:r>
              <a:rPr lang="nl-NL" sz="1800" dirty="0"/>
              <a:t>Inhoud draaiboeken voor dry run en go live</a:t>
            </a:r>
          </a:p>
          <a:p>
            <a:pPr lvl="1">
              <a:spcBef>
                <a:spcPts val="0"/>
              </a:spcBef>
              <a:buClr>
                <a:srgbClr val="000000"/>
              </a:buClr>
              <a:buFont typeface="Wingdings" panose="05000000000000000000" pitchFamily="2" charset="2"/>
              <a:buChar char="§"/>
            </a:pPr>
            <a:r>
              <a:rPr lang="nl-NL" sz="1800" dirty="0"/>
              <a:t>Welke kanalen en bestandsformaten te gebruiken voor het aanbieden van bestanden</a:t>
            </a:r>
          </a:p>
          <a:p>
            <a:pPr lvl="1">
              <a:spcBef>
                <a:spcPts val="0"/>
              </a:spcBef>
              <a:buClr>
                <a:srgbClr val="F6BC25"/>
              </a:buClr>
              <a:buFont typeface="Wingdings" panose="05000000000000000000" pitchFamily="2" charset="2"/>
              <a:buChar char="§"/>
            </a:pPr>
            <a:endParaRPr lang="nl-NL" sz="1800" dirty="0"/>
          </a:p>
          <a:p>
            <a:pPr>
              <a:spcBef>
                <a:spcPts val="0"/>
              </a:spcBef>
              <a:buFont typeface="Wingdings" panose="05000000000000000000" pitchFamily="2" charset="2"/>
              <a:buChar char="§"/>
            </a:pPr>
            <a:r>
              <a:rPr lang="nl-NL" sz="1800" dirty="0"/>
              <a:t>Uitvraag deelname aan Kopgroep aansluitend aan informatiesessie maart 2022</a:t>
            </a:r>
          </a:p>
          <a:p>
            <a:pPr lvl="1">
              <a:spcBef>
                <a:spcPts val="0"/>
              </a:spcBef>
              <a:buClr>
                <a:srgbClr val="000000"/>
              </a:buClr>
              <a:buFont typeface="Wingdings" panose="05000000000000000000" pitchFamily="2" charset="2"/>
              <a:buChar char="§"/>
            </a:pPr>
            <a:r>
              <a:rPr lang="nl-NL" sz="1800" dirty="0"/>
              <a:t>Wens is om alle marktrollen met impact vanuit Tranche 2 (RNB, LNB E+G, MV, PV, LV) te betrekken in de Klankbordgroep</a:t>
            </a:r>
          </a:p>
          <a:p>
            <a:pPr lvl="1">
              <a:spcBef>
                <a:spcPts val="0"/>
              </a:spcBef>
              <a:buClr>
                <a:srgbClr val="000000"/>
              </a:buClr>
              <a:buFont typeface="Wingdings" panose="05000000000000000000" pitchFamily="2" charset="2"/>
              <a:buChar char="§"/>
            </a:pPr>
            <a:r>
              <a:rPr lang="nl-NL" sz="1800" dirty="0"/>
              <a:t>Aanmelden mogelijk tot 18 maart 2022 via </a:t>
            </a:r>
            <a:r>
              <a:rPr lang="nl-NL" sz="1800" dirty="0">
                <a:highlight>
                  <a:srgbClr val="FADA8A"/>
                </a:highlight>
              </a:rPr>
              <a:t>jorik.vanvilsteren@edsn.nl</a:t>
            </a:r>
          </a:p>
          <a:p>
            <a:endParaRPr lang="nl-NL" sz="1800" dirty="0"/>
          </a:p>
          <a:p>
            <a:endParaRPr lang="nl-NL" dirty="0"/>
          </a:p>
          <a:p>
            <a:pPr marL="703262" lvl="2" indent="0">
              <a:buNone/>
            </a:pPr>
            <a:endParaRPr lang="nl-NL" dirty="0"/>
          </a:p>
          <a:p>
            <a:pPr marL="1046162" lvl="2"/>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90</a:t>
            </a:fld>
            <a:endParaRPr lang="nl-NL"/>
          </a:p>
        </p:txBody>
      </p:sp>
      <p:sp>
        <p:nvSpPr>
          <p:cNvPr id="7" name="Titel 1">
            <a:extLst>
              <a:ext uri="{FF2B5EF4-FFF2-40B4-BE49-F238E27FC236}">
                <a16:creationId xmlns:a16="http://schemas.microsoft.com/office/drawing/2014/main" id="{74318507-C499-114A-BED0-65000179D3DE}"/>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Klankbordgroep Transitie</a:t>
            </a:r>
          </a:p>
        </p:txBody>
      </p:sp>
    </p:spTree>
    <p:extLst>
      <p:ext uri="{BB962C8B-B14F-4D97-AF65-F5344CB8AC3E}">
        <p14:creationId xmlns:p14="http://schemas.microsoft.com/office/powerpoint/2010/main" val="22524051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descr="PresentatieSubtitel"/>
          <p:cNvSpPr>
            <a:spLocks noGrp="1"/>
          </p:cNvSpPr>
          <p:nvPr>
            <p:ph type="subTitle" idx="1"/>
          </p:nvPr>
        </p:nvSpPr>
        <p:spPr>
          <a:xfrm>
            <a:off x="687600" y="2265625"/>
            <a:ext cx="10800000" cy="1033052"/>
          </a:xfrm>
        </p:spPr>
        <p:txBody>
          <a:bodyPr vert="horz" lIns="91440" tIns="45720" rIns="91440" bIns="45720" rtlCol="0" anchor="t">
            <a:normAutofit/>
          </a:bodyPr>
          <a:lstStyle/>
          <a:p>
            <a:r>
              <a:rPr lang="nl-NL" sz="2800" b="1" dirty="0">
                <a:latin typeface="+mj-lt"/>
                <a:ea typeface="+mj-ea"/>
                <a:cs typeface="+mj-cs"/>
              </a:rPr>
              <a:t>Toelichting Project Simulatie</a:t>
            </a:r>
          </a:p>
        </p:txBody>
      </p:sp>
      <p:sp>
        <p:nvSpPr>
          <p:cNvPr id="5" name="Tijdelijke aanduiding voor dianummer 4"/>
          <p:cNvSpPr>
            <a:spLocks noGrp="1"/>
          </p:cNvSpPr>
          <p:nvPr>
            <p:ph type="sldNum" sz="quarter" idx="12"/>
          </p:nvPr>
        </p:nvSpPr>
        <p:spPr>
          <a:xfrm>
            <a:off x="8920800" y="6483534"/>
            <a:ext cx="2548800" cy="331200"/>
          </a:xfrm>
        </p:spPr>
        <p:txBody>
          <a:bodyPr/>
          <a:lstStyle/>
          <a:p>
            <a:fld id="{A1C3A1F5-F269-2A47-BBB9-BDB2D4CF88E3}" type="slidenum">
              <a:rPr lang="nl-NL" smtClean="0"/>
              <a:t>91</a:t>
            </a:fld>
            <a:endParaRPr lang="nl-NL" dirty="0"/>
          </a:p>
        </p:txBody>
      </p:sp>
    </p:spTree>
    <p:extLst>
      <p:ext uri="{BB962C8B-B14F-4D97-AF65-F5344CB8AC3E}">
        <p14:creationId xmlns:p14="http://schemas.microsoft.com/office/powerpoint/2010/main" val="28838068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412B2-D444-442C-A68B-5CD9519A2914}"/>
              </a:ext>
            </a:extLst>
          </p:cNvPr>
          <p:cNvSpPr>
            <a:spLocks noGrp="1"/>
          </p:cNvSpPr>
          <p:nvPr>
            <p:ph type="title"/>
          </p:nvPr>
        </p:nvSpPr>
        <p:spPr/>
        <p:txBody>
          <a:bodyPr/>
          <a:lstStyle/>
          <a:p>
            <a:r>
              <a:rPr lang="nl-NL" sz="2800" b="1" dirty="0"/>
              <a:t>Doelstelling Simulatie</a:t>
            </a:r>
          </a:p>
        </p:txBody>
      </p:sp>
      <p:sp>
        <p:nvSpPr>
          <p:cNvPr id="3" name="Tijdelijke aanduiding voor inhoud 2">
            <a:extLst>
              <a:ext uri="{FF2B5EF4-FFF2-40B4-BE49-F238E27FC236}">
                <a16:creationId xmlns:a16="http://schemas.microsoft.com/office/drawing/2014/main" id="{C980E430-F4D1-4624-A092-27642376754F}"/>
              </a:ext>
            </a:extLst>
          </p:cNvPr>
          <p:cNvSpPr>
            <a:spLocks noGrp="1"/>
          </p:cNvSpPr>
          <p:nvPr>
            <p:ph idx="1"/>
          </p:nvPr>
        </p:nvSpPr>
        <p:spPr/>
        <p:txBody>
          <a:bodyPr vert="horz" lIns="91440" tIns="45720" rIns="91440" bIns="45720" rtlCol="0" anchor="t">
            <a:normAutofit/>
          </a:bodyPr>
          <a:lstStyle/>
          <a:p>
            <a:r>
              <a:rPr lang="nl-NL" sz="1800" dirty="0">
                <a:ea typeface="+mn-lt"/>
                <a:cs typeface="+mn-lt"/>
              </a:rPr>
              <a:t>Het doel van de Simulatie-effecten nieuwe profielallocatiemethode (‘Simulatie’) is om voor de livegang van Tranche 2 inzichtelijk te maken wat de effecten zijn van de nieuwe methode voor toewijzen van volumes voor geprofileerde aansluitingen</a:t>
            </a:r>
            <a:endParaRPr lang="nl-NL" sz="1800" dirty="0"/>
          </a:p>
          <a:p>
            <a:endParaRPr lang="nl-NL" sz="1800" dirty="0">
              <a:ea typeface="+mn-lt"/>
              <a:cs typeface="+mn-lt"/>
            </a:endParaRPr>
          </a:p>
          <a:p>
            <a:r>
              <a:rPr lang="nl-NL" sz="1800" dirty="0">
                <a:ea typeface="+mn-lt"/>
                <a:cs typeface="+mn-lt"/>
              </a:rPr>
              <a:t>Zodat </a:t>
            </a:r>
            <a:r>
              <a:rPr lang="nl-NL" sz="1800" dirty="0" err="1">
                <a:ea typeface="+mn-lt"/>
                <a:cs typeface="+mn-lt"/>
              </a:rPr>
              <a:t>BRP’s</a:t>
            </a:r>
            <a:r>
              <a:rPr lang="nl-NL" sz="1800" dirty="0">
                <a:ea typeface="+mn-lt"/>
                <a:cs typeface="+mn-lt"/>
              </a:rPr>
              <a:t> en leveranciers hun financiële risico’s kunnen beperken door hun forecasts aan te passen, zowel voor balancering van portfolio’s kort na livegang als voor het innemen van langeretermijnposities </a:t>
            </a:r>
          </a:p>
          <a:p>
            <a:endParaRPr lang="nl-NL" sz="1800" dirty="0">
              <a:ea typeface="+mn-lt"/>
              <a:cs typeface="+mn-lt"/>
            </a:endParaRPr>
          </a:p>
          <a:p>
            <a:r>
              <a:rPr lang="nl-NL" sz="1800" dirty="0">
                <a:ea typeface="+mn-lt"/>
                <a:cs typeface="+mn-lt"/>
              </a:rPr>
              <a:t>Tevens verkrijgen </a:t>
            </a:r>
            <a:r>
              <a:rPr lang="nl-NL" sz="1800" dirty="0" err="1">
                <a:ea typeface="+mn-lt"/>
                <a:cs typeface="+mn-lt"/>
              </a:rPr>
              <a:t>RNB’s</a:t>
            </a:r>
            <a:r>
              <a:rPr lang="nl-NL" sz="1800" dirty="0">
                <a:ea typeface="+mn-lt"/>
                <a:cs typeface="+mn-lt"/>
              </a:rPr>
              <a:t> ervaring en inzicht in de te verwachten procesresultaten</a:t>
            </a:r>
            <a:endParaRPr lang="nl-NL" sz="1800" dirty="0">
              <a:cs typeface="Calibri"/>
            </a:endParaRPr>
          </a:p>
        </p:txBody>
      </p:sp>
      <p:sp>
        <p:nvSpPr>
          <p:cNvPr id="4" name="Tijdelijke aanduiding voor dianummer 3">
            <a:extLst>
              <a:ext uri="{FF2B5EF4-FFF2-40B4-BE49-F238E27FC236}">
                <a16:creationId xmlns:a16="http://schemas.microsoft.com/office/drawing/2014/main" id="{E7ED6A9D-1D98-4A21-8CF6-05FF2741C575}"/>
              </a:ext>
            </a:extLst>
          </p:cNvPr>
          <p:cNvSpPr>
            <a:spLocks noGrp="1"/>
          </p:cNvSpPr>
          <p:nvPr>
            <p:ph type="sldNum" sz="quarter" idx="12"/>
          </p:nvPr>
        </p:nvSpPr>
        <p:spPr/>
        <p:txBody>
          <a:bodyPr/>
          <a:lstStyle/>
          <a:p>
            <a:fld id="{A1C3A1F5-F269-2A47-BBB9-BDB2D4CF88E3}" type="slidenum">
              <a:rPr lang="nl-NL" smtClean="0"/>
              <a:t>92</a:t>
            </a:fld>
            <a:endParaRPr lang="nl-NL" dirty="0"/>
          </a:p>
        </p:txBody>
      </p:sp>
    </p:spTree>
    <p:extLst>
      <p:ext uri="{BB962C8B-B14F-4D97-AF65-F5344CB8AC3E}">
        <p14:creationId xmlns:p14="http://schemas.microsoft.com/office/powerpoint/2010/main" val="1033266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58BE3-1AAC-4F1D-B051-E17709D65CF0}"/>
              </a:ext>
            </a:extLst>
          </p:cNvPr>
          <p:cNvSpPr>
            <a:spLocks noGrp="1"/>
          </p:cNvSpPr>
          <p:nvPr>
            <p:ph type="title"/>
          </p:nvPr>
        </p:nvSpPr>
        <p:spPr/>
        <p:txBody>
          <a:bodyPr/>
          <a:lstStyle/>
          <a:p>
            <a:r>
              <a:rPr lang="nl-NL" sz="2800" b="1" dirty="0"/>
              <a:t>Planning</a:t>
            </a:r>
          </a:p>
        </p:txBody>
      </p:sp>
      <p:sp>
        <p:nvSpPr>
          <p:cNvPr id="3" name="Tijdelijke aanduiding voor inhoud 2">
            <a:extLst>
              <a:ext uri="{FF2B5EF4-FFF2-40B4-BE49-F238E27FC236}">
                <a16:creationId xmlns:a16="http://schemas.microsoft.com/office/drawing/2014/main" id="{4F0C644C-C2BD-4158-8152-1B93168C062A}"/>
              </a:ext>
            </a:extLst>
          </p:cNvPr>
          <p:cNvSpPr>
            <a:spLocks noGrp="1"/>
          </p:cNvSpPr>
          <p:nvPr>
            <p:ph idx="1"/>
          </p:nvPr>
        </p:nvSpPr>
        <p:spPr>
          <a:xfrm>
            <a:off x="609601" y="1380067"/>
            <a:ext cx="10676093" cy="4746096"/>
          </a:xfrm>
        </p:spPr>
        <p:txBody>
          <a:bodyPr vert="horz" lIns="91440" tIns="45720" rIns="91440" bIns="45720" rtlCol="0" anchor="t">
            <a:noAutofit/>
          </a:bodyPr>
          <a:lstStyle/>
          <a:p>
            <a:pPr marL="0" indent="0">
              <a:buNone/>
            </a:pPr>
            <a:r>
              <a:rPr lang="nl-NL" sz="1800" dirty="0">
                <a:ea typeface="+mn-lt"/>
                <a:cs typeface="+mn-lt"/>
              </a:rPr>
              <a:t>Geplande startdatum:     </a:t>
            </a:r>
            <a:r>
              <a:rPr lang="nl-NL" sz="1800" b="1" dirty="0">
                <a:ea typeface="+mn-lt"/>
                <a:cs typeface="+mn-lt"/>
              </a:rPr>
              <a:t>01-10-2021 </a:t>
            </a:r>
            <a:endParaRPr lang="nl-NL" sz="1800" dirty="0"/>
          </a:p>
          <a:p>
            <a:pPr marL="0" indent="0">
              <a:buNone/>
            </a:pPr>
            <a:r>
              <a:rPr lang="nl-NL" sz="1800" dirty="0">
                <a:ea typeface="+mn-lt"/>
                <a:cs typeface="+mn-lt"/>
              </a:rPr>
              <a:t>Geplande einddatum:     </a:t>
            </a:r>
            <a:r>
              <a:rPr lang="nl-NL" sz="1800" b="1" dirty="0">
                <a:ea typeface="+mn-lt"/>
                <a:cs typeface="+mn-lt"/>
              </a:rPr>
              <a:t>01-03-2023 </a:t>
            </a:r>
          </a:p>
          <a:p>
            <a:pPr marL="0" indent="0">
              <a:buNone/>
            </a:pPr>
            <a:endParaRPr lang="nl-NL" sz="1800" dirty="0">
              <a:ea typeface="+mn-lt"/>
              <a:cs typeface="+mn-lt"/>
            </a:endParaRPr>
          </a:p>
          <a:p>
            <a:pPr marL="0" indent="0">
              <a:buNone/>
            </a:pPr>
            <a:r>
              <a:rPr lang="nl-NL" sz="1800" dirty="0">
                <a:ea typeface="+mn-lt"/>
                <a:cs typeface="+mn-lt"/>
              </a:rPr>
              <a:t>Hoofdfasen: </a:t>
            </a:r>
          </a:p>
          <a:p>
            <a:pPr marL="0" indent="0">
              <a:buNone/>
            </a:pPr>
            <a:r>
              <a:rPr lang="nl-NL" sz="1800" dirty="0">
                <a:ea typeface="+mn-lt"/>
                <a:cs typeface="+mn-lt"/>
              </a:rPr>
              <a:t>Initiatiefase (</a:t>
            </a:r>
            <a:r>
              <a:rPr lang="nl-NL" sz="1800" dirty="0" err="1">
                <a:ea typeface="+mn-lt"/>
                <a:cs typeface="+mn-lt"/>
              </a:rPr>
              <a:t>requirements</a:t>
            </a:r>
            <a:r>
              <a:rPr lang="nl-NL" sz="1800" dirty="0">
                <a:ea typeface="+mn-lt"/>
                <a:cs typeface="+mn-lt"/>
              </a:rPr>
              <a:t> en acceptatiecriteria)   </a:t>
            </a:r>
            <a:r>
              <a:rPr lang="nl-NL" sz="1800" b="1" dirty="0">
                <a:ea typeface="+mn-lt"/>
                <a:cs typeface="+mn-lt"/>
              </a:rPr>
              <a:t>01-10-2021 tot 15-12-2021 </a:t>
            </a:r>
          </a:p>
          <a:p>
            <a:pPr marL="0" indent="0">
              <a:buNone/>
            </a:pPr>
            <a:r>
              <a:rPr lang="nl-NL" sz="1800" dirty="0">
                <a:ea typeface="+mn-lt"/>
                <a:cs typeface="+mn-lt"/>
              </a:rPr>
              <a:t>Uitvoeringsfase (bouw)                                                </a:t>
            </a:r>
            <a:r>
              <a:rPr lang="nl-NL" sz="1800" b="1" dirty="0">
                <a:ea typeface="+mn-lt"/>
                <a:cs typeface="+mn-lt"/>
              </a:rPr>
              <a:t>15-12-2021 tot 01-07-2022</a:t>
            </a:r>
            <a:r>
              <a:rPr lang="nl-NL" sz="1800" dirty="0">
                <a:ea typeface="+mn-lt"/>
                <a:cs typeface="+mn-lt"/>
              </a:rPr>
              <a:t> </a:t>
            </a:r>
          </a:p>
          <a:p>
            <a:pPr marL="0" indent="0">
              <a:buNone/>
            </a:pPr>
            <a:r>
              <a:rPr lang="nl-NL" sz="1800" dirty="0">
                <a:ea typeface="+mn-lt"/>
                <a:cs typeface="+mn-lt"/>
              </a:rPr>
              <a:t>Rapportagefase (simulatiedata)                                  </a:t>
            </a:r>
            <a:r>
              <a:rPr lang="nl-NL" sz="1800" b="1" dirty="0">
                <a:ea typeface="+mn-lt"/>
                <a:cs typeface="+mn-lt"/>
              </a:rPr>
              <a:t>01-07-2022 tot 01-02-2023 </a:t>
            </a:r>
          </a:p>
          <a:p>
            <a:pPr marL="0" indent="0">
              <a:buNone/>
            </a:pPr>
            <a:r>
              <a:rPr lang="nl-NL" sz="1800" dirty="0">
                <a:ea typeface="+mn-lt"/>
                <a:cs typeface="+mn-lt"/>
              </a:rPr>
              <a:t>Afsluitfase                                                                       </a:t>
            </a:r>
            <a:r>
              <a:rPr lang="nl-NL" sz="1800" b="1" dirty="0">
                <a:ea typeface="+mn-lt"/>
                <a:cs typeface="+mn-lt"/>
              </a:rPr>
              <a:t>01-02-2023 tot 01-03-2023</a:t>
            </a:r>
            <a:endParaRPr lang="nl-NL" sz="1800" b="1" dirty="0">
              <a:cs typeface="Calibri"/>
            </a:endParaRPr>
          </a:p>
          <a:p>
            <a:pPr marL="0" indent="0">
              <a:buNone/>
            </a:pPr>
            <a:endParaRPr lang="nl-NL" sz="1800" b="1" dirty="0">
              <a:cs typeface="Calibri"/>
            </a:endParaRPr>
          </a:p>
          <a:p>
            <a:pPr marL="0" indent="0">
              <a:buNone/>
            </a:pPr>
            <a:r>
              <a:rPr lang="nl-NL" sz="1800" b="1" dirty="0">
                <a:cs typeface="Calibri"/>
              </a:rPr>
              <a:t>Kernteam:</a:t>
            </a:r>
          </a:p>
          <a:p>
            <a:pPr marL="0" indent="0">
              <a:buNone/>
            </a:pPr>
            <a:r>
              <a:rPr lang="nl-NL" sz="1800" dirty="0">
                <a:cs typeface="Calibri"/>
              </a:rPr>
              <a:t>LV: </a:t>
            </a:r>
            <a:r>
              <a:rPr lang="nl-NL" sz="1800" dirty="0" err="1">
                <a:cs typeface="Calibri"/>
              </a:rPr>
              <a:t>Vattenfall</a:t>
            </a:r>
            <a:r>
              <a:rPr lang="nl-NL" sz="1800" dirty="0">
                <a:cs typeface="Calibri"/>
              </a:rPr>
              <a:t>, Eneco</a:t>
            </a:r>
          </a:p>
          <a:p>
            <a:pPr marL="0" indent="0">
              <a:buNone/>
            </a:pPr>
            <a:r>
              <a:rPr lang="nl-NL" sz="1800" dirty="0">
                <a:cs typeface="Calibri"/>
              </a:rPr>
              <a:t>BRP: Essent, Vattenfall</a:t>
            </a:r>
          </a:p>
          <a:p>
            <a:pPr marL="0" indent="0">
              <a:buNone/>
            </a:pPr>
            <a:r>
              <a:rPr lang="nl-NL" sz="1800" dirty="0">
                <a:cs typeface="Calibri"/>
              </a:rPr>
              <a:t>RNB: </a:t>
            </a:r>
            <a:r>
              <a:rPr lang="nl-NL" sz="1800" dirty="0" err="1">
                <a:cs typeface="Calibri"/>
              </a:rPr>
              <a:t>Liander</a:t>
            </a:r>
            <a:r>
              <a:rPr lang="nl-NL" sz="1800" dirty="0">
                <a:cs typeface="Calibri"/>
              </a:rPr>
              <a:t> + </a:t>
            </a:r>
            <a:r>
              <a:rPr lang="nl-NL" sz="1800" dirty="0" err="1">
                <a:cs typeface="Calibri"/>
              </a:rPr>
              <a:t>pRO</a:t>
            </a:r>
          </a:p>
          <a:p>
            <a:pPr marL="0" indent="0">
              <a:buNone/>
            </a:pPr>
            <a:r>
              <a:rPr lang="nl-NL" sz="1800" dirty="0">
                <a:cs typeface="Calibri"/>
              </a:rPr>
              <a:t>EDSN</a:t>
            </a:r>
          </a:p>
          <a:p>
            <a:pPr marL="0" indent="0">
              <a:buNone/>
            </a:pPr>
            <a:r>
              <a:rPr lang="nl-NL" sz="1800" dirty="0">
                <a:cs typeface="Calibri"/>
              </a:rPr>
              <a:t>NEDU</a:t>
            </a:r>
          </a:p>
          <a:p>
            <a:endParaRPr lang="nl-NL" sz="1800" dirty="0">
              <a:cs typeface="Calibri"/>
            </a:endParaRPr>
          </a:p>
        </p:txBody>
      </p:sp>
      <p:sp>
        <p:nvSpPr>
          <p:cNvPr id="4" name="Tijdelijke aanduiding voor dianummer 3">
            <a:extLst>
              <a:ext uri="{FF2B5EF4-FFF2-40B4-BE49-F238E27FC236}">
                <a16:creationId xmlns:a16="http://schemas.microsoft.com/office/drawing/2014/main" id="{5FEEB8CA-270E-4B6B-B089-67E8FF188840}"/>
              </a:ext>
            </a:extLst>
          </p:cNvPr>
          <p:cNvSpPr>
            <a:spLocks noGrp="1"/>
          </p:cNvSpPr>
          <p:nvPr>
            <p:ph type="sldNum" sz="quarter" idx="12"/>
          </p:nvPr>
        </p:nvSpPr>
        <p:spPr/>
        <p:txBody>
          <a:bodyPr/>
          <a:lstStyle/>
          <a:p>
            <a:fld id="{A1C3A1F5-F269-2A47-BBB9-BDB2D4CF88E3}" type="slidenum">
              <a:rPr lang="nl-NL" smtClean="0"/>
              <a:t>93</a:t>
            </a:fld>
            <a:endParaRPr lang="nl-NL" dirty="0"/>
          </a:p>
        </p:txBody>
      </p:sp>
    </p:spTree>
    <p:extLst>
      <p:ext uri="{BB962C8B-B14F-4D97-AF65-F5344CB8AC3E}">
        <p14:creationId xmlns:p14="http://schemas.microsoft.com/office/powerpoint/2010/main" val="17643317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09602" y="1202056"/>
            <a:ext cx="9771319" cy="4709654"/>
          </a:xfrm>
        </p:spPr>
        <p:txBody>
          <a:bodyPr>
            <a:normAutofit/>
          </a:bodyPr>
          <a:lstStyle/>
          <a:p>
            <a:pPr>
              <a:buFont typeface="Wingdings" panose="05000000000000000000" pitchFamily="2" charset="2"/>
              <a:buChar char="§"/>
            </a:pPr>
            <a:r>
              <a:rPr lang="nl-NL" sz="1900" dirty="0"/>
              <a:t>Inlezen ingangsdocumentatie</a:t>
            </a:r>
          </a:p>
          <a:p>
            <a:pPr>
              <a:buFont typeface="Wingdings" panose="05000000000000000000" pitchFamily="2" charset="2"/>
              <a:buChar char="§"/>
            </a:pPr>
            <a:r>
              <a:rPr lang="nl-NL" sz="1900" dirty="0"/>
              <a:t>Starten bouwen en testen</a:t>
            </a:r>
          </a:p>
          <a:p>
            <a:pPr>
              <a:buFont typeface="Wingdings" panose="05000000000000000000" pitchFamily="2" charset="2"/>
              <a:buChar char="§"/>
            </a:pPr>
            <a:r>
              <a:rPr lang="nl-NL" sz="1900" dirty="0"/>
              <a:t>Stel vragen via: </a:t>
            </a:r>
            <a:r>
              <a:rPr lang="nl-NL" sz="1900" dirty="0">
                <a:highlight>
                  <a:srgbClr val="FADA8A"/>
                </a:highlight>
                <a:hlinkClick r:id="rId2"/>
              </a:rPr>
              <a:t>allocatie2.0@edsn.nl</a:t>
            </a:r>
            <a:endParaRPr lang="nl-NL" sz="1900" dirty="0">
              <a:highlight>
                <a:srgbClr val="FADA8A"/>
              </a:highlight>
            </a:endParaRPr>
          </a:p>
          <a:p>
            <a:pPr>
              <a:buFont typeface="Wingdings" panose="05000000000000000000" pitchFamily="2" charset="2"/>
              <a:buChar char="§"/>
            </a:pPr>
            <a:r>
              <a:rPr lang="nl-NL" sz="1900" dirty="0"/>
              <a:t>Vragen over de hub via: </a:t>
            </a:r>
            <a:r>
              <a:rPr lang="nl-NL" sz="1900" dirty="0">
                <a:highlight>
                  <a:srgbClr val="FADA8A"/>
                </a:highlight>
                <a:hlinkClick r:id="rId3"/>
              </a:rPr>
              <a:t>allocatie2@tennet.eu</a:t>
            </a:r>
            <a:endParaRPr lang="nl-NL" sz="1900" dirty="0">
              <a:highlight>
                <a:srgbClr val="FADA8A"/>
              </a:highlight>
            </a:endParaRPr>
          </a:p>
          <a:p>
            <a:pPr>
              <a:buFont typeface="Wingdings" panose="05000000000000000000" pitchFamily="2" charset="2"/>
              <a:buChar char="§"/>
            </a:pPr>
            <a:r>
              <a:rPr lang="nl-NL" sz="1900" dirty="0"/>
              <a:t>Lever naam projectmanager/contactpersoon aan via: </a:t>
            </a:r>
            <a:r>
              <a:rPr lang="nl-NL" sz="1900" dirty="0">
                <a:highlight>
                  <a:srgbClr val="FADA8A"/>
                </a:highlight>
                <a:hlinkClick r:id="rId4"/>
              </a:rPr>
              <a:t>projecten@nedu.nl</a:t>
            </a:r>
            <a:endParaRPr lang="nl-NL" sz="1900" dirty="0">
              <a:highlight>
                <a:srgbClr val="FADA8A"/>
              </a:highlight>
            </a:endParaRPr>
          </a:p>
          <a:p>
            <a:pPr>
              <a:buFont typeface="Wingdings" panose="05000000000000000000" pitchFamily="2" charset="2"/>
              <a:buChar char="§"/>
            </a:pPr>
            <a:r>
              <a:rPr lang="nl-NL" sz="1900" dirty="0"/>
              <a:t>Lees de nieuwsbrieven (abonneren: </a:t>
            </a:r>
            <a:r>
              <a:rPr lang="nl-NL" sz="1900" dirty="0">
                <a:hlinkClick r:id="rId5"/>
              </a:rPr>
              <a:t>www.nedu.nl/nieuws</a:t>
            </a:r>
            <a:r>
              <a:rPr lang="nl-NL" sz="1900" dirty="0"/>
              <a:t>)</a:t>
            </a:r>
          </a:p>
          <a:p>
            <a:pPr>
              <a:buFont typeface="Wingdings" panose="05000000000000000000" pitchFamily="2" charset="2"/>
              <a:buChar char="§"/>
            </a:pPr>
            <a:r>
              <a:rPr lang="nl-NL" sz="1900" dirty="0"/>
              <a:t>Beantwoord market-</a:t>
            </a:r>
            <a:r>
              <a:rPr lang="nl-NL" sz="1900" dirty="0" err="1"/>
              <a:t>readinessvragen</a:t>
            </a:r>
            <a:r>
              <a:rPr lang="nl-NL" sz="1900" dirty="0"/>
              <a:t> (</a:t>
            </a:r>
            <a:r>
              <a:rPr lang="nl-NL" sz="1900" dirty="0" err="1"/>
              <a:t>SurveyMonkey</a:t>
            </a:r>
            <a:r>
              <a:rPr lang="nl-NL" sz="1900" dirty="0"/>
              <a:t>)</a:t>
            </a:r>
          </a:p>
          <a:p>
            <a:pPr>
              <a:buFont typeface="Wingdings" panose="05000000000000000000" pitchFamily="2" charset="2"/>
              <a:buChar char="§"/>
            </a:pPr>
            <a:r>
              <a:rPr lang="nl-NL" sz="1900" dirty="0"/>
              <a:t>Voorlichtingssheets deze week op mijnNEDU</a:t>
            </a:r>
          </a:p>
          <a:p>
            <a:pPr>
              <a:buFont typeface="Wingdings" panose="05000000000000000000" pitchFamily="2" charset="2"/>
              <a:buChar char="§"/>
            </a:pPr>
            <a:r>
              <a:rPr lang="nl-NL" sz="1900" dirty="0"/>
              <a:t>Daarna vertaling Engels</a:t>
            </a:r>
          </a:p>
          <a:p>
            <a:pPr>
              <a:buFont typeface="Wingdings" panose="05000000000000000000" pitchFamily="2" charset="2"/>
              <a:buChar char="§"/>
            </a:pPr>
            <a:r>
              <a:rPr lang="nl-NL" sz="1900" dirty="0"/>
              <a:t>Q&amp;A volgt over enkele weken, na double check</a:t>
            </a:r>
          </a:p>
          <a:p>
            <a:pPr>
              <a:buFont typeface="Wingdings" panose="05000000000000000000" pitchFamily="2" charset="2"/>
              <a:buChar char="§"/>
            </a:pPr>
            <a:endParaRPr lang="nl-NL" dirty="0"/>
          </a:p>
          <a:p>
            <a:pPr marL="0" indent="0" algn="ctr">
              <a:buNone/>
            </a:pPr>
            <a:r>
              <a:rPr lang="nl-NL" sz="3000" b="1" dirty="0"/>
              <a:t>Dank voor jullie aandacht en succes!</a:t>
            </a:r>
          </a:p>
          <a:p>
            <a:pPr>
              <a:buFont typeface="Wingdings" panose="05000000000000000000" pitchFamily="2" charset="2"/>
              <a:buChar char="§"/>
            </a:pPr>
            <a:endParaRPr lang="nl-NL" dirty="0"/>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A1C3A1F5-F269-2A47-BBB9-BDB2D4CF88E3}" type="slidenum">
              <a:rPr lang="nl-NL" smtClean="0"/>
              <a:pPr/>
              <a:t>94</a:t>
            </a:fld>
            <a:endParaRPr lang="nl-NL"/>
          </a:p>
        </p:txBody>
      </p:sp>
      <p:sp>
        <p:nvSpPr>
          <p:cNvPr id="7" name="Titel 1">
            <a:extLst>
              <a:ext uri="{FF2B5EF4-FFF2-40B4-BE49-F238E27FC236}">
                <a16:creationId xmlns:a16="http://schemas.microsoft.com/office/drawing/2014/main" id="{C17CD138-EB4E-2542-B39D-A340A4534010}"/>
              </a:ext>
            </a:extLst>
          </p:cNvPr>
          <p:cNvSpPr>
            <a:spLocks noGrp="1"/>
          </p:cNvSpPr>
          <p:nvPr>
            <p:ph type="title"/>
          </p:nvPr>
        </p:nvSpPr>
        <p:spPr>
          <a:xfrm>
            <a:off x="609602" y="488425"/>
            <a:ext cx="8579555" cy="713631"/>
          </a:xfrm>
        </p:spPr>
        <p:txBody>
          <a:bodyPr/>
          <a:lstStyle/>
          <a:p>
            <a:r>
              <a:rPr lang="nl-NL" sz="2800" b="1" dirty="0">
                <a:latin typeface="Calibri" panose="020F0502020204030204" pitchFamily="34" charset="0"/>
                <a:cs typeface="Arial" panose="020B0604020202020204" pitchFamily="34" charset="0"/>
              </a:rPr>
              <a:t>Tot slot, wat vragen wij van jullie?</a:t>
            </a:r>
          </a:p>
        </p:txBody>
      </p:sp>
    </p:spTree>
    <p:extLst>
      <p:ext uri="{BB962C8B-B14F-4D97-AF65-F5344CB8AC3E}">
        <p14:creationId xmlns:p14="http://schemas.microsoft.com/office/powerpoint/2010/main" val="34248410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DU_Presentatie_16x9_1.0.potx" id="{AFE377A4-CA74-45B2-A94A-29E6FBFB8234}" vid="{43FCDCEC-2270-42A2-99DA-2A02D57B9BE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C91830ED340E4FB1005DCFC6E51CF5" ma:contentTypeVersion="8" ma:contentTypeDescription="Create a new document." ma:contentTypeScope="" ma:versionID="20e45eb30155907ae8b541c16a487d53">
  <xsd:schema xmlns:xsd="http://www.w3.org/2001/XMLSchema" xmlns:xs="http://www.w3.org/2001/XMLSchema" xmlns:p="http://schemas.microsoft.com/office/2006/metadata/properties" xmlns:ns2="28a68a4d-228e-49b4-bd64-f059bd770b71" targetNamespace="http://schemas.microsoft.com/office/2006/metadata/properties" ma:root="true" ma:fieldsID="da28dd4b467116d3e52260c584ebd2de" ns2:_="">
    <xsd:import namespace="28a68a4d-228e-49b4-bd64-f059bd770b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68a4d-228e-49b4-bd64-f059bd770b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6E8787-8F6E-4D54-A665-61B4390FBA78}">
  <ds:schemaRefs>
    <ds:schemaRef ds:uri="http://purl.org/dc/elements/1.1/"/>
    <ds:schemaRef ds:uri="http://schemas.microsoft.com/office/infopath/2007/PartnerControls"/>
    <ds:schemaRef ds:uri="http://schemas.microsoft.com/office/2006/metadata/properties"/>
    <ds:schemaRef ds:uri="http://purl.org/dc/terms/"/>
    <ds:schemaRef ds:uri="a08bb154-0da6-4990-a93d-78e905860883"/>
    <ds:schemaRef ds:uri="http://schemas.microsoft.com/office/2006/documentManagement/types"/>
    <ds:schemaRef ds:uri="546afb2d-c1cb-439d-b7b7-71b159830d0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70B1009-A69C-41D3-8036-A7B975CD1DB0}"/>
</file>

<file path=customXml/itemProps3.xml><?xml version="1.0" encoding="utf-8"?>
<ds:datastoreItem xmlns:ds="http://schemas.openxmlformats.org/officeDocument/2006/customXml" ds:itemID="{48241067-D59C-4A1C-B8F5-F2BBC42C10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NEDU_Presentatie_16x9_1.0</Template>
  <TotalTime>0</TotalTime>
  <Words>8661</Words>
  <Application>Microsoft Office PowerPoint</Application>
  <PresentationFormat>Breedbeeld</PresentationFormat>
  <Paragraphs>1396</Paragraphs>
  <Slides>94</Slides>
  <Notes>10</Notes>
  <HiddenSlides>0</HiddenSlides>
  <MMClips>0</MMClips>
  <ScaleCrop>false</ScaleCrop>
  <HeadingPairs>
    <vt:vector size="4" baseType="variant">
      <vt:variant>
        <vt:lpstr>Thema</vt:lpstr>
      </vt:variant>
      <vt:variant>
        <vt:i4>1</vt:i4>
      </vt:variant>
      <vt:variant>
        <vt:lpstr>Diatitels</vt:lpstr>
      </vt:variant>
      <vt:variant>
        <vt:i4>94</vt:i4>
      </vt:variant>
    </vt:vector>
  </HeadingPairs>
  <TitlesOfParts>
    <vt:vector size="95" baseType="lpstr">
      <vt:lpstr>Office-thema</vt:lpstr>
      <vt:lpstr>1e Voorlichting Tranche 2</vt:lpstr>
      <vt:lpstr>PowerPoint-presentatie</vt:lpstr>
      <vt:lpstr>Agenda</vt:lpstr>
      <vt:lpstr> </vt:lpstr>
      <vt:lpstr>Terugblik Allocatie 2.0</vt:lpstr>
      <vt:lpstr>Doelstellingen Programma Allocatie 2.0</vt:lpstr>
      <vt:lpstr>Scope en invoeringsstrategie Allocatie 2.0</vt:lpstr>
      <vt:lpstr>Programma Allocatie 2.0 binnen het BAS</vt:lpstr>
      <vt:lpstr> </vt:lpstr>
      <vt:lpstr>IC273 Noodzakelijke tussenoplossing allocatie geprofileerde aansluitingen</vt:lpstr>
      <vt:lpstr>IC273 Noodzakelijke tussenoplossing allocatie geprofileerde aansluitingen</vt:lpstr>
      <vt:lpstr>IC273 Noodzakelijke tussenoplossing allocatie geprofileerde aansluitingen</vt:lpstr>
      <vt:lpstr>IC273 Noodzakelijke tussenoplossing allocatie geprofileerde aansluitingen</vt:lpstr>
      <vt:lpstr>IC273 Noodzakelijke tussenoplossing allocatie geprofileerde aansluitingen</vt:lpstr>
      <vt:lpstr>IC273 Noodzakelijke tussenoplossing allocatie geprofileerde aansluitingen</vt:lpstr>
      <vt:lpstr>IC256 SJISJA 2.0</vt:lpstr>
      <vt:lpstr>IC256 SJISJA 2.0</vt:lpstr>
      <vt:lpstr>IC256 SJISJA 2.0</vt:lpstr>
      <vt:lpstr>IC256 SJISJA 2.0</vt:lpstr>
      <vt:lpstr> </vt:lpstr>
      <vt:lpstr>IC276 Alloceren GV-TMT en KV-SMA per energierichting </vt:lpstr>
      <vt:lpstr>IC276 Alloceren GV-TMT en KV-SMA per energierichting </vt:lpstr>
      <vt:lpstr>IC253 Uitbreiden Meetcorrectierapport (MCR)</vt:lpstr>
      <vt:lpstr>IC253 Uitbreiden Meetcorrectierapport (1)</vt:lpstr>
      <vt:lpstr>IC253 Uitbreiden Meetcorrectierapport (2) Proces afhankelijk van aard meetgegevens</vt:lpstr>
      <vt:lpstr>IC253 Uitbreiden Meetcorrectierapport (3) Proces ‘werkelijke meetgegevens’</vt:lpstr>
      <vt:lpstr>IC253 Uitbreiden Meetcorrectierapport (4) Proces voor ‘geschatte meetgegevens’</vt:lpstr>
      <vt:lpstr> </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Praktische impact Tranche 2 Aandachtspunten voor implementatie</vt:lpstr>
      <vt:lpstr>Van standaardprofielfracties naar dynamische profielfracties (1) Aandachtspunten voor implementatie</vt:lpstr>
      <vt:lpstr>Van standaardprofielfracties naar dynamische profielfracties (2) Aandachtspunten voor implementatie</vt:lpstr>
      <vt:lpstr>Van standaardprofielfracties naar dynamische profielfracties (3) Aandachtspunten voor implementatie</vt:lpstr>
      <vt:lpstr>Allocatieberichten (1) Aandachtspunten voor implementatie</vt:lpstr>
      <vt:lpstr>Allocatieberichten - Scenario 1 TMT, DIM, SMA en PRF (1) Aandachtspunten voor implementatie</vt:lpstr>
      <vt:lpstr>Allocatieberichten - Scenario 1 TMT, DIM, SMA en PRF (2) Aandachtspunten voor implementatie</vt:lpstr>
      <vt:lpstr>Allocatieberichten - Scenario 1 TMT, DIM, SMA en PRF (3) Aandachtspunten voor implementatie</vt:lpstr>
      <vt:lpstr>Allocatieberichten - Scenario 2 Alleen TMT (1) Aandachtspunten voor implementatie</vt:lpstr>
      <vt:lpstr>Allocatieberichten - Scenario 2 Alleen TMT (2) Aandachtspunten voor implementatie</vt:lpstr>
      <vt:lpstr>Allocatieberichten - Scenario 2 Alleen TMT (3) Aandachtspunten voor implementatie</vt:lpstr>
      <vt:lpstr> </vt:lpstr>
      <vt:lpstr>Requests for Change</vt:lpstr>
      <vt:lpstr>Requests for Change (IC273)</vt:lpstr>
      <vt:lpstr>Requests for Change (IC256)</vt:lpstr>
      <vt:lpstr>Requests for Change (IC276)</vt:lpstr>
      <vt:lpstr>Requests for Change (IC253)</vt:lpstr>
      <vt:lpstr>Requests for Change (Generiek)</vt:lpstr>
      <vt:lpstr> </vt:lpstr>
      <vt:lpstr>TenneT is verantwoordelijk voor borgen berichtkwaliteit     in de elektriciteitsmarkt</vt:lpstr>
      <vt:lpstr>Planning </vt:lpstr>
      <vt:lpstr>Documentatie en contactmogelijkheden</vt:lpstr>
      <vt:lpstr>FAQ</vt:lpstr>
      <vt:lpstr> </vt:lpstr>
      <vt:lpstr>PowerPoint-presentatie</vt:lpstr>
      <vt:lpstr>PowerPoint-presentatie</vt:lpstr>
      <vt:lpstr>Go Live data Tranche 2</vt:lpstr>
      <vt:lpstr>PowerPoint-presentatie</vt:lpstr>
      <vt:lpstr>Risico top 11 Tranche 2</vt:lpstr>
      <vt:lpstr>Risico top 11 Tranche 2</vt:lpstr>
      <vt:lpstr>PowerPoint-presentatie</vt:lpstr>
      <vt:lpstr>Toelichting werkpakket testen </vt:lpstr>
      <vt:lpstr>Testen – planning</vt:lpstr>
      <vt:lpstr>Testen</vt:lpstr>
      <vt:lpstr>Milestones Gebruikersacceptatietest</vt:lpstr>
      <vt:lpstr>Toelichting werkpakket transitie </vt:lpstr>
      <vt:lpstr>Transitie (1)</vt:lpstr>
      <vt:lpstr>Transitie (2)</vt:lpstr>
      <vt:lpstr>Klankbordgroep Transitie</vt:lpstr>
      <vt:lpstr>PowerPoint-presentatie</vt:lpstr>
      <vt:lpstr>Doelstelling Simulatie</vt:lpstr>
      <vt:lpstr>Planning</vt:lpstr>
      <vt:lpstr>Tot slot, wat vragen wij van jullie?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 Voorlichting TR2021 – Tranche 1</dc:title>
  <dc:creator>Mirjam van der Horst</dc:creator>
  <cp:lastModifiedBy>Mirjam van der Horst</cp:lastModifiedBy>
  <cp:revision>37</cp:revision>
  <cp:lastPrinted>2017-01-05T13:08:47Z</cp:lastPrinted>
  <dcterms:created xsi:type="dcterms:W3CDTF">2021-02-26T08:47:34Z</dcterms:created>
  <dcterms:modified xsi:type="dcterms:W3CDTF">2023-01-06T12:39:28Z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0x010100C0C91830ED340E4FB1005DCFC6E51CF5</vt:lpwstr>
  </property>
  <property fmtid="{D5CDD505-2E9C-101B-9397-08002B2CF9AE}" pid="3" name="Order">
    <vt:r8>3900</vt:r8>
  </property>
</Properties>
</file>