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145704667" r:id="rId6"/>
    <p:sldId id="2145704668" r:id="rId7"/>
    <p:sldId id="2145704727" r:id="rId8"/>
    <p:sldId id="2145704726" r:id="rId9"/>
    <p:sldId id="258" r:id="rId10"/>
    <p:sldId id="2145704728" r:id="rId11"/>
    <p:sldId id="2145704687" r:id="rId12"/>
    <p:sldId id="2145704715" r:id="rId13"/>
    <p:sldId id="2145704716" r:id="rId14"/>
    <p:sldId id="2145704717" r:id="rId15"/>
    <p:sldId id="2145704718" r:id="rId16"/>
    <p:sldId id="2145704719" r:id="rId17"/>
    <p:sldId id="2145704720" r:id="rId18"/>
    <p:sldId id="15822" r:id="rId19"/>
    <p:sldId id="2145704690" r:id="rId20"/>
    <p:sldId id="2145704689" r:id="rId21"/>
    <p:sldId id="2145704721" r:id="rId22"/>
    <p:sldId id="2145704688" r:id="rId23"/>
    <p:sldId id="2145704691" r:id="rId24"/>
    <p:sldId id="2145704692" r:id="rId25"/>
    <p:sldId id="2145704722" r:id="rId26"/>
    <p:sldId id="2145704693" r:id="rId27"/>
    <p:sldId id="2145704694" r:id="rId28"/>
    <p:sldId id="2145704708" r:id="rId29"/>
    <p:sldId id="2145704695" r:id="rId30"/>
    <p:sldId id="2145704723" r:id="rId31"/>
    <p:sldId id="2145704697" r:id="rId32"/>
    <p:sldId id="2145704696" r:id="rId33"/>
    <p:sldId id="2145704724" r:id="rId34"/>
    <p:sldId id="2145704698" r:id="rId35"/>
    <p:sldId id="2145704699" r:id="rId36"/>
    <p:sldId id="2145704706" r:id="rId37"/>
    <p:sldId id="2145704704" r:id="rId38"/>
    <p:sldId id="2145704702" r:id="rId39"/>
    <p:sldId id="2145704703" r:id="rId40"/>
    <p:sldId id="2145704707" r:id="rId41"/>
    <p:sldId id="2145704705" r:id="rId42"/>
    <p:sldId id="2145704700" r:id="rId43"/>
    <p:sldId id="2145704701" r:id="rId44"/>
    <p:sldId id="2145704729" r:id="rId45"/>
    <p:sldId id="2145704671" r:id="rId46"/>
    <p:sldId id="2145704673" r:id="rId47"/>
    <p:sldId id="2145704674" r:id="rId48"/>
    <p:sldId id="2145704676" r:id="rId49"/>
    <p:sldId id="2145704675" r:id="rId50"/>
    <p:sldId id="2145704732" r:id="rId51"/>
    <p:sldId id="2145704730" r:id="rId52"/>
    <p:sldId id="2145704731" r:id="rId53"/>
    <p:sldId id="2145704733" r:id="rId54"/>
    <p:sldId id="2145704679" r:id="rId55"/>
    <p:sldId id="2145704680" r:id="rId56"/>
    <p:sldId id="2145704681" r:id="rId57"/>
    <p:sldId id="2145704682" r:id="rId58"/>
    <p:sldId id="2145704683" r:id="rId59"/>
    <p:sldId id="2145704684" r:id="rId60"/>
    <p:sldId id="2145704735" r:id="rId61"/>
    <p:sldId id="2145704734" r:id="rId6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7EBE8-6E29-8C19-80E2-78348F85D2D0}" v="4" dt="2022-07-18T12:27:34.003"/>
    <p1510:client id="{741772EC-C572-4396-A85F-9BF57396A907}" v="1" dt="2022-07-07T13:37:57.734"/>
    <p1510:client id="{CC15C733-994D-65E6-B67F-E8C76594E3D9}" v="2" dt="2022-07-18T12:26:37.3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jam van der Horst | MFF BAS" userId="6559f027-f107-429c-976e-6a6193a52876" providerId="ADAL" clId="{741772EC-C572-4396-A85F-9BF57396A907}"/>
    <pc:docChg chg="modSld">
      <pc:chgData name="Mirjam van der Horst | MFF BAS" userId="6559f027-f107-429c-976e-6a6193a52876" providerId="ADAL" clId="{741772EC-C572-4396-A85F-9BF57396A907}" dt="2022-07-07T13:39:22.426" v="90" actId="14100"/>
      <pc:docMkLst>
        <pc:docMk/>
      </pc:docMkLst>
      <pc:sldChg chg="addSp modSp mod">
        <pc:chgData name="Mirjam van der Horst | MFF BAS" userId="6559f027-f107-429c-976e-6a6193a52876" providerId="ADAL" clId="{741772EC-C572-4396-A85F-9BF57396A907}" dt="2022-07-07T13:39:22.426" v="90" actId="14100"/>
        <pc:sldMkLst>
          <pc:docMk/>
          <pc:sldMk cId="3212576629" sldId="258"/>
        </pc:sldMkLst>
        <pc:spChg chg="add mod">
          <ac:chgData name="Mirjam van der Horst | MFF BAS" userId="6559f027-f107-429c-976e-6a6193a52876" providerId="ADAL" clId="{741772EC-C572-4396-A85F-9BF57396A907}" dt="2022-07-07T13:39:22.426" v="90" actId="14100"/>
          <ac:spMkLst>
            <pc:docMk/>
            <pc:sldMk cId="3212576629" sldId="258"/>
            <ac:spMk id="3" creationId="{4057C98E-737C-1B08-BB46-5D3C050398BD}"/>
          </ac:spMkLst>
        </pc:spChg>
        <pc:picChg chg="mod">
          <ac:chgData name="Mirjam van der Horst | MFF BAS" userId="6559f027-f107-429c-976e-6a6193a52876" providerId="ADAL" clId="{741772EC-C572-4396-A85F-9BF57396A907}" dt="2022-07-07T13:39:02.649" v="87" actId="1076"/>
          <ac:picMkLst>
            <pc:docMk/>
            <pc:sldMk cId="3212576629" sldId="258"/>
            <ac:picMk id="9" creationId="{FE051E41-49B8-155D-2E9D-BCB0B43A9DB3}"/>
          </ac:picMkLst>
        </pc:picChg>
      </pc:sldChg>
    </pc:docChg>
  </pc:docChgLst>
  <pc:docChgLst>
    <pc:chgData name="Mirjam van der Horst | MFF BAS" userId="S::mirjam.vanderhorst@mffbas.nl::6559f027-f107-429c-976e-6a6193a52876" providerId="AD" clId="Web-{CC15C733-994D-65E6-B67F-E8C76594E3D9}"/>
    <pc:docChg chg="modSld">
      <pc:chgData name="Mirjam van der Horst | MFF BAS" userId="S::mirjam.vanderhorst@mffbas.nl::6559f027-f107-429c-976e-6a6193a52876" providerId="AD" clId="Web-{CC15C733-994D-65E6-B67F-E8C76594E3D9}" dt="2022-07-18T12:26:37.365" v="1"/>
      <pc:docMkLst>
        <pc:docMk/>
      </pc:docMkLst>
      <pc:sldChg chg="modSp">
        <pc:chgData name="Mirjam van der Horst | MFF BAS" userId="S::mirjam.vanderhorst@mffbas.nl::6559f027-f107-429c-976e-6a6193a52876" providerId="AD" clId="Web-{CC15C733-994D-65E6-B67F-E8C76594E3D9}" dt="2022-07-18T12:26:37.365" v="1"/>
        <pc:sldMkLst>
          <pc:docMk/>
          <pc:sldMk cId="3763032603" sldId="2145704688"/>
        </pc:sldMkLst>
        <pc:graphicFrameChg chg="mod modGraphic">
          <ac:chgData name="Mirjam van der Horst | MFF BAS" userId="S::mirjam.vanderhorst@mffbas.nl::6559f027-f107-429c-976e-6a6193a52876" providerId="AD" clId="Web-{CC15C733-994D-65E6-B67F-E8C76594E3D9}" dt="2022-07-18T12:26:37.365" v="1"/>
          <ac:graphicFrameMkLst>
            <pc:docMk/>
            <pc:sldMk cId="3763032603" sldId="2145704688"/>
            <ac:graphicFrameMk id="4" creationId="{F284B8E6-DB3B-413C-A9B6-8C69B3E63556}"/>
          </ac:graphicFrameMkLst>
        </pc:graphicFrameChg>
      </pc:sldChg>
    </pc:docChg>
  </pc:docChgLst>
  <pc:docChgLst>
    <pc:chgData name="Mirjam van der Horst | MFF BAS" userId="S::mirjam.vanderhorst@mffbas.nl::6559f027-f107-429c-976e-6a6193a52876" providerId="AD" clId="Web-{0CE7EBE8-6E29-8C19-80E2-78348F85D2D0}"/>
    <pc:docChg chg="modSld">
      <pc:chgData name="Mirjam van der Horst | MFF BAS" userId="S::mirjam.vanderhorst@mffbas.nl::6559f027-f107-429c-976e-6a6193a52876" providerId="AD" clId="Web-{0CE7EBE8-6E29-8C19-80E2-78348F85D2D0}" dt="2022-07-18T12:27:21.127" v="1"/>
      <pc:docMkLst>
        <pc:docMk/>
      </pc:docMkLst>
      <pc:sldChg chg="modSp">
        <pc:chgData name="Mirjam van der Horst | MFF BAS" userId="S::mirjam.vanderhorst@mffbas.nl::6559f027-f107-429c-976e-6a6193a52876" providerId="AD" clId="Web-{0CE7EBE8-6E29-8C19-80E2-78348F85D2D0}" dt="2022-07-18T12:27:21.127" v="1"/>
        <pc:sldMkLst>
          <pc:docMk/>
          <pc:sldMk cId="3763032603" sldId="2145704688"/>
        </pc:sldMkLst>
        <pc:graphicFrameChg chg="mod modGraphic">
          <ac:chgData name="Mirjam van der Horst | MFF BAS" userId="S::mirjam.vanderhorst@mffbas.nl::6559f027-f107-429c-976e-6a6193a52876" providerId="AD" clId="Web-{0CE7EBE8-6E29-8C19-80E2-78348F85D2D0}" dt="2022-07-18T12:27:21.127" v="1"/>
          <ac:graphicFrameMkLst>
            <pc:docMk/>
            <pc:sldMk cId="3763032603" sldId="2145704688"/>
            <ac:graphicFrameMk id="4" creationId="{F284B8E6-DB3B-413C-A9B6-8C69B3E63556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42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F45B462-4A70-3946-AE4A-5FE450A5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59C7-346C-D048-B596-EB6CDBC0B5C1}" type="datetimeFigureOut">
              <a:rPr lang="nl-NL" smtClean="0"/>
              <a:t>18-7-2022</a:t>
            </a:fld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6510AC-278C-3B4C-93DE-CA535993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F54E-B765-BA4C-B13B-E9FB5CE61C5D}" type="slidenum">
              <a:rPr lang="nl-NL" smtClean="0"/>
              <a:t>‹#›</a:t>
            </a:fld>
            <a:endParaRPr lang="nl-NL"/>
          </a:p>
        </p:txBody>
      </p:sp>
      <p:sp>
        <p:nvSpPr>
          <p:cNvPr id="5" name="Tijdelijke aanduiding voor voettekst 9">
            <a:extLst>
              <a:ext uri="{FF2B5EF4-FFF2-40B4-BE49-F238E27FC236}">
                <a16:creationId xmlns:a16="http://schemas.microsoft.com/office/drawing/2014/main" id="{246EC38A-486D-9A41-9628-8BBEB172E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39128" y="6127750"/>
            <a:ext cx="50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44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33DBF-0276-5947-87B7-EAF0E1ECE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A9C963-6ED3-2A4C-B5A0-7B39C9EF3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CB93BCC-8661-1A4A-BC84-DBE560384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E333EE7-C7B7-864C-A07D-D0452839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59C7-346C-D048-B596-EB6CDBC0B5C1}" type="datetimeFigureOut">
              <a:rPr lang="nl-NL" smtClean="0"/>
              <a:t>18-7-2022</a:t>
            </a:fld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4CC59D4-C45D-A94A-BD46-65994734A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F54E-B765-BA4C-B13B-E9FB5CE61C5D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voettekst 9">
            <a:extLst>
              <a:ext uri="{FF2B5EF4-FFF2-40B4-BE49-F238E27FC236}">
                <a16:creationId xmlns:a16="http://schemas.microsoft.com/office/drawing/2014/main" id="{E9BB5F97-A4A7-A948-B024-AD3B6C8E1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39128" y="6127750"/>
            <a:ext cx="50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6700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854C13-7725-4D49-A6DF-923FAD440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8657753-5B46-9242-BE0E-4503FCB303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3014156-735F-8F4C-B47A-DE6860F92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00EDE0-9DE3-AD46-A1D0-4E9ABB1E5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59C7-346C-D048-B596-EB6CDBC0B5C1}" type="datetimeFigureOut">
              <a:rPr lang="nl-NL" smtClean="0"/>
              <a:t>18-7-2022</a:t>
            </a:fld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40620D-3743-284D-8A60-3839C8EF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F54E-B765-BA4C-B13B-E9FB5CE61C5D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voettekst 9">
            <a:extLst>
              <a:ext uri="{FF2B5EF4-FFF2-40B4-BE49-F238E27FC236}">
                <a16:creationId xmlns:a16="http://schemas.microsoft.com/office/drawing/2014/main" id="{43FCF35D-7EFF-A14C-95F5-CA8B52679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39128" y="6127750"/>
            <a:ext cx="50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409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90CE8-B46B-F840-A350-D7E3411B1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17D9E0C-3180-F543-B5C1-74DA9D9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955494-931B-2245-BB1F-6509BBCBC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59C7-346C-D048-B596-EB6CDBC0B5C1}" type="datetimeFigureOut">
              <a:rPr lang="nl-NL" smtClean="0"/>
              <a:t>18-7-2022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0E03A6-7B12-C043-8140-A616441C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E9811C-BF2C-1C44-BDB6-57A1BEDA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F54E-B765-BA4C-B13B-E9FB5CE61C5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08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laser, stadion, sprinklerinstallatie&#10;&#10;Automatisch gegenereerde beschrijving">
            <a:extLst>
              <a:ext uri="{FF2B5EF4-FFF2-40B4-BE49-F238E27FC236}">
                <a16:creationId xmlns:a16="http://schemas.microsoft.com/office/drawing/2014/main" id="{E9360D59-BC42-AF4C-BD30-87F2D9C44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489" r="16201" b="7761"/>
          <a:stretch/>
        </p:blipFill>
        <p:spPr>
          <a:xfrm>
            <a:off x="2755729" y="1125836"/>
            <a:ext cx="9436272" cy="57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0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9B97B37C-CF9D-5F47-BCDA-26F41ED39E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2800" y="1794166"/>
            <a:ext cx="8030547" cy="44013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nl-NL"/>
              <a:t>“Klik om stijl te bewerken”</a:t>
            </a:r>
          </a:p>
        </p:txBody>
      </p:sp>
    </p:spTree>
    <p:extLst>
      <p:ext uri="{BB962C8B-B14F-4D97-AF65-F5344CB8AC3E}">
        <p14:creationId xmlns:p14="http://schemas.microsoft.com/office/powerpoint/2010/main" val="54281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35B7D-55F3-B04E-A380-1991BD4E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2C09CE-3A76-5D4C-9BCA-F635EC349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0D4FCD-570B-D649-B1F1-341F73DC4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59C7-346C-D048-B596-EB6CDBC0B5C1}" type="datetimeFigureOut">
              <a:rPr lang="nl-NL" smtClean="0"/>
              <a:t>18-7-2022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0AAC30-EAB1-8F4C-8D42-6960F5A1C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F54E-B765-BA4C-B13B-E9FB5CE61C5D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93E287C-91B2-1541-BB76-565769766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39128" y="6127750"/>
            <a:ext cx="50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5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4BBE30-8BA4-E845-BB26-D28C00BA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242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C6342D-5A8C-744A-88A8-8EA7CA5C4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5215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6B16AF-EC61-7845-953B-2039F1408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59C7-346C-D048-B596-EB6CDBC0B5C1}" type="datetimeFigureOut">
              <a:rPr lang="nl-NL" smtClean="0"/>
              <a:t>18-7-2022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8C6ADE-F14F-804A-9291-D47591318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F54E-B765-BA4C-B13B-E9FB5CE61C5D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8A0ED926-5C3B-5344-AEBA-BF077D9CD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39128" y="6127750"/>
            <a:ext cx="50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025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2620A-833B-D24D-9264-C4EC5968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D0B9F5-2B47-8344-8D7B-4EEC79C0E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244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3F48B3-B622-294B-BC77-E945D25A3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8244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45CE8D-AD52-EF4E-815D-DABE9F5A4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59C7-346C-D048-B596-EB6CDBC0B5C1}" type="datetimeFigureOut">
              <a:rPr lang="nl-NL" smtClean="0"/>
              <a:t>18-7-2022</a:t>
            </a:fld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A90257B-4DEE-D041-9F4D-8F3403BE2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F54E-B765-BA4C-B13B-E9FB5CE61C5D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voettekst 9">
            <a:extLst>
              <a:ext uri="{FF2B5EF4-FFF2-40B4-BE49-F238E27FC236}">
                <a16:creationId xmlns:a16="http://schemas.microsoft.com/office/drawing/2014/main" id="{12489BCF-182B-D441-8688-C861D7F7C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39128" y="6127750"/>
            <a:ext cx="50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35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144F6-01AD-FC40-8C02-A7E95005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370EE6-E22C-9944-B3E0-7969B2580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12EAD8-B952-5B48-870D-351262114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7227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288E891-E544-F64C-9DC9-372FCA72D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88CB2F1-29AE-6B4E-B935-CF6CC9489E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7227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52C391C-F597-BA4A-AFE5-A13A9B6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59C7-346C-D048-B596-EB6CDBC0B5C1}" type="datetimeFigureOut">
              <a:rPr lang="nl-NL" smtClean="0"/>
              <a:t>18-7-2022</a:t>
            </a:fld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9AF5159-AE7A-A546-9AEC-4A3DFC73F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F54E-B765-BA4C-B13B-E9FB5CE61C5D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C4AEDF57-B53C-6A47-8759-6EDBF1EA8F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839128" y="6127750"/>
            <a:ext cx="50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19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34339-228D-B048-A551-008C837A2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DFFF752-B0F9-664B-9D37-55D84D935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59C7-346C-D048-B596-EB6CDBC0B5C1}" type="datetimeFigureOut">
              <a:rPr lang="nl-NL" smtClean="0"/>
              <a:t>18-7-2022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8291AB3-A16C-A143-93CA-67308663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F54E-B765-BA4C-B13B-E9FB5CE61C5D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638C62A8-EC24-9C4A-8E94-50A708C6E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39128" y="6127750"/>
            <a:ext cx="50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557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F8A8D2-5967-204E-A042-3D53DB569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840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F9A81B-398A-8F4B-93A4-8FE8040A0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88240" y="6127750"/>
            <a:ext cx="1442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259C7-346C-D048-B596-EB6CDBC0B5C1}" type="datetimeFigureOut">
              <a:rPr lang="nl-NL" smtClean="0"/>
              <a:t>18-7-2022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B52E36-E8E3-304C-A3C3-BAB65959E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02238" y="6127750"/>
            <a:ext cx="1151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4F54E-B765-BA4C-B13B-E9FB5CE61C5D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jdelijke aanduiding voor titel 8">
            <a:extLst>
              <a:ext uri="{FF2B5EF4-FFF2-40B4-BE49-F238E27FC236}">
                <a16:creationId xmlns:a16="http://schemas.microsoft.com/office/drawing/2014/main" id="{F7DB913C-91B6-7E41-96BD-027367412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4A0CC23E-4978-D948-A80C-4F69D2972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39128" y="6127750"/>
            <a:ext cx="50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120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ffbas.sharepoint.com/sites/Tranche2A2.0/Gedeelde%20documenten/Forms/AllItems.aspx?id=%2Fsites%2FTranche2A2%2E0%2FGedeelde%20documenten%2F7%2E%20Voorlichting%20%2D%20Information%20Session%2Fanimatie%5Fprogramma%5Fallocatie%5F2%2E0%20%28Original%29%2Emp4&amp;parent=%2Fsites%2FTranche2A2%2E0%2FGedeelde%20documenten%2F7%2E%20Voorlichting%20%2D%20Information%20Session" TargetMode="Externa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allocatie2@tennet.eu" TargetMode="Externa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mffbas.sharepoint.com/sites/Tranche2A2.0" TargetMode="Externa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readiness@mffbas.nl" TargetMode="External"/><Relationship Id="rId2" Type="http://schemas.openxmlformats.org/officeDocument/2006/relationships/hyperlink" Target="mailto:projecten@mffbas.nl" TargetMode="Externa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7DC15-77E7-AC48-BD22-C8E0CB1D2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644" y="1122363"/>
            <a:ext cx="10381785" cy="2387600"/>
          </a:xfrm>
        </p:spPr>
        <p:txBody>
          <a:bodyPr>
            <a:noAutofit/>
          </a:bodyPr>
          <a:lstStyle/>
          <a:p>
            <a:r>
              <a:rPr lang="nl-NL"/>
              <a:t>Voorlichting Tranche 2</a:t>
            </a:r>
            <a:br>
              <a:rPr lang="nl-NL"/>
            </a:br>
            <a:r>
              <a:rPr lang="nl-NL"/>
              <a:t>Programma Allocatie 2.0 (A2.0)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93E101-E0A0-874F-B81B-E085967D1E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800"/>
              <a:t>Voorlichting 2: processen</a:t>
            </a:r>
          </a:p>
          <a:p>
            <a:endParaRPr lang="nl-NL" sz="2800"/>
          </a:p>
          <a:p>
            <a:pPr algn="l"/>
            <a:r>
              <a:rPr lang="nl-NL" sz="2000"/>
              <a:t>5 juli 2022</a:t>
            </a:r>
          </a:p>
        </p:txBody>
      </p:sp>
    </p:spTree>
    <p:extLst>
      <p:ext uri="{BB962C8B-B14F-4D97-AF65-F5344CB8AC3E}">
        <p14:creationId xmlns:p14="http://schemas.microsoft.com/office/powerpoint/2010/main" val="3911705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C786B7-524F-4286-8C11-369D33C3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IC273 ‘Noodzakelijke tussenoplossing allocatie geprofileerde aansluitingen’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9CCCC5-E204-477E-AC24-CBFDEF171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017613"/>
          </a:xfrm>
        </p:spPr>
        <p:txBody>
          <a:bodyPr>
            <a:normAutofit fontScale="77500" lnSpcReduction="20000"/>
          </a:bodyPr>
          <a:lstStyle/>
          <a:p>
            <a:r>
              <a:rPr lang="nl-NL" sz="3300"/>
              <a:t>Proces</a:t>
            </a:r>
          </a:p>
          <a:p>
            <a:pPr lvl="1"/>
            <a:r>
              <a:rPr lang="nl-NL"/>
              <a:t>Alloceren per </a:t>
            </a:r>
            <a:r>
              <a:rPr lang="nl-NL" b="1"/>
              <a:t>energierichting</a:t>
            </a:r>
          </a:p>
          <a:p>
            <a:pPr lvl="1"/>
            <a:r>
              <a:rPr lang="nl-NL" b="1"/>
              <a:t>Profielfracties per energierichting</a:t>
            </a:r>
          </a:p>
          <a:p>
            <a:pPr lvl="1"/>
            <a:r>
              <a:rPr lang="nl-NL" b="1"/>
              <a:t>Dynamische profielfracties </a:t>
            </a:r>
            <a:r>
              <a:rPr lang="nl-NL"/>
              <a:t>(E1 en E2) per netgebied/profielcategorie</a:t>
            </a:r>
          </a:p>
          <a:p>
            <a:pPr lvl="2"/>
            <a:r>
              <a:rPr lang="nl-NL" sz="2100"/>
              <a:t>Deelnemende </a:t>
            </a:r>
            <a:r>
              <a:rPr lang="nl-NL" sz="2100" err="1"/>
              <a:t>LV’s</a:t>
            </a:r>
            <a:r>
              <a:rPr lang="nl-NL" sz="2100"/>
              <a:t> leveren gegevens aan voor berekening dynamische profielfracties</a:t>
            </a:r>
          </a:p>
          <a:p>
            <a:pPr lvl="2"/>
            <a:r>
              <a:rPr lang="nl-NL" sz="2100" err="1"/>
              <a:t>RNB’s</a:t>
            </a:r>
            <a:r>
              <a:rPr lang="nl-NL" sz="2100"/>
              <a:t> berekenen de dynamische profielfracties</a:t>
            </a:r>
          </a:p>
          <a:p>
            <a:pPr lvl="1"/>
            <a:r>
              <a:rPr lang="nl-NL"/>
              <a:t>Verbijzonderen profielcategorieën E1 en E2 </a:t>
            </a:r>
            <a:r>
              <a:rPr lang="nl-NL">
                <a:sym typeface="Wingdings" panose="05000000000000000000" pitchFamily="2" charset="2"/>
              </a:rPr>
              <a:t> </a:t>
            </a:r>
            <a:r>
              <a:rPr lang="nl-NL" b="1">
                <a:sym typeface="Wingdings" panose="05000000000000000000" pitchFamily="2" charset="2"/>
              </a:rPr>
              <a:t>AMI</a:t>
            </a:r>
            <a:r>
              <a:rPr lang="nl-NL">
                <a:sym typeface="Wingdings" panose="05000000000000000000" pitchFamily="2" charset="2"/>
              </a:rPr>
              <a:t> en </a:t>
            </a:r>
            <a:r>
              <a:rPr lang="nl-NL" b="1">
                <a:sym typeface="Wingdings" panose="05000000000000000000" pitchFamily="2" charset="2"/>
              </a:rPr>
              <a:t>AZI</a:t>
            </a:r>
          </a:p>
          <a:p>
            <a:pPr lvl="1"/>
            <a:r>
              <a:rPr lang="nl-NL" b="1">
                <a:sym typeface="Wingdings" panose="05000000000000000000" pitchFamily="2" charset="2"/>
              </a:rPr>
              <a:t>Verdwijnen TCF </a:t>
            </a:r>
            <a:r>
              <a:rPr lang="nl-NL">
                <a:sym typeface="Wingdings" panose="05000000000000000000" pitchFamily="2" charset="2"/>
              </a:rPr>
              <a:t>(tariefcorrectiefactor)  onderdeel definitie profielfracties</a:t>
            </a:r>
          </a:p>
          <a:p>
            <a:pPr lvl="1"/>
            <a:r>
              <a:rPr lang="nl-NL">
                <a:sym typeface="Wingdings" panose="05000000000000000000" pitchFamily="2" charset="2"/>
              </a:rPr>
              <a:t>MCF wordt </a:t>
            </a:r>
            <a:r>
              <a:rPr lang="nl-NL" b="1">
                <a:sym typeface="Wingdings" panose="05000000000000000000" pitchFamily="2" charset="2"/>
              </a:rPr>
              <a:t>RCF</a:t>
            </a:r>
            <a:r>
              <a:rPr lang="nl-NL">
                <a:sym typeface="Wingdings" panose="05000000000000000000" pitchFamily="2" charset="2"/>
              </a:rPr>
              <a:t> (restantvolumecorrectiefactor)</a:t>
            </a:r>
            <a:endParaRPr lang="nl-NL"/>
          </a:p>
          <a:p>
            <a:r>
              <a:rPr lang="nl-NL" sz="3300"/>
              <a:t>Systeem/berichten</a:t>
            </a:r>
          </a:p>
          <a:p>
            <a:pPr lvl="1"/>
            <a:r>
              <a:rPr lang="nl-NL"/>
              <a:t>Nieuwe allocatieberichten (XML)</a:t>
            </a:r>
          </a:p>
          <a:p>
            <a:pPr lvl="1"/>
            <a:r>
              <a:rPr lang="nl-NL"/>
              <a:t>Nieuwe berichten voor LV om gegevens aan RNB aan te leveren (API)</a:t>
            </a:r>
          </a:p>
          <a:p>
            <a:pPr lvl="1"/>
            <a:r>
              <a:rPr lang="nl-NL"/>
              <a:t>Nieuwe berichten om dynamische profielfractie op te halen (API)</a:t>
            </a:r>
          </a:p>
          <a:p>
            <a:pPr lvl="1"/>
            <a:r>
              <a:rPr lang="nl-NL"/>
              <a:t>Uitfaseren </a:t>
            </a:r>
            <a:r>
              <a:rPr lang="nl-NL" err="1"/>
              <a:t>allocatiebon</a:t>
            </a:r>
            <a:r>
              <a:rPr lang="nl-NL"/>
              <a:t> en de maandelijkse SJI-SJA-rapportage voor </a:t>
            </a:r>
            <a:r>
              <a:rPr lang="nl-NL" err="1"/>
              <a:t>BRPs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099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C786B7-524F-4286-8C11-369D33C3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IC276 ‘Alloceren GV-TMT en KV-SMA per energierichting’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9CCCC5-E204-477E-AC24-CBFDEF171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Proces</a:t>
            </a:r>
          </a:p>
          <a:p>
            <a:pPr lvl="1"/>
            <a:r>
              <a:rPr lang="nl-NL" sz="2000"/>
              <a:t>Alloceren GV-TMT en KV-SMA per </a:t>
            </a:r>
            <a:r>
              <a:rPr lang="nl-NL" sz="2000" b="1"/>
              <a:t>energierichting</a:t>
            </a:r>
          </a:p>
          <a:p>
            <a:pPr lvl="1"/>
            <a:r>
              <a:rPr lang="nl-NL" sz="2000"/>
              <a:t>Gebruik </a:t>
            </a:r>
            <a:r>
              <a:rPr lang="nl-NL" sz="2000" err="1"/>
              <a:t>meetdata</a:t>
            </a:r>
            <a:r>
              <a:rPr lang="nl-NL" sz="2000"/>
              <a:t> met </a:t>
            </a:r>
            <a:r>
              <a:rPr lang="nl-NL" sz="2000" b="1"/>
              <a:t>3 decimalen bij kwartierwaarden </a:t>
            </a:r>
            <a:r>
              <a:rPr lang="nl-NL" sz="2000"/>
              <a:t>(geen </a:t>
            </a:r>
            <a:r>
              <a:rPr lang="nl-NL" sz="2000" err="1"/>
              <a:t>truncate</a:t>
            </a:r>
            <a:r>
              <a:rPr lang="nl-NL" sz="2000"/>
              <a:t>)</a:t>
            </a:r>
          </a:p>
          <a:p>
            <a:r>
              <a:rPr lang="nl-NL"/>
              <a:t>Systeem/berichten</a:t>
            </a:r>
          </a:p>
          <a:p>
            <a:pPr lvl="1"/>
            <a:r>
              <a:rPr lang="nl-NL" sz="2000"/>
              <a:t>Aanlevering </a:t>
            </a:r>
            <a:r>
              <a:rPr lang="nl-NL" sz="2000" err="1"/>
              <a:t>meetdata</a:t>
            </a:r>
            <a:r>
              <a:rPr lang="nl-NL" sz="2000"/>
              <a:t> (kwartierwaarden) GV TMT &amp; </a:t>
            </a:r>
            <a:r>
              <a:rPr lang="nl-NL" sz="2000" err="1"/>
              <a:t>meetdata</a:t>
            </a:r>
            <a:r>
              <a:rPr lang="nl-NL" sz="2000"/>
              <a:t> in herzieningsverzoeken in 3 decimalen</a:t>
            </a:r>
          </a:p>
          <a:p>
            <a:pPr lvl="1"/>
            <a:r>
              <a:rPr lang="nl-NL" sz="2000"/>
              <a:t>Nieuwe allocatieberichten (XML)</a:t>
            </a:r>
          </a:p>
        </p:txBody>
      </p:sp>
    </p:spTree>
    <p:extLst>
      <p:ext uri="{BB962C8B-B14F-4D97-AF65-F5344CB8AC3E}">
        <p14:creationId xmlns:p14="http://schemas.microsoft.com/office/powerpoint/2010/main" val="1572451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8FBF1-4EE5-4128-A74D-0BC3E1341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IC256 ‘SJISJA 2.0’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FB8FEA-B985-422F-8AD2-A22297D73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/>
              <a:t>Proces</a:t>
            </a:r>
          </a:p>
          <a:p>
            <a:pPr lvl="1"/>
            <a:r>
              <a:rPr lang="nl-NL" sz="2000"/>
              <a:t>Berekening SJI/SJA o.b.v. periode van ten minste 345 dagen</a:t>
            </a:r>
          </a:p>
          <a:p>
            <a:pPr lvl="1"/>
            <a:r>
              <a:rPr lang="nl-NL" sz="2000"/>
              <a:t>Net als bij E3 mag een kortere periode gebruikt worden als er minder historische meetgegevens beschikbaar zijn</a:t>
            </a:r>
          </a:p>
          <a:p>
            <a:pPr lvl="1"/>
            <a:r>
              <a:rPr lang="nl-NL" sz="2000"/>
              <a:t>Gebruik dynamische profielfracties (E1 en E2)</a:t>
            </a:r>
          </a:p>
          <a:p>
            <a:pPr lvl="1"/>
            <a:r>
              <a:rPr lang="nl-NL" sz="2000"/>
              <a:t>Tariefperiode en energierichting zijn relevant voor toepassing profielfracties</a:t>
            </a:r>
          </a:p>
          <a:p>
            <a:pPr lvl="1"/>
            <a:r>
              <a:rPr lang="nl-NL" sz="2000"/>
              <a:t>Default SJI ook bij conventionele meters</a:t>
            </a:r>
          </a:p>
          <a:p>
            <a:r>
              <a:rPr lang="nl-NL"/>
              <a:t>Systeem/berichten</a:t>
            </a:r>
          </a:p>
          <a:p>
            <a:pPr lvl="1"/>
            <a:r>
              <a:rPr lang="nl-NL" sz="2000"/>
              <a:t>N.v.t.</a:t>
            </a:r>
          </a:p>
        </p:txBody>
      </p:sp>
    </p:spTree>
    <p:extLst>
      <p:ext uri="{BB962C8B-B14F-4D97-AF65-F5344CB8AC3E}">
        <p14:creationId xmlns:p14="http://schemas.microsoft.com/office/powerpoint/2010/main" val="1513386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8FBF1-4EE5-4128-A74D-0BC3E1341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IC253 ‘Uitbreiden meetcorrectierapport’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FB8FEA-B985-422F-8AD2-A22297D73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/>
              <a:t>Proces</a:t>
            </a:r>
          </a:p>
          <a:p>
            <a:pPr lvl="1"/>
            <a:r>
              <a:rPr lang="nl-NL" sz="2000" b="1"/>
              <a:t>Uitbreiding typen aansluitingen</a:t>
            </a:r>
            <a:r>
              <a:rPr lang="nl-NL" sz="2000"/>
              <a:t>: gas, geprofileerde aansluitingen elektriciteit (incl. A1 lid 2 en 3)</a:t>
            </a:r>
          </a:p>
          <a:p>
            <a:pPr lvl="1"/>
            <a:r>
              <a:rPr lang="nl-NL" sz="2000" b="1"/>
              <a:t>Uitbreiding proces</a:t>
            </a:r>
            <a:r>
              <a:rPr lang="nl-NL" sz="2000"/>
              <a:t>: overlegmogelijkheid via gereguleerd bericht met tijdslijnen</a:t>
            </a:r>
          </a:p>
          <a:p>
            <a:pPr lvl="1"/>
            <a:r>
              <a:rPr lang="nl-NL" sz="2000" b="1"/>
              <a:t>Uitbreiding/wijziging inhoud bericht meetcorrectierapport (MCR)</a:t>
            </a:r>
            <a:r>
              <a:rPr lang="nl-NL" sz="2000"/>
              <a:t>: o.a. productsoort, extra redenen, extra categorieën meetgegevens, verplichte toelichting correctie (diverse uitbreidingen van enumeraties)</a:t>
            </a:r>
          </a:p>
          <a:p>
            <a:r>
              <a:rPr lang="nl-NL"/>
              <a:t>Systeem/berichten</a:t>
            </a:r>
          </a:p>
          <a:p>
            <a:pPr lvl="1"/>
            <a:r>
              <a:rPr lang="nl-NL" sz="2000"/>
              <a:t>Gewijzigde berichten (XML)</a:t>
            </a:r>
          </a:p>
        </p:txBody>
      </p:sp>
    </p:spTree>
    <p:extLst>
      <p:ext uri="{BB962C8B-B14F-4D97-AF65-F5344CB8AC3E}">
        <p14:creationId xmlns:p14="http://schemas.microsoft.com/office/powerpoint/2010/main" val="1773898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7DC15-77E7-AC48-BD22-C8E0CB1D2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Business Services</a:t>
            </a:r>
          </a:p>
        </p:txBody>
      </p:sp>
    </p:spTree>
    <p:extLst>
      <p:ext uri="{BB962C8B-B14F-4D97-AF65-F5344CB8AC3E}">
        <p14:creationId xmlns:p14="http://schemas.microsoft.com/office/powerpoint/2010/main" val="1006164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920800" y="6482185"/>
            <a:ext cx="2548092" cy="331200"/>
          </a:xfrm>
        </p:spPr>
        <p:txBody>
          <a:bodyPr vert="horz" lIns="91440" tIns="45720" rIns="0" bIns="45720" rtlCol="0" anchor="ctr"/>
          <a:lstStyle/>
          <a:p>
            <a:fld id="{A1C3A1F5-F269-2A47-BBB9-BDB2D4CF88E3}" type="slidenum">
              <a:rPr lang="nl-NL" smtClean="0"/>
              <a:t>15</a:t>
            </a:fld>
            <a:endParaRPr lang="nl-NL"/>
          </a:p>
        </p:txBody>
      </p:sp>
      <p:graphicFrame>
        <p:nvGraphicFramePr>
          <p:cNvPr id="2" name="Tabel 3">
            <a:extLst>
              <a:ext uri="{FF2B5EF4-FFF2-40B4-BE49-F238E27FC236}">
                <a16:creationId xmlns:a16="http://schemas.microsoft.com/office/drawing/2014/main" id="{AED1BE7B-AD2E-41D4-8FBA-FF9E0E7F2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671359"/>
              </p:ext>
            </p:extLst>
          </p:nvPr>
        </p:nvGraphicFramePr>
        <p:xfrm>
          <a:off x="289169" y="1061507"/>
          <a:ext cx="11652740" cy="4788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7098">
                  <a:extLst>
                    <a:ext uri="{9D8B030D-6E8A-4147-A177-3AD203B41FA5}">
                      <a16:colId xmlns:a16="http://schemas.microsoft.com/office/drawing/2014/main" val="2843488738"/>
                    </a:ext>
                  </a:extLst>
                </a:gridCol>
                <a:gridCol w="2135723">
                  <a:extLst>
                    <a:ext uri="{9D8B030D-6E8A-4147-A177-3AD203B41FA5}">
                      <a16:colId xmlns:a16="http://schemas.microsoft.com/office/drawing/2014/main" val="2808512566"/>
                    </a:ext>
                  </a:extLst>
                </a:gridCol>
                <a:gridCol w="3269919">
                  <a:extLst>
                    <a:ext uri="{9D8B030D-6E8A-4147-A177-3AD203B41FA5}">
                      <a16:colId xmlns:a16="http://schemas.microsoft.com/office/drawing/2014/main" val="4072603119"/>
                    </a:ext>
                  </a:extLst>
                </a:gridCol>
              </a:tblGrid>
              <a:tr h="246766">
                <a:tc>
                  <a:txBody>
                    <a:bodyPr/>
                    <a:lstStyle/>
                    <a:p>
                      <a:r>
                        <a:rPr lang="nl-NL" sz="1000">
                          <a:latin typeface="+mn-lt"/>
                        </a:rPr>
                        <a:t>Uit te wisselen informatie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00">
                          <a:latin typeface="+mn-lt"/>
                        </a:rPr>
                        <a:t>Berichtdefinitie</a:t>
                      </a:r>
                    </a:p>
                  </a:txBody>
                  <a:tcPr anchor="ctr">
                    <a:solidFill>
                      <a:srgbClr val="F6BC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00">
                          <a:latin typeface="+mn-lt"/>
                        </a:rPr>
                        <a:t>Service</a:t>
                      </a:r>
                    </a:p>
                  </a:txBody>
                  <a:tcPr anchor="ctr">
                    <a:solidFill>
                      <a:srgbClr val="F6BC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225344"/>
                  </a:ext>
                </a:extLst>
              </a:tr>
              <a:tr h="5289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>
                          <a:latin typeface="+mn-lt"/>
                        </a:rPr>
                        <a:t>1. Allocatiegegevens individueel allocatiepunt</a:t>
                      </a:r>
                      <a:br>
                        <a:rPr lang="nl-NL" sz="1000">
                          <a:latin typeface="+mn-lt"/>
                        </a:rPr>
                      </a:br>
                      <a:r>
                        <a:rPr lang="nl-NL" sz="100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Per allocatiepunt (één allocatiepunt per bericht) de  allocatiegegevens van de allocatiepunten met de allocatiemethode telemetrie (TMT-allocatiepunt, NVL-allocatiepunt, DIM-allocatiepunt)</a:t>
                      </a:r>
                    </a:p>
                  </a:txBody>
                  <a:tcPr anchor="ctr">
                    <a:solidFill>
                      <a:srgbClr val="FDEEC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nl-NL" sz="1000" b="1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AllocationSeries</a:t>
                      </a:r>
                      <a:r>
                        <a:rPr lang="nl-NL" sz="10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(XML)</a:t>
                      </a:r>
                    </a:p>
                  </a:txBody>
                  <a:tcPr anchor="ctr">
                    <a:solidFill>
                      <a:srgbClr val="FDEEC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nl-NL" sz="10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BSCMF0074 - Uitwisselen allocatiegegevens individueel allocatiepunt</a:t>
                      </a:r>
                    </a:p>
                  </a:txBody>
                  <a:tcPr anchor="ctr">
                    <a:solidFill>
                      <a:srgbClr val="FDE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279112"/>
                  </a:ext>
                </a:extLst>
              </a:tr>
              <a:tr h="6759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Geaggregeerde allocatiegegevens allocatiepunten</a:t>
                      </a:r>
                      <a:br>
                        <a:rPr lang="nl-NL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100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nl-NL" sz="1000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 netgebied per BRP de geaggregeerde allocatiegegevens (één aggregaat in één bericht) van de allocatiepunten met </a:t>
                      </a:r>
                      <a:r>
                        <a:rPr lang="nl-NL" sz="1000" i="0">
                          <a:latin typeface="+mn-lt"/>
                          <a:cs typeface="Times New Roman" panose="02020603050405020304" pitchFamily="18" charset="0"/>
                        </a:rPr>
                        <a:t>allocatiemethode telemetrie (TMT-allocatiepunt, NVL-allocatiepunt, DIM-allocatiepunt), </a:t>
                      </a:r>
                      <a:r>
                        <a:rPr lang="nl-NL" sz="10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PRF-allocatiepunten, </a:t>
                      </a:r>
                      <a:r>
                        <a:rPr lang="nl-NL" sz="1000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SMA-allocatiepunten</a:t>
                      </a:r>
                      <a:endParaRPr lang="nl-NL" sz="1000" i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ADA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nl-NL" sz="1000" b="1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AggregatedAllocationSeries</a:t>
                      </a:r>
                      <a:r>
                        <a:rPr lang="nl-NL" sz="10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(XML)</a:t>
                      </a:r>
                    </a:p>
                  </a:txBody>
                  <a:tcPr anchor="ctr">
                    <a:solidFill>
                      <a:srgbClr val="FADA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nl-NL" sz="10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BSCMF0075 - Uitwisselen geaggregeerde allocatiegegevens allocatiepunten</a:t>
                      </a:r>
                    </a:p>
                  </a:txBody>
                  <a:tcPr anchor="ctr">
                    <a:solidFill>
                      <a:srgbClr val="FAD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139822"/>
                  </a:ext>
                </a:extLst>
              </a:tr>
              <a:tr h="5289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>
                          <a:latin typeface="+mn-lt"/>
                        </a:rPr>
                        <a:t>3. </a:t>
                      </a:r>
                      <a:r>
                        <a:rPr lang="nl-NL" sz="1000" b="1" err="1">
                          <a:latin typeface="+mn-lt"/>
                        </a:rPr>
                        <a:t>RestantvolumeCorrectieFactor</a:t>
                      </a:r>
                      <a:r>
                        <a:rPr lang="nl-NL" sz="1000" b="1">
                          <a:latin typeface="+mn-lt"/>
                        </a:rPr>
                        <a:t> en profielfracties</a:t>
                      </a:r>
                      <a:br>
                        <a:rPr lang="nl-NL" sz="1000">
                          <a:latin typeface="+mn-lt"/>
                        </a:rPr>
                      </a:br>
                      <a:r>
                        <a:rPr lang="nl-NL" sz="100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Per netgebied de factoren voor de verdeling van het restantvolume en de profielfracties elektriciteit (dynamisch, fallback of standaardprofielfracties) die voor betreffende allocatierun zijn gebruikt</a:t>
                      </a:r>
                      <a:endParaRPr lang="nl-NL" sz="1000">
                        <a:latin typeface="+mn-lt"/>
                      </a:endParaRPr>
                    </a:p>
                  </a:txBody>
                  <a:tcPr anchor="ctr">
                    <a:solidFill>
                      <a:srgbClr val="FDEE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0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AllocationFactorSeries (XML)</a:t>
                      </a:r>
                    </a:p>
                  </a:txBody>
                  <a:tcPr anchor="ctr">
                    <a:solidFill>
                      <a:srgbClr val="FDEE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0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BSCMF0076 - Uitwisselen RestantvolumeCorrectieFactor/Profielfractie</a:t>
                      </a:r>
                    </a:p>
                  </a:txBody>
                  <a:tcPr anchor="ctr">
                    <a:solidFill>
                      <a:srgbClr val="FDE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204846"/>
                  </a:ext>
                </a:extLst>
              </a:tr>
              <a:tr h="3820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000" b="1">
                          <a:latin typeface="+mn-lt"/>
                        </a:rPr>
                        <a:t>4. Profielfracties</a:t>
                      </a:r>
                      <a:br>
                        <a:rPr lang="nl-NL" sz="1000">
                          <a:latin typeface="+mn-lt"/>
                        </a:rPr>
                      </a:br>
                      <a:r>
                        <a:rPr lang="nl-NL" sz="1000">
                          <a:latin typeface="+mn-lt"/>
                        </a:rPr>
                        <a:t>Opvragen van dynamische profielfracties en standaardprofielfracties</a:t>
                      </a:r>
                    </a:p>
                  </a:txBody>
                  <a:tcPr anchor="ctr">
                    <a:solidFill>
                      <a:srgbClr val="FADA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000" b="1">
                          <a:latin typeface="+mn-lt"/>
                        </a:rPr>
                        <a:t>profile-</a:t>
                      </a:r>
                      <a:r>
                        <a:rPr lang="nl-NL" sz="1000" b="1" err="1">
                          <a:latin typeface="+mn-lt"/>
                        </a:rPr>
                        <a:t>fractions</a:t>
                      </a:r>
                      <a:r>
                        <a:rPr lang="nl-NL" sz="1000" b="1">
                          <a:latin typeface="+mn-lt"/>
                        </a:rPr>
                        <a:t>-series (JSON)</a:t>
                      </a:r>
                    </a:p>
                  </a:txBody>
                  <a:tcPr anchor="ctr">
                    <a:solidFill>
                      <a:srgbClr val="FADA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000" b="1">
                          <a:latin typeface="+mn-lt"/>
                        </a:rPr>
                        <a:t>BSCMF0077 - Opvragen profielfracties elektriciteit</a:t>
                      </a:r>
                    </a:p>
                  </a:txBody>
                  <a:tcPr anchor="ctr">
                    <a:solidFill>
                      <a:srgbClr val="FAD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184652"/>
                  </a:ext>
                </a:extLst>
              </a:tr>
              <a:tr h="5289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>
                          <a:latin typeface="+mn-lt"/>
                        </a:rPr>
                        <a:t>5. Geaggregeerde volumes elektriciteit</a:t>
                      </a:r>
                      <a:br>
                        <a:rPr lang="nl-NL" sz="1000" b="1">
                          <a:latin typeface="+mn-lt"/>
                        </a:rPr>
                      </a:br>
                      <a:r>
                        <a:rPr lang="nl-NL" sz="1000" b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nl-NL" sz="1000" b="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anbieden van een geanonimiseerde en geaggregeerde dataset met totaalvolumes van allocatiepunten voor de berekening van de dynamische profielfracties door deelnemende </a:t>
                      </a:r>
                      <a:r>
                        <a:rPr lang="nl-NL" sz="1000" b="0" err="1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LV’s</a:t>
                      </a:r>
                      <a:endParaRPr lang="nl-NL" sz="1000" b="0">
                        <a:latin typeface="+mn-lt"/>
                      </a:endParaRPr>
                    </a:p>
                  </a:txBody>
                  <a:tcPr anchor="ctr">
                    <a:solidFill>
                      <a:srgbClr val="FDEE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000" b="1" err="1">
                          <a:latin typeface="+mn-lt"/>
                        </a:rPr>
                        <a:t>aggregated</a:t>
                      </a:r>
                      <a:r>
                        <a:rPr lang="nl-NL" sz="1000" b="1">
                          <a:latin typeface="+mn-lt"/>
                        </a:rPr>
                        <a:t>-volumes-series (JSON)</a:t>
                      </a:r>
                    </a:p>
                  </a:txBody>
                  <a:tcPr anchor="ctr">
                    <a:solidFill>
                      <a:srgbClr val="FDEE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000" b="1">
                          <a:latin typeface="+mn-lt"/>
                        </a:rPr>
                        <a:t>BSCMF0078 - Aanbieden geaggregeerde volumes elektriciteit</a:t>
                      </a:r>
                    </a:p>
                  </a:txBody>
                  <a:tcPr anchor="ctr">
                    <a:solidFill>
                      <a:srgbClr val="FDE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894043"/>
                  </a:ext>
                </a:extLst>
              </a:tr>
              <a:tr h="5289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000" b="1">
                          <a:latin typeface="+mn-lt"/>
                        </a:rPr>
                        <a:t>6. Meetgegevens tijdseries</a:t>
                      </a:r>
                      <a:br>
                        <a:rPr lang="nl-NL" sz="1000">
                          <a:latin typeface="+mn-lt"/>
                        </a:rPr>
                      </a:br>
                      <a:r>
                        <a:rPr lang="nl-NL" sz="1000" b="0" kern="1200">
                          <a:solidFill>
                            <a:schemeClr val="dk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Business Service opgesteld voor Tranche 1 en gewijzigd voor Tranche 2: w</a:t>
                      </a:r>
                      <a:r>
                        <a:rPr lang="nl-NL" sz="10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ijziging van het aantal decimalen voor volume elektriciteit in tijdseries meetgegevens bij livegang van Tranche 2</a:t>
                      </a:r>
                      <a:endParaRPr lang="nl-NL" sz="1000">
                        <a:latin typeface="+mn-lt"/>
                      </a:endParaRPr>
                    </a:p>
                  </a:txBody>
                  <a:tcPr anchor="ctr">
                    <a:solidFill>
                      <a:srgbClr val="FADA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000" b="1" err="1">
                          <a:latin typeface="+mn-lt"/>
                        </a:rPr>
                        <a:t>MeasurementSeries</a:t>
                      </a:r>
                      <a:r>
                        <a:rPr lang="nl-NL" sz="1000" b="1">
                          <a:latin typeface="+mn-lt"/>
                        </a:rPr>
                        <a:t> (XML)</a:t>
                      </a:r>
                    </a:p>
                  </a:txBody>
                  <a:tcPr anchor="ctr">
                    <a:solidFill>
                      <a:srgbClr val="FADA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000" b="1">
                          <a:latin typeface="+mn-lt"/>
                        </a:rPr>
                        <a:t>BSCMF0061 - Uitwisselen meetgegevens tijdseries </a:t>
                      </a:r>
                    </a:p>
                  </a:txBody>
                  <a:tcPr anchor="ctr">
                    <a:solidFill>
                      <a:srgbClr val="FAD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375839"/>
                  </a:ext>
                </a:extLst>
              </a:tr>
              <a:tr h="5289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>
                          <a:latin typeface="+mn-lt"/>
                        </a:rPr>
                        <a:t>7. Herzieningsverzoek</a:t>
                      </a:r>
                      <a:br>
                        <a:rPr lang="nl-NL" sz="1000">
                          <a:latin typeface="+mn-lt"/>
                        </a:rPr>
                      </a:br>
                      <a:r>
                        <a:rPr lang="nl-NL" sz="1000" b="0" kern="1200">
                          <a:solidFill>
                            <a:schemeClr val="dk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Business Service opgesteld voor Tranche 1 en gewijzigd voor Tranche 2: w</a:t>
                      </a:r>
                      <a:r>
                        <a:rPr lang="nl-NL" sz="10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ijziging van het aantal decimalen voor volume elektriciteit in tijdseries meetgegevens bij livegang van Tranche 2</a:t>
                      </a:r>
                      <a:endParaRPr lang="nl-NL" sz="1000">
                        <a:latin typeface="+mn-lt"/>
                      </a:endParaRPr>
                    </a:p>
                  </a:txBody>
                  <a:tcPr anchor="ctr">
                    <a:solidFill>
                      <a:srgbClr val="FDEE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000" b="1" err="1">
                          <a:latin typeface="+mn-lt"/>
                        </a:rPr>
                        <a:t>MeasurementSeriesRevision</a:t>
                      </a:r>
                      <a:r>
                        <a:rPr lang="nl-NL" sz="1000" b="1">
                          <a:latin typeface="+mn-lt"/>
                        </a:rPr>
                        <a:t> (XML)</a:t>
                      </a:r>
                    </a:p>
                  </a:txBody>
                  <a:tcPr anchor="ctr">
                    <a:solidFill>
                      <a:srgbClr val="FDEE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000" b="1">
                          <a:latin typeface="+mn-lt"/>
                        </a:rPr>
                        <a:t>BSCMF0064 - Uitwisselen herzieningsverzoek na controle meetgegevens </a:t>
                      </a:r>
                    </a:p>
                  </a:txBody>
                  <a:tcPr anchor="ctr">
                    <a:solidFill>
                      <a:srgbClr val="FDE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300989"/>
                  </a:ext>
                </a:extLst>
              </a:tr>
              <a:tr h="6759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>
                          <a:latin typeface="+mn-lt"/>
                        </a:rPr>
                        <a:t>8. Meetcorrectierapport</a:t>
                      </a:r>
                      <a:br>
                        <a:rPr lang="nl-NL" sz="1000">
                          <a:latin typeface="+mn-lt"/>
                        </a:rPr>
                      </a:br>
                      <a:r>
                        <a:rPr lang="nl-NL" sz="1000" b="0" kern="1200">
                          <a:solidFill>
                            <a:schemeClr val="dk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Business Service aangepast op basis van IC253 (o.a. toevoeging </a:t>
                      </a:r>
                      <a:r>
                        <a:rPr lang="nl-NL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telemetrie grootverbruikaansluiting gas</a:t>
                      </a:r>
                      <a:r>
                        <a:rPr lang="nl-NL" sz="1000" b="0" kern="1200">
                          <a:solidFill>
                            <a:schemeClr val="dk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geprofileerde GV-aansluitingen gas en elektriciteit, uitbreiding reden ontstane verschillen, </a:t>
                      </a:r>
                      <a:r>
                        <a:rPr lang="nl-NL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contactpersoon onbemeten aansluitingen)</a:t>
                      </a:r>
                      <a:endParaRPr lang="nl-NL" sz="1000">
                        <a:latin typeface="+mn-lt"/>
                      </a:endParaRPr>
                    </a:p>
                  </a:txBody>
                  <a:tcPr anchor="ctr">
                    <a:solidFill>
                      <a:srgbClr val="FADA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000" b="1" err="1">
                          <a:latin typeface="+mn-lt"/>
                        </a:rPr>
                        <a:t>MeasureCorrection</a:t>
                      </a:r>
                      <a:r>
                        <a:rPr lang="nl-NL" sz="1000" b="1">
                          <a:latin typeface="+mn-lt"/>
                        </a:rPr>
                        <a:t> (XML)</a:t>
                      </a:r>
                    </a:p>
                  </a:txBody>
                  <a:tcPr anchor="ctr">
                    <a:solidFill>
                      <a:srgbClr val="FADA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000" b="1">
                          <a:latin typeface="+mn-lt"/>
                        </a:rPr>
                        <a:t>BSCMF0060 – Uitwisselen </a:t>
                      </a:r>
                      <a:r>
                        <a:rPr lang="nl-NL" sz="1000" b="1" err="1">
                          <a:latin typeface="+mn-lt"/>
                        </a:rPr>
                        <a:t>MeetCorrectieRapport</a:t>
                      </a:r>
                      <a:endParaRPr lang="nl-NL" sz="1000" b="1">
                        <a:latin typeface="+mn-lt"/>
                      </a:endParaRPr>
                    </a:p>
                  </a:txBody>
                  <a:tcPr anchor="ctr">
                    <a:solidFill>
                      <a:srgbClr val="FAD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576645"/>
                  </a:ext>
                </a:extLst>
              </a:tr>
            </a:tbl>
          </a:graphicData>
        </a:graphic>
      </p:graphicFrame>
      <p:sp>
        <p:nvSpPr>
          <p:cNvPr id="9" name="Titel 7">
            <a:extLst>
              <a:ext uri="{FF2B5EF4-FFF2-40B4-BE49-F238E27FC236}">
                <a16:creationId xmlns:a16="http://schemas.microsoft.com/office/drawing/2014/main" id="{9438613D-E259-9149-99AF-D649C51AB28C}"/>
              </a:ext>
            </a:extLst>
          </p:cNvPr>
          <p:cNvSpPr txBox="1">
            <a:spLocks/>
          </p:cNvSpPr>
          <p:nvPr/>
        </p:nvSpPr>
        <p:spPr>
          <a:xfrm>
            <a:off x="832626" y="294576"/>
            <a:ext cx="8579555" cy="713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/>
              <a:t>Business Services voor Tranche 2</a:t>
            </a:r>
          </a:p>
        </p:txBody>
      </p:sp>
    </p:spTree>
    <p:extLst>
      <p:ext uri="{BB962C8B-B14F-4D97-AF65-F5344CB8AC3E}">
        <p14:creationId xmlns:p14="http://schemas.microsoft.com/office/powerpoint/2010/main" val="2469390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7DC15-77E7-AC48-BD22-C8E0CB1D2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Impact op de verschillende marktrollen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93E101-E0A0-874F-B81B-E085967D1E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Introductie</a:t>
            </a:r>
          </a:p>
        </p:txBody>
      </p:sp>
    </p:spTree>
    <p:extLst>
      <p:ext uri="{BB962C8B-B14F-4D97-AF65-F5344CB8AC3E}">
        <p14:creationId xmlns:p14="http://schemas.microsoft.com/office/powerpoint/2010/main" val="2197936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5712A-D529-4297-B8D6-B32A6702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Introductie impact op marktrollen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F284B8E6-DB3B-413C-A9B6-8C69B3E63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871699"/>
              </p:ext>
            </p:extLst>
          </p:nvPr>
        </p:nvGraphicFramePr>
        <p:xfrm>
          <a:off x="838200" y="1859973"/>
          <a:ext cx="10515600" cy="3103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6055">
                  <a:extLst>
                    <a:ext uri="{9D8B030D-6E8A-4147-A177-3AD203B41FA5}">
                      <a16:colId xmlns:a16="http://schemas.microsoft.com/office/drawing/2014/main" val="3813426750"/>
                    </a:ext>
                  </a:extLst>
                </a:gridCol>
                <a:gridCol w="8119545">
                  <a:extLst>
                    <a:ext uri="{9D8B030D-6E8A-4147-A177-3AD203B41FA5}">
                      <a16:colId xmlns:a16="http://schemas.microsoft.com/office/drawing/2014/main" val="1286064591"/>
                    </a:ext>
                  </a:extLst>
                </a:gridCol>
              </a:tblGrid>
              <a:tr h="821387">
                <a:tc>
                  <a:txBody>
                    <a:bodyPr/>
                    <a:lstStyle/>
                    <a:p>
                      <a:r>
                        <a:rPr lang="nl-NL" sz="2000" b="1">
                          <a:solidFill>
                            <a:schemeClr val="tx1"/>
                          </a:solidFill>
                        </a:rPr>
                        <a:t>Onderdeel Tranche 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800">
                          <a:solidFill>
                            <a:schemeClr val="tx1"/>
                          </a:solidFill>
                        </a:rPr>
                        <a:t>Hierin staat het onderdeel van Tranche 2 beschreven dat impact heeft op de marktrol.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800">
                          <a:solidFill>
                            <a:schemeClr val="tx1"/>
                          </a:solidFill>
                        </a:rPr>
                        <a:t>Per onderdeel is een aparte tabel gemaakt.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800">
                          <a:solidFill>
                            <a:schemeClr val="tx1"/>
                          </a:solidFill>
                        </a:rPr>
                        <a:t>Er is gestreefd naar een zo volledig mogelijk overzicht per marktrol.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044781"/>
                  </a:ext>
                </a:extLst>
              </a:tr>
              <a:tr h="813188">
                <a:tc>
                  <a:txBody>
                    <a:bodyPr/>
                    <a:lstStyle/>
                    <a:p>
                      <a:r>
                        <a:rPr lang="nl-NL" sz="2000" b="1">
                          <a:solidFill>
                            <a:schemeClr val="tx1"/>
                          </a:solidFill>
                        </a:rPr>
                        <a:t>Proces- en systeemimpact *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800">
                          <a:solidFill>
                            <a:schemeClr val="tx1"/>
                          </a:solidFill>
                        </a:rPr>
                        <a:t>Hierin staat de proces- en systeemimpact beschreven die </a:t>
                      </a:r>
                      <a:r>
                        <a:rPr lang="nl-NL" sz="1800" b="1" u="sng">
                          <a:solidFill>
                            <a:schemeClr val="tx1"/>
                          </a:solidFill>
                        </a:rPr>
                        <a:t>structureel </a:t>
                      </a:r>
                      <a:r>
                        <a:rPr lang="nl-NL" sz="1800">
                          <a:solidFill>
                            <a:schemeClr val="tx1"/>
                          </a:solidFill>
                        </a:rPr>
                        <a:t>ingericht moet worden als gevolg van Tranche 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631224"/>
                  </a:ext>
                </a:extLst>
              </a:tr>
              <a:tr h="1101408">
                <a:tc>
                  <a:txBody>
                    <a:bodyPr/>
                    <a:lstStyle/>
                    <a:p>
                      <a:r>
                        <a:rPr lang="nl-NL" sz="2000" b="1">
                          <a:solidFill>
                            <a:schemeClr val="tx1"/>
                          </a:solidFill>
                        </a:rPr>
                        <a:t>Transitie-impact *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800">
                          <a:solidFill>
                            <a:schemeClr val="tx1"/>
                          </a:solidFill>
                        </a:rPr>
                        <a:t>Hierin staat de impact beschreven die alleen geldt rondom de implementatie van Tranche 2. Dit betreft dus een </a:t>
                      </a:r>
                      <a:r>
                        <a:rPr lang="nl-NL" sz="1800" u="sng">
                          <a:solidFill>
                            <a:schemeClr val="tx1"/>
                          </a:solidFill>
                        </a:rPr>
                        <a:t>eenmalige</a:t>
                      </a:r>
                      <a:r>
                        <a:rPr lang="nl-NL" sz="1800">
                          <a:solidFill>
                            <a:schemeClr val="tx1"/>
                          </a:solidFill>
                        </a:rPr>
                        <a:t> impact met betrekking tot de implementatie van Tranche 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7031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3D2CEFC5-DA5A-4FB1-97BE-C72C5A88BDD1}"/>
              </a:ext>
            </a:extLst>
          </p:cNvPr>
          <p:cNvSpPr txBox="1"/>
          <p:nvPr/>
        </p:nvSpPr>
        <p:spPr>
          <a:xfrm>
            <a:off x="838200" y="5132574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FF0000"/>
                </a:solidFill>
              </a:rPr>
              <a:t>* Dit is een generieke inschatting van de impact op marktrollen en een aanzet om de daadwerkelijke impact bij een individuele marktpartij in kaart te brengen door de betreffende marktpartij zelf!</a:t>
            </a:r>
          </a:p>
        </p:txBody>
      </p:sp>
    </p:spTree>
    <p:extLst>
      <p:ext uri="{BB962C8B-B14F-4D97-AF65-F5344CB8AC3E}">
        <p14:creationId xmlns:p14="http://schemas.microsoft.com/office/powerpoint/2010/main" val="1951501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7DC15-77E7-AC48-BD22-C8E0CB1D2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Impact op de marktrol MV</a:t>
            </a:r>
          </a:p>
        </p:txBody>
      </p:sp>
    </p:spTree>
    <p:extLst>
      <p:ext uri="{BB962C8B-B14F-4D97-AF65-F5344CB8AC3E}">
        <p14:creationId xmlns:p14="http://schemas.microsoft.com/office/powerpoint/2010/main" val="2032120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5712A-D529-4297-B8D6-B32A6702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IC273 – Verbruiken tot 1-4-2023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F284B8E6-DB3B-413C-A9B6-8C69B3E63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614268"/>
              </p:ext>
            </p:extLst>
          </p:nvPr>
        </p:nvGraphicFramePr>
        <p:xfrm>
          <a:off x="838200" y="1669610"/>
          <a:ext cx="10515600" cy="4363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6055">
                  <a:extLst>
                    <a:ext uri="{9D8B030D-6E8A-4147-A177-3AD203B41FA5}">
                      <a16:colId xmlns:a16="http://schemas.microsoft.com/office/drawing/2014/main" val="3813426750"/>
                    </a:ext>
                  </a:extLst>
                </a:gridCol>
                <a:gridCol w="8119545">
                  <a:extLst>
                    <a:ext uri="{9D8B030D-6E8A-4147-A177-3AD203B41FA5}">
                      <a16:colId xmlns:a16="http://schemas.microsoft.com/office/drawing/2014/main" val="1286064591"/>
                    </a:ext>
                  </a:extLst>
                </a:gridCol>
              </a:tblGrid>
              <a:tr h="8213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Onderdeel Tranche 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000000"/>
                        </a:buClr>
                        <a:buFont typeface="Arial,Sans-Serif" panose="020B0604020202020204" pitchFamily="34" charset="0"/>
                        <a:buChar char="•"/>
                      </a:pPr>
                      <a:r>
                        <a:rPr lang="nl-NL" sz="18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Ten behoeve van een zo zuiver mogelijke overgang van het ‘oude’ naar het ‘nieuwe’ profielallocatiemodel moeten er verbruiken tot 1-4-2023 vastgesteld worden.</a:t>
                      </a:r>
                      <a:endParaRPr lang="en-US" sz="1800" b="0" i="0" u="none" strike="noStrike" noProof="0">
                        <a:latin typeface="Calibri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Bij bemeten GV-allocatiepunten ligt deze verantwoordelijkheid bij de MV.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044781"/>
                  </a:ext>
                </a:extLst>
              </a:tr>
              <a:tr h="8891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Proces- en systeemimpact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1"/>
                          </a:solidFill>
                        </a:rPr>
                        <a:t>N.v.t.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631224"/>
                  </a:ext>
                </a:extLst>
              </a:tr>
              <a:tr h="11014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Transitie-impact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Voor alle geprofileerde GV-allocatiepunten Elektriciteit moet een verbruik opgeleverd worden dat loopt tot 1-4-2023.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Voor maandopgenomen allocatiepunten is dat een regulier proces.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Voor bepaling verbruik van </a:t>
                      </a:r>
                      <a:r>
                        <a:rPr lang="nl-NL" err="1">
                          <a:solidFill>
                            <a:schemeClr val="tx1"/>
                          </a:solidFill>
                        </a:rPr>
                        <a:t>jaaropgenomen</a:t>
                      </a:r>
                      <a:r>
                        <a:rPr lang="nl-NL">
                          <a:solidFill>
                            <a:schemeClr val="tx1"/>
                          </a:solidFill>
                        </a:rPr>
                        <a:t> allocatiepunten moet er (d.m.v. interpolatie) een apart verbruik tot 1-4-2023 opgeleverd worden. Dit hoeft niet direct na 1-4-2023 te gebeuren, maar mag bij de geplande collectie van de </a:t>
                      </a:r>
                      <a:r>
                        <a:rPr lang="nl-NL" err="1">
                          <a:solidFill>
                            <a:schemeClr val="tx1"/>
                          </a:solidFill>
                        </a:rPr>
                        <a:t>jaaropgenomen</a:t>
                      </a:r>
                      <a:r>
                        <a:rPr lang="nl-NL">
                          <a:solidFill>
                            <a:schemeClr val="tx1"/>
                          </a:solidFill>
                        </a:rPr>
                        <a:t> meterstanden.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Aanlevering aan de NB conform reguliere processen.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03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96CBA-9226-A645-B604-12A55DC4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Welkom bij de voorlichting Tranche 2 A2.0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AC6053-6F8F-8E44-A148-438B3C23C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40282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  </a:t>
            </a:r>
          </a:p>
        </p:txBody>
      </p:sp>
      <p:pic>
        <p:nvPicPr>
          <p:cNvPr id="4" name="Graphic 3" descr="Webcam met effen opvulling">
            <a:extLst>
              <a:ext uri="{FF2B5EF4-FFF2-40B4-BE49-F238E27FC236}">
                <a16:creationId xmlns:a16="http://schemas.microsoft.com/office/drawing/2014/main" id="{199DB4C0-074D-9E72-C607-D257998AB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5929" y="1998817"/>
            <a:ext cx="914400" cy="914400"/>
          </a:xfrm>
          <a:prstGeom prst="rect">
            <a:avLst/>
          </a:prstGeom>
        </p:spPr>
      </p:pic>
      <p:pic>
        <p:nvPicPr>
          <p:cNvPr id="5" name="Graphic 4" descr="Ondertitels met effen opvulling">
            <a:extLst>
              <a:ext uri="{FF2B5EF4-FFF2-40B4-BE49-F238E27FC236}">
                <a16:creationId xmlns:a16="http://schemas.microsoft.com/office/drawing/2014/main" id="{C84D1E83-655B-E7B0-771B-3B6B919C7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8987" y="1910732"/>
            <a:ext cx="914400" cy="914400"/>
          </a:xfrm>
          <a:prstGeom prst="rect">
            <a:avLst/>
          </a:prstGeom>
        </p:spPr>
      </p:pic>
      <p:pic>
        <p:nvPicPr>
          <p:cNvPr id="6" name="Graphic 5" descr="Cloud Computing met effen opvulling">
            <a:extLst>
              <a:ext uri="{FF2B5EF4-FFF2-40B4-BE49-F238E27FC236}">
                <a16:creationId xmlns:a16="http://schemas.microsoft.com/office/drawing/2014/main" id="{9473EF15-15E7-B8EA-19DD-AB747C7D1B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01169" y="3980103"/>
            <a:ext cx="914400" cy="914400"/>
          </a:xfrm>
          <a:prstGeom prst="rect">
            <a:avLst/>
          </a:prstGeom>
        </p:spPr>
      </p:pic>
      <p:pic>
        <p:nvPicPr>
          <p:cNvPr id="7" name="Graphic 6" descr="Internet met effen opvulling">
            <a:extLst>
              <a:ext uri="{FF2B5EF4-FFF2-40B4-BE49-F238E27FC236}">
                <a16:creationId xmlns:a16="http://schemas.microsoft.com/office/drawing/2014/main" id="{EC572185-18F7-093C-BD1D-F87305E37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87043" y="1910732"/>
            <a:ext cx="914400" cy="914400"/>
          </a:xfrm>
          <a:prstGeom prst="rect">
            <a:avLst/>
          </a:prstGeom>
        </p:spPr>
      </p:pic>
      <p:pic>
        <p:nvPicPr>
          <p:cNvPr id="8" name="Graphic 7" descr="Videocamera met effen opvulling">
            <a:extLst>
              <a:ext uri="{FF2B5EF4-FFF2-40B4-BE49-F238E27FC236}">
                <a16:creationId xmlns:a16="http://schemas.microsoft.com/office/drawing/2014/main" id="{849D67FB-6045-219D-2F86-39C3C9E4E3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23521" y="4046850"/>
            <a:ext cx="914400" cy="914400"/>
          </a:xfrm>
          <a:prstGeom prst="rect">
            <a:avLst/>
          </a:prstGeom>
        </p:spPr>
      </p:pic>
      <p:pic>
        <p:nvPicPr>
          <p:cNvPr id="9" name="Graphic 8" descr="Luidspreker dempen met effen opvulling">
            <a:extLst>
              <a:ext uri="{FF2B5EF4-FFF2-40B4-BE49-F238E27FC236}">
                <a16:creationId xmlns:a16="http://schemas.microsoft.com/office/drawing/2014/main" id="{DEFE2C1A-1B4F-CEE1-C4C1-1C12F738AC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81197" y="1896052"/>
            <a:ext cx="914400" cy="9144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9A5F789-CAF4-06F0-A216-9994FE36951F}"/>
              </a:ext>
            </a:extLst>
          </p:cNvPr>
          <p:cNvSpPr txBox="1"/>
          <p:nvPr/>
        </p:nvSpPr>
        <p:spPr>
          <a:xfrm>
            <a:off x="1304360" y="3112316"/>
            <a:ext cx="1468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Zet je microfoon op </a:t>
            </a:r>
            <a:r>
              <a:rPr lang="nl-NL" sz="1400" b="1" err="1"/>
              <a:t>mute</a:t>
            </a:r>
            <a:r>
              <a:rPr lang="nl-NL" sz="1400"/>
              <a:t>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A91F8FD-4C9A-FF22-0876-C79CD33656F9}"/>
              </a:ext>
            </a:extLst>
          </p:cNvPr>
          <p:cNvSpPr txBox="1"/>
          <p:nvPr/>
        </p:nvSpPr>
        <p:spPr>
          <a:xfrm>
            <a:off x="3083461" y="3106814"/>
            <a:ext cx="1287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Zet je camera </a:t>
            </a:r>
            <a:r>
              <a:rPr lang="nl-NL" sz="1400" b="1"/>
              <a:t>uit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239339F-6BAC-79DD-C675-3BBED01AA598}"/>
              </a:ext>
            </a:extLst>
          </p:cNvPr>
          <p:cNvSpPr txBox="1"/>
          <p:nvPr/>
        </p:nvSpPr>
        <p:spPr>
          <a:xfrm>
            <a:off x="4681691" y="3106814"/>
            <a:ext cx="17394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Stel je vragen via </a:t>
            </a:r>
            <a:r>
              <a:rPr lang="nl-NL" sz="1400" b="1"/>
              <a:t>de chat. </a:t>
            </a:r>
            <a:r>
              <a:rPr lang="nl-NL" sz="1400"/>
              <a:t>We werken met een moderator.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2688AF2-BC11-EA60-A158-8A517FCA01F0}"/>
              </a:ext>
            </a:extLst>
          </p:cNvPr>
          <p:cNvSpPr txBox="1"/>
          <p:nvPr/>
        </p:nvSpPr>
        <p:spPr>
          <a:xfrm>
            <a:off x="6755678" y="3077279"/>
            <a:ext cx="1468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Presentatie op </a:t>
            </a:r>
            <a:r>
              <a:rPr lang="nl-NL" sz="1400" b="1" err="1"/>
              <a:t>mijnMFFBAS</a:t>
            </a:r>
            <a:endParaRPr lang="nl-NL" sz="1400" b="1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A770197-38DD-5124-5160-5B5F9F9C81BE}"/>
              </a:ext>
            </a:extLst>
          </p:cNvPr>
          <p:cNvSpPr txBox="1"/>
          <p:nvPr/>
        </p:nvSpPr>
        <p:spPr>
          <a:xfrm>
            <a:off x="1394795" y="4961250"/>
            <a:ext cx="1287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/>
              <a:t>Sessie wordt opgenomen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1A55241-F31B-FF08-A1AE-6FEAB93463C1}"/>
              </a:ext>
            </a:extLst>
          </p:cNvPr>
          <p:cNvSpPr txBox="1"/>
          <p:nvPr/>
        </p:nvSpPr>
        <p:spPr>
          <a:xfrm>
            <a:off x="3083461" y="4966523"/>
            <a:ext cx="1739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Sessie is 4 weken </a:t>
            </a:r>
            <a:r>
              <a:rPr lang="nl-NL" sz="1400" b="1"/>
              <a:t>beschikbaar. </a:t>
            </a:r>
            <a:r>
              <a:rPr lang="nl-NL" sz="1400"/>
              <a:t>Mail projecten@mffbas.nl</a:t>
            </a:r>
          </a:p>
        </p:txBody>
      </p:sp>
      <p:pic>
        <p:nvPicPr>
          <p:cNvPr id="16" name="Graphic 15" descr="Schild met vinkje met effen opvulling">
            <a:extLst>
              <a:ext uri="{FF2B5EF4-FFF2-40B4-BE49-F238E27FC236}">
                <a16:creationId xmlns:a16="http://schemas.microsoft.com/office/drawing/2014/main" id="{7EE7E0A6-FCB7-BAE5-D1A9-159F8D2E05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51932" y="3980103"/>
            <a:ext cx="914400" cy="91440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0093E15D-D5C0-E6CC-CFE8-C702B49494B2}"/>
              </a:ext>
            </a:extLst>
          </p:cNvPr>
          <p:cNvSpPr txBox="1"/>
          <p:nvPr/>
        </p:nvSpPr>
        <p:spPr>
          <a:xfrm>
            <a:off x="4829134" y="4989773"/>
            <a:ext cx="1468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Opname is voor genodigden</a:t>
            </a:r>
          </a:p>
        </p:txBody>
      </p:sp>
    </p:spTree>
    <p:extLst>
      <p:ext uri="{BB962C8B-B14F-4D97-AF65-F5344CB8AC3E}">
        <p14:creationId xmlns:p14="http://schemas.microsoft.com/office/powerpoint/2010/main" val="222663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5712A-D529-4297-B8D6-B32A6702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IC276 – Drie decimalen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F284B8E6-DB3B-413C-A9B6-8C69B3E63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004781"/>
              </p:ext>
            </p:extLst>
          </p:nvPr>
        </p:nvGraphicFramePr>
        <p:xfrm>
          <a:off x="838200" y="1859973"/>
          <a:ext cx="1051560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6055">
                  <a:extLst>
                    <a:ext uri="{9D8B030D-6E8A-4147-A177-3AD203B41FA5}">
                      <a16:colId xmlns:a16="http://schemas.microsoft.com/office/drawing/2014/main" val="3813426750"/>
                    </a:ext>
                  </a:extLst>
                </a:gridCol>
                <a:gridCol w="8119545">
                  <a:extLst>
                    <a:ext uri="{9D8B030D-6E8A-4147-A177-3AD203B41FA5}">
                      <a16:colId xmlns:a16="http://schemas.microsoft.com/office/drawing/2014/main" val="1286064591"/>
                    </a:ext>
                  </a:extLst>
                </a:gridCol>
              </a:tblGrid>
              <a:tr h="8213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Onderdeel Tranche 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Vanaf 2-4-2023 moeten alle volumes elektriciteit per onbalansverrekeningsperiode in 3 decimalen aangeleverd worden.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Dit betreft de berichten uit de </a:t>
                      </a:r>
                      <a:r>
                        <a:rPr lang="nl-NL" b="1" i="1">
                          <a:solidFill>
                            <a:schemeClr val="tx1"/>
                          </a:solidFill>
                        </a:rPr>
                        <a:t>Business Service Uitwisselen meetgegevens tijdseries </a:t>
                      </a:r>
                      <a:r>
                        <a:rPr lang="nl-NL" b="0" i="0">
                          <a:solidFill>
                            <a:schemeClr val="tx1"/>
                          </a:solidFill>
                        </a:rPr>
                        <a:t>en de </a:t>
                      </a:r>
                      <a:r>
                        <a:rPr lang="nl-NL" b="1" i="1">
                          <a:solidFill>
                            <a:schemeClr val="tx1"/>
                          </a:solidFill>
                        </a:rPr>
                        <a:t>Business Service Uitwisselen Herzieningsverzoeken </a:t>
                      </a:r>
                      <a:r>
                        <a:rPr lang="nl-NL" b="0" i="0">
                          <a:solidFill>
                            <a:schemeClr val="tx1"/>
                          </a:solidFill>
                        </a:rPr>
                        <a:t>(oude en voorgestelde volumes).</a:t>
                      </a:r>
                      <a:endParaRPr lang="nl-NL" b="1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044781"/>
                  </a:ext>
                </a:extLst>
              </a:tr>
              <a:tr h="8891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Proces- en systeemimpact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Vanaf 2-4-2023 deze volumes in 3 decimalen opleveren in berichten </a:t>
                      </a:r>
                      <a:r>
                        <a:rPr lang="nl-NL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meetgegevens</a:t>
                      </a: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Vanaf 2-4-2023 deze volumes in 3 decimalen ontvangen in berichten herzieningsverzoeken.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631224"/>
                  </a:ext>
                </a:extLst>
              </a:tr>
              <a:tr h="11014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Transitie-impact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Update van meetgegevens die vanaf 2-4-2023 worden verstuurd, kunnen in de eerdere versie zonder 3 decimalen verstuurd zijn.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Herzieningsverzoeken die vanaf 2-4-2023 ontvangen worden, kunnen betrekking hebben op meetberichten zonder decimalen.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852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5712A-D529-4297-B8D6-B32A6702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IC253 – MCR 2.0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F284B8E6-DB3B-413C-A9B6-8C69B3E63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329152"/>
              </p:ext>
            </p:extLst>
          </p:nvPr>
        </p:nvGraphicFramePr>
        <p:xfrm>
          <a:off x="838200" y="1690688"/>
          <a:ext cx="1051560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6055">
                  <a:extLst>
                    <a:ext uri="{9D8B030D-6E8A-4147-A177-3AD203B41FA5}">
                      <a16:colId xmlns:a16="http://schemas.microsoft.com/office/drawing/2014/main" val="3813426750"/>
                    </a:ext>
                  </a:extLst>
                </a:gridCol>
                <a:gridCol w="8119545">
                  <a:extLst>
                    <a:ext uri="{9D8B030D-6E8A-4147-A177-3AD203B41FA5}">
                      <a16:colId xmlns:a16="http://schemas.microsoft.com/office/drawing/2014/main" val="1286064591"/>
                    </a:ext>
                  </a:extLst>
                </a:gridCol>
              </a:tblGrid>
              <a:tr h="8213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Onderdeel Tranche 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b="0" i="0">
                          <a:solidFill>
                            <a:schemeClr val="tx1"/>
                          </a:solidFill>
                        </a:rPr>
                        <a:t>Een MCR wordt ook voor andere GV-aansluitingen dan GV Elektriciteit TMT verstuurd, het bericht wijzigt inhoudelijk en het proces wijzigt (overleg).</a:t>
                      </a:r>
                    </a:p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044781"/>
                  </a:ext>
                </a:extLst>
              </a:tr>
              <a:tr h="8891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Proces- en systeemimpact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Inrichten proces om MCR 2.0 in meer situaties verplicht te sturen via gereguleerde berichten.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Inrichten geformaliseerd ;overlegproces’.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Implementatie nieuwe berichten conform </a:t>
                      </a:r>
                      <a:r>
                        <a:rPr lang="nl-NL" sz="1800" b="1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Business Service Uitwisselen </a:t>
                      </a:r>
                      <a:r>
                        <a:rPr lang="nl-NL" sz="1800" b="1" i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MeetCorrectieRapport</a:t>
                      </a:r>
                      <a:r>
                        <a:rPr lang="nl-NL" sz="1800" b="1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v6.0</a:t>
                      </a:r>
                      <a:r>
                        <a:rPr lang="nl-NL" sz="18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en de bijbehorende berichtdefinitie.</a:t>
                      </a:r>
                      <a:endParaRPr lang="nl-NL" sz="1800" b="1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631224"/>
                  </a:ext>
                </a:extLst>
              </a:tr>
              <a:tr h="11014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Transitie-impact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Een MCR 1.0 (conform IC237) kan na de go live van 18-3-2023 niet door de ontvanger bij het PUD opgehaald worden. Het voorstel is om de laatste MCR en de bijbehorende antwoorden enkele dagen voor het weekend van 18-3-2023 te versturen.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Let op: de implementatiedatum is de go-livedatum van 18-3-2023 en niet 1-4-2023.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121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7DC15-77E7-AC48-BD22-C8E0CB1D2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Impact op de marktrol LV</a:t>
            </a:r>
          </a:p>
        </p:txBody>
      </p:sp>
    </p:spTree>
    <p:extLst>
      <p:ext uri="{BB962C8B-B14F-4D97-AF65-F5344CB8AC3E}">
        <p14:creationId xmlns:p14="http://schemas.microsoft.com/office/powerpoint/2010/main" val="3566657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5712A-D529-4297-B8D6-B32A6702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IC273 – Verbruiken tot 1-4-2023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F284B8E6-DB3B-413C-A9B6-8C69B3E63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538375"/>
              </p:ext>
            </p:extLst>
          </p:nvPr>
        </p:nvGraphicFramePr>
        <p:xfrm>
          <a:off x="899160" y="1546465"/>
          <a:ext cx="10515600" cy="472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6055">
                  <a:extLst>
                    <a:ext uri="{9D8B030D-6E8A-4147-A177-3AD203B41FA5}">
                      <a16:colId xmlns:a16="http://schemas.microsoft.com/office/drawing/2014/main" val="3813426750"/>
                    </a:ext>
                  </a:extLst>
                </a:gridCol>
                <a:gridCol w="8119545">
                  <a:extLst>
                    <a:ext uri="{9D8B030D-6E8A-4147-A177-3AD203B41FA5}">
                      <a16:colId xmlns:a16="http://schemas.microsoft.com/office/drawing/2014/main" val="1286064591"/>
                    </a:ext>
                  </a:extLst>
                </a:gridCol>
              </a:tblGrid>
              <a:tr h="16907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Onderdeel Tranche 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>
                          <a:solidFill>
                            <a:schemeClr val="tx1"/>
                          </a:solidFill>
                        </a:rPr>
                        <a:t>Ten behoeve van een zo zuiver mogelijke overgang van het ‘oude’ naar het ‘nieuwe’ profielallocatiemodel moeten er verbruiken tot 1-4-2023 vastgesteld worden.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400">
                          <a:solidFill>
                            <a:schemeClr val="tx1"/>
                          </a:solidFill>
                        </a:rPr>
                        <a:t>Bij KV-allocatiepunten ligt deze verantwoordelijkheid strikt genomen bij de LV, maar er is afgesproken dat de RNB, namens de LV, meterstanden per 1-4-2023 gaat collecteren (op afstand uitleesbare meters) of berekenen (niet op afstand uitleesbare meters).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400">
                          <a:solidFill>
                            <a:schemeClr val="tx1"/>
                          </a:solidFill>
                        </a:rPr>
                        <a:t>De RNB gaat de meterstanden en verbruiken via de reguliere processen als periodieke opname distribueren.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400">
                          <a:solidFill>
                            <a:schemeClr val="tx1"/>
                          </a:solidFill>
                        </a:rPr>
                        <a:t>Deze verbruiken leiden (mogelijk) tot een nieuw SJI/SJA.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044781"/>
                  </a:ext>
                </a:extLst>
              </a:tr>
              <a:tr h="6590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Proces- en systeemimpact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>
                          <a:solidFill>
                            <a:schemeClr val="tx1"/>
                          </a:solidFill>
                        </a:rPr>
                        <a:t>N.v.t.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631224"/>
                  </a:ext>
                </a:extLst>
              </a:tr>
              <a:tr h="20919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Transitie-impact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>
                          <a:solidFill>
                            <a:schemeClr val="tx1"/>
                          </a:solidFill>
                        </a:rPr>
                        <a:t>Afhandeling van deze meterstanden is conform ‘gewone’ periodiek meterstanden en verbruiken.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>
                          <a:solidFill>
                            <a:schemeClr val="tx1"/>
                          </a:solidFill>
                        </a:rPr>
                        <a:t>Distributie meterstanden en verbruiken door RNB (MDD, TMR).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>
                          <a:solidFill>
                            <a:schemeClr val="tx1"/>
                          </a:solidFill>
                        </a:rPr>
                        <a:t>LV kan meterstanden overschrijven door het aanbieden van (betere) meterstanden m.b.t. 1-4-2023 (geen andere datum kiezen).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>
                          <a:solidFill>
                            <a:schemeClr val="tx1"/>
                          </a:solidFill>
                        </a:rPr>
                        <a:t>Geen dispuut opstarten m.b.t. deze meterstanden (is niet nodig en ongewenst volgens de geldende processen).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>
                          <a:solidFill>
                            <a:schemeClr val="tx1"/>
                          </a:solidFill>
                        </a:rPr>
                        <a:t>De vastgestelde meterstanden zullen (bij gecollecteerde meterstanden) veelal leiden tot een herberekening van het SJI/SJA (met stamgegevens).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>
                          <a:solidFill>
                            <a:schemeClr val="tx1"/>
                          </a:solidFill>
                        </a:rPr>
                        <a:t>Het is wenselijk dat bij conventionele meters de laatste ‘harde’ meterstand voor 1-4-2023 zo recent mogelijk is. De </a:t>
                      </a:r>
                      <a:r>
                        <a:rPr lang="nl-NL" sz="1400" err="1">
                          <a:solidFill>
                            <a:schemeClr val="tx1"/>
                          </a:solidFill>
                        </a:rPr>
                        <a:t>LV’s</a:t>
                      </a:r>
                      <a:r>
                        <a:rPr lang="nl-NL" sz="1400">
                          <a:solidFill>
                            <a:schemeClr val="tx1"/>
                          </a:solidFill>
                        </a:rPr>
                        <a:t> wordt gevraagd om voorgaand aan 1-4-2023 ‘harde’ standen te collecteren.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989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5712A-D529-4297-B8D6-B32A6702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6784" cy="1325563"/>
          </a:xfrm>
        </p:spPr>
        <p:txBody>
          <a:bodyPr/>
          <a:lstStyle/>
          <a:p>
            <a:r>
              <a:rPr lang="nl-NL"/>
              <a:t>IC273 – Berekenen en valideren meterstanden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F284B8E6-DB3B-413C-A9B6-8C69B3E63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969647"/>
              </p:ext>
            </p:extLst>
          </p:nvPr>
        </p:nvGraphicFramePr>
        <p:xfrm>
          <a:off x="899160" y="1546465"/>
          <a:ext cx="10515600" cy="3753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6055">
                  <a:extLst>
                    <a:ext uri="{9D8B030D-6E8A-4147-A177-3AD203B41FA5}">
                      <a16:colId xmlns:a16="http://schemas.microsoft.com/office/drawing/2014/main" val="3813426750"/>
                    </a:ext>
                  </a:extLst>
                </a:gridCol>
                <a:gridCol w="8119545">
                  <a:extLst>
                    <a:ext uri="{9D8B030D-6E8A-4147-A177-3AD203B41FA5}">
                      <a16:colId xmlns:a16="http://schemas.microsoft.com/office/drawing/2014/main" val="1286064591"/>
                    </a:ext>
                  </a:extLst>
                </a:gridCol>
              </a:tblGrid>
              <a:tr h="8213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Onderdeel Tranche 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800">
                          <a:solidFill>
                            <a:schemeClr val="tx1"/>
                          </a:solidFill>
                        </a:rPr>
                        <a:t>Het berekenen en valideren van KV-meterstanden vindt vanaf 1-4-2023 plaats met dynamische profielfracties (per profielcategorie, vastgesteld afnametype en energierichting).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800">
                          <a:solidFill>
                            <a:schemeClr val="tx1"/>
                          </a:solidFill>
                        </a:rPr>
                        <a:t>De dynamische profielfracties tellen per jaar en per tariefperiode op tot ongeveer 1 (bij B en C totaal tot ongeveer 2).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800">
                          <a:solidFill>
                            <a:schemeClr val="tx1"/>
                          </a:solidFill>
                        </a:rPr>
                        <a:t>Ophalen dynamische profielfracties is mogelijk vanaf D+2 om 10.00 uur.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044781"/>
                  </a:ext>
                </a:extLst>
              </a:tr>
              <a:tr h="6698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Proces- en systeemimpact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Implementatieproces om dynamische profielfracties op te halen (API). Deze profielfracties hebben een andere indeling en formaat.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Wijziging processen m.b.t. berekenen en valideren meterstanden KV.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631224"/>
                  </a:ext>
                </a:extLst>
              </a:tr>
              <a:tr h="11014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Transitie-impact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800">
                          <a:solidFill>
                            <a:schemeClr val="tx1"/>
                          </a:solidFill>
                        </a:rPr>
                        <a:t>Valideren meterstanden m.b.t. een datum tot en met 1-4-2023 via ‘oude’ methode.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800">
                          <a:solidFill>
                            <a:schemeClr val="tx1"/>
                          </a:solidFill>
                        </a:rPr>
                        <a:t>Valideren meterstanden m.b.t. een datum na 1-4-2023 via ‘nieuwe’ methode.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033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5712A-D529-4297-B8D6-B32A6702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6784" cy="1325563"/>
          </a:xfrm>
        </p:spPr>
        <p:txBody>
          <a:bodyPr/>
          <a:lstStyle/>
          <a:p>
            <a:r>
              <a:rPr lang="nl-NL"/>
              <a:t>IC273 – Aanleveren gegevens t.b.v. berekenen dynamische profielfracties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F284B8E6-DB3B-413C-A9B6-8C69B3E63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240833"/>
              </p:ext>
            </p:extLst>
          </p:nvPr>
        </p:nvGraphicFramePr>
        <p:xfrm>
          <a:off x="899160" y="1842556"/>
          <a:ext cx="10515600" cy="2816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6055">
                  <a:extLst>
                    <a:ext uri="{9D8B030D-6E8A-4147-A177-3AD203B41FA5}">
                      <a16:colId xmlns:a16="http://schemas.microsoft.com/office/drawing/2014/main" val="3813426750"/>
                    </a:ext>
                  </a:extLst>
                </a:gridCol>
                <a:gridCol w="8119545">
                  <a:extLst>
                    <a:ext uri="{9D8B030D-6E8A-4147-A177-3AD203B41FA5}">
                      <a16:colId xmlns:a16="http://schemas.microsoft.com/office/drawing/2014/main" val="1286064591"/>
                    </a:ext>
                  </a:extLst>
                </a:gridCol>
              </a:tblGrid>
              <a:tr h="9267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Onderdeel Tranche 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sz="1800">
                          <a:solidFill>
                            <a:schemeClr val="tx1"/>
                          </a:solidFill>
                        </a:rPr>
                        <a:t>De zogenaamde </a:t>
                      </a:r>
                      <a:r>
                        <a:rPr lang="nl-NL" sz="1800" b="1">
                          <a:solidFill>
                            <a:schemeClr val="tx1"/>
                          </a:solidFill>
                        </a:rPr>
                        <a:t>deelnemende</a:t>
                      </a:r>
                      <a:r>
                        <a:rPr lang="nl-NL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800" err="1">
                          <a:solidFill>
                            <a:schemeClr val="tx1"/>
                          </a:solidFill>
                        </a:rPr>
                        <a:t>LV’s</a:t>
                      </a:r>
                      <a:r>
                        <a:rPr lang="nl-NL" sz="1800">
                          <a:solidFill>
                            <a:schemeClr val="tx1"/>
                          </a:solidFill>
                        </a:rPr>
                        <a:t> leveren dagelijks gegevens (geaggregeerde meetgegevens + stamgegevens) aan de </a:t>
                      </a:r>
                      <a:r>
                        <a:rPr lang="nl-NL" sz="1800" err="1">
                          <a:solidFill>
                            <a:schemeClr val="tx1"/>
                          </a:solidFill>
                        </a:rPr>
                        <a:t>RNB’s</a:t>
                      </a:r>
                      <a:r>
                        <a:rPr lang="nl-NL" sz="1800">
                          <a:solidFill>
                            <a:schemeClr val="tx1"/>
                          </a:solidFill>
                        </a:rPr>
                        <a:t> aan t.b.v. de berekening van dynamische profielfracties door de </a:t>
                      </a:r>
                      <a:r>
                        <a:rPr lang="nl-NL" sz="1800" err="1">
                          <a:solidFill>
                            <a:schemeClr val="tx1"/>
                          </a:solidFill>
                        </a:rPr>
                        <a:t>RNB’s</a:t>
                      </a:r>
                      <a:r>
                        <a:rPr lang="nl-NL" sz="180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044781"/>
                  </a:ext>
                </a:extLst>
              </a:tr>
              <a:tr h="6698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Proces- en systeemimpact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Dagelijks meetgegevens (kwartierwaarden) en stamgegevens (SJI/SJA) aggregeren.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Dagelijks de geaggregeerde gegevens aanleveren aan de </a:t>
                      </a:r>
                      <a:r>
                        <a:rPr lang="nl-NL" sz="180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RNB’s</a:t>
                      </a: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631224"/>
                  </a:ext>
                </a:extLst>
              </a:tr>
              <a:tr h="11014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Transitie-impact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800">
                          <a:solidFill>
                            <a:schemeClr val="tx1"/>
                          </a:solidFill>
                        </a:rPr>
                        <a:t>Tijdens simulatieperiode (maandelijkse) aanlevering als bestand en vanaf 1-4-2023 dagelijks via een API.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800">
                          <a:solidFill>
                            <a:schemeClr val="tx1"/>
                          </a:solidFill>
                        </a:rPr>
                        <a:t>Kwalificatie voor API is noodzakelijk (ook voor deelnemende </a:t>
                      </a:r>
                      <a:r>
                        <a:rPr lang="nl-NL" sz="1800" err="1">
                          <a:solidFill>
                            <a:schemeClr val="tx1"/>
                          </a:solidFill>
                        </a:rPr>
                        <a:t>LV’s</a:t>
                      </a:r>
                      <a:r>
                        <a:rPr lang="nl-NL" sz="1800">
                          <a:solidFill>
                            <a:schemeClr val="tx1"/>
                          </a:solidFill>
                        </a:rPr>
                        <a:t> tijdens simulatieperiode).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481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5712A-D529-4297-B8D6-B32A6702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IC253 – MCR 2.0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F284B8E6-DB3B-413C-A9B6-8C69B3E63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386686"/>
              </p:ext>
            </p:extLst>
          </p:nvPr>
        </p:nvGraphicFramePr>
        <p:xfrm>
          <a:off x="838200" y="1485505"/>
          <a:ext cx="10515600" cy="44232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6055">
                  <a:extLst>
                    <a:ext uri="{9D8B030D-6E8A-4147-A177-3AD203B41FA5}">
                      <a16:colId xmlns:a16="http://schemas.microsoft.com/office/drawing/2014/main" val="3813426750"/>
                    </a:ext>
                  </a:extLst>
                </a:gridCol>
                <a:gridCol w="8119545">
                  <a:extLst>
                    <a:ext uri="{9D8B030D-6E8A-4147-A177-3AD203B41FA5}">
                      <a16:colId xmlns:a16="http://schemas.microsoft.com/office/drawing/2014/main" val="1286064591"/>
                    </a:ext>
                  </a:extLst>
                </a:gridCol>
              </a:tblGrid>
              <a:tr h="6742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Onderdeel Tranche 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b="0" i="0">
                          <a:solidFill>
                            <a:schemeClr val="tx1"/>
                          </a:solidFill>
                        </a:rPr>
                        <a:t>Een MCR wordt ook voor andere GV-aansluitingen dan GV Elektriciteit TMT verstuurd, het bericht wijzigt inhoudelijk en het proces wijzigt (overleg).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044781"/>
                  </a:ext>
                </a:extLst>
              </a:tr>
              <a:tr h="8891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Proces- en systeemimpact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Inrichten proces om een ontvangen MCR 2.0 in meer situaties (soorten aansluitingen) te ontvangen via gereguleerde berichten.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Inrichten ‘overlegproces’.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Implementatie nieuwe berichten conform </a:t>
                      </a:r>
                      <a:r>
                        <a:rPr lang="nl-NL" sz="1800" b="1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Business Service Uitwisselen </a:t>
                      </a:r>
                      <a:r>
                        <a:rPr lang="nl-NL" sz="1800" b="1" i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MeetCorrectieRapport</a:t>
                      </a:r>
                      <a:r>
                        <a:rPr lang="nl-NL" sz="1800" b="1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v6.0</a:t>
                      </a:r>
                      <a:r>
                        <a:rPr lang="nl-NL" sz="18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en de bijbehorende berichtdefinitie.</a:t>
                      </a:r>
                      <a:endParaRPr lang="nl-NL" sz="1800" b="1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631224"/>
                  </a:ext>
                </a:extLst>
              </a:tr>
              <a:tr h="11014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Transitie-impact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Een MCR 1.0 (conform IC237) kan na de go live van 18-3-2023 niet door de ontvanger bij het PUD opgehaald worden. Het voorstel is om de laatste MCR en de antwoorden daarop enkele dagen voor het weekend van 18-3-2023 te versturen.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Voor de go live van 18-3-2023 de laatste MCR 1.0 ophalen en beantwoorden bij het PUD.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Let op: de implementatiedatum is de go-livedatum van 18-3-2023 en niet 1-4-2023.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792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7DC15-77E7-AC48-BD22-C8E0CB1D2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Impact op de marktrol BRP</a:t>
            </a:r>
          </a:p>
        </p:txBody>
      </p:sp>
    </p:spTree>
    <p:extLst>
      <p:ext uri="{BB962C8B-B14F-4D97-AF65-F5344CB8AC3E}">
        <p14:creationId xmlns:p14="http://schemas.microsoft.com/office/powerpoint/2010/main" val="3056873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5712A-D529-4297-B8D6-B32A6702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IC273/IC276 – Nieuwe allocatieberichten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F284B8E6-DB3B-413C-A9B6-8C69B3E63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807418"/>
              </p:ext>
            </p:extLst>
          </p:nvPr>
        </p:nvGraphicFramePr>
        <p:xfrm>
          <a:off x="838200" y="1563882"/>
          <a:ext cx="10515600" cy="452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6055">
                  <a:extLst>
                    <a:ext uri="{9D8B030D-6E8A-4147-A177-3AD203B41FA5}">
                      <a16:colId xmlns:a16="http://schemas.microsoft.com/office/drawing/2014/main" val="3813426750"/>
                    </a:ext>
                  </a:extLst>
                </a:gridCol>
                <a:gridCol w="8119545">
                  <a:extLst>
                    <a:ext uri="{9D8B030D-6E8A-4147-A177-3AD203B41FA5}">
                      <a16:colId xmlns:a16="http://schemas.microsoft.com/office/drawing/2014/main" val="1286064591"/>
                    </a:ext>
                  </a:extLst>
                </a:gridCol>
              </a:tblGrid>
              <a:tr h="1396241">
                <a:tc>
                  <a:txBody>
                    <a:bodyPr/>
                    <a:lstStyle/>
                    <a:p>
                      <a:r>
                        <a:rPr lang="nl-NL" sz="2000" b="1">
                          <a:solidFill>
                            <a:schemeClr val="tx1"/>
                          </a:solidFill>
                        </a:rPr>
                        <a:t>Onderdeel Tranche 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Vervanging MSCONS door 3 nieuwe typen XML-berichten met allocatieresultaten.</a:t>
                      </a:r>
                    </a:p>
                    <a:p>
                      <a:pPr marL="7429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Allocatieresultaten per allocatiepunt TMT in apart bericht per allocatiepunt.</a:t>
                      </a:r>
                    </a:p>
                    <a:p>
                      <a:pPr marL="7429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Geaggregeerde allocatieresultaten per allocatiegroep per BRP/LV in aparte berichten.</a:t>
                      </a:r>
                    </a:p>
                    <a:p>
                      <a:pPr marL="7429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RCF en gebruikte profielfracties in een apart bericht.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044781"/>
                  </a:ext>
                </a:extLst>
              </a:tr>
              <a:tr h="1658036">
                <a:tc>
                  <a:txBody>
                    <a:bodyPr/>
                    <a:lstStyle/>
                    <a:p>
                      <a:r>
                        <a:rPr lang="nl-NL" sz="2000" b="1">
                          <a:solidFill>
                            <a:schemeClr val="tx1"/>
                          </a:solidFill>
                        </a:rPr>
                        <a:t>Proces- en systeemimpact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Implementatiekoppeling met MMC Hub om nieuwe XML-berichten op te halen (grotere aantallen!).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Implementatieproces om nieuwe inhoud uit de XML-allocatieberichten te verwerken (volumes per vastgesteld afnametype, energierichting, etc.).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Implementatieproces om de gegevens uit de nieuwe typen XML-berichten te verwerken (volledigheidscontrole).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Uitfaseren </a:t>
                      </a:r>
                      <a:r>
                        <a:rPr lang="nl-NL" sz="180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allocatiebon</a:t>
                      </a: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en maandelijkse SJI-SJA-rapportage.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631224"/>
                  </a:ext>
                </a:extLst>
              </a:tr>
              <a:tr h="1051120">
                <a:tc>
                  <a:txBody>
                    <a:bodyPr/>
                    <a:lstStyle/>
                    <a:p>
                      <a:r>
                        <a:rPr lang="nl-NL" sz="2000" b="1">
                          <a:solidFill>
                            <a:schemeClr val="tx1"/>
                          </a:solidFill>
                        </a:rPr>
                        <a:t>Transitie-impact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Tussen 1-4-2023 en ca. 15-4-2023 zowel de EDINE als de XML-allocatieberichten kunnen verwerken.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Vanaf ca. 15-4-2023 alleen nog maar XML-allocatieberichten.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850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5712A-D529-4297-B8D6-B32A6702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IC273 – Verbruiken tot 1-4-2023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F284B8E6-DB3B-413C-A9B6-8C69B3E63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213019"/>
              </p:ext>
            </p:extLst>
          </p:nvPr>
        </p:nvGraphicFramePr>
        <p:xfrm>
          <a:off x="899160" y="1546465"/>
          <a:ext cx="10515600" cy="472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6055">
                  <a:extLst>
                    <a:ext uri="{9D8B030D-6E8A-4147-A177-3AD203B41FA5}">
                      <a16:colId xmlns:a16="http://schemas.microsoft.com/office/drawing/2014/main" val="3813426750"/>
                    </a:ext>
                  </a:extLst>
                </a:gridCol>
                <a:gridCol w="8119545">
                  <a:extLst>
                    <a:ext uri="{9D8B030D-6E8A-4147-A177-3AD203B41FA5}">
                      <a16:colId xmlns:a16="http://schemas.microsoft.com/office/drawing/2014/main" val="1286064591"/>
                    </a:ext>
                  </a:extLst>
                </a:gridCol>
              </a:tblGrid>
              <a:tr h="8213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Onderdeel Tranche 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Ten behoeve van een zo zuiver mogelijke overgang van het ‘oude’ naar het ‘nieuwe’ allocatiemodel moeten er verbruiken tot 1-4-2023 vastgesteld worden.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Bij KV-allocatiepunten ligt deze verantwoordelijkheid strikt genomen bij de LV, maar er is afgesproken dat de RNB, namens de LV, meterstanden per 1-4-2023 gaat collecteren (op afstand uitleesbare meters) of berekenen (niet op afstand uitleesbare meters).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RNB gaat de meterstanden en verbruiken via de reguliere processen distribueren.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Deze verbruiken leiden (mogelijk) tot een nieuw SJI/SJA.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044781"/>
                  </a:ext>
                </a:extLst>
              </a:tr>
              <a:tr h="6698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Proces- en systeemimpact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solidFill>
                            <a:schemeClr val="tx1"/>
                          </a:solidFill>
                        </a:rPr>
                        <a:t>N.v.t.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631224"/>
                  </a:ext>
                </a:extLst>
              </a:tr>
              <a:tr h="11014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Transitie-impact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berekende verbruiken (o.b.v. de statische profielfracties) zullen zorgen voor hogere reconciliatievolumes m.b.t. de maanden vóór 1-4-2023.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vastgestelde meterstanden zullen (bij gecollecteerde meterstanden) veelal leiden tot een herberekening van het SJI/SJA (met stamgegevens).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Wijzigingen SJI/SJA meenemen in forecasting.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3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96CBA-9226-A645-B604-12A55DC4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AC6053-6F8F-8E44-A148-438B3C23C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sz="3000"/>
              <a:t>Welkom door dagvoorzitter </a:t>
            </a:r>
            <a:br>
              <a:rPr lang="nl-NL"/>
            </a:br>
            <a:r>
              <a:rPr lang="nl-NL" sz="2400"/>
              <a:t>Mirjam van der Horst </a:t>
            </a:r>
          </a:p>
          <a:p>
            <a:r>
              <a:rPr lang="nl-NL" sz="3000"/>
              <a:t>Animatie A2.0 </a:t>
            </a:r>
          </a:p>
          <a:p>
            <a:r>
              <a:rPr lang="nl-NL" sz="3000"/>
              <a:t>Planning Tranche 2</a:t>
            </a:r>
          </a:p>
          <a:p>
            <a:r>
              <a:rPr lang="nl-NL" sz="3000"/>
              <a:t>Nieuwe en gewijzigde processen per marktrol</a:t>
            </a:r>
            <a:br>
              <a:rPr lang="nl-NL"/>
            </a:br>
            <a:r>
              <a:rPr lang="nl-NL" sz="2400"/>
              <a:t>Bram van </a:t>
            </a:r>
            <a:r>
              <a:rPr lang="nl-NL" sz="2400" err="1"/>
              <a:t>Straalen</a:t>
            </a:r>
            <a:endParaRPr lang="nl-NL" sz="2400"/>
          </a:p>
          <a:p>
            <a:r>
              <a:rPr lang="nl-NL" sz="3000"/>
              <a:t>Kwalificatie TenneT</a:t>
            </a:r>
            <a:br>
              <a:rPr lang="nl-NL"/>
            </a:br>
            <a:r>
              <a:rPr lang="nl-NL" sz="2400"/>
              <a:t>Bob Mantel</a:t>
            </a:r>
          </a:p>
          <a:p>
            <a:r>
              <a:rPr lang="nl-NL" sz="3000"/>
              <a:t>Kwalificatie Gezamenlijke Netbeheerders</a:t>
            </a:r>
            <a:br>
              <a:rPr lang="nl-NL"/>
            </a:br>
            <a:r>
              <a:rPr lang="nl-NL" sz="2200"/>
              <a:t>Mark Ruiter</a:t>
            </a:r>
          </a:p>
          <a:p>
            <a:r>
              <a:rPr lang="nl-NL" sz="3000"/>
              <a:t>Transitie en Testen</a:t>
            </a:r>
            <a:br>
              <a:rPr lang="nl-NL"/>
            </a:br>
            <a:r>
              <a:rPr lang="nl-NL" sz="2200" err="1"/>
              <a:t>Jorik</a:t>
            </a:r>
            <a:r>
              <a:rPr lang="nl-NL" sz="2200"/>
              <a:t> van Vilsteren</a:t>
            </a:r>
          </a:p>
        </p:txBody>
      </p:sp>
    </p:spTree>
    <p:extLst>
      <p:ext uri="{BB962C8B-B14F-4D97-AF65-F5344CB8AC3E}">
        <p14:creationId xmlns:p14="http://schemas.microsoft.com/office/powerpoint/2010/main" val="3360793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5712A-D529-4297-B8D6-B32A6702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IC273 – Gebruik dynamische profielfracties in profielallocatie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F284B8E6-DB3B-413C-A9B6-8C69B3E63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397412"/>
              </p:ext>
            </p:extLst>
          </p:nvPr>
        </p:nvGraphicFramePr>
        <p:xfrm>
          <a:off x="838200" y="1859973"/>
          <a:ext cx="10515600" cy="38238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6055">
                  <a:extLst>
                    <a:ext uri="{9D8B030D-6E8A-4147-A177-3AD203B41FA5}">
                      <a16:colId xmlns:a16="http://schemas.microsoft.com/office/drawing/2014/main" val="3813426750"/>
                    </a:ext>
                  </a:extLst>
                </a:gridCol>
                <a:gridCol w="8119545">
                  <a:extLst>
                    <a:ext uri="{9D8B030D-6E8A-4147-A177-3AD203B41FA5}">
                      <a16:colId xmlns:a16="http://schemas.microsoft.com/office/drawing/2014/main" val="1286064591"/>
                    </a:ext>
                  </a:extLst>
                </a:gridCol>
              </a:tblGrid>
              <a:tr h="821387">
                <a:tc>
                  <a:txBody>
                    <a:bodyPr/>
                    <a:lstStyle/>
                    <a:p>
                      <a:r>
                        <a:rPr lang="nl-NL" sz="2000" b="1">
                          <a:solidFill>
                            <a:schemeClr val="tx1"/>
                          </a:solidFill>
                        </a:rPr>
                        <a:t>Onderdeel Tranche 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Nauwkeuriger toewijzen volumes door dynamische profielfracties per netgebied per profielcategorie per vastgesteld afnametype en per energierichting.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044781"/>
                  </a:ext>
                </a:extLst>
              </a:tr>
              <a:tr h="1901060">
                <a:tc>
                  <a:txBody>
                    <a:bodyPr/>
                    <a:lstStyle/>
                    <a:p>
                      <a:r>
                        <a:rPr lang="nl-NL" sz="2000" b="1">
                          <a:solidFill>
                            <a:schemeClr val="tx1"/>
                          </a:solidFill>
                        </a:rPr>
                        <a:t>Proces- en systeemimpact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Impact op de forecast- en </a:t>
                      </a:r>
                      <a:r>
                        <a:rPr lang="nl-NL" sz="180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balanceringsprocessen</a:t>
                      </a: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door het gebruik van dynamische profielfracties die achteraf worden bepaald.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Kan afhankelijk van het portfolio (hoeveelheid opwek) van een BRP leiden tot verschillen in de allocatievolumes (gebruik simulatieresultaten om hier vooraf inzicht in te verkrijgen en/of forecastsystemen te trainen).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631224"/>
                  </a:ext>
                </a:extLst>
              </a:tr>
              <a:tr h="1101408">
                <a:tc>
                  <a:txBody>
                    <a:bodyPr/>
                    <a:lstStyle/>
                    <a:p>
                      <a:r>
                        <a:rPr lang="nl-NL" sz="2000" b="1">
                          <a:solidFill>
                            <a:schemeClr val="tx1"/>
                          </a:solidFill>
                        </a:rPr>
                        <a:t>Transitie-impact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Allocatievolumes m.b.t. datums voor 1-4-2023 worden met bestaande profielen berekend. Ook bij allocatieruns die tot de 10</a:t>
                      </a:r>
                      <a:r>
                        <a:rPr lang="nl-NL" sz="1800" kern="1200" baseline="30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werkdag na 31-3-2023 (definitieve allocatie) worden gedraaid m.b.t. datums voor 1-4-2023.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32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5712A-D529-4297-B8D6-B32A6702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IC273 – Fixatiemoment dynamische profielfracties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F284B8E6-DB3B-413C-A9B6-8C69B3E63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045758"/>
              </p:ext>
            </p:extLst>
          </p:nvPr>
        </p:nvGraphicFramePr>
        <p:xfrm>
          <a:off x="838200" y="1859973"/>
          <a:ext cx="10515600" cy="3204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6055">
                  <a:extLst>
                    <a:ext uri="{9D8B030D-6E8A-4147-A177-3AD203B41FA5}">
                      <a16:colId xmlns:a16="http://schemas.microsoft.com/office/drawing/2014/main" val="3813426750"/>
                    </a:ext>
                  </a:extLst>
                </a:gridCol>
                <a:gridCol w="8119545">
                  <a:extLst>
                    <a:ext uri="{9D8B030D-6E8A-4147-A177-3AD203B41FA5}">
                      <a16:colId xmlns:a16="http://schemas.microsoft.com/office/drawing/2014/main" val="1286064591"/>
                    </a:ext>
                  </a:extLst>
                </a:gridCol>
              </a:tblGrid>
              <a:tr h="821387">
                <a:tc>
                  <a:txBody>
                    <a:bodyPr/>
                    <a:lstStyle/>
                    <a:p>
                      <a:r>
                        <a:rPr lang="nl-NL" sz="2000" b="1">
                          <a:solidFill>
                            <a:schemeClr val="tx1"/>
                          </a:solidFill>
                        </a:rPr>
                        <a:t>Onderdeel Tranche 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Dynamische profielfracties worden op D+2 om 10.00 uur gefixeerd.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D+1-allocatie zal altijd gebaseerd zijn op standaardprofielfracties.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Allocaties vanaf D+2 zullen gebaseerd zijn op dynamische profielfracties.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044781"/>
                  </a:ext>
                </a:extLst>
              </a:tr>
              <a:tr h="778724">
                <a:tc>
                  <a:txBody>
                    <a:bodyPr/>
                    <a:lstStyle/>
                    <a:p>
                      <a:r>
                        <a:rPr lang="nl-NL" sz="2000" b="1">
                          <a:solidFill>
                            <a:schemeClr val="tx1"/>
                          </a:solidFill>
                        </a:rPr>
                        <a:t>Proces- en systeemimpact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Het gebruik van standaardprofielfracties in de D+1-allocatie en dynamische profielfracties in de latere allocatieruns zal leiden tot (grote) verschillen in de RCF tussen de D+1 en de latere allocatieruns.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631224"/>
                  </a:ext>
                </a:extLst>
              </a:tr>
              <a:tr h="1101408">
                <a:tc>
                  <a:txBody>
                    <a:bodyPr/>
                    <a:lstStyle/>
                    <a:p>
                      <a:r>
                        <a:rPr lang="nl-NL" sz="2000" b="1">
                          <a:solidFill>
                            <a:schemeClr val="tx1"/>
                          </a:solidFill>
                        </a:rPr>
                        <a:t>Transitie-impact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N.v.t.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964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5712A-D529-4297-B8D6-B32A6702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IC273 – MCF </a:t>
            </a:r>
            <a:r>
              <a:rPr lang="nl-NL">
                <a:sym typeface="Wingdings" panose="05000000000000000000" pitchFamily="2" charset="2"/>
              </a:rPr>
              <a:t> RCF</a:t>
            </a:r>
            <a:endParaRPr lang="nl-NL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F284B8E6-DB3B-413C-A9B6-8C69B3E63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051688"/>
              </p:ext>
            </p:extLst>
          </p:nvPr>
        </p:nvGraphicFramePr>
        <p:xfrm>
          <a:off x="838200" y="1859973"/>
          <a:ext cx="10515600" cy="38833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6055">
                  <a:extLst>
                    <a:ext uri="{9D8B030D-6E8A-4147-A177-3AD203B41FA5}">
                      <a16:colId xmlns:a16="http://schemas.microsoft.com/office/drawing/2014/main" val="3813426750"/>
                    </a:ext>
                  </a:extLst>
                </a:gridCol>
                <a:gridCol w="8119545">
                  <a:extLst>
                    <a:ext uri="{9D8B030D-6E8A-4147-A177-3AD203B41FA5}">
                      <a16:colId xmlns:a16="http://schemas.microsoft.com/office/drawing/2014/main" val="1286064591"/>
                    </a:ext>
                  </a:extLst>
                </a:gridCol>
              </a:tblGrid>
              <a:tr h="1190649">
                <a:tc>
                  <a:txBody>
                    <a:bodyPr/>
                    <a:lstStyle/>
                    <a:p>
                      <a:r>
                        <a:rPr lang="nl-NL" sz="2000" b="1">
                          <a:solidFill>
                            <a:schemeClr val="tx1"/>
                          </a:solidFill>
                        </a:rPr>
                        <a:t>Onderdeel Tranche 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Door de dynamische profielfracties zou de RCF ‘beter’ moeten worden.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eerste simulatieresultaten bevestigen dit.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nl-NL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nl-NL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nl-NL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nl-NL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nl-NL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nl-NL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044781"/>
                  </a:ext>
                </a:extLst>
              </a:tr>
              <a:tr h="633740">
                <a:tc>
                  <a:txBody>
                    <a:bodyPr/>
                    <a:lstStyle/>
                    <a:p>
                      <a:r>
                        <a:rPr lang="nl-NL" sz="2000" b="1">
                          <a:solidFill>
                            <a:schemeClr val="tx1"/>
                          </a:solidFill>
                        </a:rPr>
                        <a:t>Proces- en systeemimpact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Bij inkoop- en nominatieprocessen rekening houden met de waarde van de RCF.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nl-NL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631224"/>
                  </a:ext>
                </a:extLst>
              </a:tr>
              <a:tr h="896346">
                <a:tc>
                  <a:txBody>
                    <a:bodyPr/>
                    <a:lstStyle/>
                    <a:p>
                      <a:r>
                        <a:rPr lang="nl-NL" sz="2000" b="1">
                          <a:solidFill>
                            <a:schemeClr val="tx1"/>
                          </a:solidFill>
                        </a:rPr>
                        <a:t>Transitie-impact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de eerste week/weken na 1-4-2023 zal de SJI/SJA van KV-allocatiepunten massaal worden geüpdatet.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7031"/>
                  </a:ext>
                </a:extLst>
              </a:tr>
            </a:tbl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BACC1160-9298-407F-93B9-64BD87826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426" y="2641842"/>
            <a:ext cx="7769006" cy="12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0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5712A-D529-4297-B8D6-B32A6702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IC276 – Drie decimalen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F284B8E6-DB3B-413C-A9B6-8C69B3E63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05577"/>
              </p:ext>
            </p:extLst>
          </p:nvPr>
        </p:nvGraphicFramePr>
        <p:xfrm>
          <a:off x="838200" y="1859973"/>
          <a:ext cx="1051560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6055">
                  <a:extLst>
                    <a:ext uri="{9D8B030D-6E8A-4147-A177-3AD203B41FA5}">
                      <a16:colId xmlns:a16="http://schemas.microsoft.com/office/drawing/2014/main" val="3813426750"/>
                    </a:ext>
                  </a:extLst>
                </a:gridCol>
                <a:gridCol w="8119545">
                  <a:extLst>
                    <a:ext uri="{9D8B030D-6E8A-4147-A177-3AD203B41FA5}">
                      <a16:colId xmlns:a16="http://schemas.microsoft.com/office/drawing/2014/main" val="1286064591"/>
                    </a:ext>
                  </a:extLst>
                </a:gridCol>
              </a:tblGrid>
              <a:tr h="8213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Onderdeel Tranche 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Vanaf 2-4-2023 moeten alle volumes elektriciteit per </a:t>
                      </a:r>
                      <a:r>
                        <a:rPr lang="nl-NL" b="1">
                          <a:solidFill>
                            <a:schemeClr val="tx1"/>
                          </a:solidFill>
                        </a:rPr>
                        <a:t>onbalansverrekeningsperiode</a:t>
                      </a:r>
                      <a:r>
                        <a:rPr lang="nl-NL">
                          <a:solidFill>
                            <a:schemeClr val="tx1"/>
                          </a:solidFill>
                        </a:rPr>
                        <a:t> in meetberichten en herzieningsverzoeken in 3 decimalen aangeleverd worden.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Dit betreft de berichten uit de </a:t>
                      </a:r>
                      <a:r>
                        <a:rPr lang="nl-NL" b="1" i="1">
                          <a:solidFill>
                            <a:schemeClr val="tx1"/>
                          </a:solidFill>
                        </a:rPr>
                        <a:t>Business Service Uitwisselen meetgegevens tijdseries </a:t>
                      </a:r>
                      <a:r>
                        <a:rPr lang="nl-NL" b="0" i="0">
                          <a:solidFill>
                            <a:schemeClr val="tx1"/>
                          </a:solidFill>
                        </a:rPr>
                        <a:t>en de </a:t>
                      </a:r>
                      <a:r>
                        <a:rPr lang="nl-NL" b="1" i="1">
                          <a:solidFill>
                            <a:schemeClr val="tx1"/>
                          </a:solidFill>
                        </a:rPr>
                        <a:t>Business Service Uitwisselen Herzieningsverzoeken </a:t>
                      </a:r>
                      <a:r>
                        <a:rPr lang="nl-NL" b="0" i="0">
                          <a:solidFill>
                            <a:schemeClr val="tx1"/>
                          </a:solidFill>
                        </a:rPr>
                        <a:t>(oude en voorgestelde volumes).</a:t>
                      </a:r>
                      <a:endParaRPr lang="nl-NL" b="1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044781"/>
                  </a:ext>
                </a:extLst>
              </a:tr>
              <a:tr h="8891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Proces- en systeemimpact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Vanaf 2-4-2023 volumes per </a:t>
                      </a:r>
                      <a:r>
                        <a:rPr lang="nl-NL" err="1">
                          <a:solidFill>
                            <a:schemeClr val="tx1"/>
                          </a:solidFill>
                        </a:rPr>
                        <a:t>onbalansverrekeninsperiode</a:t>
                      </a:r>
                      <a:r>
                        <a:rPr lang="nl-NL">
                          <a:solidFill>
                            <a:schemeClr val="tx1"/>
                          </a:solidFill>
                        </a:rPr>
                        <a:t> ontvangen in 3 decimalen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Vanaf 2-4-2023 volumes in herzieningsverzoeken in 3 decimalen opleveren.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631224"/>
                  </a:ext>
                </a:extLst>
              </a:tr>
              <a:tr h="11014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Transitie-impact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Update van meetgegevens die vanaf 2-4-2023 worden verstuurd, kunnen in de eerdere versie zonder 3 decimalen verstuurd zijn.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Herzieningsverzoeken die vanaf 2-4-2023 verzonden worden, kunnen betrekking hebben op meetberichten zonder decimalen.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452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5712A-D529-4297-B8D6-B32A6702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IC253 – MCR 2.0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F284B8E6-DB3B-413C-A9B6-8C69B3E63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470137"/>
              </p:ext>
            </p:extLst>
          </p:nvPr>
        </p:nvGraphicFramePr>
        <p:xfrm>
          <a:off x="838200" y="1572590"/>
          <a:ext cx="10515600" cy="4166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6055">
                  <a:extLst>
                    <a:ext uri="{9D8B030D-6E8A-4147-A177-3AD203B41FA5}">
                      <a16:colId xmlns:a16="http://schemas.microsoft.com/office/drawing/2014/main" val="3813426750"/>
                    </a:ext>
                  </a:extLst>
                </a:gridCol>
                <a:gridCol w="8119545">
                  <a:extLst>
                    <a:ext uri="{9D8B030D-6E8A-4147-A177-3AD203B41FA5}">
                      <a16:colId xmlns:a16="http://schemas.microsoft.com/office/drawing/2014/main" val="1286064591"/>
                    </a:ext>
                  </a:extLst>
                </a:gridCol>
              </a:tblGrid>
              <a:tr h="6916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Onderdeel Tranche 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Een MCR wordt ook voor andere GV-aansluitingen dan GV Elektriciteit TMT verstuurd, het bericht wijzigt inhoudelijk en het proces wijzigt (overleg).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044781"/>
                  </a:ext>
                </a:extLst>
              </a:tr>
              <a:tr h="8891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Proces- en systeemimpact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Inrichten proces om een ontvangen MCR 2.0 in meer situaties (soorten aansluitingen) te ontvangen via gereguleerde berichten.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Inrichten ‘overlegproces’.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Implementatie nieuwe berichten conform </a:t>
                      </a:r>
                      <a:r>
                        <a:rPr lang="nl-NL" sz="1800" b="1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Business Service Uitwisselen </a:t>
                      </a:r>
                      <a:r>
                        <a:rPr lang="nl-NL" sz="1800" b="1" i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MeetCorrectieRapport</a:t>
                      </a:r>
                      <a:r>
                        <a:rPr lang="nl-NL" sz="1800" b="1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v6.0</a:t>
                      </a:r>
                      <a:r>
                        <a:rPr lang="nl-NL" sz="18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en de bijbehorende berichtdefinitie.</a:t>
                      </a:r>
                      <a:endParaRPr lang="nl-NL" sz="1800" b="1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631224"/>
                  </a:ext>
                </a:extLst>
              </a:tr>
              <a:tr h="11014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Transitie-impact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Een MCR 1.0 (conform IC237) kan na de go live van 18-3-2023 niet door de ontvanger bij het PUD opgehaald worden. Het voorstel is om de laatste MCR en de laatste antwoorden enkele dagen voor het weekend van 18-3-2023 te versturen.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Voor de go live van 18-3-2023 de laatste MCR 1.0 ophalen bij het PUD.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Let op: de implementatiedatum is de go-livedatum van 18-3-2023 en niet 1-4-2023.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484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7DC15-77E7-AC48-BD22-C8E0CB1D2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Impact op de marktrol NB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93E101-E0A0-874F-B81B-E085967D1E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RNB, FNB, LNB</a:t>
            </a:r>
          </a:p>
        </p:txBody>
      </p:sp>
    </p:spTree>
    <p:extLst>
      <p:ext uri="{BB962C8B-B14F-4D97-AF65-F5344CB8AC3E}">
        <p14:creationId xmlns:p14="http://schemas.microsoft.com/office/powerpoint/2010/main" val="2226915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5712A-D529-4297-B8D6-B32A6702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IC273/IC276 – Nieuwe allocatieberichten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F284B8E6-DB3B-413C-A9B6-8C69B3E63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545589"/>
              </p:ext>
            </p:extLst>
          </p:nvPr>
        </p:nvGraphicFramePr>
        <p:xfrm>
          <a:off x="838200" y="1415836"/>
          <a:ext cx="1051560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6055">
                  <a:extLst>
                    <a:ext uri="{9D8B030D-6E8A-4147-A177-3AD203B41FA5}">
                      <a16:colId xmlns:a16="http://schemas.microsoft.com/office/drawing/2014/main" val="3813426750"/>
                    </a:ext>
                  </a:extLst>
                </a:gridCol>
                <a:gridCol w="8119545">
                  <a:extLst>
                    <a:ext uri="{9D8B030D-6E8A-4147-A177-3AD203B41FA5}">
                      <a16:colId xmlns:a16="http://schemas.microsoft.com/office/drawing/2014/main" val="1286064591"/>
                    </a:ext>
                  </a:extLst>
                </a:gridCol>
              </a:tblGrid>
              <a:tr h="821387">
                <a:tc>
                  <a:txBody>
                    <a:bodyPr/>
                    <a:lstStyle/>
                    <a:p>
                      <a:pPr lvl="0"/>
                      <a:r>
                        <a:rPr lang="nl-NL" b="1">
                          <a:solidFill>
                            <a:schemeClr val="tx1"/>
                          </a:solidFill>
                        </a:rPr>
                        <a:t>Onderdeel Tranche 2</a:t>
                      </a:r>
                    </a:p>
                  </a:txBody>
                  <a:tcPr marL="90000"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Vervanging MSCONS en E31 door 3 nieuwe typen XML-berichten met allocatieresultaten.</a:t>
                      </a:r>
                    </a:p>
                    <a:p>
                      <a:pPr marL="7429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Allocatieresultaten per allocatiepunt TMT in apart bericht per allocatiepunt.</a:t>
                      </a:r>
                    </a:p>
                    <a:p>
                      <a:pPr marL="7429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Geaggregeerde allocatieresultaten per allocatiegroep per BRP/LV of BRP in aparte berichten.</a:t>
                      </a:r>
                    </a:p>
                    <a:p>
                      <a:pPr marL="7429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RCF en gebruikte profielfracties in een apart bericht.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044781"/>
                  </a:ext>
                </a:extLst>
              </a:tr>
              <a:tr h="537160">
                <a:tc>
                  <a:txBody>
                    <a:bodyPr/>
                    <a:lstStyle/>
                    <a:p>
                      <a:r>
                        <a:rPr lang="nl-NL" b="1">
                          <a:solidFill>
                            <a:schemeClr val="tx1"/>
                          </a:solidFill>
                        </a:rPr>
                        <a:t>Proces- en systeemimpact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Implementatiekoppeling met MMC Hub om nieuwe XML-berichten te versturen (grotere aantallen!).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Implementatieproces om de XML-allocatieberichten te vullen met nieuwe gegevens (volumes per vastgesteld afnametype, energierichting, etc.).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Implementatieproces om alle nieuwe typen XML-berichten te versturen (volledigheidscontrole).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631224"/>
                  </a:ext>
                </a:extLst>
              </a:tr>
              <a:tr h="1101408">
                <a:tc>
                  <a:txBody>
                    <a:bodyPr/>
                    <a:lstStyle/>
                    <a:p>
                      <a:r>
                        <a:rPr lang="nl-NL" b="1">
                          <a:solidFill>
                            <a:schemeClr val="tx1"/>
                          </a:solidFill>
                        </a:rPr>
                        <a:t>Transitie-impact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Meterstanden vaststellen per 1-4-2023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Tussen 1-4-2023 en ca. 15-4-2023 zowel de EDINE als de XML-allocatieberichten kunnen versturen.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Vanaf ca. 15-4-2023 alleen nog maar XML-allocatieberichten.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40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5712A-D529-4297-B8D6-B32A6702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IC276 – Drie decimalen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F284B8E6-DB3B-413C-A9B6-8C69B3E63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396462"/>
              </p:ext>
            </p:extLst>
          </p:nvPr>
        </p:nvGraphicFramePr>
        <p:xfrm>
          <a:off x="838200" y="1859973"/>
          <a:ext cx="1051560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6055">
                  <a:extLst>
                    <a:ext uri="{9D8B030D-6E8A-4147-A177-3AD203B41FA5}">
                      <a16:colId xmlns:a16="http://schemas.microsoft.com/office/drawing/2014/main" val="3813426750"/>
                    </a:ext>
                  </a:extLst>
                </a:gridCol>
                <a:gridCol w="8119545">
                  <a:extLst>
                    <a:ext uri="{9D8B030D-6E8A-4147-A177-3AD203B41FA5}">
                      <a16:colId xmlns:a16="http://schemas.microsoft.com/office/drawing/2014/main" val="1286064591"/>
                    </a:ext>
                  </a:extLst>
                </a:gridCol>
              </a:tblGrid>
              <a:tr h="8213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Onderdeel Tranche 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Vanaf 2-4-2023 moeten alle volumes elektriciteit per onbalansverrekeningsperiode in meetberichten en herzieningsverzoeken in 3 decimalen aangeleverd worden.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Dit betreft de berichten uit de </a:t>
                      </a:r>
                      <a:r>
                        <a:rPr lang="nl-NL" b="1" i="1">
                          <a:solidFill>
                            <a:schemeClr val="tx1"/>
                          </a:solidFill>
                        </a:rPr>
                        <a:t>Business Service Uitwisselen meetgegevens tijdseries </a:t>
                      </a:r>
                      <a:r>
                        <a:rPr lang="nl-NL" b="0" i="0">
                          <a:solidFill>
                            <a:schemeClr val="tx1"/>
                          </a:solidFill>
                        </a:rPr>
                        <a:t>en de </a:t>
                      </a:r>
                      <a:r>
                        <a:rPr lang="nl-NL" b="1" i="1">
                          <a:solidFill>
                            <a:schemeClr val="tx1"/>
                          </a:solidFill>
                        </a:rPr>
                        <a:t>Business Service Uitwisselen Herzieningsverzoeken </a:t>
                      </a:r>
                      <a:r>
                        <a:rPr lang="nl-NL" b="0" i="0">
                          <a:solidFill>
                            <a:schemeClr val="tx1"/>
                          </a:solidFill>
                        </a:rPr>
                        <a:t>(oude en voorgestelde volumes).</a:t>
                      </a:r>
                      <a:endParaRPr lang="nl-NL" b="1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044781"/>
                  </a:ext>
                </a:extLst>
              </a:tr>
              <a:tr h="8891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Proces- en systeemimpact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Vanaf 2-4-2023 volumes per </a:t>
                      </a:r>
                      <a:r>
                        <a:rPr lang="nl-NL" err="1">
                          <a:solidFill>
                            <a:schemeClr val="tx1"/>
                          </a:solidFill>
                        </a:rPr>
                        <a:t>onbalansverrekeningsperiode</a:t>
                      </a:r>
                      <a:r>
                        <a:rPr lang="nl-NL">
                          <a:solidFill>
                            <a:schemeClr val="tx1"/>
                          </a:solidFill>
                        </a:rPr>
                        <a:t> ontvangen in 3 decimalen.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Vanaf 2-4-2023 volumes in herzieningsverzoeken in 3 decimalen opleveren.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631224"/>
                  </a:ext>
                </a:extLst>
              </a:tr>
              <a:tr h="11014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Transitie-impact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Update van meetgegevens die vanaf 2-4-2023 worden ontvangen, kunnen in de eerdere versie zonder 3 decimalen verstuurd zijn.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Herzieningsverzoeken die vanaf 2-4-2023 verzonden worden, kunnen betrekking hebben op meetberichten zonder decimalen.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6965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5712A-D529-4297-B8D6-B32A6702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IC253 – MCR 2.0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F284B8E6-DB3B-413C-A9B6-8C69B3E63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228213"/>
              </p:ext>
            </p:extLst>
          </p:nvPr>
        </p:nvGraphicFramePr>
        <p:xfrm>
          <a:off x="838200" y="1859973"/>
          <a:ext cx="10515600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6055">
                  <a:extLst>
                    <a:ext uri="{9D8B030D-6E8A-4147-A177-3AD203B41FA5}">
                      <a16:colId xmlns:a16="http://schemas.microsoft.com/office/drawing/2014/main" val="3813426750"/>
                    </a:ext>
                  </a:extLst>
                </a:gridCol>
                <a:gridCol w="8119545">
                  <a:extLst>
                    <a:ext uri="{9D8B030D-6E8A-4147-A177-3AD203B41FA5}">
                      <a16:colId xmlns:a16="http://schemas.microsoft.com/office/drawing/2014/main" val="1286064591"/>
                    </a:ext>
                  </a:extLst>
                </a:gridCol>
              </a:tblGrid>
              <a:tr h="8213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Onderdeel Tranche 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b="0" i="0">
                          <a:solidFill>
                            <a:schemeClr val="tx1"/>
                          </a:solidFill>
                        </a:rPr>
                        <a:t>Een MCR wordt ook voor andere GV-aansluitingen dan GV Elektriciteit TMT verstuurd, het bericht wijzigt inhoudelijk en het proces wijzigt (overleg).</a:t>
                      </a:r>
                    </a:p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044781"/>
                  </a:ext>
                </a:extLst>
              </a:tr>
              <a:tr h="8891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Proces- en systeemimpact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Inrichten proces om een ontvangen MCR 2.0 in meer situaties (soorten aansluitingen) te ontvangen via gereguleerde berichten.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Inrichten ‘overlegproces’.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Implementatie nieuwe berichten conform </a:t>
                      </a:r>
                      <a:r>
                        <a:rPr lang="nl-NL" sz="1800" b="1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Business Service Uitwisselen </a:t>
                      </a:r>
                      <a:r>
                        <a:rPr lang="nl-NL" sz="1800" b="1" i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MeetCorrectieRapport</a:t>
                      </a:r>
                      <a:r>
                        <a:rPr lang="nl-NL" sz="1800" b="1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v6.0</a:t>
                      </a:r>
                      <a:r>
                        <a:rPr lang="nl-NL" sz="18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en de bijbehorende berichtdefinitie.</a:t>
                      </a:r>
                      <a:endParaRPr lang="nl-NL" sz="1800" b="1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631224"/>
                  </a:ext>
                </a:extLst>
              </a:tr>
              <a:tr h="11014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Transitie-impact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Een MCR 1.0 (conform IC237) kan na de go live van 18-3-2023 niet door de ontvanger bij het PUD opgehaald worden. Het voorstel is om de laatste MCR enkele dagen voor het weekend van 18-3-2023 te versturen en antwoorden te versturen.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Voor de go live van 18-3-2023 de laatste MCR 1.0 ophalen bij het PUD.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>
                          <a:solidFill>
                            <a:schemeClr val="tx1"/>
                          </a:solidFill>
                        </a:rPr>
                        <a:t>Let op: de implementatiedatum is de go-livedatum van 18-3-2023 en niet 1-4-2023.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084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7DC15-77E7-AC48-BD22-C8E0CB1D2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Impact op de marktrol LNB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93E101-E0A0-874F-B81B-E085967D1E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Aanvullende impact voor de rol om de onbalans te bepalen</a:t>
            </a:r>
          </a:p>
        </p:txBody>
      </p:sp>
    </p:spTree>
    <p:extLst>
      <p:ext uri="{BB962C8B-B14F-4D97-AF65-F5344CB8AC3E}">
        <p14:creationId xmlns:p14="http://schemas.microsoft.com/office/powerpoint/2010/main" val="79982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96CBA-9226-A645-B604-12A55DC4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Animatie A2.0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AC6053-6F8F-8E44-A148-438B3C23C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Bekijk de animatie op </a:t>
            </a:r>
            <a:r>
              <a:rPr lang="nl-NL" err="1"/>
              <a:t>mijnMFFBAS</a:t>
            </a:r>
            <a:r>
              <a:rPr lang="nl-NL"/>
              <a:t>: ‘Release’, ‘Tranche 2 A2.0’, map ‘7. Voorlichting - Information </a:t>
            </a:r>
            <a:r>
              <a:rPr lang="nl-NL" err="1"/>
              <a:t>Session</a:t>
            </a:r>
            <a:r>
              <a:rPr lang="nl-NL"/>
              <a:t>’, ‘</a:t>
            </a:r>
            <a:r>
              <a:rPr lang="nl-NL">
                <a:hlinkClick r:id="rId2"/>
              </a:rPr>
              <a:t>animatie_programma_allocatie_2.0 (Original)</a:t>
            </a:r>
            <a:r>
              <a:rPr lang="nl-NL"/>
              <a:t>’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603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5712A-D529-4297-B8D6-B32A6702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IC273/IC276 – Nieuwe allocatieberichten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F284B8E6-DB3B-413C-A9B6-8C69B3E63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949523"/>
              </p:ext>
            </p:extLst>
          </p:nvPr>
        </p:nvGraphicFramePr>
        <p:xfrm>
          <a:off x="838200" y="1407127"/>
          <a:ext cx="10515600" cy="45274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6055">
                  <a:extLst>
                    <a:ext uri="{9D8B030D-6E8A-4147-A177-3AD203B41FA5}">
                      <a16:colId xmlns:a16="http://schemas.microsoft.com/office/drawing/2014/main" val="3813426750"/>
                    </a:ext>
                  </a:extLst>
                </a:gridCol>
                <a:gridCol w="8119545">
                  <a:extLst>
                    <a:ext uri="{9D8B030D-6E8A-4147-A177-3AD203B41FA5}">
                      <a16:colId xmlns:a16="http://schemas.microsoft.com/office/drawing/2014/main" val="1286064591"/>
                    </a:ext>
                  </a:extLst>
                </a:gridCol>
              </a:tblGrid>
              <a:tr h="1683107">
                <a:tc>
                  <a:txBody>
                    <a:bodyPr/>
                    <a:lstStyle/>
                    <a:p>
                      <a:r>
                        <a:rPr lang="nl-NL" sz="2000" b="1">
                          <a:solidFill>
                            <a:schemeClr val="tx1"/>
                          </a:solidFill>
                        </a:rPr>
                        <a:t>Onderdeel Tranche 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Vervanging E31 door 3 nieuwe typen XML-berichten met allocatieresultaten.</a:t>
                      </a:r>
                    </a:p>
                    <a:p>
                      <a:pPr marL="642937" lvl="3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Allocatieresultaten per allocatiepunt TMT (&gt;10 MW PROD) in apart bericht per allocatiepunt.</a:t>
                      </a:r>
                    </a:p>
                    <a:p>
                      <a:pPr marL="642937" lvl="3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Geaggregeerde allocatieresultaten per allocatiegroep per BRP in aparte berichten.</a:t>
                      </a:r>
                    </a:p>
                    <a:p>
                      <a:pPr marL="642937" lvl="3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RCF en gebruikte profielfracties in een apart bericht.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044781"/>
                  </a:ext>
                </a:extLst>
              </a:tr>
              <a:tr h="1683107">
                <a:tc>
                  <a:txBody>
                    <a:bodyPr/>
                    <a:lstStyle/>
                    <a:p>
                      <a:r>
                        <a:rPr lang="nl-NL" sz="2000" b="1">
                          <a:solidFill>
                            <a:schemeClr val="tx1"/>
                          </a:solidFill>
                        </a:rPr>
                        <a:t>Proces- en systeemimpact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Implementatiekoppeling met MMC Hub om nieuwe XML-berichten op te halen.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Implementatieproces om nieuwe inhoud uit de XML-allocatieberichten te verwerken (volumes per vastgesteld afnametype, energierichting, etc.).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Implementatieproces om de gegevens uit de nieuwe typen XML-berichten te verwerken (volledigheidscontrole).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Onbalansbepaling o.b.v. nieuwe allocatieberichten.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631224"/>
                  </a:ext>
                </a:extLst>
              </a:tr>
              <a:tr h="1052692">
                <a:tc>
                  <a:txBody>
                    <a:bodyPr/>
                    <a:lstStyle/>
                    <a:p>
                      <a:r>
                        <a:rPr lang="nl-NL" sz="2000" b="1">
                          <a:solidFill>
                            <a:schemeClr val="tx1"/>
                          </a:solidFill>
                        </a:rPr>
                        <a:t>Transitie-impact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CC00"/>
                        </a:gs>
                        <a:gs pos="81000">
                          <a:srgbClr val="FFFF00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Tussen 1-4-2023 en ca. 15-4-2023 zowel de EDINE als de XML-allocatieberichten kunnen verwerken.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NL" sz="18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Vanaf ca. 15-4-2023 alleen nog maar XML-allocatieberichten.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8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5505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7DC15-77E7-AC48-BD22-C8E0CB1D2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TenneT – vanuit haar rol als kwalificerende organisatie voorberichtuitwisseling via MMC Hub LNB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93E101-E0A0-874F-B81B-E085967D1E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Bob Mantel</a:t>
            </a:r>
          </a:p>
        </p:txBody>
      </p:sp>
    </p:spTree>
    <p:extLst>
      <p:ext uri="{BB962C8B-B14F-4D97-AF65-F5344CB8AC3E}">
        <p14:creationId xmlns:p14="http://schemas.microsoft.com/office/powerpoint/2010/main" val="9329425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96CBA-9226-A645-B604-12A55DC4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97" y="365125"/>
            <a:ext cx="11574965" cy="1325563"/>
          </a:xfrm>
        </p:spPr>
        <p:txBody>
          <a:bodyPr>
            <a:noAutofit/>
          </a:bodyPr>
          <a:lstStyle/>
          <a:p>
            <a:r>
              <a:rPr lang="nl-NL" sz="4000"/>
              <a:t>TenneT: verantwoordelijk voor borgen berichtkwaliteit bij gebruik MMC Hub in elektriciteitsmarkt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AC6053-6F8F-8E44-A148-438B3C23C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/>
              <a:t>Deze release (Tranche 2) heeft impact op het berichtenverkeer tussen marktpartijen, specifiek: RNB – LNB – BRP</a:t>
            </a:r>
          </a:p>
          <a:p>
            <a:r>
              <a:rPr lang="nl-NL"/>
              <a:t>Om te borgen dat de verzender en ontvanger aan de berichtuitwisselingen dezelfde betekenis geven, faciliteert TenneT de markt met een test- en kwalificatiefaciliteit (TQF)</a:t>
            </a:r>
          </a:p>
          <a:p>
            <a:r>
              <a:rPr lang="nl-NL"/>
              <a:t>De kwalificatie voor Tranche 2 berichtuitwisseling is succesvol (en geeft toegang tot de BAS-GAT) wanneer:</a:t>
            </a:r>
          </a:p>
          <a:p>
            <a:pPr lvl="1"/>
            <a:r>
              <a:rPr lang="nl-NL" altLang="nl-NL" sz="2000">
                <a:solidFill>
                  <a:srgbClr val="202124"/>
                </a:solidFill>
              </a:rPr>
              <a:t>Voor alle vereiste berichttypen de kwalificatiescripts succesvol zijn doorlopen in TQF </a:t>
            </a:r>
          </a:p>
          <a:p>
            <a:pPr lvl="1"/>
            <a:r>
              <a:rPr lang="nl-NL" altLang="nl-NL" sz="2000">
                <a:solidFill>
                  <a:srgbClr val="202124"/>
                </a:solidFill>
              </a:rPr>
              <a:t>Testresultaten door marktpartij zijn verstuurd naar TenneT (</a:t>
            </a:r>
            <a:r>
              <a:rPr lang="nl-NL" sz="2000">
                <a:hlinkClick r:id="rId2"/>
              </a:rPr>
              <a:t>allocatie2@tennet.eu</a:t>
            </a:r>
            <a:r>
              <a:rPr lang="nl-NL" altLang="nl-NL" sz="2000">
                <a:solidFill>
                  <a:srgbClr val="202124"/>
                </a:solidFill>
              </a:rPr>
              <a:t>)</a:t>
            </a:r>
          </a:p>
          <a:p>
            <a:pPr lvl="1"/>
            <a:r>
              <a:rPr lang="nl-NL" altLang="nl-NL" sz="2000">
                <a:solidFill>
                  <a:srgbClr val="202124"/>
                </a:solidFill>
              </a:rPr>
              <a:t>Testresultaten gecontroleerd en goedgekeurd zijn door TenneT</a:t>
            </a:r>
            <a:endParaRPr lang="nl-NL" sz="2000"/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09727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96CBA-9226-A645-B604-12A55DC4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Planning</a:t>
            </a:r>
            <a:r>
              <a:rPr lang="nl-NL" sz="2800" b="1"/>
              <a:t> </a:t>
            </a:r>
            <a:endParaRPr lang="nl-NL" sz="28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AC6053-6F8F-8E44-A148-438B3C23C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86" y="1627466"/>
            <a:ext cx="10515600" cy="4424938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tx1"/>
              </a:buClr>
              <a:buSzPct val="110000"/>
            </a:pPr>
            <a:r>
              <a:rPr lang="nl-NL" sz="2000"/>
              <a:t>Bouw en interne test marktpartijen		Q1, Q2, Q3 2022</a:t>
            </a:r>
          </a:p>
          <a:p>
            <a:pPr marL="342900" lvl="1" indent="-342900">
              <a:buClr>
                <a:schemeClr val="tx1"/>
              </a:buClr>
              <a:buSzPct val="110000"/>
            </a:pPr>
            <a:r>
              <a:rPr lang="nl-NL" sz="2000"/>
              <a:t>Test en kwalificatieplan beschikbaar		5 juli 2022 </a:t>
            </a:r>
          </a:p>
          <a:p>
            <a:pPr marL="342900" lvl="1" indent="-342900">
              <a:buClr>
                <a:schemeClr val="tx1"/>
              </a:buClr>
              <a:buSzPct val="110000"/>
            </a:pPr>
            <a:r>
              <a:rPr lang="nl-NL" sz="2000"/>
              <a:t>Testen via MMC Hub* 				september 2022 </a:t>
            </a:r>
          </a:p>
          <a:p>
            <a:pPr marL="342900" lvl="1" indent="-342900">
              <a:buClr>
                <a:schemeClr val="tx1"/>
              </a:buClr>
              <a:buSzPct val="110000"/>
            </a:pPr>
            <a:r>
              <a:rPr lang="nl-NL" sz="2000"/>
              <a:t>Kwalificatie via MMC Hub* 			1 oktober – 20 december 2022</a:t>
            </a:r>
          </a:p>
          <a:p>
            <a:pPr marL="342900" lvl="1" indent="-342900">
              <a:buClr>
                <a:schemeClr val="tx1"/>
              </a:buClr>
              <a:buSzPct val="110000"/>
            </a:pPr>
            <a:r>
              <a:rPr lang="nl-NL" sz="2000"/>
              <a:t>BAS GAT via MMC Hub* 			2 januari t/m 17 februari 2023</a:t>
            </a:r>
          </a:p>
          <a:p>
            <a:pPr marL="695325" lvl="2" indent="-342900">
              <a:buClr>
                <a:schemeClr val="tx1"/>
              </a:buClr>
              <a:buSzPct val="110000"/>
            </a:pPr>
            <a:r>
              <a:rPr lang="nl-NL" sz="1800"/>
              <a:t>Markttesten met verbonden systemen. Dit zijn ketentesten met meerdere marktrollen in groepjes zoals                    normaal is bij MFF-BAS releases</a:t>
            </a:r>
          </a:p>
          <a:p>
            <a:endParaRPr lang="nl-NL" sz="2000"/>
          </a:p>
        </p:txBody>
      </p:sp>
      <p:sp>
        <p:nvSpPr>
          <p:cNvPr id="4" name="PIJL-RECHTS 4">
            <a:extLst>
              <a:ext uri="{FF2B5EF4-FFF2-40B4-BE49-F238E27FC236}">
                <a16:creationId xmlns:a16="http://schemas.microsoft.com/office/drawing/2014/main" id="{E237B582-7AF9-5E30-0C0D-DD6CC7B76C8E}"/>
              </a:ext>
            </a:extLst>
          </p:cNvPr>
          <p:cNvSpPr/>
          <p:nvPr/>
        </p:nvSpPr>
        <p:spPr>
          <a:xfrm>
            <a:off x="683105" y="3839935"/>
            <a:ext cx="3732819" cy="75247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Testfase</a:t>
            </a:r>
          </a:p>
        </p:txBody>
      </p:sp>
      <p:sp>
        <p:nvSpPr>
          <p:cNvPr id="5" name="PIJL-RECHTS 6">
            <a:extLst>
              <a:ext uri="{FF2B5EF4-FFF2-40B4-BE49-F238E27FC236}">
                <a16:creationId xmlns:a16="http://schemas.microsoft.com/office/drawing/2014/main" id="{1157838E-02B8-DE9C-273C-45CAE0CA2C13}"/>
              </a:ext>
            </a:extLst>
          </p:cNvPr>
          <p:cNvSpPr/>
          <p:nvPr/>
        </p:nvSpPr>
        <p:spPr>
          <a:xfrm>
            <a:off x="4634038" y="3840346"/>
            <a:ext cx="3495676" cy="75247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Kwalificatiefase</a:t>
            </a:r>
          </a:p>
        </p:txBody>
      </p:sp>
      <p:sp>
        <p:nvSpPr>
          <p:cNvPr id="6" name="PIJL-RECHTS 6">
            <a:extLst>
              <a:ext uri="{FF2B5EF4-FFF2-40B4-BE49-F238E27FC236}">
                <a16:creationId xmlns:a16="http://schemas.microsoft.com/office/drawing/2014/main" id="{7E4CDBB0-7A04-B6CD-7303-554A8A3BF9B0}"/>
              </a:ext>
            </a:extLst>
          </p:cNvPr>
          <p:cNvSpPr/>
          <p:nvPr/>
        </p:nvSpPr>
        <p:spPr>
          <a:xfrm>
            <a:off x="8188069" y="3840346"/>
            <a:ext cx="3495676" cy="75247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BAS GAT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8E947D6-6C55-C4FF-B9B9-F89B3F2EA9A6}"/>
              </a:ext>
            </a:extLst>
          </p:cNvPr>
          <p:cNvSpPr/>
          <p:nvPr/>
        </p:nvSpPr>
        <p:spPr>
          <a:xfrm>
            <a:off x="683105" y="4572627"/>
            <a:ext cx="1772395" cy="40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/>
              <a:t>Connectiviteit*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791993C-6C24-AC42-A69B-AE1E66543CD7}"/>
              </a:ext>
            </a:extLst>
          </p:cNvPr>
          <p:cNvSpPr/>
          <p:nvPr/>
        </p:nvSpPr>
        <p:spPr>
          <a:xfrm>
            <a:off x="2513855" y="4582518"/>
            <a:ext cx="1772395" cy="4095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/>
              <a:t>Functionele testen*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A86BD77-88DE-3632-EE4A-E0A303F330FA}"/>
              </a:ext>
            </a:extLst>
          </p:cNvPr>
          <p:cNvSpPr txBox="1"/>
          <p:nvPr/>
        </p:nvSpPr>
        <p:spPr>
          <a:xfrm>
            <a:off x="620086" y="514797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>
              <a:buClr>
                <a:srgbClr val="F6BC25"/>
              </a:buClr>
              <a:buSzPct val="110000"/>
              <a:buNone/>
            </a:pPr>
            <a:r>
              <a:rPr lang="nl-NL" sz="1400"/>
              <a:t>*</a:t>
            </a:r>
            <a:r>
              <a:rPr lang="nl-NL" sz="1800"/>
              <a:t> TQF-omgeving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6DB9B7B8-30AF-560A-BD3E-8C0ECF6A3A99}"/>
              </a:ext>
            </a:extLst>
          </p:cNvPr>
          <p:cNvSpPr/>
          <p:nvPr/>
        </p:nvSpPr>
        <p:spPr>
          <a:xfrm>
            <a:off x="4621515" y="4582518"/>
            <a:ext cx="3114675" cy="40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/>
              <a:t>Verbonden systemen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4F3A694-E5EE-EACD-9CA4-F60E260968D2}"/>
              </a:ext>
            </a:extLst>
          </p:cNvPr>
          <p:cNvSpPr/>
          <p:nvPr/>
        </p:nvSpPr>
        <p:spPr>
          <a:xfrm>
            <a:off x="8190801" y="4592410"/>
            <a:ext cx="3114675" cy="4167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/>
              <a:t>Verbonden systemen*</a:t>
            </a:r>
          </a:p>
        </p:txBody>
      </p:sp>
    </p:spTree>
    <p:extLst>
      <p:ext uri="{BB962C8B-B14F-4D97-AF65-F5344CB8AC3E}">
        <p14:creationId xmlns:p14="http://schemas.microsoft.com/office/powerpoint/2010/main" val="21245784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96CBA-9226-A645-B604-12A55DC4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Documentatie en contactmogelijkheden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AC6053-6F8F-8E44-A148-438B3C23C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/>
              <a:t>Documentatie over de wijze van Testen en Kwalificeren bij </a:t>
            </a:r>
            <a:r>
              <a:rPr lang="nl-NL" err="1"/>
              <a:t>TenneT</a:t>
            </a:r>
            <a:r>
              <a:rPr lang="nl-NL"/>
              <a:t> is te vinden </a:t>
            </a:r>
            <a:r>
              <a:rPr lang="en-GB"/>
              <a:t>(</a:t>
            </a:r>
            <a:r>
              <a:rPr lang="en-GB" err="1"/>
              <a:t>zoals</a:t>
            </a:r>
            <a:r>
              <a:rPr lang="en-GB"/>
              <a:t> </a:t>
            </a:r>
            <a:r>
              <a:rPr lang="en-GB" err="1"/>
              <a:t>ook</a:t>
            </a:r>
            <a:r>
              <a:rPr lang="en-GB"/>
              <a:t> </a:t>
            </a:r>
            <a:r>
              <a:rPr lang="en-GB" err="1"/>
              <a:t>bij</a:t>
            </a:r>
            <a:r>
              <a:rPr lang="en-GB"/>
              <a:t> Tranche 1)</a:t>
            </a:r>
            <a:r>
              <a:rPr lang="nl-NL"/>
              <a:t> op</a:t>
            </a:r>
            <a:r>
              <a:rPr lang="en-GB"/>
              <a:t>:</a:t>
            </a:r>
          </a:p>
          <a:p>
            <a:pPr>
              <a:buClr>
                <a:schemeClr val="tx1"/>
              </a:buClr>
            </a:pPr>
            <a:r>
              <a:rPr lang="nl-NL" sz="2000"/>
              <a:t>Mijn MFF-BAS (</a:t>
            </a:r>
            <a:r>
              <a:rPr lang="en-GB" sz="2000">
                <a:hlinkClick r:id="rId2"/>
              </a:rPr>
              <a:t>https://mffbas.sharepoint.com/sites/Tranche2A2.0/</a:t>
            </a:r>
            <a:r>
              <a:rPr lang="en-GB" sz="2000"/>
              <a:t>) </a:t>
            </a:r>
          </a:p>
          <a:p>
            <a:pPr marL="703262" lvl="1" indent="-342900">
              <a:buClr>
                <a:schemeClr val="tx1"/>
              </a:buClr>
            </a:pPr>
            <a:r>
              <a:rPr lang="en-GB" sz="2000"/>
              <a:t>Tab ‘Release’ </a:t>
            </a:r>
          </a:p>
          <a:p>
            <a:pPr marL="703262" lvl="1" indent="-342900">
              <a:buClr>
                <a:schemeClr val="tx1"/>
              </a:buClr>
            </a:pPr>
            <a:r>
              <a:rPr lang="en-GB" sz="2000"/>
              <a:t>	-&gt; ‘Tranche 2 A2.0’</a:t>
            </a:r>
          </a:p>
          <a:p>
            <a:pPr marL="703262" lvl="1" indent="-342900">
              <a:buClr>
                <a:schemeClr val="tx1"/>
              </a:buClr>
            </a:pPr>
            <a:r>
              <a:rPr lang="en-GB" sz="2000" err="1"/>
              <a:t>Documenten</a:t>
            </a:r>
            <a:endParaRPr lang="en-GB" sz="2000"/>
          </a:p>
          <a:p>
            <a:pPr marL="703262" lvl="1" indent="-342900">
              <a:buClr>
                <a:schemeClr val="tx1"/>
              </a:buClr>
            </a:pPr>
            <a:r>
              <a:rPr lang="en-GB" sz="2000"/>
              <a:t>	-&gt; Map ‘8. </a:t>
            </a:r>
            <a:r>
              <a:rPr lang="en-GB" sz="2000" err="1"/>
              <a:t>Kwalificatie</a:t>
            </a:r>
            <a:r>
              <a:rPr lang="en-GB" sz="2000"/>
              <a:t>’</a:t>
            </a:r>
          </a:p>
          <a:p>
            <a:endParaRPr lang="en-GB"/>
          </a:p>
          <a:p>
            <a:endParaRPr lang="nl-NL" sz="240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F8DC41B-7236-CC34-8768-CF479F023B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39" r="34783"/>
          <a:stretch/>
        </p:blipFill>
        <p:spPr>
          <a:xfrm>
            <a:off x="6831813" y="3319585"/>
            <a:ext cx="3568334" cy="30411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33505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96CBA-9226-A645-B604-12A55DC4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Belangrijk: TQF change vanaf 28 juli. Fictieve </a:t>
            </a:r>
            <a:r>
              <a:rPr lang="nl-NL" err="1"/>
              <a:t>EAN’s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AC6053-6F8F-8E44-A148-438B3C23C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tx1"/>
              </a:buClr>
            </a:pPr>
            <a:r>
              <a:rPr lang="nl-NL" sz="3300"/>
              <a:t>Voor de TQF staan verbeteringen op stapel waaronder het gebruik van fictieve </a:t>
            </a:r>
            <a:r>
              <a:rPr lang="nl-NL" sz="3300" err="1"/>
              <a:t>EAN’s</a:t>
            </a:r>
            <a:r>
              <a:rPr lang="nl-NL" sz="3300"/>
              <a:t> voor het testen en kwalificeren tegen marktrollen.  Deze verbetering zorgt ervoor dat via het TQF-platform zowel de verbonden systemen-testen als de gesimuleerde marktrollen-testen via TQF gedaan kunnen worden d.m.v. 1 ‘voordeur’.</a:t>
            </a:r>
          </a:p>
          <a:p>
            <a:pPr>
              <a:buClr>
                <a:schemeClr val="tx1"/>
              </a:buClr>
            </a:pPr>
            <a:r>
              <a:rPr lang="nl-NL" sz="3300"/>
              <a:t>Dit betekent dat de huidige </a:t>
            </a:r>
            <a:r>
              <a:rPr lang="nl-NL" sz="3300" u="sng"/>
              <a:t>TenneT </a:t>
            </a:r>
            <a:r>
              <a:rPr lang="nl-NL" sz="3300" u="sng" err="1"/>
              <a:t>EANs</a:t>
            </a:r>
            <a:r>
              <a:rPr lang="nl-NL" sz="3300" u="sng"/>
              <a:t> (TSO en LNB)</a:t>
            </a:r>
            <a:r>
              <a:rPr lang="nl-NL" sz="3300"/>
              <a:t> alleen nog worden gebruikt de </a:t>
            </a:r>
            <a:r>
              <a:rPr lang="nl-NL" sz="3300" u="sng"/>
              <a:t>voor verbonden systemen-tests.</a:t>
            </a:r>
            <a:r>
              <a:rPr lang="nl-NL" sz="3300"/>
              <a:t> De nieuwe fictieve </a:t>
            </a:r>
            <a:r>
              <a:rPr lang="nl-NL" sz="3300" err="1"/>
              <a:t>EAN’s</a:t>
            </a:r>
            <a:r>
              <a:rPr lang="nl-NL" sz="3300"/>
              <a:t> worden dan gebruikt voor de testen en kwalificaties die via TQF lopen. </a:t>
            </a:r>
            <a:endParaRPr lang="nl-NL" sz="3300" b="1"/>
          </a:p>
          <a:p>
            <a:pPr>
              <a:buClr>
                <a:schemeClr val="tx1"/>
              </a:buClr>
            </a:pPr>
            <a:r>
              <a:rPr lang="nl-NL" sz="3300"/>
              <a:t>Deze veranderingen staan gedocumenteerd in: </a:t>
            </a:r>
            <a:r>
              <a:rPr lang="en-GB" sz="3300"/>
              <a:t>Technical Guide  Measurements &amp; Allocations Documents Version 1.7.</a:t>
            </a:r>
            <a:endParaRPr lang="nl-NL" sz="3300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45924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96CBA-9226-A645-B604-12A55DC4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Technical Guide Measurements &amp; Allocations Documents Version 1.7</a:t>
            </a:r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E580F17-C8BE-82ED-D096-D53BEC6A6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3927"/>
            <a:ext cx="10515600" cy="4261861"/>
          </a:xfrm>
        </p:spPr>
        <p:txBody>
          <a:bodyPr/>
          <a:lstStyle/>
          <a:p>
            <a:endParaRPr lang="en-US" sz="1800">
              <a:latin typeface="+mn-lt"/>
              <a:ea typeface="+mn-ea"/>
              <a:cs typeface="+mn-cs"/>
            </a:endParaRPr>
          </a:p>
          <a:p>
            <a:r>
              <a:rPr lang="en-US" sz="2000" err="1">
                <a:latin typeface="+mn-lt"/>
                <a:ea typeface="+mn-ea"/>
                <a:cs typeface="+mn-cs"/>
              </a:rPr>
              <a:t>Paragraaf</a:t>
            </a:r>
            <a:r>
              <a:rPr lang="en-US" sz="2000">
                <a:latin typeface="+mn-lt"/>
                <a:ea typeface="+mn-ea"/>
                <a:cs typeface="+mn-cs"/>
              </a:rPr>
              <a:t> 2.3.1.1 TQF MMC Hub environment and test EANs to be used</a:t>
            </a:r>
            <a:endParaRPr lang="nl-NL" sz="2000"/>
          </a:p>
          <a:p>
            <a:pPr marL="0" indent="0">
              <a:buNone/>
            </a:pPr>
            <a:br>
              <a:rPr lang="nl-NL" sz="3200"/>
            </a:br>
            <a:br>
              <a:rPr lang="nl-NL" sz="32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608FB3-8A4F-16CF-C782-8E22CC8D7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033" y="2142548"/>
            <a:ext cx="7303159" cy="435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134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7DC15-77E7-AC48-BD22-C8E0CB1D2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EDSN in de rol van IT-leverancier voor de gezamenlijke RNB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93E101-E0A0-874F-B81B-E085967D1E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Mark Ruiter</a:t>
            </a:r>
          </a:p>
        </p:txBody>
      </p:sp>
    </p:spTree>
    <p:extLst>
      <p:ext uri="{BB962C8B-B14F-4D97-AF65-F5344CB8AC3E}">
        <p14:creationId xmlns:p14="http://schemas.microsoft.com/office/powerpoint/2010/main" val="32958688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96CBA-9226-A645-B604-12A55DC4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315" y="370742"/>
            <a:ext cx="9575058" cy="1325563"/>
          </a:xfrm>
        </p:spPr>
        <p:txBody>
          <a:bodyPr>
            <a:noAutofit/>
          </a:bodyPr>
          <a:lstStyle/>
          <a:p>
            <a:r>
              <a:rPr lang="nl-NL"/>
              <a:t>Toelichting Kwalificatie Portaal Uitwisselingsdiensten (PUD)</a:t>
            </a:r>
            <a:br>
              <a:rPr lang="nl-NL"/>
            </a:br>
            <a:endParaRPr lang="nl-NL"/>
          </a:p>
        </p:txBody>
      </p:sp>
      <p:sp>
        <p:nvSpPr>
          <p:cNvPr id="6" name="Tijdelijke aanduiding voor tekst 10">
            <a:extLst>
              <a:ext uri="{FF2B5EF4-FFF2-40B4-BE49-F238E27FC236}">
                <a16:creationId xmlns:a16="http://schemas.microsoft.com/office/drawing/2014/main" id="{8B963AEE-4D62-4BFB-BFEC-1CD5EFB88CDF}"/>
              </a:ext>
            </a:extLst>
          </p:cNvPr>
          <p:cNvSpPr txBox="1">
            <a:spLocks/>
          </p:cNvSpPr>
          <p:nvPr/>
        </p:nvSpPr>
        <p:spPr>
          <a:xfrm>
            <a:off x="1098923" y="1334682"/>
            <a:ext cx="9575056" cy="650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/>
          </a:p>
        </p:txBody>
      </p:sp>
      <p:sp>
        <p:nvSpPr>
          <p:cNvPr id="7" name="Tijdelijke aanduiding voor tekst 11">
            <a:extLst>
              <a:ext uri="{FF2B5EF4-FFF2-40B4-BE49-F238E27FC236}">
                <a16:creationId xmlns:a16="http://schemas.microsoft.com/office/drawing/2014/main" id="{823327EB-90A9-4506-A786-5DBAA8BD2BB4}"/>
              </a:ext>
            </a:extLst>
          </p:cNvPr>
          <p:cNvSpPr txBox="1">
            <a:spLocks/>
          </p:cNvSpPr>
          <p:nvPr/>
        </p:nvSpPr>
        <p:spPr>
          <a:xfrm>
            <a:off x="969314" y="1417072"/>
            <a:ext cx="9575057" cy="6783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800"/>
              <a:t>Vanuit Allocatie 2.0 Tranche 2 wordt het meetcorrectierapport (MCR) geschikt gemaakt voor allocatiepunten Gas en profielaansluitingen Elektriciteit.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0619864-9942-46FD-9D69-DFD50F58B45F}"/>
              </a:ext>
            </a:extLst>
          </p:cNvPr>
          <p:cNvSpPr txBox="1"/>
          <p:nvPr/>
        </p:nvSpPr>
        <p:spPr>
          <a:xfrm>
            <a:off x="969314" y="3468601"/>
            <a:ext cx="9575057" cy="255454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Beide partijen dienen te kwalificeren voor het gebruik van de MCR-berichten.</a:t>
            </a:r>
            <a:br>
              <a:rPr lang="nl-NL"/>
            </a:b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EDSN stelt een kwalificatieplan op, partijen worden hierover geïnformeerd: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/>
              <a:t>Stap 1: kwalificatie door </a:t>
            </a:r>
            <a:r>
              <a:rPr lang="nl-NL" err="1"/>
              <a:t>RNB’s</a:t>
            </a:r>
            <a:endParaRPr lang="nl-NL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/>
              <a:t>Stap 2: kwalificatie door </a:t>
            </a:r>
            <a:r>
              <a:rPr lang="nl-NL" err="1"/>
              <a:t>LV’s</a:t>
            </a:r>
            <a:r>
              <a:rPr lang="nl-NL"/>
              <a:t>, </a:t>
            </a:r>
            <a:r>
              <a:rPr lang="nl-NL" err="1"/>
              <a:t>MV’s</a:t>
            </a:r>
            <a:r>
              <a:rPr lang="nl-NL"/>
              <a:t> en </a:t>
            </a:r>
            <a:r>
              <a:rPr lang="nl-NL" err="1"/>
              <a:t>BRP’s</a:t>
            </a:r>
            <a:br>
              <a:rPr lang="nl-NL"/>
            </a:b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Een nieuwe MCR-contactgroep wordt toegevoegd aan het Contactpersonenregister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/>
              <a:t>Configuratie door beheer van de betreffende partijen (koppeling contactpersoon)</a:t>
            </a:r>
          </a:p>
          <a:p>
            <a:endParaRPr lang="nl-NL" sz="1600" b="1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738C701-56E1-4F6C-9D6C-715A83AF7E15}"/>
              </a:ext>
            </a:extLst>
          </p:cNvPr>
          <p:cNvSpPr txBox="1"/>
          <p:nvPr/>
        </p:nvSpPr>
        <p:spPr>
          <a:xfrm>
            <a:off x="969314" y="2198580"/>
            <a:ext cx="4657922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Partijen die het huidige MCR gebruiken, krijgen te maken met aangepaste berichten.</a:t>
            </a:r>
          </a:p>
          <a:p>
            <a:endParaRPr lang="nl-NL">
              <a:solidFill>
                <a:schemeClr val="bg1"/>
              </a:solidFill>
            </a:endParaRPr>
          </a:p>
          <a:p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378EC29-4716-4CDE-BD50-4E88E3B88FB2}"/>
              </a:ext>
            </a:extLst>
          </p:cNvPr>
          <p:cNvSpPr txBox="1"/>
          <p:nvPr/>
        </p:nvSpPr>
        <p:spPr>
          <a:xfrm>
            <a:off x="5812973" y="2206008"/>
            <a:ext cx="4731398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Voor bepaalde partijen zijn de berichten nieuw als gevolg van de toevoeging van Gas aan het MCR. 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77377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96CBA-9226-A645-B604-12A55DC4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/>
              <a:t>Toelichting Kwalificatie Geaggregeerde gegevens &amp; API Dynamische profielfracties</a:t>
            </a:r>
            <a:br>
              <a:rPr lang="nl-NL"/>
            </a:br>
            <a:endParaRPr lang="nl-NL"/>
          </a:p>
        </p:txBody>
      </p:sp>
      <p:sp>
        <p:nvSpPr>
          <p:cNvPr id="8" name="Rectangle 49">
            <a:extLst>
              <a:ext uri="{FF2B5EF4-FFF2-40B4-BE49-F238E27FC236}">
                <a16:creationId xmlns:a16="http://schemas.microsoft.com/office/drawing/2014/main" id="{9E9C3ADB-BADD-4671-A5D4-6D0C6FC14B69}"/>
              </a:ext>
            </a:extLst>
          </p:cNvPr>
          <p:cNvSpPr/>
          <p:nvPr/>
        </p:nvSpPr>
        <p:spPr>
          <a:xfrm>
            <a:off x="6484576" y="4119005"/>
            <a:ext cx="3813406" cy="159377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47">
            <a:extLst>
              <a:ext uri="{FF2B5EF4-FFF2-40B4-BE49-F238E27FC236}">
                <a16:creationId xmlns:a16="http://schemas.microsoft.com/office/drawing/2014/main" id="{A137C4AA-D945-443C-A7D9-08EDBB1D2A5A}"/>
              </a:ext>
            </a:extLst>
          </p:cNvPr>
          <p:cNvSpPr/>
          <p:nvPr/>
        </p:nvSpPr>
        <p:spPr>
          <a:xfrm>
            <a:off x="893601" y="4142080"/>
            <a:ext cx="3807907" cy="159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A23E4166-44D6-4D40-B4B7-86055A914FED}"/>
              </a:ext>
            </a:extLst>
          </p:cNvPr>
          <p:cNvSpPr txBox="1">
            <a:spLocks/>
          </p:cNvSpPr>
          <p:nvPr/>
        </p:nvSpPr>
        <p:spPr>
          <a:xfrm>
            <a:off x="6557897" y="4178571"/>
            <a:ext cx="3763221" cy="155994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nl-NL" sz="1100">
                <a:solidFill>
                  <a:schemeClr val="bg1"/>
                </a:solidFill>
              </a:rPr>
              <a:t>Er is een API beschikbaar waarmee marktpartijen de profielfracties op kunnen vragen. Marktpartijen dienen zich te kwalificeren voor deze API.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nl-NL" sz="110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nl-NL" sz="1100">
                <a:solidFill>
                  <a:schemeClr val="bg1"/>
                </a:solidFill>
              </a:rPr>
              <a:t>Er is een change ingediend die het ook voor andere belanghebbende partijen mogelijk maakt de dynamische profielfracties op te vragen. Realisatie van deze change maakt kwalificatie (ook voor marktpartijen) overbodig.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nl-NL" sz="1200">
              <a:solidFill>
                <a:schemeClr val="bg1"/>
              </a:solidFill>
            </a:endParaRPr>
          </a:p>
        </p:txBody>
      </p:sp>
      <p:sp>
        <p:nvSpPr>
          <p:cNvPr id="11" name="Rechthoek: afgeronde hoeken 11">
            <a:extLst>
              <a:ext uri="{FF2B5EF4-FFF2-40B4-BE49-F238E27FC236}">
                <a16:creationId xmlns:a16="http://schemas.microsoft.com/office/drawing/2014/main" id="{717B0CE0-3984-456D-AC08-3A3912D81C31}"/>
              </a:ext>
            </a:extLst>
          </p:cNvPr>
          <p:cNvSpPr/>
          <p:nvPr/>
        </p:nvSpPr>
        <p:spPr>
          <a:xfrm>
            <a:off x="3449600" y="2281977"/>
            <a:ext cx="1122988" cy="6335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RNB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Aggregeren datasets van alle deelnemende </a:t>
            </a:r>
            <a:r>
              <a:rPr kumimoji="0" lang="nl-NL" sz="9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LV’s</a:t>
            </a:r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DFE7D24-D83A-4044-AF5D-3C22945B429C}"/>
              </a:ext>
            </a:extLst>
          </p:cNvPr>
          <p:cNvSpPr txBox="1">
            <a:spLocks/>
          </p:cNvSpPr>
          <p:nvPr/>
        </p:nvSpPr>
        <p:spPr>
          <a:xfrm>
            <a:off x="7943417" y="2294279"/>
            <a:ext cx="1381275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09509" rtl="0" eaLnBrk="1" latinLnBrk="0" hangingPunct="1">
              <a:spcBef>
                <a:spcPct val="20000"/>
              </a:spcBef>
              <a:buFont typeface="Calibri"/>
              <a:buNone/>
              <a:defRPr lang="nl-NL" sz="1600" i="1" kern="1200">
                <a:solidFill>
                  <a:srgbClr val="344B6A"/>
                </a:solidFill>
                <a:latin typeface="+mn-lt"/>
                <a:ea typeface="+mn-ea"/>
                <a:cs typeface="+mn-cs"/>
              </a:defRPr>
            </a:lvl1pPr>
            <a:lvl2pPr marL="990451" indent="-380942" algn="l" defTabSz="609509" rtl="0" eaLnBrk="1" latinLnBrk="0" hangingPunct="1">
              <a:spcBef>
                <a:spcPct val="20000"/>
              </a:spcBef>
              <a:buFont typeface="Calibri"/>
              <a:buChar char="–"/>
              <a:defRPr lang="nl-NL" sz="3200" kern="1200" dirty="0" smtClean="0">
                <a:solidFill>
                  <a:srgbClr val="344B6A"/>
                </a:solidFill>
                <a:latin typeface="+mn-lt"/>
                <a:ea typeface="+mn-ea"/>
                <a:cs typeface="+mn-cs"/>
              </a:defRPr>
            </a:lvl2pPr>
            <a:lvl3pPr marL="1523771" indent="-304755" algn="l" defTabSz="609509" rtl="0" eaLnBrk="1" latinLnBrk="0" hangingPunct="1">
              <a:spcBef>
                <a:spcPct val="20000"/>
              </a:spcBef>
              <a:buFont typeface="Calibri"/>
              <a:buChar char="•"/>
              <a:defRPr lang="nl-NL" sz="2400" kern="1200" dirty="0" smtClean="0">
                <a:solidFill>
                  <a:srgbClr val="344B6A"/>
                </a:solidFill>
                <a:latin typeface="+mn-lt"/>
                <a:ea typeface="+mn-ea"/>
                <a:cs typeface="+mn-cs"/>
              </a:defRPr>
            </a:lvl3pPr>
            <a:lvl4pPr marL="2133280" indent="-304755" algn="l" defTabSz="609509" rtl="0" eaLnBrk="1" latinLnBrk="0" hangingPunct="1">
              <a:spcBef>
                <a:spcPct val="20000"/>
              </a:spcBef>
              <a:buFont typeface="Calibri"/>
              <a:buChar char="–"/>
              <a:defRPr lang="nl-NL" sz="2400" kern="1200" dirty="0" smtClean="0">
                <a:solidFill>
                  <a:srgbClr val="344B6A"/>
                </a:solidFill>
                <a:latin typeface="+mn-lt"/>
                <a:ea typeface="+mn-ea"/>
                <a:cs typeface="+mn-cs"/>
              </a:defRPr>
            </a:lvl4pPr>
            <a:lvl5pPr marL="2742787" indent="-304755" algn="l" defTabSz="609509" rtl="0" eaLnBrk="1" latinLnBrk="0" hangingPunct="1">
              <a:spcBef>
                <a:spcPct val="20000"/>
              </a:spcBef>
              <a:buFont typeface="Calibri"/>
              <a:buChar char="»"/>
              <a:defRPr lang="nl-NL" sz="2400" kern="1200" dirty="0" smtClean="0">
                <a:solidFill>
                  <a:srgbClr val="344B6A"/>
                </a:solidFill>
                <a:latin typeface="+mn-lt"/>
                <a:ea typeface="+mn-ea"/>
                <a:cs typeface="+mn-cs"/>
              </a:defRPr>
            </a:lvl5pPr>
            <a:lvl6pPr marL="3352296" indent="-304755" algn="l" defTabSz="609509" rtl="0" eaLnBrk="1" latinLnBrk="0" hangingPunct="1">
              <a:spcBef>
                <a:spcPct val="20000"/>
              </a:spcBef>
              <a:buFont typeface="Calibri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805" indent="-304755" algn="l" defTabSz="609509" rtl="0" eaLnBrk="1" latinLnBrk="0" hangingPunct="1">
              <a:spcBef>
                <a:spcPct val="20000"/>
              </a:spcBef>
              <a:buFont typeface="Calibri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314" indent="-304755" algn="l" defTabSz="609509" rtl="0" eaLnBrk="1" latinLnBrk="0" hangingPunct="1">
              <a:spcBef>
                <a:spcPct val="20000"/>
              </a:spcBef>
              <a:buFont typeface="Calibri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822" indent="-304755" algn="l" defTabSz="609509" rtl="0" eaLnBrk="1" latinLnBrk="0" hangingPunct="1">
              <a:spcBef>
                <a:spcPct val="20000"/>
              </a:spcBef>
              <a:buFont typeface="Calibri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/>
              <a:buNone/>
              <a:tabLst/>
              <a:defRPr/>
            </a:pPr>
            <a:r>
              <a:rPr lang="nl-NL" sz="1200">
                <a:latin typeface="Calibri"/>
              </a:rPr>
              <a:t>Allocatieproces</a:t>
            </a:r>
            <a:endParaRPr kumimoji="0" lang="nl-NL" sz="1200" i="1" u="none" strike="noStrike" kern="1200" cap="none" spc="0" normalizeH="0" baseline="0" noProof="0">
              <a:ln>
                <a:noFill/>
              </a:ln>
              <a:solidFill>
                <a:srgbClr val="344B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Rechte verbindingslijn met pijl 16">
            <a:extLst>
              <a:ext uri="{FF2B5EF4-FFF2-40B4-BE49-F238E27FC236}">
                <a16:creationId xmlns:a16="http://schemas.microsoft.com/office/drawing/2014/main" id="{E705A821-51FB-4F07-ACB2-47080B779E40}"/>
              </a:ext>
            </a:extLst>
          </p:cNvPr>
          <p:cNvCxnSpPr>
            <a:cxnSpLocks/>
            <a:stCxn id="11" idx="3"/>
            <a:endCxn id="25" idx="1"/>
          </p:cNvCxnSpPr>
          <p:nvPr/>
        </p:nvCxnSpPr>
        <p:spPr>
          <a:xfrm>
            <a:off x="4572588" y="2598736"/>
            <a:ext cx="50995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hoek: afgeronde hoeken 96">
            <a:extLst>
              <a:ext uri="{FF2B5EF4-FFF2-40B4-BE49-F238E27FC236}">
                <a16:creationId xmlns:a16="http://schemas.microsoft.com/office/drawing/2014/main" id="{C12E5533-3375-4CEB-8F11-F493459BDFD6}"/>
              </a:ext>
            </a:extLst>
          </p:cNvPr>
          <p:cNvSpPr/>
          <p:nvPr/>
        </p:nvSpPr>
        <p:spPr>
          <a:xfrm>
            <a:off x="4891518" y="3247023"/>
            <a:ext cx="1403048" cy="8950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De berekende dynamische profielfracties worden beschikbaar gesteld aan de marktpartijen</a:t>
            </a:r>
            <a:endParaRPr kumimoji="0" lang="nl-NL" sz="900" i="0" u="none" strike="sng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hthoek: afgeronde hoeken 1">
            <a:extLst>
              <a:ext uri="{FF2B5EF4-FFF2-40B4-BE49-F238E27FC236}">
                <a16:creationId xmlns:a16="http://schemas.microsoft.com/office/drawing/2014/main" id="{DD8A68AF-29BC-428F-B448-08AB82007963}"/>
              </a:ext>
            </a:extLst>
          </p:cNvPr>
          <p:cNvSpPr/>
          <p:nvPr/>
        </p:nvSpPr>
        <p:spPr>
          <a:xfrm>
            <a:off x="6923509" y="2284244"/>
            <a:ext cx="1019908" cy="6289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RNB</a:t>
            </a:r>
            <a:endParaRPr lang="nl-NL" sz="900" b="1">
              <a:solidFill>
                <a:schemeClr val="bg2">
                  <a:lumMod val="10000"/>
                </a:schemeClr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Uitvoeren allocatieproces</a:t>
            </a:r>
          </a:p>
        </p:txBody>
      </p:sp>
      <p:sp>
        <p:nvSpPr>
          <p:cNvPr id="17" name="Rechthoek: afgeronde hoeken 217">
            <a:extLst>
              <a:ext uri="{FF2B5EF4-FFF2-40B4-BE49-F238E27FC236}">
                <a16:creationId xmlns:a16="http://schemas.microsoft.com/office/drawing/2014/main" id="{C2C1D7D8-F7AE-4DC5-80D9-2171E6542F47}"/>
              </a:ext>
            </a:extLst>
          </p:cNvPr>
          <p:cNvSpPr/>
          <p:nvPr/>
        </p:nvSpPr>
        <p:spPr>
          <a:xfrm>
            <a:off x="9324692" y="2281977"/>
            <a:ext cx="1110226" cy="6335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 b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RNB</a:t>
            </a:r>
          </a:p>
          <a:p>
            <a:pPr algn="ctr"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Berekenen allocatievolumes &amp; RCF</a:t>
            </a:r>
            <a:endParaRPr kumimoji="0" lang="nl-NL" sz="90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Straight Arrow Connector 36">
            <a:extLst>
              <a:ext uri="{FF2B5EF4-FFF2-40B4-BE49-F238E27FC236}">
                <a16:creationId xmlns:a16="http://schemas.microsoft.com/office/drawing/2014/main" id="{DA85AA42-F205-41A3-9B34-CBA510FDA7D3}"/>
              </a:ext>
            </a:extLst>
          </p:cNvPr>
          <p:cNvCxnSpPr>
            <a:cxnSpLocks/>
            <a:stCxn id="25" idx="2"/>
            <a:endCxn id="15" idx="0"/>
          </p:cNvCxnSpPr>
          <p:nvPr/>
        </p:nvCxnSpPr>
        <p:spPr>
          <a:xfrm>
            <a:off x="5592496" y="2921410"/>
            <a:ext cx="546" cy="32561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ijdelijke aanduiding voor tekst 12">
            <a:extLst>
              <a:ext uri="{FF2B5EF4-FFF2-40B4-BE49-F238E27FC236}">
                <a16:creationId xmlns:a16="http://schemas.microsoft.com/office/drawing/2014/main" id="{9D427404-083E-43FD-9E82-CF21827F22B1}"/>
              </a:ext>
            </a:extLst>
          </p:cNvPr>
          <p:cNvSpPr txBox="1">
            <a:spLocks/>
          </p:cNvSpPr>
          <p:nvPr/>
        </p:nvSpPr>
        <p:spPr>
          <a:xfrm>
            <a:off x="988292" y="4215303"/>
            <a:ext cx="3713216" cy="1396083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100">
                <a:solidFill>
                  <a:schemeClr val="bg1"/>
                </a:solidFill>
              </a:rPr>
              <a:t>Er is een API beschikbaar waarmee de deelnemende </a:t>
            </a:r>
            <a:r>
              <a:rPr lang="nl-NL" sz="1100" err="1">
                <a:solidFill>
                  <a:schemeClr val="bg1"/>
                </a:solidFill>
              </a:rPr>
              <a:t>LV’s</a:t>
            </a:r>
            <a:r>
              <a:rPr lang="nl-NL" sz="1100">
                <a:solidFill>
                  <a:schemeClr val="bg1"/>
                </a:solidFill>
              </a:rPr>
              <a:t> de geanonimiseerde dataset (</a:t>
            </a:r>
            <a:r>
              <a:rPr lang="nl-NL" sz="1100" err="1">
                <a:solidFill>
                  <a:schemeClr val="bg1"/>
                </a:solidFill>
              </a:rPr>
              <a:t>meetdata</a:t>
            </a:r>
            <a:r>
              <a:rPr lang="nl-NL" sz="1100">
                <a:solidFill>
                  <a:schemeClr val="bg1"/>
                </a:solidFill>
              </a:rPr>
              <a:t> uit slimme meters + SJI/SJA) kunnen versturen naar de </a:t>
            </a:r>
            <a:r>
              <a:rPr lang="nl-NL" sz="1100" err="1">
                <a:solidFill>
                  <a:schemeClr val="bg1"/>
                </a:solidFill>
              </a:rPr>
              <a:t>RNBs</a:t>
            </a:r>
            <a:r>
              <a:rPr lang="nl-NL" sz="1100">
                <a:solidFill>
                  <a:schemeClr val="bg1"/>
                </a:solidFill>
              </a:rPr>
              <a:t>. Deze dataset wordt verwerkt in een door EDSN beheerde applicatie. </a:t>
            </a:r>
          </a:p>
          <a:p>
            <a:pPr marL="0" indent="0">
              <a:buNone/>
            </a:pPr>
            <a:r>
              <a:rPr lang="nl-NL" sz="1100">
                <a:solidFill>
                  <a:schemeClr val="bg1"/>
                </a:solidFill>
              </a:rPr>
              <a:t>Om te borgen dat de deelnemende </a:t>
            </a:r>
            <a:r>
              <a:rPr lang="nl-NL" sz="1100" err="1">
                <a:solidFill>
                  <a:schemeClr val="bg1"/>
                </a:solidFill>
              </a:rPr>
              <a:t>LV’s</a:t>
            </a:r>
            <a:r>
              <a:rPr lang="nl-NL" sz="1100">
                <a:solidFill>
                  <a:schemeClr val="bg1"/>
                </a:solidFill>
              </a:rPr>
              <a:t> voldoen aan de eisen </a:t>
            </a:r>
            <a:r>
              <a:rPr lang="nl-NL" sz="1100" err="1">
                <a:solidFill>
                  <a:schemeClr val="bg1"/>
                </a:solidFill>
              </a:rPr>
              <a:t>vor</a:t>
            </a:r>
            <a:r>
              <a:rPr lang="nl-NL" sz="1100">
                <a:solidFill>
                  <a:schemeClr val="bg1"/>
                </a:solidFill>
              </a:rPr>
              <a:t> deze data, dienen zij zich hiervoor te kwalificeren.</a:t>
            </a:r>
          </a:p>
          <a:p>
            <a:endParaRPr lang="nl-NL" sz="1200">
              <a:solidFill>
                <a:schemeClr val="bg1"/>
              </a:solidFill>
            </a:endParaRPr>
          </a:p>
        </p:txBody>
      </p:sp>
      <p:cxnSp>
        <p:nvCxnSpPr>
          <p:cNvPr id="20" name="Straight Arrow Connector 8">
            <a:extLst>
              <a:ext uri="{FF2B5EF4-FFF2-40B4-BE49-F238E27FC236}">
                <a16:creationId xmlns:a16="http://schemas.microsoft.com/office/drawing/2014/main" id="{54B1C21D-15A7-467E-B0DB-48E877757B91}"/>
              </a:ext>
            </a:extLst>
          </p:cNvPr>
          <p:cNvCxnSpPr>
            <a:cxnSpLocks/>
          </p:cNvCxnSpPr>
          <p:nvPr/>
        </p:nvCxnSpPr>
        <p:spPr>
          <a:xfrm>
            <a:off x="3068359" y="2598737"/>
            <a:ext cx="0" cy="151576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54">
            <a:extLst>
              <a:ext uri="{FF2B5EF4-FFF2-40B4-BE49-F238E27FC236}">
                <a16:creationId xmlns:a16="http://schemas.microsoft.com/office/drawing/2014/main" id="{A712DF76-19BD-4C6F-A5F5-F6E5A0994F58}"/>
              </a:ext>
            </a:extLst>
          </p:cNvPr>
          <p:cNvCxnSpPr>
            <a:cxnSpLocks/>
            <a:stCxn id="15" idx="2"/>
            <a:endCxn id="8" idx="1"/>
          </p:cNvCxnSpPr>
          <p:nvPr/>
        </p:nvCxnSpPr>
        <p:spPr>
          <a:xfrm rot="16200000" flipH="1">
            <a:off x="5651904" y="4083219"/>
            <a:ext cx="773811" cy="891534"/>
          </a:xfrm>
          <a:prstGeom prst="bentConnector2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16">
            <a:extLst>
              <a:ext uri="{FF2B5EF4-FFF2-40B4-BE49-F238E27FC236}">
                <a16:creationId xmlns:a16="http://schemas.microsoft.com/office/drawing/2014/main" id="{FECE3E74-25F8-44FD-A6AD-4082E8B34858}"/>
              </a:ext>
            </a:extLst>
          </p:cNvPr>
          <p:cNvCxnSpPr>
            <a:cxnSpLocks/>
            <a:stCxn id="26" idx="3"/>
            <a:endCxn id="11" idx="1"/>
          </p:cNvCxnSpPr>
          <p:nvPr/>
        </p:nvCxnSpPr>
        <p:spPr>
          <a:xfrm flipV="1">
            <a:off x="2803619" y="2598736"/>
            <a:ext cx="645981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16">
            <a:extLst>
              <a:ext uri="{FF2B5EF4-FFF2-40B4-BE49-F238E27FC236}">
                <a16:creationId xmlns:a16="http://schemas.microsoft.com/office/drawing/2014/main" id="{74CAB9FA-643B-446F-B581-58A5D0813D37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7943417" y="2598736"/>
            <a:ext cx="1381275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16">
            <a:extLst>
              <a:ext uri="{FF2B5EF4-FFF2-40B4-BE49-F238E27FC236}">
                <a16:creationId xmlns:a16="http://schemas.microsoft.com/office/drawing/2014/main" id="{6F868297-F23D-4424-B6D7-38730A453994}"/>
              </a:ext>
            </a:extLst>
          </p:cNvPr>
          <p:cNvCxnSpPr>
            <a:cxnSpLocks/>
            <a:stCxn id="25" idx="3"/>
            <a:endCxn id="16" idx="1"/>
          </p:cNvCxnSpPr>
          <p:nvPr/>
        </p:nvCxnSpPr>
        <p:spPr>
          <a:xfrm>
            <a:off x="6102450" y="2598736"/>
            <a:ext cx="821059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hoek: afgeronde hoeken 15">
            <a:extLst>
              <a:ext uri="{FF2B5EF4-FFF2-40B4-BE49-F238E27FC236}">
                <a16:creationId xmlns:a16="http://schemas.microsoft.com/office/drawing/2014/main" id="{EAE23F70-688C-4644-A6C5-2686EBEF5F5E}"/>
              </a:ext>
            </a:extLst>
          </p:cNvPr>
          <p:cNvSpPr/>
          <p:nvPr/>
        </p:nvSpPr>
        <p:spPr>
          <a:xfrm>
            <a:off x="5082542" y="2276062"/>
            <a:ext cx="1019908" cy="6453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RNB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Berekenen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dynamische profielfracties</a:t>
            </a:r>
          </a:p>
        </p:txBody>
      </p:sp>
      <p:sp>
        <p:nvSpPr>
          <p:cNvPr id="26" name="Rechthoek: afgeronde hoeken 15">
            <a:extLst>
              <a:ext uri="{FF2B5EF4-FFF2-40B4-BE49-F238E27FC236}">
                <a16:creationId xmlns:a16="http://schemas.microsoft.com/office/drawing/2014/main" id="{5708710C-6537-40F1-8D45-B67B0E85EC6A}"/>
              </a:ext>
            </a:extLst>
          </p:cNvPr>
          <p:cNvSpPr/>
          <p:nvPr/>
        </p:nvSpPr>
        <p:spPr>
          <a:xfrm>
            <a:off x="1621448" y="2284041"/>
            <a:ext cx="1182171" cy="62939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1" i="0" u="none" strike="noStrike" kern="1200" cap="none" spc="0" normalizeH="0" baseline="0" noProof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LV’s</a:t>
            </a:r>
            <a:endParaRPr kumimoji="0" lang="nl-NL" sz="900" b="1" i="0" u="none" strike="noStrike" kern="1200" cap="none" spc="0" normalizeH="0" baseline="0" noProof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Aanleveren </a:t>
            </a:r>
            <a:r>
              <a:rPr kumimoji="0" lang="nl-NL" sz="900" b="0" i="0" u="none" strike="noStrike" kern="1200" cap="none" spc="0" normalizeH="0" baseline="0" noProof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geanomi</a:t>
            </a:r>
            <a:r>
              <a:rPr lang="nl-NL" sz="900" err="1">
                <a:solidFill>
                  <a:schemeClr val="bg2">
                    <a:lumMod val="10000"/>
                  </a:schemeClr>
                </a:solidFill>
                <a:latin typeface="Calibri"/>
              </a:rPr>
              <a:t>miseerde</a:t>
            </a:r>
            <a:r>
              <a:rPr lang="nl-NL" sz="900">
                <a:solidFill>
                  <a:schemeClr val="bg2">
                    <a:lumMod val="10000"/>
                  </a:schemeClr>
                </a:solidFill>
                <a:latin typeface="Calibri"/>
              </a:rPr>
              <a:t> </a:t>
            </a: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dataset aan RNB</a:t>
            </a:r>
          </a:p>
        </p:txBody>
      </p:sp>
      <p:sp>
        <p:nvSpPr>
          <p:cNvPr id="27" name="Tijdelijke aanduiding voor tekst 11">
            <a:extLst>
              <a:ext uri="{FF2B5EF4-FFF2-40B4-BE49-F238E27FC236}">
                <a16:creationId xmlns:a16="http://schemas.microsoft.com/office/drawing/2014/main" id="{1031F87E-EFCF-48E6-BD19-A5A9EEEE14A7}"/>
              </a:ext>
            </a:extLst>
          </p:cNvPr>
          <p:cNvSpPr txBox="1">
            <a:spLocks/>
          </p:cNvSpPr>
          <p:nvPr/>
        </p:nvSpPr>
        <p:spPr>
          <a:xfrm>
            <a:off x="972000" y="1263297"/>
            <a:ext cx="9900000" cy="85478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 anchor="ctr" anchorCtr="1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b="0"/>
              <a:t>Na livegang Allocatie 2.0 Tranche 2 wordt er gewerkt met dynamische profielfracties. Deze profielfracties worden berekend op basis van geaggregeerde datasets (</a:t>
            </a:r>
            <a:r>
              <a:rPr lang="nl-NL" sz="1800" b="0" err="1"/>
              <a:t>meetdata</a:t>
            </a:r>
            <a:r>
              <a:rPr lang="nl-NL" sz="1800" b="0"/>
              <a:t> + SJI/SJA) , aangeleverd door deelnemende </a:t>
            </a:r>
            <a:r>
              <a:rPr lang="nl-NL" sz="1800" b="0" err="1"/>
              <a:t>LV’s</a:t>
            </a:r>
            <a:r>
              <a:rPr lang="nl-NL" sz="1800" b="0"/>
              <a:t>. De dynamische profielfracties worden onder andere in de allocatieprocessen gebruikt.</a:t>
            </a:r>
          </a:p>
        </p:txBody>
      </p:sp>
    </p:spTree>
    <p:extLst>
      <p:ext uri="{BB962C8B-B14F-4D97-AF65-F5344CB8AC3E}">
        <p14:creationId xmlns:p14="http://schemas.microsoft.com/office/powerpoint/2010/main" val="309400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7DC15-77E7-AC48-BD22-C8E0CB1D2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/>
              <a:t>Planning Tranche 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93E101-E0A0-874F-B81B-E085967D1E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Mirjam van der Horst</a:t>
            </a:r>
          </a:p>
        </p:txBody>
      </p:sp>
    </p:spTree>
    <p:extLst>
      <p:ext uri="{BB962C8B-B14F-4D97-AF65-F5344CB8AC3E}">
        <p14:creationId xmlns:p14="http://schemas.microsoft.com/office/powerpoint/2010/main" val="3686999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7DC15-77E7-AC48-BD22-C8E0CB1D2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/>
              <a:t>Test en transitie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93E101-E0A0-874F-B81B-E085967D1E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err="1"/>
              <a:t>Jorik</a:t>
            </a:r>
            <a:r>
              <a:rPr lang="nl-NL"/>
              <a:t> van Vilsteren</a:t>
            </a:r>
          </a:p>
        </p:txBody>
      </p:sp>
    </p:spTree>
    <p:extLst>
      <p:ext uri="{BB962C8B-B14F-4D97-AF65-F5344CB8AC3E}">
        <p14:creationId xmlns:p14="http://schemas.microsoft.com/office/powerpoint/2010/main" val="7098165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96CBA-9226-A645-B604-12A55DC4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Toelichting Testen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B3F1AA6-4C9F-DB0A-DC95-292FE22CC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0767" y="1825625"/>
            <a:ext cx="7670466" cy="38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527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96CBA-9226-A645-B604-12A55DC4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>
                <a:latin typeface="Calibri" panose="020F0502020204030204" pitchFamily="34" charset="0"/>
                <a:cs typeface="Arial" panose="020B0604020202020204" pitchFamily="34" charset="0"/>
              </a:rPr>
              <a:t>Testen (1)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AC6053-6F8F-8E44-A148-438B3C23C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11797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nl-NL" sz="1800"/>
              <a:t>Kopgroep (afvaardiging RNB, LNB, MV, BRP, LV) voert ketentesten uit, waarbij decentrale backend-systemen worden gekoppeld aan de centrale systemen en ketens worden doorlopen. 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nl-NL" sz="1800" err="1"/>
              <a:t>Kopgroeptesten</a:t>
            </a:r>
            <a:r>
              <a:rPr lang="nl-NL" sz="1800"/>
              <a:t> vinden plaats van </a:t>
            </a:r>
            <a:r>
              <a:rPr lang="nl-NL" sz="1800" b="1"/>
              <a:t>5-12-2022 – 23-12-2022</a:t>
            </a:r>
            <a:r>
              <a:rPr lang="nl-NL" sz="1800"/>
              <a:t>, overige details worden t.z.t. in DTP Kopgroep MFFBAS vastgesteld door SI (eventueel uitloop tot 7-1-2023).</a:t>
            </a:r>
            <a:endParaRPr lang="nl-NL" sz="1800" b="1"/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nl-NL" sz="1800"/>
              <a:t>GAT staan gepland voor </a:t>
            </a:r>
            <a:r>
              <a:rPr lang="nl-NL" sz="1800" b="1"/>
              <a:t>9-1-2023 – 17-2-2023</a:t>
            </a:r>
            <a:r>
              <a:rPr lang="nl-NL" sz="1800"/>
              <a:t>, afhankelijk van het verloop van Kopgroep Testen kan er op 2-1-2023 al aangevangen worden met testen.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l-NL" sz="1800"/>
          </a:p>
          <a:p>
            <a:pPr marL="0" indent="0">
              <a:spcBef>
                <a:spcPts val="0"/>
              </a:spcBef>
              <a:buNone/>
            </a:pPr>
            <a:r>
              <a:rPr lang="nl-NL" sz="1800" b="1" i="1"/>
              <a:t>LET OP (1): om deel te mogen nemen aan de GAT dienen partijen zich al succesvol gekwalificeerd te hebben op </a:t>
            </a:r>
            <a:r>
              <a:rPr lang="nl-NL" sz="1800" b="1" i="1" err="1"/>
              <a:t>TenneT’s</a:t>
            </a:r>
            <a:r>
              <a:rPr lang="nl-NL" sz="1800" b="1" i="1"/>
              <a:t> MMC Hub. </a:t>
            </a:r>
          </a:p>
          <a:p>
            <a:pPr marL="0" indent="0">
              <a:spcBef>
                <a:spcPts val="0"/>
              </a:spcBef>
              <a:buNone/>
            </a:pPr>
            <a:endParaRPr lang="nl-NL" sz="1800" b="1" i="1"/>
          </a:p>
          <a:p>
            <a:pPr marL="0" indent="0">
              <a:spcBef>
                <a:spcPts val="0"/>
              </a:spcBef>
              <a:buNone/>
            </a:pPr>
            <a:r>
              <a:rPr lang="nl-NL" sz="1800" b="1" i="1"/>
              <a:t>-&gt; Niet gekwalificeerd, betekent geen deelname GAT, betekent geen toegang tot nieuwe functionaliteiten. </a:t>
            </a:r>
            <a:endParaRPr lang="nl-NL" sz="1800"/>
          </a:p>
          <a:p>
            <a:pPr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sz="1800" b="1"/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nl-NL" sz="1800"/>
              <a:t>Marktpartijen voeren GAT, kwalificatiescenario’s en eventueel vrije testen uit, doelstelling, scope en overige details worden t.z.t. in DTP GAT MFFBAS vastgesteld door SI (ca. 30-9-2022).</a:t>
            </a:r>
          </a:p>
          <a:p>
            <a:pPr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sz="1800" b="1"/>
          </a:p>
          <a:p>
            <a:pPr marL="0" indent="0">
              <a:spcBef>
                <a:spcPts val="0"/>
              </a:spcBef>
              <a:buNone/>
            </a:pPr>
            <a:r>
              <a:rPr lang="nl-NL" sz="1800" b="1" i="1"/>
              <a:t>LET OP (2): voor EDSN dienen marktpartijen tevens een kwalificatietraject te doorlopen. Deze vindt plaats tijdens de GAT-periode. Het kwalificatieplan EDSN wordt eind augustus 2022 opgeleverd en opgenomen in het DTP GAT MFFBAS.</a:t>
            </a:r>
          </a:p>
        </p:txBody>
      </p:sp>
    </p:spTree>
    <p:extLst>
      <p:ext uri="{BB962C8B-B14F-4D97-AF65-F5344CB8AC3E}">
        <p14:creationId xmlns:p14="http://schemas.microsoft.com/office/powerpoint/2010/main" val="18524827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96CBA-9226-A645-B604-12A55DC4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>
                <a:latin typeface="Calibri" panose="020F0502020204030204" pitchFamily="34" charset="0"/>
                <a:cs typeface="Arial" panose="020B0604020202020204" pitchFamily="34" charset="0"/>
              </a:rPr>
              <a:t>Testen (2)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AC6053-6F8F-8E44-A148-438B3C23C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nl-NL" sz="3000"/>
              <a:t>EDSN </a:t>
            </a:r>
            <a:r>
              <a:rPr lang="nl-NL" sz="3000" b="1" u="sng"/>
              <a:t>en</a:t>
            </a:r>
            <a:r>
              <a:rPr lang="nl-NL" sz="3000"/>
              <a:t> TenneT TSO leveren als leverancier van centrale marktfaciliteringsapplicaties </a:t>
            </a:r>
            <a:r>
              <a:rPr lang="nl-NL" sz="3000" err="1"/>
              <a:t>dedicated</a:t>
            </a:r>
            <a:r>
              <a:rPr lang="nl-NL" sz="3000"/>
              <a:t> support tijdens de GAT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nl-NL" sz="3000"/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nl-NL" sz="3000"/>
              <a:t>Vanwege de grootte van </a:t>
            </a:r>
            <a:r>
              <a:rPr lang="nl-NL" sz="3000" i="1"/>
              <a:t>Allocatie 2.0 Tranche 2 </a:t>
            </a:r>
            <a:r>
              <a:rPr lang="nl-NL" sz="3000"/>
              <a:t>worden deelnemende marktpartijen ingedeeld in 3 groepen, 2 groepen testen parallel gedurende 1 week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nl-NL" sz="3000"/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nl-NL" sz="3000"/>
              <a:t>Bevindingenproces wordt ingeregeld vanuit het project </a:t>
            </a:r>
            <a:r>
              <a:rPr lang="nl-NL" sz="3000" i="1"/>
              <a:t>Allocatie 2.0 Tranche 2 </a:t>
            </a:r>
            <a:r>
              <a:rPr lang="nl-NL" sz="3000"/>
              <a:t>(Testcoördinator)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nl-NL" sz="3000"/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nl-NL" sz="3000"/>
              <a:t>Voortgang wordt gemonitord door het project </a:t>
            </a:r>
            <a:r>
              <a:rPr lang="nl-NL" sz="3000" i="1"/>
              <a:t>Allocatie 2.0 Tranche 2 </a:t>
            </a:r>
            <a:r>
              <a:rPr lang="nl-NL" sz="3000"/>
              <a:t>(Testcoördinator)</a:t>
            </a:r>
          </a:p>
          <a:p>
            <a:pPr>
              <a:buClr>
                <a:schemeClr val="accent2"/>
              </a:buClr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0285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96CBA-9226-A645-B604-12A55DC4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err="1">
                <a:latin typeface="Calibri" panose="020F0502020204030204" pitchFamily="34" charset="0"/>
                <a:cs typeface="Arial" panose="020B0604020202020204" pitchFamily="34" charset="0"/>
              </a:rPr>
              <a:t>Milestones</a:t>
            </a:r>
            <a:r>
              <a:rPr lang="nl-NL">
                <a:latin typeface="Calibri" panose="020F0502020204030204" pitchFamily="34" charset="0"/>
                <a:cs typeface="Arial" panose="020B0604020202020204" pitchFamily="34" charset="0"/>
              </a:rPr>
              <a:t> GAT</a:t>
            </a:r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B9BC131-99F6-1ED5-EEA0-1B4AA714B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049" y="1825625"/>
            <a:ext cx="8413902" cy="3840163"/>
          </a:xfrm>
        </p:spPr>
      </p:pic>
    </p:spTree>
    <p:extLst>
      <p:ext uri="{BB962C8B-B14F-4D97-AF65-F5344CB8AC3E}">
        <p14:creationId xmlns:p14="http://schemas.microsoft.com/office/powerpoint/2010/main" val="26459999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96CBA-9226-A645-B604-12A55DC4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altLang="nl-NL"/>
              <a:t>Toelichting transitie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AC6053-6F8F-8E44-A148-438B3C23C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sz="3600"/>
              <a:t>Deliverables:</a:t>
            </a:r>
          </a:p>
          <a:p>
            <a:pPr>
              <a:buClr>
                <a:schemeClr val="tx1"/>
              </a:buClr>
            </a:pPr>
            <a:r>
              <a:rPr lang="nl-NL" sz="3600"/>
              <a:t>Transitieplan (vastgesteld 28-2-2022)</a:t>
            </a:r>
          </a:p>
          <a:p>
            <a:pPr>
              <a:buClr>
                <a:schemeClr val="tx1"/>
              </a:buClr>
            </a:pPr>
            <a:r>
              <a:rPr lang="nl-NL" sz="3600" err="1"/>
              <a:t>Fallbackplan</a:t>
            </a:r>
            <a:r>
              <a:rPr lang="nl-NL" sz="3600"/>
              <a:t> (verwachte opleverdatum ca. 1-9-2022 (SI MFFBAS 28-9-2022))</a:t>
            </a:r>
          </a:p>
          <a:p>
            <a:pPr>
              <a:buClr>
                <a:schemeClr val="tx1"/>
              </a:buClr>
            </a:pPr>
            <a:r>
              <a:rPr lang="nl-NL" sz="3600"/>
              <a:t>Entry- en </a:t>
            </a:r>
            <a:r>
              <a:rPr lang="nl-NL" sz="3600" err="1"/>
              <a:t>exitcriteria</a:t>
            </a:r>
            <a:r>
              <a:rPr lang="nl-NL" sz="3600"/>
              <a:t> (28-9-2022)</a:t>
            </a:r>
          </a:p>
          <a:p>
            <a:pPr>
              <a:buClr>
                <a:schemeClr val="tx1"/>
              </a:buClr>
            </a:pPr>
            <a:r>
              <a:rPr lang="nl-NL" sz="3600"/>
              <a:t>Procesafspraken (28-9-2022)</a:t>
            </a:r>
          </a:p>
          <a:p>
            <a:pPr>
              <a:buClr>
                <a:schemeClr val="tx1"/>
              </a:buClr>
            </a:pPr>
            <a:r>
              <a:rPr lang="nl-NL" sz="3600"/>
              <a:t>Communicatie- en commandostructuur (28-9-2022)</a:t>
            </a:r>
          </a:p>
          <a:p>
            <a:pPr>
              <a:buClr>
                <a:schemeClr val="tx1"/>
              </a:buClr>
            </a:pPr>
            <a:r>
              <a:rPr lang="nl-NL" sz="3600"/>
              <a:t>Integraal draaiboek dry run (ca. 1-11-2022)</a:t>
            </a:r>
          </a:p>
          <a:p>
            <a:pPr>
              <a:buClr>
                <a:schemeClr val="tx1"/>
              </a:buClr>
            </a:pPr>
            <a:r>
              <a:rPr lang="nl-NL" sz="3600"/>
              <a:t>Integraal draaiboek go live (ca. 15-1-2022)</a:t>
            </a:r>
          </a:p>
          <a:p>
            <a:pPr>
              <a:buClr>
                <a:schemeClr val="tx1"/>
              </a:buClr>
            </a:pPr>
            <a:r>
              <a:rPr lang="nl-NL" sz="3600"/>
              <a:t>Kwalificatieplannen</a:t>
            </a:r>
          </a:p>
          <a:p>
            <a:pPr lvl="1">
              <a:buClr>
                <a:schemeClr val="tx1"/>
              </a:buClr>
            </a:pPr>
            <a:r>
              <a:rPr lang="nl-NL" sz="3600"/>
              <a:t>TenneT TSO – verwachte opleverdatum ca. 15-7-2022</a:t>
            </a:r>
          </a:p>
          <a:p>
            <a:pPr lvl="1">
              <a:buClr>
                <a:schemeClr val="tx1"/>
              </a:buClr>
            </a:pPr>
            <a:r>
              <a:rPr lang="nl-NL" sz="3600"/>
              <a:t>EDSN – verwachte opleverdatum ca. 1-9-2022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4778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96CBA-9226-A645-B604-12A55DC4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>
                <a:latin typeface="Calibri" panose="020F0502020204030204" pitchFamily="34" charset="0"/>
                <a:cs typeface="Arial" panose="020B0604020202020204" pitchFamily="34" charset="0"/>
              </a:rPr>
              <a:t>Klankbordgroep Transitie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AC6053-6F8F-8E44-A148-438B3C23C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nl-NL" err="1"/>
              <a:t>LV’s</a:t>
            </a:r>
            <a:r>
              <a:rPr lang="nl-NL"/>
              <a:t>, </a:t>
            </a:r>
            <a:r>
              <a:rPr lang="nl-NL" err="1"/>
              <a:t>BRP’s</a:t>
            </a:r>
            <a:r>
              <a:rPr lang="nl-NL"/>
              <a:t>, </a:t>
            </a:r>
            <a:r>
              <a:rPr lang="nl-NL" err="1"/>
              <a:t>MV’s</a:t>
            </a:r>
            <a:r>
              <a:rPr lang="nl-NL"/>
              <a:t>, </a:t>
            </a:r>
            <a:r>
              <a:rPr lang="nl-NL" err="1"/>
              <a:t>LNB’s</a:t>
            </a:r>
            <a:r>
              <a:rPr lang="nl-NL"/>
              <a:t> en </a:t>
            </a:r>
            <a:r>
              <a:rPr lang="nl-NL" err="1"/>
              <a:t>RNB’s</a:t>
            </a:r>
            <a:r>
              <a:rPr lang="nl-NL"/>
              <a:t> vormen Klankbordgroep Transitie (KBG-T) met als doel: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nl-NL" sz="2800"/>
              <a:t>Centraal overlegorgaan voor </a:t>
            </a:r>
            <a:r>
              <a:rPr lang="nl-NL" sz="2800" b="1"/>
              <a:t>afstemmen</a:t>
            </a:r>
            <a:r>
              <a:rPr lang="nl-NL" sz="2800"/>
              <a:t> met EDSN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nl-NL" sz="2800"/>
              <a:t>De transitiewerkwijze te </a:t>
            </a:r>
            <a:r>
              <a:rPr lang="nl-NL" sz="2800" b="1"/>
              <a:t>testen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endParaRPr lang="nl-NL" sz="2800"/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nl-NL"/>
              <a:t>Met de KBG-T zullen afspraken gemaakt worden over:  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nl-NL" sz="2800"/>
              <a:t>Inhoud draaiboeken voor dry run en go live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nl-NL" sz="2800"/>
              <a:t>Welke kanalen en bestandsformaten te gebruiken voor het aanbieden van bestanden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nl-NL" sz="2800"/>
              <a:t>Inhoudelijke notities ter informatie of goedkeuring aanbieden aan SI MFFBAS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nl-NL" sz="2800"/>
              <a:t>Alle overige acties en besluiten die bijdragen aan een succesvolle livegang van Allocatie 2.0 Tranche 2 (in nauwe samenwerking met SI MFFBAS)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12557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96CBA-9226-A645-B604-12A55DC4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Tot slot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AC6053-6F8F-8E44-A148-438B3C23C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/>
              <a:t>BAS is op zoek naar de juiste contactpersonen per marktpartij. Het gaat om een centraal aanspreekpunt. Daarnaast zoeken we, indien aanwezig, een testmanager per marktpartij:</a:t>
            </a:r>
          </a:p>
          <a:p>
            <a:r>
              <a:rPr lang="nl-NL"/>
              <a:t>Meld je bij </a:t>
            </a:r>
            <a:r>
              <a:rPr lang="nl-NL">
                <a:hlinkClick r:id="rId2"/>
              </a:rPr>
              <a:t>projecten@mffbas.nl</a:t>
            </a:r>
            <a:r>
              <a:rPr lang="nl-NL"/>
              <a:t> met je eigen naam, organisatie-naam en marktrol (LNB, RNB, LV, PV of MV)</a:t>
            </a:r>
          </a:p>
          <a:p>
            <a:pPr marL="0" indent="0">
              <a:buNone/>
            </a:pPr>
            <a:r>
              <a:rPr lang="nl-NL"/>
              <a:t>Heb je na deze voorlichting nog behoeften aan voorlichting in kleinere groepen? </a:t>
            </a:r>
          </a:p>
          <a:p>
            <a:r>
              <a:rPr lang="nl-NL"/>
              <a:t>Meld je bij </a:t>
            </a:r>
            <a:r>
              <a:rPr lang="nl-NL">
                <a:hlinkClick r:id="rId3"/>
              </a:rPr>
              <a:t>readiness@mffbas.nl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3754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7DC15-77E7-AC48-BD22-C8E0CB1D2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/>
              <a:t>Dank voor jullie aandacht en succes!</a:t>
            </a:r>
          </a:p>
        </p:txBody>
      </p:sp>
    </p:spTree>
    <p:extLst>
      <p:ext uri="{BB962C8B-B14F-4D97-AF65-F5344CB8AC3E}">
        <p14:creationId xmlns:p14="http://schemas.microsoft.com/office/powerpoint/2010/main" val="98578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96CBA-9226-A645-B604-12A55DC4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Planning Tranche 2 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FE051E41-49B8-155D-2E9D-BCB0B43A9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229" y="1457635"/>
            <a:ext cx="10770683" cy="4474814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057C98E-737C-1B08-BB46-5D3C050398BD}"/>
              </a:ext>
            </a:extLst>
          </p:cNvPr>
          <p:cNvSpPr txBox="1"/>
          <p:nvPr/>
        </p:nvSpPr>
        <p:spPr>
          <a:xfrm rot="1295850">
            <a:off x="3527601" y="3405671"/>
            <a:ext cx="689284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/>
              <a:t>Planning is niet actueel. Actuele planning volgt als separaat bestand. </a:t>
            </a:r>
          </a:p>
        </p:txBody>
      </p:sp>
    </p:spTree>
    <p:extLst>
      <p:ext uri="{BB962C8B-B14F-4D97-AF65-F5344CB8AC3E}">
        <p14:creationId xmlns:p14="http://schemas.microsoft.com/office/powerpoint/2010/main" val="3212576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7DC15-77E7-AC48-BD22-C8E0CB1D2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Nieuwe en gewijzigde processen en berichten op basis van de issues in scope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93E101-E0A0-874F-B81B-E085967D1E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Bram van </a:t>
            </a:r>
            <a:r>
              <a:rPr lang="nl-NL" err="1"/>
              <a:t>Straalen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80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96CBA-9226-A645-B604-12A55DC4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AC6053-6F8F-8E44-A148-438B3C23C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Beknopt overzicht van de issues</a:t>
            </a:r>
          </a:p>
          <a:p>
            <a:r>
              <a:rPr lang="nl-NL"/>
              <a:t>Business Services</a:t>
            </a:r>
          </a:p>
          <a:p>
            <a:r>
              <a:rPr lang="nl-NL"/>
              <a:t>Impact op de marktrol MV</a:t>
            </a:r>
          </a:p>
          <a:p>
            <a:r>
              <a:rPr lang="nl-NL"/>
              <a:t>Impact op de marktrol LV</a:t>
            </a:r>
          </a:p>
          <a:p>
            <a:r>
              <a:rPr lang="nl-NL"/>
              <a:t>Impact op de marktrol BRP</a:t>
            </a:r>
          </a:p>
          <a:p>
            <a:r>
              <a:rPr lang="nl-NL"/>
              <a:t>Impact op de marktrol NB (RNB, FNB, LNB)</a:t>
            </a:r>
          </a:p>
          <a:p>
            <a:r>
              <a:rPr lang="nl-NL"/>
              <a:t>Impact op de marktrol LNB (bepaling onbalans)</a:t>
            </a:r>
          </a:p>
        </p:txBody>
      </p:sp>
    </p:spTree>
    <p:extLst>
      <p:ext uri="{BB962C8B-B14F-4D97-AF65-F5344CB8AC3E}">
        <p14:creationId xmlns:p14="http://schemas.microsoft.com/office/powerpoint/2010/main" val="351184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7DC15-77E7-AC48-BD22-C8E0CB1D2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/>
              <a:t>Beknopt overzicht van de issues</a:t>
            </a:r>
          </a:p>
        </p:txBody>
      </p:sp>
    </p:spTree>
    <p:extLst>
      <p:ext uri="{BB962C8B-B14F-4D97-AF65-F5344CB8AC3E}">
        <p14:creationId xmlns:p14="http://schemas.microsoft.com/office/powerpoint/2010/main" val="2760148317"/>
      </p:ext>
    </p:extLst>
  </p:cSld>
  <p:clrMapOvr>
    <a:masterClrMapping/>
  </p:clrMapOvr>
</p:sld>
</file>

<file path=ppt/theme/theme1.xml><?xml version="1.0" encoding="utf-8"?>
<a:theme xmlns:a="http://schemas.openxmlformats.org/drawingml/2006/main" name="MFFBAS">
  <a:themeElements>
    <a:clrScheme name="MFFBA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A00A2"/>
      </a:accent1>
      <a:accent2>
        <a:srgbClr val="8CC63F"/>
      </a:accent2>
      <a:accent3>
        <a:srgbClr val="E8E63C"/>
      </a:accent3>
      <a:accent4>
        <a:srgbClr val="41A2E6"/>
      </a:accent4>
      <a:accent5>
        <a:srgbClr val="874B90"/>
      </a:accent5>
      <a:accent6>
        <a:srgbClr val="E6E6E6"/>
      </a:accent6>
      <a:hlink>
        <a:srgbClr val="0A00A2"/>
      </a:hlink>
      <a:folHlink>
        <a:srgbClr val="874B9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fbas" id="{3525F96B-BAB7-1643-84C7-6D3662765903}" vid="{64836FCC-97C7-8D42-822E-F2AB50CCCAE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C91830ED340E4FB1005DCFC6E51CF5" ma:contentTypeVersion="8" ma:contentTypeDescription="Create a new document." ma:contentTypeScope="" ma:versionID="20e45eb30155907ae8b541c16a487d53">
  <xsd:schema xmlns:xsd="http://www.w3.org/2001/XMLSchema" xmlns:xs="http://www.w3.org/2001/XMLSchema" xmlns:p="http://schemas.microsoft.com/office/2006/metadata/properties" xmlns:ns2="28a68a4d-228e-49b4-bd64-f059bd770b71" targetNamespace="http://schemas.microsoft.com/office/2006/metadata/properties" ma:root="true" ma:fieldsID="da28dd4b467116d3e52260c584ebd2de" ns2:_="">
    <xsd:import namespace="28a68a4d-228e-49b4-bd64-f059bd770b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a68a4d-228e-49b4-bd64-f059bd770b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29C529-3FEF-4150-AA9C-E250B53DDA0E}"/>
</file>

<file path=customXml/itemProps2.xml><?xml version="1.0" encoding="utf-8"?>
<ds:datastoreItem xmlns:ds="http://schemas.openxmlformats.org/officeDocument/2006/customXml" ds:itemID="{3F4BA434-F37C-470C-BD73-2FAFDC660B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016CD9-50C5-4AB5-9D8B-895D5606CCAA}">
  <ds:schemaRefs>
    <ds:schemaRef ds:uri="5f374908-5936-441c-a640-6ee52fa1ffbe"/>
    <ds:schemaRef ds:uri="660477a7-6256-481e-960c-267af7490603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Application>Microsoft Office PowerPoint</Application>
  <PresentationFormat>Widescreen</PresentationFormat>
  <Slides>58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MFFBAS</vt:lpstr>
      <vt:lpstr>Voorlichting Tranche 2 Programma Allocatie 2.0 (A2.0)</vt:lpstr>
      <vt:lpstr>Welkom bij de voorlichting Tranche 2 A2.0</vt:lpstr>
      <vt:lpstr>Agenda</vt:lpstr>
      <vt:lpstr>Animatie A2.0 </vt:lpstr>
      <vt:lpstr>Planning Tranche 2</vt:lpstr>
      <vt:lpstr>Planning Tranche 2 </vt:lpstr>
      <vt:lpstr>Nieuwe en gewijzigde processen en berichten op basis van de issues in scope</vt:lpstr>
      <vt:lpstr>Agenda</vt:lpstr>
      <vt:lpstr>Beknopt overzicht van de issues</vt:lpstr>
      <vt:lpstr>IC273 ‘Noodzakelijke tussenoplossing allocatie geprofileerde aansluitingen’</vt:lpstr>
      <vt:lpstr>IC276 ‘Alloceren GV-TMT en KV-SMA per energierichting’</vt:lpstr>
      <vt:lpstr>IC256 ‘SJISJA 2.0’</vt:lpstr>
      <vt:lpstr>IC253 ‘Uitbreiden meetcorrectierapport’</vt:lpstr>
      <vt:lpstr>Business Services</vt:lpstr>
      <vt:lpstr>PowerPoint Presentation</vt:lpstr>
      <vt:lpstr>Impact op de verschillende marktrollen</vt:lpstr>
      <vt:lpstr>Introductie impact op marktrollen</vt:lpstr>
      <vt:lpstr>Impact op de marktrol MV</vt:lpstr>
      <vt:lpstr>IC273 – Verbruiken tot 1-4-2023</vt:lpstr>
      <vt:lpstr>IC276 – Drie decimalen</vt:lpstr>
      <vt:lpstr>IC253 – MCR 2.0</vt:lpstr>
      <vt:lpstr>Impact op de marktrol LV</vt:lpstr>
      <vt:lpstr>IC273 – Verbruiken tot 1-4-2023</vt:lpstr>
      <vt:lpstr>IC273 – Berekenen en valideren meterstanden</vt:lpstr>
      <vt:lpstr>IC273 – Aanleveren gegevens t.b.v. berekenen dynamische profielfracties</vt:lpstr>
      <vt:lpstr>IC253 – MCR 2.0</vt:lpstr>
      <vt:lpstr>Impact op de marktrol BRP</vt:lpstr>
      <vt:lpstr>IC273/IC276 – Nieuwe allocatieberichten</vt:lpstr>
      <vt:lpstr>IC273 – Verbruiken tot 1-4-2023</vt:lpstr>
      <vt:lpstr>IC273 – Gebruik dynamische profielfracties in profielallocatie</vt:lpstr>
      <vt:lpstr>IC273 – Fixatiemoment dynamische profielfracties</vt:lpstr>
      <vt:lpstr>IC273 – MCF  RCF</vt:lpstr>
      <vt:lpstr>IC276 – Drie decimalen</vt:lpstr>
      <vt:lpstr>IC253 – MCR 2.0</vt:lpstr>
      <vt:lpstr>Impact op de marktrol NB</vt:lpstr>
      <vt:lpstr>IC273/IC276 – Nieuwe allocatieberichten</vt:lpstr>
      <vt:lpstr>IC276 – Drie decimalen</vt:lpstr>
      <vt:lpstr>IC253 – MCR 2.0</vt:lpstr>
      <vt:lpstr>Impact op de marktrol LNB</vt:lpstr>
      <vt:lpstr>IC273/IC276 – Nieuwe allocatieberichten</vt:lpstr>
      <vt:lpstr>TenneT – vanuit haar rol als kwalificerende organisatie voorberichtuitwisseling via MMC Hub LNB</vt:lpstr>
      <vt:lpstr>TenneT: verantwoordelijk voor borgen berichtkwaliteit bij gebruik MMC Hub in elektriciteitsmarkt</vt:lpstr>
      <vt:lpstr>Planning </vt:lpstr>
      <vt:lpstr>Documentatie en contactmogelijkheden</vt:lpstr>
      <vt:lpstr>Belangrijk: TQF change vanaf 28 juli. Fictieve EAN’s</vt:lpstr>
      <vt:lpstr>Technical Guide Measurements &amp; Allocations Documents Version 1.7</vt:lpstr>
      <vt:lpstr>EDSN in de rol van IT-leverancier voor de gezamenlijke RNB</vt:lpstr>
      <vt:lpstr>Toelichting Kwalificatie Portaal Uitwisselingsdiensten (PUD) </vt:lpstr>
      <vt:lpstr>Toelichting Kwalificatie Geaggregeerde gegevens &amp; API Dynamische profielfracties </vt:lpstr>
      <vt:lpstr>Test en transitie</vt:lpstr>
      <vt:lpstr>Toelichting Testen</vt:lpstr>
      <vt:lpstr>Testen (1)</vt:lpstr>
      <vt:lpstr>Testen (2)</vt:lpstr>
      <vt:lpstr>Milestones GAT</vt:lpstr>
      <vt:lpstr>Toelichting transitie</vt:lpstr>
      <vt:lpstr>Klankbordgroep Transitie</vt:lpstr>
      <vt:lpstr>Tot slot</vt:lpstr>
      <vt:lpstr>Dank voor jullie aandacht en succes!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 Allocatie 2.0</dc:title>
  <dc:creator>Lisa Sulkers</dc:creator>
  <cp:revision>1</cp:revision>
  <dcterms:created xsi:type="dcterms:W3CDTF">2022-05-11T10:22:54Z</dcterms:created>
  <dcterms:modified xsi:type="dcterms:W3CDTF">2022-07-18T12:28:21Z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0x010100C0C91830ED340E4FB1005DCFC6E51CF5</vt:lpwstr>
  </property>
  <property fmtid="{D5CDD505-2E9C-101B-9397-08002B2CF9AE}" pid="3" name="MediaServiceImageTags">
    <vt:lpwstr/>
  </property>
</Properties>
</file>